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0"/>
  </p:notesMasterIdLst>
  <p:sldIdLst>
    <p:sldId id="256" r:id="rId2"/>
    <p:sldId id="381" r:id="rId3"/>
    <p:sldId id="397" r:id="rId4"/>
    <p:sldId id="382" r:id="rId5"/>
    <p:sldId id="383" r:id="rId6"/>
    <p:sldId id="384" r:id="rId7"/>
    <p:sldId id="385" r:id="rId8"/>
    <p:sldId id="386" r:id="rId9"/>
    <p:sldId id="380" r:id="rId10"/>
    <p:sldId id="387" r:id="rId11"/>
    <p:sldId id="389" r:id="rId12"/>
    <p:sldId id="390" r:id="rId13"/>
    <p:sldId id="391" r:id="rId14"/>
    <p:sldId id="392" r:id="rId15"/>
    <p:sldId id="394" r:id="rId16"/>
    <p:sldId id="395" r:id="rId17"/>
    <p:sldId id="396" r:id="rId18"/>
    <p:sldId id="37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8F80"/>
    <a:srgbClr val="B9C20E"/>
    <a:srgbClr val="3E689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C1AF7E-809F-4C04-B4BB-34C96ACD8799}" type="datetimeFigureOut">
              <a:rPr lang="en-US" smtClean="0"/>
              <a:t>12/8/2024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C65C4A-99D6-4731-818D-531E8913181D}" type="slidenum">
              <a:rPr lang="en-US" smtClean="0"/>
              <a:t>‹#›</a:t>
            </a:fld>
            <a:endParaRPr lang="en-US"/>
          </a:p>
        </p:txBody>
      </p:sp>
    </p:spTree>
    <p:extLst>
      <p:ext uri="{BB962C8B-B14F-4D97-AF65-F5344CB8AC3E}">
        <p14:creationId xmlns:p14="http://schemas.microsoft.com/office/powerpoint/2010/main" val="3590996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fld id="{305E05E3-4474-4A2E-8EB7-0A7B6861BA45}" type="datetime1">
              <a:rPr lang="en-US" smtClean="0"/>
              <a:t>12/8/2024</a:t>
            </a:fld>
            <a:endParaRPr lang="en-US"/>
          </a:p>
        </p:txBody>
      </p:sp>
      <p:sp>
        <p:nvSpPr>
          <p:cNvPr id="5" name="Footer Placeholder 4"/>
          <p:cNvSpPr>
            <a:spLocks noGrp="1"/>
          </p:cNvSpPr>
          <p:nvPr>
            <p:ph type="ftr" sz="quarter" idx="11"/>
          </p:nvPr>
        </p:nvSpPr>
        <p:spPr/>
        <p:txBody>
          <a:bodyPr/>
          <a:lstStyle/>
          <a:p>
            <a:r>
              <a:rPr lang="en-US"/>
              <a:t>IGDTU 5th Sem IT 2023</a:t>
            </a:r>
          </a:p>
        </p:txBody>
      </p:sp>
      <p:sp>
        <p:nvSpPr>
          <p:cNvPr id="6" name="Slide Number Placeholder 5"/>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78283A-5349-4FFB-BF1E-08CA31BBD091}" type="datetime1">
              <a:rPr lang="en-US" smtClean="0"/>
              <a:t>12/8/2024</a:t>
            </a:fld>
            <a:endParaRPr lang="en-US"/>
          </a:p>
        </p:txBody>
      </p:sp>
      <p:sp>
        <p:nvSpPr>
          <p:cNvPr id="6" name="Footer Placeholder 5"/>
          <p:cNvSpPr>
            <a:spLocks noGrp="1"/>
          </p:cNvSpPr>
          <p:nvPr>
            <p:ph type="ftr" sz="quarter" idx="11"/>
          </p:nvPr>
        </p:nvSpPr>
        <p:spPr/>
        <p:txBody>
          <a:bodyPr/>
          <a:lstStyle/>
          <a:p>
            <a:r>
              <a:rPr lang="en-US"/>
              <a:t>IGDTU 5th Sem IT 2023</a:t>
            </a:r>
          </a:p>
        </p:txBody>
      </p:sp>
      <p:sp>
        <p:nvSpPr>
          <p:cNvPr id="7" name="Slide Number Placeholder 6"/>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93502683-47DB-46B9-9402-6D486F03913A}" type="datetime1">
              <a:rPr lang="en-US" smtClean="0"/>
              <a:t>12/8/2024</a:t>
            </a:fld>
            <a:endParaRPr lang="en-US"/>
          </a:p>
        </p:txBody>
      </p:sp>
      <p:sp>
        <p:nvSpPr>
          <p:cNvPr id="5" name="Footer Placeholder 4"/>
          <p:cNvSpPr>
            <a:spLocks noGrp="1"/>
          </p:cNvSpPr>
          <p:nvPr>
            <p:ph type="ftr" sz="quarter" idx="11"/>
          </p:nvPr>
        </p:nvSpPr>
        <p:spPr/>
        <p:txBody>
          <a:bodyPr/>
          <a:lstStyle/>
          <a:p>
            <a:r>
              <a:rPr lang="en-US"/>
              <a:t>IGDTU 5th Sem IT 2023</a:t>
            </a:r>
          </a:p>
        </p:txBody>
      </p:sp>
      <p:sp>
        <p:nvSpPr>
          <p:cNvPr id="6" name="Slide Number Placeholder 5"/>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FD3E3877-63E0-466E-8FE8-7AF45C39E2FB}" type="datetime1">
              <a:rPr lang="en-US" smtClean="0"/>
              <a:t>12/8/2024</a:t>
            </a:fld>
            <a:endParaRPr lang="en-US"/>
          </a:p>
        </p:txBody>
      </p:sp>
      <p:sp>
        <p:nvSpPr>
          <p:cNvPr id="5" name="Footer Placeholder 4"/>
          <p:cNvSpPr>
            <a:spLocks noGrp="1"/>
          </p:cNvSpPr>
          <p:nvPr>
            <p:ph type="ftr" sz="quarter" idx="11"/>
          </p:nvPr>
        </p:nvSpPr>
        <p:spPr/>
        <p:txBody>
          <a:bodyPr/>
          <a:lstStyle/>
          <a:p>
            <a:r>
              <a:rPr lang="en-US"/>
              <a:t>IGDTU 5th Sem IT 2023</a:t>
            </a:r>
          </a:p>
        </p:txBody>
      </p:sp>
      <p:sp>
        <p:nvSpPr>
          <p:cNvPr id="6" name="Slide Number Placeholder 5"/>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93C24B6F-1BCB-4C18-ADCA-355BD53472B8}" type="datetime1">
              <a:rPr lang="en-US" smtClean="0"/>
              <a:t>12/8/2024</a:t>
            </a:fld>
            <a:endParaRPr lang="en-US"/>
          </a:p>
        </p:txBody>
      </p:sp>
      <p:sp>
        <p:nvSpPr>
          <p:cNvPr id="5" name="Footer Placeholder 4"/>
          <p:cNvSpPr>
            <a:spLocks noGrp="1"/>
          </p:cNvSpPr>
          <p:nvPr>
            <p:ph type="ftr" sz="quarter" idx="11"/>
          </p:nvPr>
        </p:nvSpPr>
        <p:spPr/>
        <p:txBody>
          <a:bodyPr/>
          <a:lstStyle/>
          <a:p>
            <a:r>
              <a:rPr lang="en-US"/>
              <a:t>IGDTU 5th Sem IT 2023</a:t>
            </a:r>
          </a:p>
        </p:txBody>
      </p:sp>
      <p:sp>
        <p:nvSpPr>
          <p:cNvPr id="6" name="Slide Number Placeholder 5"/>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fld id="{9465A75E-45CB-4CE4-89B8-ABC261916854}" type="datetime1">
              <a:rPr lang="en-US" smtClean="0"/>
              <a:t>12/8/2024</a:t>
            </a:fld>
            <a:endParaRPr lang="en-US"/>
          </a:p>
        </p:txBody>
      </p:sp>
      <p:sp>
        <p:nvSpPr>
          <p:cNvPr id="5" name="Footer Placeholder 4"/>
          <p:cNvSpPr>
            <a:spLocks noGrp="1"/>
          </p:cNvSpPr>
          <p:nvPr>
            <p:ph type="ftr" sz="quarter" idx="11"/>
          </p:nvPr>
        </p:nvSpPr>
        <p:spPr/>
        <p:txBody>
          <a:bodyPr/>
          <a:lstStyle/>
          <a:p>
            <a:r>
              <a:rPr lang="en-US"/>
              <a:t>IGDTU 5th Sem IT 2023</a:t>
            </a:r>
          </a:p>
        </p:txBody>
      </p:sp>
      <p:sp>
        <p:nvSpPr>
          <p:cNvPr id="6" name="Slide Number Placeholder 5"/>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9C04A6-AAEA-40B4-B871-7B1453F5D6CF}" type="datetime1">
              <a:rPr lang="en-US" smtClean="0"/>
              <a:t>12/8/2024</a:t>
            </a:fld>
            <a:endParaRPr lang="en-US"/>
          </a:p>
        </p:txBody>
      </p:sp>
      <p:sp>
        <p:nvSpPr>
          <p:cNvPr id="5" name="Footer Placeholder 4"/>
          <p:cNvSpPr>
            <a:spLocks noGrp="1"/>
          </p:cNvSpPr>
          <p:nvPr>
            <p:ph type="ftr" sz="quarter" idx="11"/>
          </p:nvPr>
        </p:nvSpPr>
        <p:spPr/>
        <p:txBody>
          <a:bodyPr/>
          <a:lstStyle/>
          <a:p>
            <a:r>
              <a:rPr lang="en-US"/>
              <a:t>IGDTU 5th Sem IT 2023</a:t>
            </a:r>
          </a:p>
        </p:txBody>
      </p:sp>
      <p:sp>
        <p:nvSpPr>
          <p:cNvPr id="6" name="Slide Number Placeholder 5"/>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8D3C1A80-674C-41D8-B2F9-32EBF879824E}" type="datetime1">
              <a:rPr lang="en-US" smtClean="0"/>
              <a:t>12/8/2024</a:t>
            </a:fld>
            <a:endParaRPr lang="en-US"/>
          </a:p>
        </p:txBody>
      </p:sp>
      <p:sp>
        <p:nvSpPr>
          <p:cNvPr id="6" name="Footer Placeholder 5"/>
          <p:cNvSpPr>
            <a:spLocks noGrp="1"/>
          </p:cNvSpPr>
          <p:nvPr>
            <p:ph type="ftr" sz="quarter" idx="11"/>
          </p:nvPr>
        </p:nvSpPr>
        <p:spPr/>
        <p:txBody>
          <a:bodyPr/>
          <a:lstStyle/>
          <a:p>
            <a:r>
              <a:rPr lang="en-US"/>
              <a:t>IGDTU 5th Sem IT 2023</a:t>
            </a:r>
          </a:p>
        </p:txBody>
      </p:sp>
      <p:sp>
        <p:nvSpPr>
          <p:cNvPr id="7" name="Slide Number Placeholder 6"/>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F3961D00-5000-4E22-96AF-708D70533A5A}" type="datetime1">
              <a:rPr lang="en-US" smtClean="0"/>
              <a:t>12/8/2024</a:t>
            </a:fld>
            <a:endParaRPr lang="en-US"/>
          </a:p>
        </p:txBody>
      </p:sp>
      <p:sp>
        <p:nvSpPr>
          <p:cNvPr id="8" name="Footer Placeholder 7"/>
          <p:cNvSpPr>
            <a:spLocks noGrp="1"/>
          </p:cNvSpPr>
          <p:nvPr>
            <p:ph type="ftr" sz="quarter" idx="11"/>
          </p:nvPr>
        </p:nvSpPr>
        <p:spPr/>
        <p:txBody>
          <a:bodyPr/>
          <a:lstStyle/>
          <a:p>
            <a:r>
              <a:rPr lang="en-US"/>
              <a:t>IGDTU 5th Sem IT 2023</a:t>
            </a:r>
          </a:p>
        </p:txBody>
      </p:sp>
      <p:sp>
        <p:nvSpPr>
          <p:cNvPr id="9" name="Slide Number Placeholder 8"/>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370206CC-1A98-4695-A6ED-4B46B83D0BB1}" type="datetime1">
              <a:rPr lang="en-US" smtClean="0"/>
              <a:t>12/8/2024</a:t>
            </a:fld>
            <a:endParaRPr lang="en-US"/>
          </a:p>
        </p:txBody>
      </p:sp>
      <p:sp>
        <p:nvSpPr>
          <p:cNvPr id="4" name="Footer Placeholder 3"/>
          <p:cNvSpPr>
            <a:spLocks noGrp="1"/>
          </p:cNvSpPr>
          <p:nvPr>
            <p:ph type="ftr" sz="quarter" idx="11"/>
          </p:nvPr>
        </p:nvSpPr>
        <p:spPr/>
        <p:txBody>
          <a:bodyPr/>
          <a:lstStyle/>
          <a:p>
            <a:r>
              <a:rPr lang="en-US"/>
              <a:t>IGDTU 5th Sem IT 2023</a:t>
            </a:r>
          </a:p>
        </p:txBody>
      </p:sp>
      <p:sp>
        <p:nvSpPr>
          <p:cNvPr id="5" name="Slide Number Placeholder 4"/>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6D1270-4652-4DA5-9AD1-5AB42BB6440D}" type="datetime1">
              <a:rPr lang="en-US" smtClean="0"/>
              <a:t>12/8/2024</a:t>
            </a:fld>
            <a:endParaRPr lang="en-US"/>
          </a:p>
        </p:txBody>
      </p:sp>
      <p:sp>
        <p:nvSpPr>
          <p:cNvPr id="3" name="Footer Placeholder 2"/>
          <p:cNvSpPr>
            <a:spLocks noGrp="1"/>
          </p:cNvSpPr>
          <p:nvPr>
            <p:ph type="ftr" sz="quarter" idx="11"/>
          </p:nvPr>
        </p:nvSpPr>
        <p:spPr/>
        <p:txBody>
          <a:bodyPr/>
          <a:lstStyle/>
          <a:p>
            <a:r>
              <a:rPr lang="en-US"/>
              <a:t>IGDTU 5th Sem IT 2023</a:t>
            </a:r>
          </a:p>
        </p:txBody>
      </p:sp>
      <p:sp>
        <p:nvSpPr>
          <p:cNvPr id="4" name="Slide Number Placeholder 3"/>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117C57-B024-457E-BF72-161DC6533A81}" type="datetime1">
              <a:rPr lang="en-US" smtClean="0"/>
              <a:t>12/8/2024</a:t>
            </a:fld>
            <a:endParaRPr lang="en-US"/>
          </a:p>
        </p:txBody>
      </p:sp>
      <p:sp>
        <p:nvSpPr>
          <p:cNvPr id="6" name="Footer Placeholder 5"/>
          <p:cNvSpPr>
            <a:spLocks noGrp="1"/>
          </p:cNvSpPr>
          <p:nvPr>
            <p:ph type="ftr" sz="quarter" idx="11"/>
          </p:nvPr>
        </p:nvSpPr>
        <p:spPr/>
        <p:txBody>
          <a:bodyPr/>
          <a:lstStyle/>
          <a:p>
            <a:r>
              <a:rPr lang="en-US"/>
              <a:t>IGDTU 5th Sem IT 2023</a:t>
            </a:r>
          </a:p>
        </p:txBody>
      </p:sp>
      <p:sp>
        <p:nvSpPr>
          <p:cNvPr id="7" name="Slide Number Placeholder 6"/>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12E12D02-7CA5-4024-8308-4FD7BD88D4BF}" type="datetime1">
              <a:rPr lang="en-US" smtClean="0"/>
              <a:t>12/8/2024</a:t>
            </a:fld>
            <a:endParaRPr lang="en-US"/>
          </a:p>
        </p:txBody>
      </p:sp>
      <p:sp>
        <p:nvSpPr>
          <p:cNvPr id="5" name="Footer Placeholder 4"/>
          <p:cNvSpPr>
            <a:spLocks noGrp="1"/>
          </p:cNvSpPr>
          <p:nvPr>
            <p:ph type="ftr" sz="quarter" idx="3"/>
          </p:nvPr>
        </p:nvSpPr>
        <p:spPr>
          <a:xfrm rot="20032524">
            <a:off x="6567038" y="5234465"/>
            <a:ext cx="2661737" cy="365125"/>
          </a:xfrm>
          <a:prstGeom prst="rect">
            <a:avLst/>
          </a:prstGeom>
        </p:spPr>
        <p:txBody>
          <a:bodyPr vert="horz" lIns="91440" tIns="45720" rIns="91440" bIns="45720" rtlCol="0" anchor="ctr"/>
          <a:lstStyle>
            <a:lvl1pPr algn="l">
              <a:defRPr sz="1600">
                <a:solidFill>
                  <a:schemeClr val="bg1">
                    <a:lumMod val="75000"/>
                  </a:schemeClr>
                </a:solidFill>
              </a:defRPr>
            </a:lvl1pPr>
          </a:lstStyle>
          <a:p>
            <a:r>
              <a:rPr lang="en-US"/>
              <a:t>IGDTU 5th Sem IT 2023</a:t>
            </a:r>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Lst>
  <p:hf sldNum="0" hdr="0" dt="0"/>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9043" y="3140255"/>
            <a:ext cx="6498158" cy="1435825"/>
          </a:xfrm>
        </p:spPr>
        <p:txBody>
          <a:bodyPr/>
          <a:lstStyle/>
          <a:p>
            <a:pPr algn="l"/>
            <a:br>
              <a:rPr lang="en-US" sz="4000" dirty="0"/>
            </a:br>
            <a:br>
              <a:rPr lang="en-US" sz="4000" dirty="0"/>
            </a:br>
            <a:r>
              <a:rPr lang="en-US" sz="4000" dirty="0"/>
              <a:t>            Unit # 2 </a:t>
            </a:r>
            <a:br>
              <a:rPr lang="en-US" sz="4000" dirty="0"/>
            </a:br>
            <a:r>
              <a:rPr lang="en-US" sz="2800" dirty="0">
                <a:solidFill>
                  <a:schemeClr val="accent6"/>
                </a:solidFill>
              </a:rPr>
              <a:t>- Map Reduce Data Flow </a:t>
            </a:r>
            <a:br>
              <a:rPr lang="en-US" sz="2800" dirty="0">
                <a:solidFill>
                  <a:schemeClr val="accent6"/>
                </a:solidFill>
              </a:rPr>
            </a:br>
            <a:r>
              <a:rPr lang="en-US" sz="2800" dirty="0">
                <a:solidFill>
                  <a:schemeClr val="accent6"/>
                </a:solidFill>
              </a:rPr>
              <a:t>- Hadoop I/O ,Data Integrity</a:t>
            </a:r>
            <a:br>
              <a:rPr lang="en-US" sz="2800" dirty="0">
                <a:solidFill>
                  <a:schemeClr val="accent6"/>
                </a:solidFill>
              </a:rPr>
            </a:br>
            <a:r>
              <a:rPr lang="en-US" sz="2800" dirty="0">
                <a:solidFill>
                  <a:schemeClr val="accent6"/>
                </a:solidFill>
              </a:rPr>
              <a:t>- Compression , </a:t>
            </a:r>
            <a:br>
              <a:rPr lang="en-US" sz="2800" dirty="0">
                <a:solidFill>
                  <a:schemeClr val="accent6"/>
                </a:solidFill>
              </a:rPr>
            </a:br>
            <a:br>
              <a:rPr lang="en-US" sz="3600" dirty="0">
                <a:solidFill>
                  <a:schemeClr val="accent6"/>
                </a:solidFill>
              </a:rPr>
            </a:br>
            <a:endParaRPr lang="en-US" sz="4000" dirty="0">
              <a:solidFill>
                <a:schemeClr val="accent6"/>
              </a:solidFill>
            </a:endParaRPr>
          </a:p>
        </p:txBody>
      </p:sp>
    </p:spTree>
    <p:extLst>
      <p:ext uri="{BB962C8B-B14F-4D97-AF65-F5344CB8AC3E}">
        <p14:creationId xmlns:p14="http://schemas.microsoft.com/office/powerpoint/2010/main" val="2314955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36376"/>
            <a:ext cx="8803533" cy="1477328"/>
          </a:xfrm>
          <a:prstGeom prst="rect">
            <a:avLst/>
          </a:prstGeom>
        </p:spPr>
        <p:txBody>
          <a:bodyPr wrap="square">
            <a:spAutoFit/>
          </a:bodyPr>
          <a:lstStyle/>
          <a:p>
            <a:r>
              <a:rPr lang="en-US" dirty="0"/>
              <a:t>Hadoop supports various </a:t>
            </a:r>
            <a:r>
              <a:rPr lang="en-US" dirty="0" err="1">
                <a:latin typeface="Algerian" pitchFamily="82" charset="0"/>
              </a:rPr>
              <a:t>OutputFormats</a:t>
            </a:r>
            <a:r>
              <a:rPr lang="en-US" dirty="0">
                <a:latin typeface="Algerian" pitchFamily="82" charset="0"/>
              </a:rPr>
              <a:t> </a:t>
            </a:r>
            <a:r>
              <a:rPr lang="en-US" dirty="0"/>
              <a:t>to suit different use cases :</a:t>
            </a:r>
          </a:p>
          <a:p>
            <a:endParaRPr lang="en-US" dirty="0"/>
          </a:p>
          <a:p>
            <a:endParaRPr lang="en-US" dirty="0"/>
          </a:p>
          <a:p>
            <a:endParaRPr lang="en-US" dirty="0"/>
          </a:p>
          <a:p>
            <a:endParaRPr lang="en-US" dirty="0"/>
          </a:p>
        </p:txBody>
      </p:sp>
      <p:sp>
        <p:nvSpPr>
          <p:cNvPr id="5" name="Rectangle 4"/>
          <p:cNvSpPr/>
          <p:nvPr/>
        </p:nvSpPr>
        <p:spPr>
          <a:xfrm>
            <a:off x="2723459" y="17382"/>
            <a:ext cx="4572286" cy="523220"/>
          </a:xfrm>
          <a:prstGeom prst="rect">
            <a:avLst/>
          </a:prstGeom>
        </p:spPr>
        <p:txBody>
          <a:bodyPr wrap="square">
            <a:spAutoFit/>
          </a:bodyPr>
          <a:lstStyle/>
          <a:p>
            <a:r>
              <a:rPr lang="en-US" sz="2800" b="1" dirty="0">
                <a:solidFill>
                  <a:schemeClr val="accent6"/>
                </a:solidFill>
              </a:rPr>
              <a:t>Hadoop I/O (contd)</a:t>
            </a:r>
          </a:p>
        </p:txBody>
      </p:sp>
      <p:sp>
        <p:nvSpPr>
          <p:cNvPr id="6" name="Rectangle 5"/>
          <p:cNvSpPr/>
          <p:nvPr/>
        </p:nvSpPr>
        <p:spPr>
          <a:xfrm>
            <a:off x="0" y="936007"/>
            <a:ext cx="9144000" cy="5755422"/>
          </a:xfrm>
          <a:prstGeom prst="rect">
            <a:avLst/>
          </a:prstGeom>
        </p:spPr>
        <p:txBody>
          <a:bodyPr wrap="square">
            <a:spAutoFit/>
          </a:bodyPr>
          <a:lstStyle/>
          <a:p>
            <a:r>
              <a:rPr lang="en-US" sz="2000" dirty="0">
                <a:latin typeface="Bookman Old Style" pitchFamily="18" charset="0"/>
              </a:rPr>
              <a:t>1. </a:t>
            </a:r>
            <a:r>
              <a:rPr lang="en-US" sz="2000" dirty="0" err="1">
                <a:latin typeface="Bookman Old Style" pitchFamily="18" charset="0"/>
              </a:rPr>
              <a:t>TextOutputFormat</a:t>
            </a:r>
            <a:endParaRPr lang="en-US" sz="2000" dirty="0">
              <a:latin typeface="Bookman Old Style" pitchFamily="18" charset="0"/>
            </a:endParaRPr>
          </a:p>
          <a:p>
            <a:r>
              <a:rPr lang="en-US" dirty="0"/>
              <a:t>This is the default standard </a:t>
            </a:r>
            <a:r>
              <a:rPr lang="en-US" dirty="0" err="1"/>
              <a:t>OutputFomrat</a:t>
            </a:r>
            <a:r>
              <a:rPr lang="en-US" dirty="0"/>
              <a:t> of Hadoop. It writes the output as plain text. Each record is written as a line of text, where the key and value are separated by a tab.</a:t>
            </a:r>
          </a:p>
          <a:p>
            <a:endParaRPr lang="en-US" dirty="0"/>
          </a:p>
          <a:p>
            <a:r>
              <a:rPr lang="en-US" sz="2000" dirty="0">
                <a:latin typeface="Bookman Old Style" pitchFamily="18" charset="0"/>
              </a:rPr>
              <a:t>2. </a:t>
            </a:r>
            <a:r>
              <a:rPr lang="en-US" sz="2000" dirty="0" err="1">
                <a:latin typeface="Bookman Old Style" pitchFamily="18" charset="0"/>
              </a:rPr>
              <a:t>SequenceFileOutputFormat</a:t>
            </a:r>
            <a:endParaRPr lang="en-US" sz="2000" dirty="0">
              <a:latin typeface="Bookman Old Style" pitchFamily="18" charset="0"/>
            </a:endParaRPr>
          </a:p>
          <a:p>
            <a:r>
              <a:rPr lang="en-US" dirty="0"/>
              <a:t>This writes the output as </a:t>
            </a:r>
            <a:r>
              <a:rPr lang="en-US" dirty="0" err="1">
                <a:latin typeface="Algerian" pitchFamily="82" charset="0"/>
              </a:rPr>
              <a:t>SequenceFiles</a:t>
            </a:r>
            <a:r>
              <a:rPr lang="en-US" dirty="0">
                <a:latin typeface="Algerian" pitchFamily="82" charset="0"/>
              </a:rPr>
              <a:t>, </a:t>
            </a:r>
            <a:r>
              <a:rPr lang="en-US" dirty="0"/>
              <a:t>a Hadoop-specific binary file format for key-value pairs. This format is efficient for large-scale applications where the binary format provides better compression and faster reads.</a:t>
            </a:r>
          </a:p>
          <a:p>
            <a:endParaRPr lang="en-US" dirty="0"/>
          </a:p>
          <a:p>
            <a:r>
              <a:rPr lang="en-US" sz="2000" dirty="0">
                <a:latin typeface="Bookman Old Style" pitchFamily="18" charset="0"/>
              </a:rPr>
              <a:t>3. </a:t>
            </a:r>
            <a:r>
              <a:rPr lang="en-US" sz="2000" dirty="0" err="1">
                <a:latin typeface="Bookman Old Style" pitchFamily="18" charset="0"/>
              </a:rPr>
              <a:t>MapFileOutputFormat</a:t>
            </a:r>
            <a:endParaRPr lang="en-US" sz="2000" dirty="0">
              <a:latin typeface="Bookman Old Style" pitchFamily="18" charset="0"/>
            </a:endParaRPr>
          </a:p>
          <a:p>
            <a:r>
              <a:rPr lang="en-US" dirty="0"/>
              <a:t>This writes the output as a sorted </a:t>
            </a:r>
            <a:r>
              <a:rPr lang="en-US" dirty="0" err="1"/>
              <a:t>SequenceFile</a:t>
            </a:r>
            <a:r>
              <a:rPr lang="en-US" dirty="0"/>
              <a:t> in the form of </a:t>
            </a:r>
            <a:r>
              <a:rPr lang="en-US" dirty="0" err="1"/>
              <a:t>MapFiles</a:t>
            </a:r>
            <a:r>
              <a:rPr lang="en-US" dirty="0"/>
              <a:t>, which are </a:t>
            </a:r>
            <a:r>
              <a:rPr lang="en-US" dirty="0" err="1"/>
              <a:t>SequenceFiles</a:t>
            </a:r>
            <a:r>
              <a:rPr lang="en-US" dirty="0"/>
              <a:t> with an associated index. This allows for fast lookups by key. It is useful for scenarios where fast lookups by key are required after the </a:t>
            </a:r>
            <a:r>
              <a:rPr lang="en-US" dirty="0" err="1"/>
              <a:t>MapReduce</a:t>
            </a:r>
            <a:r>
              <a:rPr lang="en-US" dirty="0"/>
              <a:t> job finishes, such as database indexing.</a:t>
            </a:r>
          </a:p>
          <a:p>
            <a:endParaRPr lang="en-US" dirty="0"/>
          </a:p>
          <a:p>
            <a:r>
              <a:rPr lang="en-US" sz="2000" dirty="0">
                <a:latin typeface="Bookman Old Style" pitchFamily="18" charset="0"/>
              </a:rPr>
              <a:t>4. </a:t>
            </a:r>
            <a:r>
              <a:rPr lang="en-US" sz="2000" dirty="0" err="1">
                <a:latin typeface="Bookman Old Style" pitchFamily="18" charset="0"/>
              </a:rPr>
              <a:t>LazyOutputFormat</a:t>
            </a:r>
            <a:endParaRPr lang="en-US" sz="2000" dirty="0">
              <a:latin typeface="Bookman Old Style" pitchFamily="18" charset="0"/>
            </a:endParaRPr>
          </a:p>
          <a:p>
            <a:r>
              <a:rPr lang="en-US" dirty="0"/>
              <a:t>Ensures that the output files are only created if the job produces some output. It avoids creating empty output files, which can be common in large </a:t>
            </a:r>
            <a:r>
              <a:rPr lang="en-US" dirty="0" err="1"/>
              <a:t>MapReduce</a:t>
            </a:r>
            <a:r>
              <a:rPr lang="en-US" dirty="0"/>
              <a:t> jobs. Useful when your Reducers don’t always generate output, helping to avoid creating unnecessary empty files in HDFS.</a:t>
            </a:r>
          </a:p>
        </p:txBody>
      </p:sp>
    </p:spTree>
    <p:extLst>
      <p:ext uri="{BB962C8B-B14F-4D97-AF65-F5344CB8AC3E}">
        <p14:creationId xmlns:p14="http://schemas.microsoft.com/office/powerpoint/2010/main" val="283006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23459" y="17382"/>
            <a:ext cx="4572286" cy="523220"/>
          </a:xfrm>
          <a:prstGeom prst="rect">
            <a:avLst/>
          </a:prstGeom>
        </p:spPr>
        <p:txBody>
          <a:bodyPr wrap="square">
            <a:spAutoFit/>
          </a:bodyPr>
          <a:lstStyle/>
          <a:p>
            <a:r>
              <a:rPr lang="en-US" sz="2800" b="1" dirty="0">
                <a:solidFill>
                  <a:schemeClr val="accent6"/>
                </a:solidFill>
              </a:rPr>
              <a:t>Data Integrity</a:t>
            </a:r>
          </a:p>
        </p:txBody>
      </p:sp>
      <p:sp>
        <p:nvSpPr>
          <p:cNvPr id="2" name="Rectangle 1"/>
          <p:cNvSpPr/>
          <p:nvPr/>
        </p:nvSpPr>
        <p:spPr>
          <a:xfrm>
            <a:off x="77821" y="467485"/>
            <a:ext cx="8852170" cy="6494085"/>
          </a:xfrm>
          <a:prstGeom prst="rect">
            <a:avLst/>
          </a:prstGeom>
        </p:spPr>
        <p:txBody>
          <a:bodyPr wrap="square">
            <a:spAutoFit/>
          </a:bodyPr>
          <a:lstStyle/>
          <a:p>
            <a:pPr marL="285750" indent="-285750">
              <a:buFont typeface="Arial" pitchFamily="34" charset="0"/>
              <a:buChar char="•"/>
            </a:pPr>
            <a:r>
              <a:rPr lang="en-US" dirty="0"/>
              <a:t>In Hadoop, data is processed in a distributed environment, meaning that pieces of data are distributed across many nodes (machines) in a cluster. </a:t>
            </a:r>
          </a:p>
          <a:p>
            <a:pPr marL="285750" indent="-285750">
              <a:buFont typeface="Arial" pitchFamily="34" charset="0"/>
              <a:buChar char="•"/>
            </a:pPr>
            <a:r>
              <a:rPr lang="en-US" dirty="0"/>
              <a:t>Data integrity refers to the </a:t>
            </a:r>
            <a:r>
              <a:rPr lang="en-US" b="1" dirty="0">
                <a:solidFill>
                  <a:srgbClr val="00B0F0"/>
                </a:solidFill>
              </a:rPr>
              <a:t>Accuracy</a:t>
            </a:r>
            <a:r>
              <a:rPr lang="en-US" dirty="0"/>
              <a:t>, </a:t>
            </a:r>
            <a:r>
              <a:rPr lang="en-US" b="1" dirty="0">
                <a:solidFill>
                  <a:srgbClr val="00B0F0"/>
                </a:solidFill>
              </a:rPr>
              <a:t>Consistency, </a:t>
            </a:r>
            <a:r>
              <a:rPr lang="en-US" dirty="0"/>
              <a:t>and</a:t>
            </a:r>
            <a:r>
              <a:rPr lang="en-US" b="1" dirty="0">
                <a:solidFill>
                  <a:srgbClr val="00B0F0"/>
                </a:solidFill>
              </a:rPr>
              <a:t> Reliability </a:t>
            </a:r>
            <a:r>
              <a:rPr lang="en-US" dirty="0"/>
              <a:t>of data throughout its lifecycle. In distributed systems like Hadoop, ensuring data integrity is crucial because the data is often stored and processed across multiple machines in a cluster. Due to the large-scale nature of Hadoop, data corruption can occur due to hardware failures, network issues, or even software bugs, making data integrity a key concern.</a:t>
            </a:r>
          </a:p>
          <a:p>
            <a:pPr marL="285750" indent="-285750">
              <a:buFont typeface="Arial" pitchFamily="34" charset="0"/>
              <a:buChar char="•"/>
            </a:pPr>
            <a:r>
              <a:rPr lang="en-US" dirty="0"/>
              <a:t>Hadoop addresses data integrity at various levels. The primary mechanisms used being :</a:t>
            </a:r>
            <a:endParaRPr lang="en-US" b="1" dirty="0">
              <a:solidFill>
                <a:srgbClr val="00B0F0"/>
              </a:solidFill>
            </a:endParaRPr>
          </a:p>
          <a:p>
            <a:pPr marL="742950" lvl="1" indent="-285750">
              <a:buFont typeface="Wingdings" pitchFamily="2" charset="2"/>
              <a:buChar char="ü"/>
            </a:pPr>
            <a:r>
              <a:rPr lang="en-US" dirty="0"/>
              <a:t>Checksums</a:t>
            </a:r>
          </a:p>
          <a:p>
            <a:pPr marL="742950" lvl="1" indent="-285750">
              <a:buFont typeface="Wingdings" pitchFamily="2" charset="2"/>
              <a:buChar char="ü"/>
            </a:pPr>
            <a:r>
              <a:rPr lang="en-US" dirty="0"/>
              <a:t>Replication</a:t>
            </a:r>
          </a:p>
          <a:p>
            <a:pPr marL="742950" lvl="1" indent="-285750">
              <a:buFont typeface="Wingdings" pitchFamily="2" charset="2"/>
              <a:buChar char="ü"/>
            </a:pPr>
            <a:r>
              <a:rPr lang="en-US" dirty="0"/>
              <a:t>Data Recovery and Self-Healing</a:t>
            </a:r>
          </a:p>
          <a:p>
            <a:pPr marL="742950" lvl="1" indent="-285750">
              <a:buFont typeface="Wingdings" pitchFamily="2" charset="2"/>
              <a:buChar char="ü"/>
            </a:pPr>
            <a:r>
              <a:rPr lang="en-US" dirty="0"/>
              <a:t>Fault Tolerance and </a:t>
            </a:r>
            <a:r>
              <a:rPr lang="en-US" dirty="0" err="1"/>
              <a:t>DataNode</a:t>
            </a:r>
            <a:r>
              <a:rPr lang="en-US" dirty="0"/>
              <a:t> Integrity Checks</a:t>
            </a:r>
          </a:p>
          <a:p>
            <a:pPr marL="742950" lvl="1" indent="-285750">
              <a:buFont typeface="Wingdings" pitchFamily="2" charset="2"/>
              <a:buChar char="ü"/>
            </a:pPr>
            <a:r>
              <a:rPr lang="en-US" dirty="0"/>
              <a:t>Data Integrity in HDFS</a:t>
            </a:r>
          </a:p>
          <a:p>
            <a:pPr marL="742950" lvl="1" indent="-285750">
              <a:buFont typeface="Wingdings" pitchFamily="2" charset="2"/>
              <a:buChar char="ü"/>
            </a:pPr>
            <a:r>
              <a:rPr lang="en-US" dirty="0"/>
              <a:t>Data Integrity During Processing</a:t>
            </a:r>
          </a:p>
          <a:p>
            <a:pPr lvl="1"/>
            <a:endParaRPr lang="en-US" dirty="0"/>
          </a:p>
          <a:p>
            <a:r>
              <a:rPr lang="en-US" sz="2000" dirty="0">
                <a:latin typeface="Bookman Old Style" pitchFamily="18" charset="0"/>
              </a:rPr>
              <a:t>1. </a:t>
            </a:r>
            <a:r>
              <a:rPr lang="en-US" sz="2000" dirty="0" err="1">
                <a:latin typeface="Bookman Old Style" pitchFamily="18" charset="0"/>
              </a:rPr>
              <a:t>CheckSums</a:t>
            </a:r>
            <a:endParaRPr lang="en-US" sz="2000" dirty="0">
              <a:latin typeface="Bookman Old Style" pitchFamily="18" charset="0"/>
            </a:endParaRPr>
          </a:p>
          <a:p>
            <a:r>
              <a:rPr lang="en-US" dirty="0" err="1"/>
              <a:t>CheckSum</a:t>
            </a:r>
            <a:r>
              <a:rPr lang="en-US" dirty="0"/>
              <a:t> is Primary Mechanism for Data Integrity in Hadoop. A checksum is a small, fixed-size block of data, typically a number, that is computed from a larger data block. This number acts as a "fingerprint" for that block of data. If any bit in the data block changes (due to corruption or failure), the checksum changes as well, allowing Hadoop to detect data corruption.</a:t>
            </a:r>
            <a:endParaRPr lang="en-US" b="1" dirty="0">
              <a:solidFill>
                <a:srgbClr val="00B0F0"/>
              </a:solidFill>
            </a:endParaRPr>
          </a:p>
        </p:txBody>
      </p:sp>
    </p:spTree>
    <p:extLst>
      <p:ext uri="{BB962C8B-B14F-4D97-AF65-F5344CB8AC3E}">
        <p14:creationId xmlns:p14="http://schemas.microsoft.com/office/powerpoint/2010/main" val="2418939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23459" y="17382"/>
            <a:ext cx="4056720" cy="461665"/>
          </a:xfrm>
          <a:prstGeom prst="rect">
            <a:avLst/>
          </a:prstGeom>
        </p:spPr>
        <p:txBody>
          <a:bodyPr wrap="square">
            <a:spAutoFit/>
          </a:bodyPr>
          <a:lstStyle/>
          <a:p>
            <a:r>
              <a:rPr lang="en-US" sz="2400" b="1" dirty="0">
                <a:solidFill>
                  <a:schemeClr val="accent6"/>
                </a:solidFill>
              </a:rPr>
              <a:t>Data Integrity (contd)</a:t>
            </a:r>
          </a:p>
        </p:txBody>
      </p:sp>
      <p:sp>
        <p:nvSpPr>
          <p:cNvPr id="2" name="Rectangle 1"/>
          <p:cNvSpPr/>
          <p:nvPr/>
        </p:nvSpPr>
        <p:spPr>
          <a:xfrm>
            <a:off x="-1" y="418131"/>
            <a:ext cx="9046723" cy="5847755"/>
          </a:xfrm>
          <a:prstGeom prst="rect">
            <a:avLst/>
          </a:prstGeom>
        </p:spPr>
        <p:txBody>
          <a:bodyPr wrap="square">
            <a:spAutoFit/>
          </a:bodyPr>
          <a:lstStyle/>
          <a:p>
            <a:r>
              <a:rPr lang="en-US" dirty="0">
                <a:latin typeface="Bookman Old Style" pitchFamily="18" charset="0"/>
              </a:rPr>
              <a:t>2. Replication</a:t>
            </a:r>
          </a:p>
          <a:p>
            <a:r>
              <a:rPr lang="en-US" sz="1600" dirty="0"/>
              <a:t>Another method of Hadoop for data integrity is replication. Hadoop stores multiple copies of data blocks across different nodes in the cluster. If one copy of the data becomes corrupted or inaccessible due to hardware or network issues, Hadoop can retrieve the data from another replica. By default, HDFS stores </a:t>
            </a:r>
            <a:r>
              <a:rPr lang="en-US" sz="1600" b="1" dirty="0"/>
              <a:t>three replicas</a:t>
            </a:r>
            <a:r>
              <a:rPr lang="en-US" sz="1600" dirty="0"/>
              <a:t> of each data block (this can be configured). These replicas are stored on different </a:t>
            </a:r>
            <a:r>
              <a:rPr lang="en-US" sz="1600" dirty="0" err="1"/>
              <a:t>DataNodes</a:t>
            </a:r>
            <a:r>
              <a:rPr lang="en-US" sz="1600" dirty="0"/>
              <a:t> to prevent data loss due to node failure or corruption.</a:t>
            </a:r>
          </a:p>
          <a:p>
            <a:r>
              <a:rPr lang="en-US" sz="1600" dirty="0"/>
              <a:t>HDFS also uses </a:t>
            </a:r>
            <a:r>
              <a:rPr lang="en-US" sz="1600" b="1" dirty="0"/>
              <a:t>rack awareness</a:t>
            </a:r>
            <a:r>
              <a:rPr lang="en-US" sz="1600" dirty="0"/>
              <a:t>, meaning that it tries to distribute replicas across different racks to improve fault tolerance.</a:t>
            </a:r>
          </a:p>
          <a:p>
            <a:endParaRPr lang="en-US" sz="1600" dirty="0"/>
          </a:p>
          <a:p>
            <a:r>
              <a:rPr lang="en-US" dirty="0">
                <a:latin typeface="Bookman Old Style" pitchFamily="18" charset="0"/>
              </a:rPr>
              <a:t>3. Data Recovery and Self-Healing</a:t>
            </a:r>
          </a:p>
          <a:p>
            <a:r>
              <a:rPr lang="en-US" sz="1600" dirty="0"/>
              <a:t>Hadoop has built-in mechanisms for self-healing when it detects data corruption or node failures. When HDFS detects corrupted blocks (via checksum validation), it initiates data recovery to ensure data integrity. The </a:t>
            </a:r>
            <a:r>
              <a:rPr lang="en-US" sz="1600" dirty="0" err="1"/>
              <a:t>NameNode</a:t>
            </a:r>
            <a:r>
              <a:rPr lang="en-US" sz="1600" dirty="0"/>
              <a:t> (the master node in HDFS) is notified of the corruption, and it instructs </a:t>
            </a:r>
            <a:r>
              <a:rPr lang="en-US" sz="1600" dirty="0" err="1"/>
              <a:t>DataNodes</a:t>
            </a:r>
            <a:r>
              <a:rPr lang="en-US" sz="1600" dirty="0"/>
              <a:t> that hold valid replicas to replicate the healthy blocks to other </a:t>
            </a:r>
            <a:r>
              <a:rPr lang="en-US" sz="1600" dirty="0" err="1"/>
              <a:t>DataNodes</a:t>
            </a:r>
            <a:r>
              <a:rPr lang="en-US" sz="1600" dirty="0"/>
              <a:t>. Once healthy replicas are created and the replication factor is restored, the corrupted block is deleted.</a:t>
            </a:r>
          </a:p>
          <a:p>
            <a:endParaRPr lang="en-US" sz="1600" dirty="0"/>
          </a:p>
          <a:p>
            <a:r>
              <a:rPr lang="en-US" dirty="0">
                <a:latin typeface="Bookman Old Style" pitchFamily="18" charset="0"/>
              </a:rPr>
              <a:t>4. Fault Tolerance and </a:t>
            </a:r>
            <a:r>
              <a:rPr lang="en-US" dirty="0" err="1">
                <a:latin typeface="Bookman Old Style" pitchFamily="18" charset="0"/>
              </a:rPr>
              <a:t>DataNode</a:t>
            </a:r>
            <a:r>
              <a:rPr lang="en-US" dirty="0">
                <a:latin typeface="Bookman Old Style" pitchFamily="18" charset="0"/>
              </a:rPr>
              <a:t> Integrity Checks</a:t>
            </a:r>
          </a:p>
          <a:p>
            <a:r>
              <a:rPr lang="en-US" sz="1600" dirty="0"/>
              <a:t>This is mixing of two mechanisms. HDFS uses a </a:t>
            </a:r>
            <a:r>
              <a:rPr lang="en-US" sz="1600" b="1" dirty="0"/>
              <a:t>Block Scanner</a:t>
            </a:r>
            <a:r>
              <a:rPr lang="en-US" sz="1600" dirty="0"/>
              <a:t> to regularly scan all blocks on each </a:t>
            </a:r>
            <a:r>
              <a:rPr lang="en-US" sz="1600" dirty="0" err="1"/>
              <a:t>DataNode</a:t>
            </a:r>
            <a:r>
              <a:rPr lang="en-US" sz="1600" dirty="0"/>
              <a:t> to detect silent data corruption. The Block Scanner runs periodically and reads through the data blocks stored on the </a:t>
            </a:r>
            <a:r>
              <a:rPr lang="en-US" sz="1600" dirty="0" err="1"/>
              <a:t>DataNode</a:t>
            </a:r>
            <a:r>
              <a:rPr lang="en-US" sz="1600" dirty="0"/>
              <a:t>, verifying their checksums. If the Block Scanner finds that the checksum of a block does not match</a:t>
            </a:r>
          </a:p>
        </p:txBody>
      </p:sp>
    </p:spTree>
    <p:extLst>
      <p:ext uri="{BB962C8B-B14F-4D97-AF65-F5344CB8AC3E}">
        <p14:creationId xmlns:p14="http://schemas.microsoft.com/office/powerpoint/2010/main" val="2169360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23459" y="17382"/>
            <a:ext cx="4056720" cy="523220"/>
          </a:xfrm>
          <a:prstGeom prst="rect">
            <a:avLst/>
          </a:prstGeom>
        </p:spPr>
        <p:txBody>
          <a:bodyPr wrap="square">
            <a:spAutoFit/>
          </a:bodyPr>
          <a:lstStyle/>
          <a:p>
            <a:r>
              <a:rPr lang="en-US" sz="2800" b="1" dirty="0">
                <a:solidFill>
                  <a:schemeClr val="accent6"/>
                </a:solidFill>
              </a:rPr>
              <a:t>Data Integrity (contd)</a:t>
            </a:r>
          </a:p>
        </p:txBody>
      </p:sp>
      <p:sp>
        <p:nvSpPr>
          <p:cNvPr id="2" name="Rectangle 1"/>
          <p:cNvSpPr/>
          <p:nvPr/>
        </p:nvSpPr>
        <p:spPr>
          <a:xfrm>
            <a:off x="155642" y="610929"/>
            <a:ext cx="8900809" cy="3447098"/>
          </a:xfrm>
          <a:prstGeom prst="rect">
            <a:avLst/>
          </a:prstGeom>
        </p:spPr>
        <p:txBody>
          <a:bodyPr wrap="square">
            <a:spAutoFit/>
          </a:bodyPr>
          <a:lstStyle/>
          <a:p>
            <a:r>
              <a:rPr lang="en-US" dirty="0"/>
              <a:t>it marks the block as corrupted and informs the </a:t>
            </a:r>
            <a:r>
              <a:rPr lang="en-US" dirty="0" err="1"/>
              <a:t>NameNode</a:t>
            </a:r>
            <a:r>
              <a:rPr lang="en-US" dirty="0"/>
              <a:t>, which triggers the self-healing process to create a new replica from the healthy blocks.</a:t>
            </a:r>
          </a:p>
          <a:p>
            <a:r>
              <a:rPr lang="en-US" dirty="0"/>
              <a:t>Each </a:t>
            </a:r>
            <a:r>
              <a:rPr lang="en-US" b="1" dirty="0" err="1"/>
              <a:t>DataNode</a:t>
            </a:r>
            <a:r>
              <a:rPr lang="en-US" dirty="0"/>
              <a:t> sends regular </a:t>
            </a:r>
            <a:r>
              <a:rPr lang="en-US" b="1" dirty="0"/>
              <a:t>heartbeats</a:t>
            </a:r>
            <a:r>
              <a:rPr lang="en-US" dirty="0"/>
              <a:t> to the </a:t>
            </a:r>
            <a:r>
              <a:rPr lang="en-US" b="1" dirty="0" err="1"/>
              <a:t>NameNode</a:t>
            </a:r>
            <a:r>
              <a:rPr lang="en-US" dirty="0"/>
              <a:t> to report its status. If a </a:t>
            </a:r>
            <a:r>
              <a:rPr lang="en-US" dirty="0" err="1"/>
              <a:t>DataNode</a:t>
            </a:r>
            <a:r>
              <a:rPr lang="en-US" dirty="0"/>
              <a:t> fails to send a heartbeat within a specified time, the </a:t>
            </a:r>
            <a:r>
              <a:rPr lang="en-US" dirty="0" err="1"/>
              <a:t>NameNode</a:t>
            </a:r>
            <a:r>
              <a:rPr lang="en-US" dirty="0"/>
              <a:t> considers it dead and triggers replication of the blocks stored on that node to ensure data is not lost.</a:t>
            </a:r>
          </a:p>
          <a:p>
            <a:endParaRPr lang="en-US" dirty="0"/>
          </a:p>
          <a:p>
            <a:r>
              <a:rPr lang="en-US" sz="2000" dirty="0">
                <a:latin typeface="Bookman Old Style" pitchFamily="18" charset="0"/>
              </a:rPr>
              <a:t>5. Checksums and Replication Together</a:t>
            </a:r>
          </a:p>
          <a:p>
            <a:r>
              <a:rPr lang="en-US" dirty="0"/>
              <a:t>HDFS combines checksums and replication to ensure robust data integrity. The checksum guarantees that individual blocks are not corrupted, while replication ensures that even if a block is lost or corrupted, another replica can be used to retrieve the data.</a:t>
            </a:r>
          </a:p>
        </p:txBody>
      </p:sp>
      <p:sp>
        <p:nvSpPr>
          <p:cNvPr id="3" name="Rectangle 2"/>
          <p:cNvSpPr/>
          <p:nvPr/>
        </p:nvSpPr>
        <p:spPr>
          <a:xfrm>
            <a:off x="155641" y="4293245"/>
            <a:ext cx="8900809" cy="923330"/>
          </a:xfrm>
          <a:prstGeom prst="rect">
            <a:avLst/>
          </a:prstGeom>
        </p:spPr>
        <p:txBody>
          <a:bodyPr wrap="square">
            <a:spAutoFit/>
          </a:bodyPr>
          <a:lstStyle/>
          <a:p>
            <a:r>
              <a:rPr lang="en-US" dirty="0"/>
              <a:t>Data integrity in Hadoop is achieved through a combination of mechanisms that ensure the accuracy, consistency, and fault tolerance of data stored and processed in a distributed environment. The key mechanisms are:</a:t>
            </a:r>
          </a:p>
        </p:txBody>
      </p:sp>
    </p:spTree>
    <p:extLst>
      <p:ext uri="{BB962C8B-B14F-4D97-AF65-F5344CB8AC3E}">
        <p14:creationId xmlns:p14="http://schemas.microsoft.com/office/powerpoint/2010/main" val="2169360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23459" y="17382"/>
            <a:ext cx="4056720" cy="461665"/>
          </a:xfrm>
          <a:prstGeom prst="rect">
            <a:avLst/>
          </a:prstGeom>
        </p:spPr>
        <p:txBody>
          <a:bodyPr wrap="square">
            <a:spAutoFit/>
          </a:bodyPr>
          <a:lstStyle/>
          <a:p>
            <a:r>
              <a:rPr lang="en-US" sz="2400" b="1" dirty="0">
                <a:solidFill>
                  <a:schemeClr val="accent6"/>
                </a:solidFill>
              </a:rPr>
              <a:t>Compression</a:t>
            </a:r>
          </a:p>
        </p:txBody>
      </p:sp>
      <p:sp>
        <p:nvSpPr>
          <p:cNvPr id="2" name="Rectangle 1"/>
          <p:cNvSpPr/>
          <p:nvPr/>
        </p:nvSpPr>
        <p:spPr>
          <a:xfrm>
            <a:off x="136186" y="557346"/>
            <a:ext cx="8881353" cy="4524315"/>
          </a:xfrm>
          <a:prstGeom prst="rect">
            <a:avLst/>
          </a:prstGeom>
        </p:spPr>
        <p:txBody>
          <a:bodyPr wrap="square">
            <a:spAutoFit/>
          </a:bodyPr>
          <a:lstStyle/>
          <a:p>
            <a:r>
              <a:rPr lang="en-US" sz="1600" dirty="0"/>
              <a:t>Compression is a key technique in Hadoop for optimizing storage and improving the performance of data-intensive applications. Hadoop manages massive volumes of data . Compressing data can save significant amounts of disk space and reduce the time it takes to transfer data across the network. There are several stages in a Hadoop workflow where compression can be applied to optimize performance:</a:t>
            </a:r>
          </a:p>
          <a:p>
            <a:endParaRPr lang="en-US" sz="1600" dirty="0"/>
          </a:p>
          <a:p>
            <a:pPr marL="285750" indent="-285750">
              <a:buFont typeface="Arial" pitchFamily="34" charset="0"/>
              <a:buChar char="•"/>
            </a:pPr>
            <a:r>
              <a:rPr lang="en-US" sz="1600" dirty="0"/>
              <a:t>I</a:t>
            </a:r>
            <a:r>
              <a:rPr lang="en-US" sz="1600" b="1" dirty="0"/>
              <a:t>nput Data Compression</a:t>
            </a:r>
            <a:r>
              <a:rPr lang="en-US" sz="1600" dirty="0"/>
              <a:t>: </a:t>
            </a:r>
          </a:p>
          <a:p>
            <a:r>
              <a:rPr lang="en-US" sz="1600" dirty="0"/>
              <a:t>As the name suggest this is compressing data before it is written to HDFS. This can significantly reduce the storage space and the time to read data during </a:t>
            </a:r>
            <a:r>
              <a:rPr lang="en-US" sz="1600" dirty="0" err="1"/>
              <a:t>MapReduce</a:t>
            </a:r>
            <a:r>
              <a:rPr lang="en-US" sz="1600" dirty="0"/>
              <a:t> jobs. This is done by compressing the data files before uploading them to HDFS.</a:t>
            </a:r>
          </a:p>
          <a:p>
            <a:pPr marL="285750" indent="-285750">
              <a:buFont typeface="Arial" pitchFamily="34" charset="0"/>
              <a:buChar char="•"/>
            </a:pPr>
            <a:r>
              <a:rPr lang="en-US" sz="1600" b="1" dirty="0"/>
              <a:t>Intermediate Data Compression (Map Output Compression)</a:t>
            </a:r>
            <a:r>
              <a:rPr lang="en-US" sz="1600" dirty="0"/>
              <a:t>: </a:t>
            </a:r>
          </a:p>
          <a:p>
            <a:r>
              <a:rPr lang="en-US" sz="1600" dirty="0"/>
              <a:t>The intermediate data generated by the Mapper (which is passed to the Reducer) can be compressed to save network bandwidth and reduce the time spent in the Shuffle and Sort phase.</a:t>
            </a:r>
          </a:p>
          <a:p>
            <a:pPr marL="285750" indent="-285750">
              <a:buFont typeface="Arial" pitchFamily="34" charset="0"/>
              <a:buChar char="•"/>
            </a:pPr>
            <a:r>
              <a:rPr lang="en-US" sz="1600" b="1" dirty="0"/>
              <a:t>Output Data Compression</a:t>
            </a:r>
            <a:r>
              <a:rPr lang="en-US" sz="1600" dirty="0"/>
              <a:t>: </a:t>
            </a:r>
          </a:p>
          <a:p>
            <a:r>
              <a:rPr lang="en-US" sz="1600" dirty="0"/>
              <a:t>The final output of a </a:t>
            </a:r>
            <a:r>
              <a:rPr lang="en-US" sz="1600" dirty="0" err="1"/>
              <a:t>MapReduce</a:t>
            </a:r>
            <a:r>
              <a:rPr lang="en-US" sz="1600" dirty="0"/>
              <a:t> job can be compressed before being written back to HDFS. This reduces storage requirements and can speed up subsequent jobs that read this output.</a:t>
            </a:r>
          </a:p>
        </p:txBody>
      </p:sp>
      <p:sp>
        <p:nvSpPr>
          <p:cNvPr id="3" name="Rectangle 2"/>
          <p:cNvSpPr/>
          <p:nvPr/>
        </p:nvSpPr>
        <p:spPr>
          <a:xfrm>
            <a:off x="0" y="5648588"/>
            <a:ext cx="9144000" cy="830997"/>
          </a:xfrm>
          <a:prstGeom prst="rect">
            <a:avLst/>
          </a:prstGeom>
        </p:spPr>
        <p:txBody>
          <a:bodyPr wrap="square">
            <a:spAutoFit/>
          </a:bodyPr>
          <a:lstStyle/>
          <a:p>
            <a:r>
              <a:rPr lang="en-US" sz="1600" dirty="0"/>
              <a:t>To enable compression in Hadoop, we need to configure several parameters in the Hadoop configuration files (mapred-site.xml, core-site.xml), depending on whether we want to apply compression to input, intermediate, or output data.</a:t>
            </a:r>
          </a:p>
        </p:txBody>
      </p:sp>
    </p:spTree>
    <p:extLst>
      <p:ext uri="{BB962C8B-B14F-4D97-AF65-F5344CB8AC3E}">
        <p14:creationId xmlns:p14="http://schemas.microsoft.com/office/powerpoint/2010/main" val="2169360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23459" y="17382"/>
            <a:ext cx="4056720" cy="461665"/>
          </a:xfrm>
          <a:prstGeom prst="rect">
            <a:avLst/>
          </a:prstGeom>
        </p:spPr>
        <p:txBody>
          <a:bodyPr wrap="square">
            <a:spAutoFit/>
          </a:bodyPr>
          <a:lstStyle/>
          <a:p>
            <a:r>
              <a:rPr lang="en-US" sz="2400" b="1" dirty="0">
                <a:solidFill>
                  <a:schemeClr val="accent6"/>
                </a:solidFill>
              </a:rPr>
              <a:t>Compression (contd)</a:t>
            </a:r>
          </a:p>
        </p:txBody>
      </p:sp>
      <p:sp>
        <p:nvSpPr>
          <p:cNvPr id="3" name="Rectangle 2"/>
          <p:cNvSpPr/>
          <p:nvPr/>
        </p:nvSpPr>
        <p:spPr>
          <a:xfrm>
            <a:off x="136186" y="557346"/>
            <a:ext cx="8881353" cy="5539978"/>
          </a:xfrm>
          <a:prstGeom prst="rect">
            <a:avLst/>
          </a:prstGeom>
        </p:spPr>
        <p:txBody>
          <a:bodyPr wrap="square">
            <a:spAutoFit/>
          </a:bodyPr>
          <a:lstStyle/>
          <a:p>
            <a:r>
              <a:rPr lang="en-US" sz="1600" dirty="0"/>
              <a:t>Hadoop supports various compression codecs (algorithms) that can be used depending on the specific use case. These codecs offer different tradeoffs between compression speed and compression ratio (the amount of data reduction). The key codecs used in Hadoop are:</a:t>
            </a:r>
          </a:p>
          <a:p>
            <a:pPr marL="342900" indent="-342900">
              <a:buFont typeface="+mj-lt"/>
              <a:buAutoNum type="arabicPeriod"/>
            </a:pPr>
            <a:r>
              <a:rPr lang="en-US" sz="1600" dirty="0" err="1"/>
              <a:t>Gzip</a:t>
            </a:r>
            <a:r>
              <a:rPr lang="en-US" sz="1600" dirty="0"/>
              <a:t> (</a:t>
            </a:r>
            <a:r>
              <a:rPr lang="en-US" sz="1600" dirty="0" err="1"/>
              <a:t>GzipCodec</a:t>
            </a:r>
            <a:r>
              <a:rPr lang="en-US" sz="1600" dirty="0"/>
              <a:t>)</a:t>
            </a:r>
          </a:p>
          <a:p>
            <a:pPr marL="342900" indent="-342900">
              <a:buFont typeface="+mj-lt"/>
              <a:buAutoNum type="arabicPeriod"/>
            </a:pPr>
            <a:r>
              <a:rPr lang="en-US" sz="1600" dirty="0"/>
              <a:t> BZip2 (BZip2Codec)</a:t>
            </a:r>
          </a:p>
          <a:p>
            <a:pPr marL="342900" indent="-342900">
              <a:buFont typeface="+mj-lt"/>
              <a:buAutoNum type="arabicPeriod"/>
            </a:pPr>
            <a:r>
              <a:rPr lang="en-US" sz="1600" dirty="0"/>
              <a:t>Snappy (</a:t>
            </a:r>
            <a:r>
              <a:rPr lang="en-US" sz="1600" dirty="0" err="1"/>
              <a:t>SnappyCodec</a:t>
            </a:r>
            <a:r>
              <a:rPr lang="en-US" sz="1600" dirty="0"/>
              <a:t>)</a:t>
            </a:r>
          </a:p>
          <a:p>
            <a:pPr marL="342900" indent="-342900">
              <a:buFont typeface="+mj-lt"/>
              <a:buAutoNum type="arabicPeriod"/>
            </a:pPr>
            <a:r>
              <a:rPr lang="en-US" sz="1600" dirty="0"/>
              <a:t>LZO (</a:t>
            </a:r>
            <a:r>
              <a:rPr lang="en-US" sz="1600" dirty="0" err="1"/>
              <a:t>LzoCodec</a:t>
            </a:r>
            <a:r>
              <a:rPr lang="en-US" sz="1600" dirty="0"/>
              <a:t>)</a:t>
            </a:r>
          </a:p>
          <a:p>
            <a:pPr marL="342900" indent="-342900">
              <a:buFont typeface="+mj-lt"/>
              <a:buAutoNum type="arabicPeriod"/>
            </a:pPr>
            <a:r>
              <a:rPr lang="en-US" sz="1600" dirty="0"/>
              <a:t>Deflate (</a:t>
            </a:r>
            <a:r>
              <a:rPr lang="en-US" sz="1600" dirty="0" err="1"/>
              <a:t>DeflateCodec</a:t>
            </a:r>
            <a:r>
              <a:rPr lang="en-US" sz="1600" dirty="0"/>
              <a:t>)</a:t>
            </a:r>
          </a:p>
          <a:p>
            <a:pPr marL="342900" indent="-342900">
              <a:buFont typeface="+mj-lt"/>
              <a:buAutoNum type="arabicPeriod"/>
            </a:pPr>
            <a:endParaRPr lang="en-US" sz="1600" dirty="0"/>
          </a:p>
          <a:p>
            <a:r>
              <a:rPr lang="en-US" dirty="0">
                <a:latin typeface="Bookman Old Style" pitchFamily="18" charset="0"/>
              </a:rPr>
              <a:t>1. </a:t>
            </a:r>
            <a:r>
              <a:rPr lang="en-US" dirty="0" err="1">
                <a:latin typeface="Bookman Old Style" pitchFamily="18" charset="0"/>
              </a:rPr>
              <a:t>Gzip</a:t>
            </a:r>
            <a:r>
              <a:rPr lang="en-US" dirty="0">
                <a:latin typeface="Bookman Old Style" pitchFamily="18" charset="0"/>
              </a:rPr>
              <a:t> (</a:t>
            </a:r>
            <a:r>
              <a:rPr lang="en-US" dirty="0" err="1">
                <a:latin typeface="Bookman Old Style" pitchFamily="18" charset="0"/>
              </a:rPr>
              <a:t>GzipCodec</a:t>
            </a:r>
            <a:r>
              <a:rPr lang="en-US" dirty="0">
                <a:latin typeface="Bookman Old Style" pitchFamily="18" charset="0"/>
              </a:rPr>
              <a:t>)</a:t>
            </a:r>
          </a:p>
          <a:p>
            <a:r>
              <a:rPr lang="en-US" sz="1600" dirty="0" err="1"/>
              <a:t>Gzip</a:t>
            </a:r>
            <a:r>
              <a:rPr lang="en-US" sz="1600" dirty="0"/>
              <a:t> (</a:t>
            </a:r>
            <a:r>
              <a:rPr lang="en-US" sz="1600" dirty="0" err="1"/>
              <a:t>GzipCodec</a:t>
            </a:r>
            <a:r>
              <a:rPr lang="en-US" sz="1600" dirty="0"/>
              <a:t>) is one of the most commonly used compression codecs in Hadoop. </a:t>
            </a:r>
            <a:r>
              <a:rPr lang="en-US" sz="1600" dirty="0" err="1"/>
              <a:t>Gzip</a:t>
            </a:r>
            <a:r>
              <a:rPr lang="en-US" sz="1600" dirty="0"/>
              <a:t> stands for GNU zip and is a very popular compression tool designed for flexibility and widespread compatibility. In Hadoop, it is typically used to compress and decompress single files, offering a good balance between compression ratio and the speed of decompression and compression.</a:t>
            </a:r>
          </a:p>
          <a:p>
            <a:r>
              <a:rPr lang="en-US" sz="1600" dirty="0"/>
              <a:t>It is typically effective for text-based data common in many big data applications. While not the fastest among compression codecs, </a:t>
            </a:r>
            <a:r>
              <a:rPr lang="en-US" sz="1600" dirty="0" err="1"/>
              <a:t>Gzip</a:t>
            </a:r>
            <a:r>
              <a:rPr lang="en-US" sz="1600" dirty="0"/>
              <a:t> offers a reasonable trade-off between speed and efficiency.</a:t>
            </a:r>
          </a:p>
          <a:p>
            <a:r>
              <a:rPr lang="en-US" sz="1600" dirty="0"/>
              <a:t>One significant limitation of </a:t>
            </a:r>
            <a:r>
              <a:rPr lang="en-US" sz="1600" dirty="0" err="1"/>
              <a:t>Gzip</a:t>
            </a:r>
            <a:r>
              <a:rPr lang="en-US" sz="1600" dirty="0"/>
              <a:t> in Hadoop contexts is that it is </a:t>
            </a:r>
            <a:r>
              <a:rPr lang="en-US" sz="1600" b="1" dirty="0"/>
              <a:t>not </a:t>
            </a:r>
            <a:r>
              <a:rPr lang="en-US" sz="1600" b="1" dirty="0" err="1"/>
              <a:t>splittable</a:t>
            </a:r>
            <a:r>
              <a:rPr lang="en-US" sz="1600" dirty="0"/>
              <a:t> This means that a large </a:t>
            </a:r>
            <a:r>
              <a:rPr lang="en-US" sz="1600" dirty="0" err="1"/>
              <a:t>Gzip</a:t>
            </a:r>
            <a:r>
              <a:rPr lang="en-US" sz="1600" dirty="0"/>
              <a:t>-compressed file cannot be processed in parallel by multiple Mappers in a Hadoop job and has to be processed by one Mapper in one go.</a:t>
            </a:r>
          </a:p>
        </p:txBody>
      </p:sp>
    </p:spTree>
    <p:extLst>
      <p:ext uri="{BB962C8B-B14F-4D97-AF65-F5344CB8AC3E}">
        <p14:creationId xmlns:p14="http://schemas.microsoft.com/office/powerpoint/2010/main" val="3001681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23459" y="17382"/>
            <a:ext cx="4056720" cy="523220"/>
          </a:xfrm>
          <a:prstGeom prst="rect">
            <a:avLst/>
          </a:prstGeom>
        </p:spPr>
        <p:txBody>
          <a:bodyPr wrap="square">
            <a:spAutoFit/>
          </a:bodyPr>
          <a:lstStyle/>
          <a:p>
            <a:r>
              <a:rPr lang="en-US" sz="2800" b="1" dirty="0">
                <a:solidFill>
                  <a:schemeClr val="accent6"/>
                </a:solidFill>
              </a:rPr>
              <a:t>Compression (contd)</a:t>
            </a:r>
          </a:p>
        </p:txBody>
      </p:sp>
      <p:sp>
        <p:nvSpPr>
          <p:cNvPr id="2" name="Rectangle 1"/>
          <p:cNvSpPr/>
          <p:nvPr/>
        </p:nvSpPr>
        <p:spPr>
          <a:xfrm>
            <a:off x="0" y="540602"/>
            <a:ext cx="8837721" cy="5693866"/>
          </a:xfrm>
          <a:prstGeom prst="rect">
            <a:avLst/>
          </a:prstGeom>
        </p:spPr>
        <p:txBody>
          <a:bodyPr wrap="square">
            <a:spAutoFit/>
          </a:bodyPr>
          <a:lstStyle/>
          <a:p>
            <a:r>
              <a:rPr lang="en-US" sz="2000" dirty="0">
                <a:latin typeface="Bookman Old Style" pitchFamily="18" charset="0"/>
              </a:rPr>
              <a:t>2. bzip2 (bzip2Codec)</a:t>
            </a:r>
          </a:p>
          <a:p>
            <a:r>
              <a:rPr lang="en-US" dirty="0"/>
              <a:t>bzip2 is a freely available, patent free (see below), high-quality data compressor. It typically compresses files to within 10% to 15% of the best available techniques (the PPM family of statistical compressors), whilst being around twice as fast at compression and six times faster at decompression. </a:t>
            </a:r>
          </a:p>
          <a:p>
            <a:r>
              <a:rPr lang="en-US" dirty="0"/>
              <a:t>One of the most significant advantages of BZip2 in the context of Hadoop is its </a:t>
            </a:r>
            <a:r>
              <a:rPr lang="en-US" dirty="0" err="1"/>
              <a:t>splittability</a:t>
            </a:r>
            <a:r>
              <a:rPr lang="en-US" dirty="0"/>
              <a:t>. Despite being a compressed format, BZip2 files can be split into multiple parts.</a:t>
            </a:r>
          </a:p>
          <a:p>
            <a:endParaRPr lang="en-US" dirty="0"/>
          </a:p>
          <a:p>
            <a:r>
              <a:rPr lang="en-US" sz="2000" dirty="0">
                <a:latin typeface="Bookman Old Style" pitchFamily="18" charset="0"/>
              </a:rPr>
              <a:t>3. Snappy (Snappy (</a:t>
            </a:r>
            <a:r>
              <a:rPr lang="en-US" sz="2000" dirty="0" err="1">
                <a:latin typeface="Bookman Old Style" pitchFamily="18" charset="0"/>
              </a:rPr>
              <a:t>SnappyCodec</a:t>
            </a:r>
            <a:r>
              <a:rPr lang="en-US" sz="2000" dirty="0">
                <a:latin typeface="Bookman Old Style" pitchFamily="18" charset="0"/>
              </a:rPr>
              <a:t>)</a:t>
            </a:r>
          </a:p>
          <a:p>
            <a:r>
              <a:rPr lang="en-US" dirty="0"/>
              <a:t>Snappy (</a:t>
            </a:r>
            <a:r>
              <a:rPr lang="en-US" dirty="0" err="1"/>
              <a:t>SnappyCodec</a:t>
            </a:r>
            <a:r>
              <a:rPr lang="en-US" dirty="0"/>
              <a:t>), developed by Google, is a popular compression codec used extensively within the Hadoop ecosystem and beyond. It is designed to be very fast and efficient, providing a reasonable compression ratio without the computational overhead associated with algorithms like BZip2 or </a:t>
            </a:r>
            <a:r>
              <a:rPr lang="en-US" dirty="0" err="1"/>
              <a:t>Gzip</a:t>
            </a:r>
            <a:r>
              <a:rPr lang="en-US" dirty="0"/>
              <a:t>.</a:t>
            </a:r>
          </a:p>
          <a:p>
            <a:r>
              <a:rPr lang="en-US" dirty="0"/>
              <a:t>It does not aim for maximum compression instead, it aims for very high speeds. So snappy does not provide as high a compression ratio as </a:t>
            </a:r>
            <a:r>
              <a:rPr lang="en-US" dirty="0" err="1"/>
              <a:t>Gzip</a:t>
            </a:r>
            <a:r>
              <a:rPr lang="en-US" dirty="0"/>
              <a:t> or BZip2 but it still offers significant size reduction, typically better than that of algorithms like LZO. Its balance between speed and compression efficiency makes it suitable for scenarios where moderate compression is acceptable but speed is paramount.</a:t>
            </a:r>
          </a:p>
          <a:p>
            <a:r>
              <a:rPr lang="en-US" dirty="0"/>
              <a:t>Snappy is widely used inside Google, in everything from </a:t>
            </a:r>
            <a:r>
              <a:rPr lang="en-US" dirty="0" err="1"/>
              <a:t>BigTable</a:t>
            </a:r>
            <a:r>
              <a:rPr lang="en-US" dirty="0"/>
              <a:t> to </a:t>
            </a:r>
            <a:r>
              <a:rPr lang="en-US" dirty="0" err="1"/>
              <a:t>MapReduce</a:t>
            </a:r>
            <a:r>
              <a:rPr lang="en-US" dirty="0"/>
              <a:t>.</a:t>
            </a:r>
          </a:p>
        </p:txBody>
      </p:sp>
    </p:spTree>
    <p:extLst>
      <p:ext uri="{BB962C8B-B14F-4D97-AF65-F5344CB8AC3E}">
        <p14:creationId xmlns:p14="http://schemas.microsoft.com/office/powerpoint/2010/main" val="3001681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23459" y="17382"/>
            <a:ext cx="4056720" cy="461665"/>
          </a:xfrm>
          <a:prstGeom prst="rect">
            <a:avLst/>
          </a:prstGeom>
        </p:spPr>
        <p:txBody>
          <a:bodyPr wrap="square">
            <a:spAutoFit/>
          </a:bodyPr>
          <a:lstStyle/>
          <a:p>
            <a:r>
              <a:rPr lang="en-US" sz="2400" b="1" dirty="0">
                <a:solidFill>
                  <a:schemeClr val="accent6"/>
                </a:solidFill>
              </a:rPr>
              <a:t>Compression (contd)</a:t>
            </a:r>
          </a:p>
        </p:txBody>
      </p:sp>
      <p:sp>
        <p:nvSpPr>
          <p:cNvPr id="3" name="Rectangle 2"/>
          <p:cNvSpPr/>
          <p:nvPr/>
        </p:nvSpPr>
        <p:spPr>
          <a:xfrm>
            <a:off x="0" y="540602"/>
            <a:ext cx="9144000" cy="5324535"/>
          </a:xfrm>
          <a:prstGeom prst="rect">
            <a:avLst/>
          </a:prstGeom>
        </p:spPr>
        <p:txBody>
          <a:bodyPr wrap="square">
            <a:spAutoFit/>
          </a:bodyPr>
          <a:lstStyle/>
          <a:p>
            <a:r>
              <a:rPr lang="en-US" dirty="0">
                <a:latin typeface="Bookman Old Style" pitchFamily="18" charset="0"/>
              </a:rPr>
              <a:t>4. LZO(</a:t>
            </a:r>
            <a:r>
              <a:rPr lang="en-US" dirty="0" err="1">
                <a:latin typeface="Bookman Old Style" pitchFamily="18" charset="0"/>
              </a:rPr>
              <a:t>lzoCodec</a:t>
            </a:r>
            <a:r>
              <a:rPr lang="en-US" dirty="0">
                <a:latin typeface="Bookman Old Style" pitchFamily="18" charset="0"/>
              </a:rPr>
              <a:t>)</a:t>
            </a:r>
          </a:p>
          <a:p>
            <a:r>
              <a:rPr lang="en-US" sz="1600" dirty="0"/>
              <a:t>LZO stands for Lempel-Ziv-</a:t>
            </a:r>
            <a:r>
              <a:rPr lang="en-US" sz="1600" dirty="0" err="1"/>
              <a:t>Oberhumer</a:t>
            </a:r>
            <a:r>
              <a:rPr lang="en-US" sz="1600" dirty="0"/>
              <a:t>, named after its algorithm designers. It is particularly favored in scenarios where both read and write speeds are crucial, making it an excellent choice for real-time data processing and interactive workloads in Hadoop. It outperforms many other compression codecs in speed, particularly in decompression, making it highly suitable for systems that require rapid access to data. Further , it is </a:t>
            </a:r>
            <a:r>
              <a:rPr lang="en-US" sz="1600" dirty="0" err="1"/>
              <a:t>splittable</a:t>
            </a:r>
            <a:r>
              <a:rPr lang="en-US" sz="1600" dirty="0"/>
              <a:t> and with an addition of an index file, large LZO-compressed files can be processed in parallel by multiple Mappers in a </a:t>
            </a:r>
            <a:r>
              <a:rPr lang="en-US" sz="1600" dirty="0" err="1"/>
              <a:t>MapReduce</a:t>
            </a:r>
            <a:r>
              <a:rPr lang="en-US" sz="1600" dirty="0"/>
              <a:t> job. </a:t>
            </a:r>
          </a:p>
          <a:p>
            <a:endParaRPr lang="en-US" sz="1600" dirty="0"/>
          </a:p>
          <a:p>
            <a:r>
              <a:rPr lang="en-US" dirty="0">
                <a:latin typeface="Bookman Old Style" pitchFamily="18" charset="0"/>
              </a:rPr>
              <a:t>3. Deflate (</a:t>
            </a:r>
            <a:r>
              <a:rPr lang="en-US" dirty="0" err="1">
                <a:latin typeface="Bookman Old Style" pitchFamily="18" charset="0"/>
              </a:rPr>
              <a:t>DeflateCodec</a:t>
            </a:r>
            <a:r>
              <a:rPr lang="en-US" dirty="0">
                <a:latin typeface="Bookman Old Style" pitchFamily="18" charset="0"/>
              </a:rPr>
              <a:t>)</a:t>
            </a:r>
          </a:p>
          <a:p>
            <a:r>
              <a:rPr lang="en-US" sz="1600" dirty="0"/>
              <a:t>Deflate is a widely used compression codec implemented in many software applications, including Hadoop. It forms the basis for many other file formats such as ZIP and GZIP, but is distinct in its combination of the LZ77 algorithm and Huffman coding. In Hadoop, the Deflate codec is often used because it offers a good balance between compression ratio and speed, and is very effective for compressing text data. It's not as fast as lightweight algorithms like Snappy or LZO, but typically offers faster compression and decompression speeds than more intensive codecs like BZip2.</a:t>
            </a:r>
          </a:p>
          <a:p>
            <a:r>
              <a:rPr lang="en-US" sz="1600" dirty="0"/>
              <a:t>Like GZIP, files compressed using Deflate are not </a:t>
            </a:r>
            <a:r>
              <a:rPr lang="en-US" sz="1600" dirty="0" err="1"/>
              <a:t>splittable</a:t>
            </a:r>
            <a:r>
              <a:rPr lang="en-US" sz="1600" dirty="0"/>
              <a:t> when stored as a single stream. This is a significant limitation with Deflate but Due to its use in popular formats like ZIP and GZIP, Deflate is widely supported across various platforms and languages, which ensures good interoperability when exchanging data between different systems.</a:t>
            </a:r>
          </a:p>
        </p:txBody>
      </p:sp>
    </p:spTree>
    <p:extLst>
      <p:ext uri="{BB962C8B-B14F-4D97-AF65-F5344CB8AC3E}">
        <p14:creationId xmlns:p14="http://schemas.microsoft.com/office/powerpoint/2010/main" val="3001681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F906EE-8747-8395-3438-3E112E22F070}"/>
              </a:ext>
            </a:extLst>
          </p:cNvPr>
          <p:cNvPicPr>
            <a:picLocks noChangeAspect="1"/>
          </p:cNvPicPr>
          <p:nvPr/>
        </p:nvPicPr>
        <p:blipFill>
          <a:blip r:embed="rId2"/>
          <a:stretch>
            <a:fillRect/>
          </a:stretch>
        </p:blipFill>
        <p:spPr>
          <a:xfrm>
            <a:off x="604032" y="572159"/>
            <a:ext cx="7429500" cy="3800475"/>
          </a:xfrm>
          <a:prstGeom prst="rect">
            <a:avLst/>
          </a:prstGeom>
        </p:spPr>
      </p:pic>
      <p:sp>
        <p:nvSpPr>
          <p:cNvPr id="3" name="Title 1">
            <a:extLst>
              <a:ext uri="{FF2B5EF4-FFF2-40B4-BE49-F238E27FC236}">
                <a16:creationId xmlns:a16="http://schemas.microsoft.com/office/drawing/2014/main" id="{6383B235-9425-1CAD-3EFD-F231B23B97AD}"/>
              </a:ext>
            </a:extLst>
          </p:cNvPr>
          <p:cNvSpPr txBox="1">
            <a:spLocks/>
          </p:cNvSpPr>
          <p:nvPr/>
        </p:nvSpPr>
        <p:spPr>
          <a:xfrm>
            <a:off x="1154108" y="2566566"/>
            <a:ext cx="6498158" cy="1724867"/>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r>
              <a:rPr lang="en-US" sz="6000" dirty="0"/>
              <a:t>Thanks</a:t>
            </a:r>
          </a:p>
        </p:txBody>
      </p:sp>
    </p:spTree>
    <p:extLst>
      <p:ext uri="{BB962C8B-B14F-4D97-AF65-F5344CB8AC3E}">
        <p14:creationId xmlns:p14="http://schemas.microsoft.com/office/powerpoint/2010/main" val="3127553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9799" y="5580"/>
            <a:ext cx="5661784" cy="461665"/>
          </a:xfrm>
          <a:prstGeom prst="rect">
            <a:avLst/>
          </a:prstGeom>
        </p:spPr>
        <p:txBody>
          <a:bodyPr wrap="square">
            <a:spAutoFit/>
          </a:bodyPr>
          <a:lstStyle/>
          <a:p>
            <a:r>
              <a:rPr lang="en-US" sz="2400" b="1" dirty="0">
                <a:solidFill>
                  <a:schemeClr val="accent6"/>
                </a:solidFill>
              </a:rPr>
              <a:t>Map Reduce – Data Flow</a:t>
            </a:r>
          </a:p>
        </p:txBody>
      </p:sp>
      <p:sp>
        <p:nvSpPr>
          <p:cNvPr id="3" name="Rectangle 2"/>
          <p:cNvSpPr/>
          <p:nvPr/>
        </p:nvSpPr>
        <p:spPr>
          <a:xfrm>
            <a:off x="97275" y="540601"/>
            <a:ext cx="8959175" cy="4431983"/>
          </a:xfrm>
          <a:prstGeom prst="rect">
            <a:avLst/>
          </a:prstGeom>
        </p:spPr>
        <p:txBody>
          <a:bodyPr wrap="square">
            <a:spAutoFit/>
          </a:bodyPr>
          <a:lstStyle/>
          <a:p>
            <a:r>
              <a:rPr lang="en-US" sz="1600" b="1" dirty="0"/>
              <a:t>Map Reduce </a:t>
            </a:r>
            <a:r>
              <a:rPr lang="en-US" sz="1600" dirty="0"/>
              <a:t>is a programming model introduced by Google to process and generate large datasets efficiently. It enables distributed computing across massive clusters of commodity hardware and is the core of many big data processing systems like Apache </a:t>
            </a:r>
            <a:r>
              <a:rPr lang="en-US" sz="1600" dirty="0" err="1"/>
              <a:t>Hadoop.It</a:t>
            </a:r>
            <a:r>
              <a:rPr lang="en-US" sz="1600" dirty="0"/>
              <a:t> breaks down complex data processing tasks into simple operations: </a:t>
            </a:r>
            <a:r>
              <a:rPr lang="en-US" sz="1600" b="1" dirty="0"/>
              <a:t>Map</a:t>
            </a:r>
            <a:r>
              <a:rPr lang="en-US" sz="1600" dirty="0"/>
              <a:t> and </a:t>
            </a:r>
            <a:r>
              <a:rPr lang="en-US" sz="1600" b="1" dirty="0"/>
              <a:t>Reduce</a:t>
            </a:r>
            <a:r>
              <a:rPr lang="en-US" sz="1600" dirty="0"/>
              <a:t>. The model provides a high level of abstraction while the system handles details like data distribution, task coordination, fault tolerance, and scalability.</a:t>
            </a:r>
          </a:p>
          <a:p>
            <a:r>
              <a:rPr lang="en-US" sz="1600" dirty="0"/>
              <a:t>The data flow in </a:t>
            </a:r>
            <a:r>
              <a:rPr lang="en-US" sz="1600" dirty="0" err="1"/>
              <a:t>MapReduce</a:t>
            </a:r>
            <a:r>
              <a:rPr lang="en-US" sz="1600" dirty="0"/>
              <a:t> can be complex, but it essentially follows a sequence of steps that transform raw input data into the desired output through a distributed processing model.</a:t>
            </a:r>
          </a:p>
          <a:p>
            <a:r>
              <a:rPr lang="en-US" sz="1600" dirty="0"/>
              <a:t>Understanding the data flow in </a:t>
            </a:r>
            <a:r>
              <a:rPr lang="en-US" sz="1600" dirty="0" err="1"/>
              <a:t>MapReduce</a:t>
            </a:r>
            <a:r>
              <a:rPr lang="en-US" sz="1600" dirty="0"/>
              <a:t> helps in optimizing the performance of Hadoop applications and making effective use of its computational resources.</a:t>
            </a:r>
          </a:p>
          <a:p>
            <a:r>
              <a:rPr lang="en-US" sz="1600" dirty="0"/>
              <a:t>Following are the Key phase of Map Reduce data flow:</a:t>
            </a:r>
          </a:p>
          <a:p>
            <a:pPr marL="742950" lvl="1" indent="-285750">
              <a:buFont typeface="Wingdings" pitchFamily="2" charset="2"/>
              <a:buChar char="ü"/>
            </a:pPr>
            <a:r>
              <a:rPr lang="en-US" sz="1600" dirty="0"/>
              <a:t>Input Reading</a:t>
            </a:r>
          </a:p>
          <a:p>
            <a:pPr marL="742950" lvl="1" indent="-285750">
              <a:buFont typeface="Wingdings" pitchFamily="2" charset="2"/>
              <a:buChar char="ü"/>
            </a:pPr>
            <a:r>
              <a:rPr lang="en-US" sz="1600" dirty="0"/>
              <a:t>Mapping</a:t>
            </a:r>
          </a:p>
          <a:p>
            <a:pPr marL="742950" lvl="1" indent="-285750">
              <a:buFont typeface="Wingdings" pitchFamily="2" charset="2"/>
              <a:buChar char="ü"/>
            </a:pPr>
            <a:r>
              <a:rPr lang="en-US" sz="1600" dirty="0"/>
              <a:t>Shuffling and Sorting</a:t>
            </a:r>
          </a:p>
          <a:p>
            <a:pPr marL="742950" lvl="1" indent="-285750">
              <a:buFont typeface="Wingdings" pitchFamily="2" charset="2"/>
              <a:buChar char="ü"/>
            </a:pPr>
            <a:r>
              <a:rPr lang="en-US" sz="1600" dirty="0"/>
              <a:t>Reducing</a:t>
            </a:r>
          </a:p>
          <a:p>
            <a:pPr marL="742950" lvl="1" indent="-285750">
              <a:buFont typeface="Wingdings" pitchFamily="2" charset="2"/>
              <a:buChar char="ü"/>
            </a:pPr>
            <a:r>
              <a:rPr lang="en-US" sz="1600" dirty="0"/>
              <a:t>Output Writing</a:t>
            </a:r>
          </a:p>
        </p:txBody>
      </p:sp>
      <p:sp>
        <p:nvSpPr>
          <p:cNvPr id="4" name="Rectangle 3"/>
          <p:cNvSpPr/>
          <p:nvPr/>
        </p:nvSpPr>
        <p:spPr>
          <a:xfrm>
            <a:off x="97275" y="5328514"/>
            <a:ext cx="8959175" cy="1354217"/>
          </a:xfrm>
          <a:prstGeom prst="rect">
            <a:avLst/>
          </a:prstGeom>
        </p:spPr>
        <p:txBody>
          <a:bodyPr wrap="square">
            <a:spAutoFit/>
          </a:bodyPr>
          <a:lstStyle/>
          <a:p>
            <a:r>
              <a:rPr lang="en-US" b="1" dirty="0">
                <a:latin typeface="Bookman Old Style" pitchFamily="18" charset="0"/>
              </a:rPr>
              <a:t>Step- 1 : Input Reading </a:t>
            </a:r>
          </a:p>
          <a:p>
            <a:r>
              <a:rPr lang="en-US" sz="1600" dirty="0"/>
              <a:t>The first step in a </a:t>
            </a:r>
            <a:r>
              <a:rPr lang="en-US" sz="1600" dirty="0" err="1"/>
              <a:t>MapReduce</a:t>
            </a:r>
            <a:r>
              <a:rPr lang="en-US" sz="1600" dirty="0"/>
              <a:t> job is to read the input data from HDFS (or other file systems). The input data is divided into smaller pieces called "splits." Each split is passed to a </a:t>
            </a:r>
            <a:r>
              <a:rPr lang="en-US" sz="1600" dirty="0" err="1"/>
              <a:t>RecordReader</a:t>
            </a:r>
            <a:r>
              <a:rPr lang="en-US" sz="1600" dirty="0"/>
              <a:t>, which converts the data into key-value pairs suitable for processing by the Mapper. </a:t>
            </a:r>
          </a:p>
        </p:txBody>
      </p:sp>
    </p:spTree>
    <p:extLst>
      <p:ext uri="{BB962C8B-B14F-4D97-AF65-F5344CB8AC3E}">
        <p14:creationId xmlns:p14="http://schemas.microsoft.com/office/powerpoint/2010/main" val="538349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96608" y="0"/>
            <a:ext cx="6021707" cy="523220"/>
          </a:xfrm>
          <a:prstGeom prst="rect">
            <a:avLst/>
          </a:prstGeom>
        </p:spPr>
        <p:txBody>
          <a:bodyPr wrap="square">
            <a:spAutoFit/>
          </a:bodyPr>
          <a:lstStyle/>
          <a:p>
            <a:r>
              <a:rPr lang="en-US" sz="2800" b="1" dirty="0">
                <a:solidFill>
                  <a:schemeClr val="accent6"/>
                </a:solidFill>
              </a:rPr>
              <a:t>Map Reduce – Data Flow (contd)</a:t>
            </a:r>
          </a:p>
        </p:txBody>
      </p:sp>
      <p:sp>
        <p:nvSpPr>
          <p:cNvPr id="3" name="Rectangle 2"/>
          <p:cNvSpPr/>
          <p:nvPr/>
        </p:nvSpPr>
        <p:spPr>
          <a:xfrm>
            <a:off x="0" y="5258516"/>
            <a:ext cx="8959175" cy="1508105"/>
          </a:xfrm>
          <a:prstGeom prst="rect">
            <a:avLst/>
          </a:prstGeom>
        </p:spPr>
        <p:txBody>
          <a:bodyPr wrap="square">
            <a:spAutoFit/>
          </a:bodyPr>
          <a:lstStyle/>
          <a:p>
            <a:r>
              <a:rPr lang="en-US" sz="2000" b="1" dirty="0">
                <a:latin typeface="Bookman Old Style" pitchFamily="18" charset="0"/>
              </a:rPr>
              <a:t>Step- 2 : Map Phase:</a:t>
            </a:r>
          </a:p>
          <a:p>
            <a:r>
              <a:rPr lang="en-US" dirty="0"/>
              <a:t>In the Input phase the input data is split into chunks, and each chunk is processed independently to generate intermediate key-value pairs. The key goal of the Mapper is to </a:t>
            </a:r>
            <a:r>
              <a:rPr lang="en-US" b="1" dirty="0"/>
              <a:t>extract, filter, and transform</a:t>
            </a:r>
            <a:r>
              <a:rPr lang="en-US" dirty="0"/>
              <a:t> data from a large dataset into a format that is more meaningful or relevant for the later stages of processing.</a:t>
            </a:r>
          </a:p>
        </p:txBody>
      </p:sp>
      <p:sp>
        <p:nvSpPr>
          <p:cNvPr id="4" name="Rectangle 3"/>
          <p:cNvSpPr/>
          <p:nvPr/>
        </p:nvSpPr>
        <p:spPr>
          <a:xfrm>
            <a:off x="99722" y="2217266"/>
            <a:ext cx="1313180" cy="369332"/>
          </a:xfrm>
          <a:prstGeom prst="rect">
            <a:avLst/>
          </a:prstGeom>
        </p:spPr>
        <p:txBody>
          <a:bodyPr wrap="none">
            <a:spAutoFit/>
          </a:bodyPr>
          <a:lstStyle/>
          <a:p>
            <a:r>
              <a:rPr lang="en-US" dirty="0"/>
              <a:t>Input Data:</a:t>
            </a:r>
          </a:p>
        </p:txBody>
      </p:sp>
      <p:sp>
        <p:nvSpPr>
          <p:cNvPr id="5" name="Rectangle 4"/>
          <p:cNvSpPr/>
          <p:nvPr/>
        </p:nvSpPr>
        <p:spPr>
          <a:xfrm>
            <a:off x="99722" y="2586598"/>
            <a:ext cx="8759730" cy="2585323"/>
          </a:xfrm>
          <a:prstGeom prst="rect">
            <a:avLst/>
          </a:prstGeom>
        </p:spPr>
        <p:txBody>
          <a:bodyPr wrap="square">
            <a:spAutoFit/>
          </a:bodyPr>
          <a:lstStyle/>
          <a:p>
            <a:pPr marL="342900" indent="-342900">
              <a:buAutoNum type="arabicPeriod"/>
            </a:pPr>
            <a:r>
              <a:rPr lang="en-US" i="1" dirty="0">
                <a:latin typeface="Bahnschrift SemiLight Condensed" pitchFamily="34" charset="0"/>
              </a:rPr>
              <a:t>I love using # </a:t>
            </a:r>
            <a:r>
              <a:rPr lang="en-US" i="1" dirty="0" err="1">
                <a:latin typeface="Bahnschrift SemiLight Condensed" pitchFamily="34" charset="0"/>
              </a:rPr>
              <a:t>Taarangana</a:t>
            </a:r>
            <a:r>
              <a:rPr lang="en-US" i="1" dirty="0">
                <a:latin typeface="Bahnschrift SemiLight Condensed" pitchFamily="34" charset="0"/>
              </a:rPr>
              <a:t> in my entire duration while at IGDTUW !</a:t>
            </a:r>
          </a:p>
          <a:p>
            <a:r>
              <a:rPr lang="en-US" i="1" dirty="0">
                <a:latin typeface="Bahnschrift SemiLight Condensed" pitchFamily="34" charset="0"/>
              </a:rPr>
              <a:t>2. # TREMORS is transforming perspective for many students . </a:t>
            </a:r>
          </a:p>
          <a:p>
            <a:r>
              <a:rPr lang="en-US" i="1" dirty="0">
                <a:latin typeface="Bahnschrift SemiLight Condensed" pitchFamily="34" charset="0"/>
              </a:rPr>
              <a:t>3. The future is in # TREMORS is great.</a:t>
            </a:r>
          </a:p>
          <a:p>
            <a:r>
              <a:rPr lang="en-US" i="1" dirty="0">
                <a:latin typeface="Bahnschrift SemiLight Condensed" pitchFamily="34" charset="0"/>
              </a:rPr>
              <a:t>4. I feel # XEBEC is becoming the new competitor for # TREMORS.</a:t>
            </a:r>
          </a:p>
          <a:p>
            <a:r>
              <a:rPr lang="en-US" i="1" dirty="0">
                <a:latin typeface="Bahnschrift SemiLight Condensed" pitchFamily="34" charset="0"/>
              </a:rPr>
              <a:t>                                ….</a:t>
            </a:r>
          </a:p>
          <a:p>
            <a:r>
              <a:rPr lang="en-US" i="1" dirty="0">
                <a:latin typeface="Bahnschrift SemiLight Condensed" pitchFamily="34" charset="0"/>
              </a:rPr>
              <a:t>                                ….</a:t>
            </a:r>
          </a:p>
          <a:p>
            <a:r>
              <a:rPr lang="en-US" i="1" dirty="0">
                <a:latin typeface="Bahnschrift SemiLight Condensed" pitchFamily="34" charset="0"/>
              </a:rPr>
              <a:t>n.     Amazing breakthroughs in # XEBEC !</a:t>
            </a:r>
          </a:p>
          <a:p>
            <a:r>
              <a:rPr lang="en-US" i="1" dirty="0">
                <a:latin typeface="Bahnschrift SemiLight Condensed" pitchFamily="34" charset="0"/>
              </a:rPr>
              <a:t>n+1. #XEBEC is powering the creativity # IGDTUW .</a:t>
            </a:r>
          </a:p>
          <a:p>
            <a:r>
              <a:rPr lang="en-US" i="1" dirty="0">
                <a:latin typeface="Bahnschrift SemiLight Condensed" pitchFamily="34" charset="0"/>
              </a:rPr>
              <a:t>n+2. # XEBEC # TREMORS # </a:t>
            </a:r>
            <a:r>
              <a:rPr lang="en-US" i="1" dirty="0" err="1">
                <a:latin typeface="Bahnschrift SemiLight Condensed" pitchFamily="34" charset="0"/>
              </a:rPr>
              <a:t>Taarangana</a:t>
            </a:r>
            <a:r>
              <a:rPr lang="en-US" i="1" dirty="0">
                <a:latin typeface="Bahnschrift SemiLight Condensed" pitchFamily="34" charset="0"/>
              </a:rPr>
              <a:t> are the most loved of #IGDTUW events .</a:t>
            </a:r>
          </a:p>
        </p:txBody>
      </p:sp>
      <p:sp>
        <p:nvSpPr>
          <p:cNvPr id="6" name="Rectangle 5"/>
          <p:cNvSpPr/>
          <p:nvPr/>
        </p:nvSpPr>
        <p:spPr>
          <a:xfrm>
            <a:off x="-1" y="523220"/>
            <a:ext cx="8959175" cy="1754326"/>
          </a:xfrm>
          <a:prstGeom prst="rect">
            <a:avLst/>
          </a:prstGeom>
        </p:spPr>
        <p:txBody>
          <a:bodyPr wrap="square">
            <a:spAutoFit/>
          </a:bodyPr>
          <a:lstStyle/>
          <a:p>
            <a:r>
              <a:rPr lang="en-US" dirty="0"/>
              <a:t>Example :</a:t>
            </a:r>
          </a:p>
          <a:p>
            <a:r>
              <a:rPr lang="en-US" dirty="0"/>
              <a:t>Say we have a large dataset of social media posts, and the goal is to determine the most popular </a:t>
            </a:r>
            <a:r>
              <a:rPr lang="en-US" dirty="0" err="1"/>
              <a:t>hashtags</a:t>
            </a:r>
            <a:r>
              <a:rPr lang="en-US" dirty="0"/>
              <a:t> used in those posts. The dataset is stored in a Hadoop Distributed File System (HDFS). Our intention is to task is to count the occurrences of each </a:t>
            </a:r>
            <a:r>
              <a:rPr lang="en-US" dirty="0" err="1"/>
              <a:t>hashtag</a:t>
            </a:r>
            <a:r>
              <a:rPr lang="en-US" dirty="0"/>
              <a:t> (say  #TREMORS, #</a:t>
            </a:r>
            <a:r>
              <a:rPr lang="en-US" dirty="0" err="1"/>
              <a:t>Taarangana</a:t>
            </a:r>
            <a:r>
              <a:rPr lang="en-US" dirty="0"/>
              <a:t>, #XEBEC) and find the most popular ones.</a:t>
            </a:r>
          </a:p>
        </p:txBody>
      </p:sp>
    </p:spTree>
    <p:extLst>
      <p:ext uri="{BB962C8B-B14F-4D97-AF65-F5344CB8AC3E}">
        <p14:creationId xmlns:p14="http://schemas.microsoft.com/office/powerpoint/2010/main" val="2451108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23459" y="17382"/>
            <a:ext cx="4572286" cy="523220"/>
          </a:xfrm>
          <a:prstGeom prst="rect">
            <a:avLst/>
          </a:prstGeom>
        </p:spPr>
        <p:txBody>
          <a:bodyPr wrap="square">
            <a:spAutoFit/>
          </a:bodyPr>
          <a:lstStyle/>
          <a:p>
            <a:r>
              <a:rPr lang="en-US" sz="2800" b="1" dirty="0">
                <a:solidFill>
                  <a:schemeClr val="accent6"/>
                </a:solidFill>
              </a:rPr>
              <a:t>Map – Reduce (contd)</a:t>
            </a:r>
          </a:p>
        </p:txBody>
      </p:sp>
      <p:sp>
        <p:nvSpPr>
          <p:cNvPr id="11" name="Rectangle 10"/>
          <p:cNvSpPr/>
          <p:nvPr/>
        </p:nvSpPr>
        <p:spPr>
          <a:xfrm>
            <a:off x="75402" y="685161"/>
            <a:ext cx="8951865" cy="1200329"/>
          </a:xfrm>
          <a:prstGeom prst="rect">
            <a:avLst/>
          </a:prstGeom>
        </p:spPr>
        <p:txBody>
          <a:bodyPr wrap="square">
            <a:spAutoFit/>
          </a:bodyPr>
          <a:lstStyle/>
          <a:p>
            <a:r>
              <a:rPr lang="en-US" dirty="0"/>
              <a:t>In the Mapper function, we will: </a:t>
            </a:r>
          </a:p>
          <a:p>
            <a:pPr marL="285750" indent="-285750">
              <a:buFontTx/>
              <a:buChar char="-"/>
            </a:pPr>
            <a:r>
              <a:rPr lang="en-US" dirty="0"/>
              <a:t>Extract </a:t>
            </a:r>
            <a:r>
              <a:rPr lang="en-US" dirty="0" err="1"/>
              <a:t>hashtags</a:t>
            </a:r>
            <a:r>
              <a:rPr lang="en-US" dirty="0"/>
              <a:t> from the text of each post.</a:t>
            </a:r>
          </a:p>
          <a:p>
            <a:pPr marL="285750" indent="-285750">
              <a:buFontTx/>
              <a:buChar char="-"/>
            </a:pPr>
            <a:r>
              <a:rPr lang="en-US" dirty="0"/>
              <a:t>Emit each </a:t>
            </a:r>
            <a:r>
              <a:rPr lang="en-US" dirty="0" err="1"/>
              <a:t>hashtag</a:t>
            </a:r>
            <a:r>
              <a:rPr lang="en-US" dirty="0"/>
              <a:t> as a key, with the value of 1 (indicating one occurrence of that </a:t>
            </a:r>
            <a:r>
              <a:rPr lang="en-US" dirty="0" err="1"/>
              <a:t>hashtag</a:t>
            </a:r>
            <a:r>
              <a:rPr lang="en-US" dirty="0"/>
              <a:t>).</a:t>
            </a:r>
          </a:p>
        </p:txBody>
      </p:sp>
      <p:sp>
        <p:nvSpPr>
          <p:cNvPr id="12" name="Rectangle 11"/>
          <p:cNvSpPr/>
          <p:nvPr/>
        </p:nvSpPr>
        <p:spPr>
          <a:xfrm>
            <a:off x="649114" y="2060588"/>
            <a:ext cx="6907078" cy="646331"/>
          </a:xfrm>
          <a:prstGeom prst="rect">
            <a:avLst/>
          </a:prstGeom>
        </p:spPr>
        <p:txBody>
          <a:bodyPr wrap="square">
            <a:spAutoFit/>
          </a:bodyPr>
          <a:lstStyle/>
          <a:p>
            <a:r>
              <a:rPr lang="en-US" b="1" i="1" dirty="0">
                <a:latin typeface="Bahnschrift Condensed" pitchFamily="34" charset="0"/>
              </a:rPr>
              <a:t>for line in </a:t>
            </a:r>
            <a:r>
              <a:rPr lang="en-US" b="1" i="1" dirty="0" err="1">
                <a:latin typeface="Bahnschrift Condensed" pitchFamily="34" charset="0"/>
              </a:rPr>
              <a:t>sys.stdin</a:t>
            </a:r>
            <a:r>
              <a:rPr lang="en-US" b="1" i="1" dirty="0">
                <a:latin typeface="Bahnschrift Condensed" pitchFamily="34" charset="0"/>
              </a:rPr>
              <a:t>: line = </a:t>
            </a:r>
            <a:r>
              <a:rPr lang="en-US" b="1" i="1" dirty="0" err="1">
                <a:latin typeface="Bahnschrift Condensed" pitchFamily="34" charset="0"/>
              </a:rPr>
              <a:t>line.strip</a:t>
            </a:r>
            <a:r>
              <a:rPr lang="en-US" b="1" i="1" dirty="0">
                <a:latin typeface="Bahnschrift Condensed" pitchFamily="34" charset="0"/>
              </a:rPr>
              <a:t>()         </a:t>
            </a:r>
            <a:r>
              <a:rPr lang="en-US" dirty="0"/>
              <a:t># Remove extra whitespace </a:t>
            </a:r>
          </a:p>
          <a:p>
            <a:r>
              <a:rPr lang="en-US" b="1" i="1" dirty="0" err="1">
                <a:latin typeface="Bahnschrift Condensed" pitchFamily="34" charset="0"/>
              </a:rPr>
              <a:t>hashtags</a:t>
            </a:r>
            <a:r>
              <a:rPr lang="en-US" b="1" i="1" dirty="0">
                <a:latin typeface="Bahnschrift Condensed" pitchFamily="34" charset="0"/>
              </a:rPr>
              <a:t> = </a:t>
            </a:r>
            <a:r>
              <a:rPr lang="en-US" b="1" i="1" dirty="0" err="1">
                <a:latin typeface="Bahnschrift Condensed" pitchFamily="34" charset="0"/>
              </a:rPr>
              <a:t>hashtag_pattern.findall</a:t>
            </a:r>
            <a:r>
              <a:rPr lang="en-US" b="1" i="1" dirty="0">
                <a:latin typeface="Bahnschrift Condensed" pitchFamily="34" charset="0"/>
              </a:rPr>
              <a:t>(line)    </a:t>
            </a:r>
            <a:r>
              <a:rPr lang="en-US" dirty="0"/>
              <a:t># Find all </a:t>
            </a:r>
            <a:r>
              <a:rPr lang="en-US" dirty="0" err="1"/>
              <a:t>hashtags</a:t>
            </a:r>
            <a:r>
              <a:rPr lang="en-US" dirty="0"/>
              <a:t> in the line</a:t>
            </a:r>
          </a:p>
        </p:txBody>
      </p:sp>
      <p:sp>
        <p:nvSpPr>
          <p:cNvPr id="13" name="Rectangle 12"/>
          <p:cNvSpPr/>
          <p:nvPr/>
        </p:nvSpPr>
        <p:spPr>
          <a:xfrm>
            <a:off x="75402" y="3072345"/>
            <a:ext cx="8054502" cy="2308324"/>
          </a:xfrm>
          <a:prstGeom prst="rect">
            <a:avLst/>
          </a:prstGeom>
        </p:spPr>
        <p:txBody>
          <a:bodyPr wrap="square">
            <a:spAutoFit/>
          </a:bodyPr>
          <a:lstStyle/>
          <a:p>
            <a:r>
              <a:rPr lang="en-US" dirty="0"/>
              <a:t>The mapper function shall use a regular expression (#\w+) to find all </a:t>
            </a:r>
            <a:r>
              <a:rPr lang="en-US" dirty="0" err="1"/>
              <a:t>hashtags</a:t>
            </a:r>
            <a:r>
              <a:rPr lang="en-US" dirty="0"/>
              <a:t> in the text. This pattern matches any word that starts with a # followed by alphanumeric characters.</a:t>
            </a:r>
          </a:p>
          <a:p>
            <a:r>
              <a:rPr lang="en-US" dirty="0"/>
              <a:t>Hadoop tries to perform data locality optimizations by scheduling map tasks on the nodes where data is already present, minimizing network transfers.</a:t>
            </a:r>
          </a:p>
          <a:p>
            <a:r>
              <a:rPr lang="en-US" dirty="0"/>
              <a:t>The Mapper processes each input key-value pair and produces zero or more output key-value pairs. The output key-value pairs could represent a transformation of the input data or could derive new data from the input.</a:t>
            </a:r>
          </a:p>
        </p:txBody>
      </p:sp>
    </p:spTree>
    <p:extLst>
      <p:ext uri="{BB962C8B-B14F-4D97-AF65-F5344CB8AC3E}">
        <p14:creationId xmlns:p14="http://schemas.microsoft.com/office/powerpoint/2010/main" val="538349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23459" y="17382"/>
            <a:ext cx="4572286" cy="523220"/>
          </a:xfrm>
          <a:prstGeom prst="rect">
            <a:avLst/>
          </a:prstGeom>
        </p:spPr>
        <p:txBody>
          <a:bodyPr wrap="square">
            <a:spAutoFit/>
          </a:bodyPr>
          <a:lstStyle/>
          <a:p>
            <a:r>
              <a:rPr lang="en-US" sz="2800" b="1" dirty="0">
                <a:solidFill>
                  <a:schemeClr val="accent6"/>
                </a:solidFill>
              </a:rPr>
              <a:t>Map – Reduce (contd)</a:t>
            </a:r>
          </a:p>
        </p:txBody>
      </p:sp>
      <p:sp>
        <p:nvSpPr>
          <p:cNvPr id="3" name="Rectangle 2"/>
          <p:cNvSpPr/>
          <p:nvPr/>
        </p:nvSpPr>
        <p:spPr>
          <a:xfrm>
            <a:off x="184825" y="584217"/>
            <a:ext cx="8793805" cy="923330"/>
          </a:xfrm>
          <a:prstGeom prst="rect">
            <a:avLst/>
          </a:prstGeom>
        </p:spPr>
        <p:txBody>
          <a:bodyPr wrap="square">
            <a:spAutoFit/>
          </a:bodyPr>
          <a:lstStyle/>
          <a:p>
            <a:r>
              <a:rPr lang="en-US" dirty="0"/>
              <a:t>For each </a:t>
            </a:r>
            <a:r>
              <a:rPr lang="en-US" dirty="0" err="1"/>
              <a:t>hashtag</a:t>
            </a:r>
            <a:r>
              <a:rPr lang="en-US" dirty="0"/>
              <a:t> found, the Mapper emits a key-value pair where the key is the </a:t>
            </a:r>
            <a:r>
              <a:rPr lang="en-US" dirty="0" err="1"/>
              <a:t>hashtag</a:t>
            </a:r>
            <a:r>
              <a:rPr lang="en-US" dirty="0"/>
              <a:t> (e.g., # </a:t>
            </a:r>
            <a:r>
              <a:rPr lang="en-US" dirty="0" err="1"/>
              <a:t>Taarangana</a:t>
            </a:r>
            <a:r>
              <a:rPr lang="en-US" dirty="0"/>
              <a:t> ), and the value is 1 (indicating a single occurrence of that </a:t>
            </a:r>
            <a:r>
              <a:rPr lang="en-US" dirty="0" err="1"/>
              <a:t>hashtag</a:t>
            </a:r>
            <a:r>
              <a:rPr lang="en-US" dirty="0"/>
              <a:t>).</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6705" y="1400542"/>
            <a:ext cx="3971925" cy="349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84825" y="1760067"/>
            <a:ext cx="4572000" cy="923330"/>
          </a:xfrm>
          <a:prstGeom prst="rect">
            <a:avLst/>
          </a:prstGeom>
        </p:spPr>
        <p:txBody>
          <a:bodyPr>
            <a:spAutoFit/>
          </a:bodyPr>
          <a:lstStyle/>
          <a:p>
            <a:r>
              <a:rPr lang="en-US" dirty="0"/>
              <a:t>Each occurrence of a </a:t>
            </a:r>
            <a:r>
              <a:rPr lang="en-US" dirty="0" err="1"/>
              <a:t>hashtag</a:t>
            </a:r>
            <a:r>
              <a:rPr lang="en-US" dirty="0"/>
              <a:t> results in a key-value pair where the key is the </a:t>
            </a:r>
            <a:r>
              <a:rPr lang="en-US" dirty="0" err="1"/>
              <a:t>hashtag</a:t>
            </a:r>
            <a:r>
              <a:rPr lang="en-US" dirty="0"/>
              <a:t>, and the value is 1.</a:t>
            </a:r>
          </a:p>
        </p:txBody>
      </p:sp>
      <p:sp>
        <p:nvSpPr>
          <p:cNvPr id="5" name="Rectangle 4"/>
          <p:cNvSpPr/>
          <p:nvPr/>
        </p:nvSpPr>
        <p:spPr>
          <a:xfrm>
            <a:off x="184825" y="2812601"/>
            <a:ext cx="4572000" cy="3693319"/>
          </a:xfrm>
          <a:prstGeom prst="rect">
            <a:avLst/>
          </a:prstGeom>
        </p:spPr>
        <p:txBody>
          <a:bodyPr>
            <a:spAutoFit/>
          </a:bodyPr>
          <a:lstStyle/>
          <a:p>
            <a:r>
              <a:rPr lang="en-US" b="1" dirty="0">
                <a:latin typeface="Bookman Old Style" pitchFamily="18" charset="0"/>
              </a:rPr>
              <a:t>Step- 3 : </a:t>
            </a:r>
            <a:r>
              <a:rPr lang="en-US" b="1" dirty="0"/>
              <a:t>Shuffle and Sort</a:t>
            </a:r>
          </a:p>
          <a:p>
            <a:r>
              <a:rPr lang="en-US" dirty="0"/>
              <a:t>In this step, which is automatically handled by the </a:t>
            </a:r>
            <a:r>
              <a:rPr lang="en-US" dirty="0" err="1"/>
              <a:t>MapReduce</a:t>
            </a:r>
            <a:r>
              <a:rPr lang="en-US" dirty="0"/>
              <a:t> framework, the intermediate key-value pairs emitted by the Mappers are shuffled and sorted by key (the </a:t>
            </a:r>
            <a:r>
              <a:rPr lang="en-US" dirty="0" err="1"/>
              <a:t>hashtags</a:t>
            </a:r>
            <a:r>
              <a:rPr lang="en-US" dirty="0"/>
              <a:t>). The goal here is to group all occurrences of the same </a:t>
            </a:r>
            <a:r>
              <a:rPr lang="en-US" dirty="0" err="1"/>
              <a:t>hashtag</a:t>
            </a:r>
            <a:r>
              <a:rPr lang="en-US" dirty="0"/>
              <a:t> together.</a:t>
            </a:r>
          </a:p>
          <a:p>
            <a:r>
              <a:rPr lang="en-US" dirty="0"/>
              <a:t>For example, after this phase, all occurrences of # </a:t>
            </a:r>
            <a:r>
              <a:rPr lang="en-US" dirty="0" err="1"/>
              <a:t>Taarangana</a:t>
            </a:r>
            <a:r>
              <a:rPr lang="en-US" dirty="0"/>
              <a:t> ,#XEBEX  and #TREMORS would be grouped like as shown in fig.</a:t>
            </a:r>
          </a:p>
          <a:p>
            <a:endParaRPr lang="en-US" dirty="0"/>
          </a:p>
        </p:txBody>
      </p:sp>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6300" y="5086553"/>
            <a:ext cx="4457700"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8349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23459" y="17382"/>
            <a:ext cx="4572286" cy="461665"/>
          </a:xfrm>
          <a:prstGeom prst="rect">
            <a:avLst/>
          </a:prstGeom>
        </p:spPr>
        <p:txBody>
          <a:bodyPr wrap="square">
            <a:spAutoFit/>
          </a:bodyPr>
          <a:lstStyle/>
          <a:p>
            <a:r>
              <a:rPr lang="en-US" sz="2400" b="1" dirty="0">
                <a:solidFill>
                  <a:schemeClr val="accent6"/>
                </a:solidFill>
              </a:rPr>
              <a:t>Map – Reduce (contd)</a:t>
            </a:r>
          </a:p>
        </p:txBody>
      </p:sp>
      <p:sp>
        <p:nvSpPr>
          <p:cNvPr id="4" name="Rectangle 3"/>
          <p:cNvSpPr/>
          <p:nvPr/>
        </p:nvSpPr>
        <p:spPr>
          <a:xfrm>
            <a:off x="175097" y="654943"/>
            <a:ext cx="8822987" cy="830997"/>
          </a:xfrm>
          <a:prstGeom prst="rect">
            <a:avLst/>
          </a:prstGeom>
        </p:spPr>
        <p:txBody>
          <a:bodyPr wrap="square">
            <a:spAutoFit/>
          </a:bodyPr>
          <a:lstStyle/>
          <a:p>
            <a:r>
              <a:rPr lang="en-US" sz="1600" b="1" dirty="0">
                <a:latin typeface="Bookman Old Style" pitchFamily="18" charset="0"/>
              </a:rPr>
              <a:t>Step- 4 : </a:t>
            </a:r>
            <a:r>
              <a:rPr lang="en-US" sz="1600" b="1" dirty="0"/>
              <a:t>The Reduce Phase</a:t>
            </a:r>
          </a:p>
          <a:p>
            <a:r>
              <a:rPr lang="en-US" sz="1600" dirty="0"/>
              <a:t>In the Reducer function, we group </a:t>
            </a:r>
            <a:r>
              <a:rPr lang="en-US" sz="1600" dirty="0" err="1"/>
              <a:t>hashtags</a:t>
            </a:r>
            <a:r>
              <a:rPr lang="en-US" sz="1600" dirty="0"/>
              <a:t> (key) along with the list of 1s (values).Sum up the values for each </a:t>
            </a:r>
            <a:r>
              <a:rPr lang="en-US" sz="1600" dirty="0" err="1"/>
              <a:t>hashtag</a:t>
            </a:r>
            <a:r>
              <a:rPr lang="en-US" sz="1600" dirty="0"/>
              <a:t> to calculate the total number of occurrences.</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6020" y="1657350"/>
            <a:ext cx="2352675"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11285" y="1804511"/>
            <a:ext cx="4572000" cy="1323439"/>
          </a:xfrm>
          <a:prstGeom prst="rect">
            <a:avLst/>
          </a:prstGeom>
        </p:spPr>
        <p:txBody>
          <a:bodyPr>
            <a:spAutoFit/>
          </a:bodyPr>
          <a:lstStyle/>
          <a:p>
            <a:r>
              <a:rPr lang="en-US" sz="1600" dirty="0"/>
              <a:t>The final output contains the total counts for each </a:t>
            </a:r>
            <a:r>
              <a:rPr lang="en-US" sz="1600" dirty="0" err="1"/>
              <a:t>hashtag</a:t>
            </a:r>
            <a:r>
              <a:rPr lang="en-US" sz="1600" dirty="0"/>
              <a:t>. The output can be further processed to find the top N most popular </a:t>
            </a:r>
            <a:r>
              <a:rPr lang="en-US" sz="1600" dirty="0" err="1"/>
              <a:t>hashtags</a:t>
            </a:r>
            <a:r>
              <a:rPr lang="en-US" sz="1600" dirty="0"/>
              <a:t> by sorting the results in descending order of the count.</a:t>
            </a:r>
          </a:p>
        </p:txBody>
      </p:sp>
      <p:grpSp>
        <p:nvGrpSpPr>
          <p:cNvPr id="28" name="Group 27"/>
          <p:cNvGrpSpPr/>
          <p:nvPr/>
        </p:nvGrpSpPr>
        <p:grpSpPr>
          <a:xfrm>
            <a:off x="1633957" y="3540869"/>
            <a:ext cx="963328" cy="1123549"/>
            <a:chOff x="1633957" y="3540869"/>
            <a:chExt cx="963328" cy="1123549"/>
          </a:xfrm>
        </p:grpSpPr>
        <p:sp>
          <p:nvSpPr>
            <p:cNvPr id="6" name="Rectangle 5"/>
            <p:cNvSpPr/>
            <p:nvPr/>
          </p:nvSpPr>
          <p:spPr>
            <a:xfrm>
              <a:off x="1633960" y="3540869"/>
              <a:ext cx="963325" cy="30966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Block-1</a:t>
              </a:r>
            </a:p>
          </p:txBody>
        </p:sp>
        <p:sp>
          <p:nvSpPr>
            <p:cNvPr id="9" name="Rectangle 8"/>
            <p:cNvSpPr/>
            <p:nvPr/>
          </p:nvSpPr>
          <p:spPr>
            <a:xfrm>
              <a:off x="1633957" y="3945374"/>
              <a:ext cx="963325" cy="30966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Block-2</a:t>
              </a:r>
            </a:p>
          </p:txBody>
        </p:sp>
        <p:sp>
          <p:nvSpPr>
            <p:cNvPr id="10" name="Rectangle 9"/>
            <p:cNvSpPr/>
            <p:nvPr/>
          </p:nvSpPr>
          <p:spPr>
            <a:xfrm>
              <a:off x="1633959" y="4354754"/>
              <a:ext cx="963325" cy="30966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Block-3</a:t>
              </a:r>
            </a:p>
          </p:txBody>
        </p:sp>
      </p:grpSp>
      <p:grpSp>
        <p:nvGrpSpPr>
          <p:cNvPr id="8" name="Group 7"/>
          <p:cNvGrpSpPr/>
          <p:nvPr/>
        </p:nvGrpSpPr>
        <p:grpSpPr>
          <a:xfrm>
            <a:off x="2099392" y="4883285"/>
            <a:ext cx="52215" cy="350519"/>
            <a:chOff x="2099392" y="4883285"/>
            <a:chExt cx="52215" cy="350519"/>
          </a:xfrm>
        </p:grpSpPr>
        <p:sp>
          <p:nvSpPr>
            <p:cNvPr id="7" name="Oval 6"/>
            <p:cNvSpPr/>
            <p:nvPr/>
          </p:nvSpPr>
          <p:spPr>
            <a:xfrm>
              <a:off x="2105888" y="4883285"/>
              <a:ext cx="45719" cy="45719"/>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7" name="Oval 16"/>
            <p:cNvSpPr/>
            <p:nvPr/>
          </p:nvSpPr>
          <p:spPr>
            <a:xfrm>
              <a:off x="2102640" y="5035685"/>
              <a:ext cx="45719" cy="45719"/>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8" name="Oval 17"/>
            <p:cNvSpPr/>
            <p:nvPr/>
          </p:nvSpPr>
          <p:spPr>
            <a:xfrm>
              <a:off x="2099392" y="5188085"/>
              <a:ext cx="45719" cy="45719"/>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20" name="Rectangle 19"/>
          <p:cNvSpPr/>
          <p:nvPr/>
        </p:nvSpPr>
        <p:spPr>
          <a:xfrm>
            <a:off x="175097" y="3540869"/>
            <a:ext cx="1108954" cy="2955576"/>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tx1"/>
              </a:solidFill>
            </a:endParaRPr>
          </a:p>
          <a:p>
            <a:pPr algn="ctr"/>
            <a:r>
              <a:rPr lang="en-US" sz="2400" dirty="0">
                <a:solidFill>
                  <a:schemeClr val="tx1"/>
                </a:solidFill>
              </a:rPr>
              <a:t>B</a:t>
            </a:r>
          </a:p>
          <a:p>
            <a:pPr algn="ctr"/>
            <a:r>
              <a:rPr lang="en-US" sz="1600" dirty="0">
                <a:solidFill>
                  <a:schemeClr val="tx1"/>
                </a:solidFill>
              </a:rPr>
              <a:t>Hadoop File </a:t>
            </a:r>
          </a:p>
          <a:p>
            <a:pPr algn="ctr"/>
            <a:r>
              <a:rPr lang="en-US" sz="1600" dirty="0">
                <a:solidFill>
                  <a:schemeClr val="tx1"/>
                </a:solidFill>
              </a:rPr>
              <a:t>(GFS)</a:t>
            </a:r>
          </a:p>
        </p:txBody>
      </p:sp>
      <p:grpSp>
        <p:nvGrpSpPr>
          <p:cNvPr id="21" name="Group 20"/>
          <p:cNvGrpSpPr/>
          <p:nvPr/>
        </p:nvGrpSpPr>
        <p:grpSpPr>
          <a:xfrm>
            <a:off x="1352145" y="3286703"/>
            <a:ext cx="1969634" cy="1068051"/>
            <a:chOff x="1352145" y="3286703"/>
            <a:chExt cx="1969634" cy="1068051"/>
          </a:xfrm>
        </p:grpSpPr>
        <p:sp>
          <p:nvSpPr>
            <p:cNvPr id="15" name="Cloud 14"/>
            <p:cNvSpPr/>
            <p:nvPr/>
          </p:nvSpPr>
          <p:spPr>
            <a:xfrm>
              <a:off x="1352145" y="3429000"/>
              <a:ext cx="1536970" cy="925754"/>
            </a:xfrm>
            <a:prstGeom prst="cloud">
              <a:avLst/>
            </a:prstGeom>
            <a:noFill/>
            <a:ln w="25400"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9" name="TextBox 18"/>
            <p:cNvSpPr txBox="1"/>
            <p:nvPr/>
          </p:nvSpPr>
          <p:spPr>
            <a:xfrm>
              <a:off x="2742821" y="3286703"/>
              <a:ext cx="578958" cy="338554"/>
            </a:xfrm>
            <a:prstGeom prst="rect">
              <a:avLst/>
            </a:prstGeom>
            <a:noFill/>
          </p:spPr>
          <p:txBody>
            <a:bodyPr wrap="square" rtlCol="0">
              <a:spAutoFit/>
            </a:bodyPr>
            <a:lstStyle/>
            <a:p>
              <a:r>
                <a:rPr lang="en-US" sz="1600" b="1" dirty="0"/>
                <a:t>C1</a:t>
              </a:r>
            </a:p>
          </p:txBody>
        </p:sp>
      </p:grpSp>
      <p:grpSp>
        <p:nvGrpSpPr>
          <p:cNvPr id="24" name="Group 23"/>
          <p:cNvGrpSpPr/>
          <p:nvPr/>
        </p:nvGrpSpPr>
        <p:grpSpPr>
          <a:xfrm>
            <a:off x="1424941" y="4443267"/>
            <a:ext cx="2115928" cy="925754"/>
            <a:chOff x="1424941" y="4443267"/>
            <a:chExt cx="2115928" cy="925754"/>
          </a:xfrm>
        </p:grpSpPr>
        <p:sp>
          <p:nvSpPr>
            <p:cNvPr id="23" name="Cloud 22"/>
            <p:cNvSpPr/>
            <p:nvPr/>
          </p:nvSpPr>
          <p:spPr>
            <a:xfrm>
              <a:off x="1424941" y="4443267"/>
              <a:ext cx="1536970" cy="925754"/>
            </a:xfrm>
            <a:prstGeom prst="cloud">
              <a:avLst/>
            </a:prstGeom>
            <a:noFill/>
            <a:ln w="2540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25" name="TextBox 24"/>
            <p:cNvSpPr txBox="1"/>
            <p:nvPr/>
          </p:nvSpPr>
          <p:spPr>
            <a:xfrm>
              <a:off x="2961911" y="4649325"/>
              <a:ext cx="578958" cy="338554"/>
            </a:xfrm>
            <a:prstGeom prst="rect">
              <a:avLst/>
            </a:prstGeom>
            <a:noFill/>
          </p:spPr>
          <p:txBody>
            <a:bodyPr wrap="square" rtlCol="0">
              <a:spAutoFit/>
            </a:bodyPr>
            <a:lstStyle/>
            <a:p>
              <a:r>
                <a:rPr lang="en-US" sz="1600" b="1" dirty="0">
                  <a:solidFill>
                    <a:srgbClr val="002060"/>
                  </a:solidFill>
                </a:rPr>
                <a:t>C2</a:t>
              </a:r>
            </a:p>
          </p:txBody>
        </p:sp>
      </p:grpSp>
      <p:grpSp>
        <p:nvGrpSpPr>
          <p:cNvPr id="27" name="Group 26"/>
          <p:cNvGrpSpPr/>
          <p:nvPr/>
        </p:nvGrpSpPr>
        <p:grpSpPr>
          <a:xfrm>
            <a:off x="1330907" y="5687414"/>
            <a:ext cx="2224717" cy="925754"/>
            <a:chOff x="1330907" y="5687414"/>
            <a:chExt cx="2224717" cy="925754"/>
          </a:xfrm>
        </p:grpSpPr>
        <p:sp>
          <p:nvSpPr>
            <p:cNvPr id="22" name="Cloud 21"/>
            <p:cNvSpPr/>
            <p:nvPr/>
          </p:nvSpPr>
          <p:spPr>
            <a:xfrm>
              <a:off x="1330907" y="5687414"/>
              <a:ext cx="1536970" cy="925754"/>
            </a:xfrm>
            <a:prstGeom prst="cloud">
              <a:avLst/>
            </a:prstGeom>
            <a:noFill/>
            <a:ln w="25400" cmpd="sng">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26" name="TextBox 25"/>
            <p:cNvSpPr txBox="1"/>
            <p:nvPr/>
          </p:nvSpPr>
          <p:spPr>
            <a:xfrm>
              <a:off x="2976666" y="5929164"/>
              <a:ext cx="578958" cy="338554"/>
            </a:xfrm>
            <a:prstGeom prst="rect">
              <a:avLst/>
            </a:prstGeom>
            <a:noFill/>
          </p:spPr>
          <p:txBody>
            <a:bodyPr wrap="square" rtlCol="0">
              <a:spAutoFit/>
            </a:bodyPr>
            <a:lstStyle/>
            <a:p>
              <a:r>
                <a:rPr lang="en-US" sz="1600" b="1" dirty="0" err="1">
                  <a:solidFill>
                    <a:srgbClr val="002060"/>
                  </a:solidFill>
                </a:rPr>
                <a:t>Cn</a:t>
              </a:r>
              <a:endParaRPr lang="en-US" sz="1600" b="1" dirty="0">
                <a:solidFill>
                  <a:srgbClr val="002060"/>
                </a:solidFill>
              </a:endParaRPr>
            </a:p>
          </p:txBody>
        </p:sp>
      </p:grpSp>
      <p:grpSp>
        <p:nvGrpSpPr>
          <p:cNvPr id="33" name="Group 32"/>
          <p:cNvGrpSpPr/>
          <p:nvPr/>
        </p:nvGrpSpPr>
        <p:grpSpPr>
          <a:xfrm>
            <a:off x="4046274" y="3538431"/>
            <a:ext cx="739735" cy="1123549"/>
            <a:chOff x="1633957" y="3540869"/>
            <a:chExt cx="963328" cy="1123549"/>
          </a:xfrm>
        </p:grpSpPr>
        <p:sp>
          <p:nvSpPr>
            <p:cNvPr id="34" name="Rectangle 33"/>
            <p:cNvSpPr/>
            <p:nvPr/>
          </p:nvSpPr>
          <p:spPr>
            <a:xfrm>
              <a:off x="1633960" y="3540869"/>
              <a:ext cx="963325" cy="30966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Map</a:t>
              </a:r>
            </a:p>
          </p:txBody>
        </p:sp>
        <p:sp>
          <p:nvSpPr>
            <p:cNvPr id="35" name="Rectangle 34"/>
            <p:cNvSpPr/>
            <p:nvPr/>
          </p:nvSpPr>
          <p:spPr>
            <a:xfrm>
              <a:off x="1633957" y="3945374"/>
              <a:ext cx="963325" cy="30966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Map</a:t>
              </a:r>
            </a:p>
          </p:txBody>
        </p:sp>
        <p:sp>
          <p:nvSpPr>
            <p:cNvPr id="36" name="Rectangle 35"/>
            <p:cNvSpPr/>
            <p:nvPr/>
          </p:nvSpPr>
          <p:spPr>
            <a:xfrm>
              <a:off x="1633959" y="4354754"/>
              <a:ext cx="963325" cy="30966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Map</a:t>
              </a:r>
            </a:p>
          </p:txBody>
        </p:sp>
      </p:grpSp>
      <p:grpSp>
        <p:nvGrpSpPr>
          <p:cNvPr id="68" name="Group 67"/>
          <p:cNvGrpSpPr/>
          <p:nvPr/>
        </p:nvGrpSpPr>
        <p:grpSpPr>
          <a:xfrm>
            <a:off x="2597279" y="3695701"/>
            <a:ext cx="1448998" cy="805770"/>
            <a:chOff x="2597279" y="3695701"/>
            <a:chExt cx="1448998" cy="805770"/>
          </a:xfrm>
        </p:grpSpPr>
        <p:cxnSp>
          <p:nvCxnSpPr>
            <p:cNvPr id="37" name="Straight Arrow Connector 36"/>
            <p:cNvCxnSpPr>
              <a:stCxn id="9" idx="3"/>
              <a:endCxn id="35" idx="1"/>
            </p:cNvCxnSpPr>
            <p:nvPr/>
          </p:nvCxnSpPr>
          <p:spPr>
            <a:xfrm flipV="1">
              <a:off x="2597282" y="4097768"/>
              <a:ext cx="1448992" cy="2438"/>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flipV="1">
              <a:off x="2597285" y="3695701"/>
              <a:ext cx="1448992" cy="2438"/>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V="1">
              <a:off x="2597279" y="4499033"/>
              <a:ext cx="1448992" cy="2438"/>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42" name="Group 41"/>
          <p:cNvGrpSpPr/>
          <p:nvPr/>
        </p:nvGrpSpPr>
        <p:grpSpPr>
          <a:xfrm>
            <a:off x="4046271" y="5378560"/>
            <a:ext cx="739735" cy="1123549"/>
            <a:chOff x="1633957" y="3540869"/>
            <a:chExt cx="963328" cy="1123549"/>
          </a:xfrm>
        </p:grpSpPr>
        <p:sp>
          <p:nvSpPr>
            <p:cNvPr id="43" name="Rectangle 42"/>
            <p:cNvSpPr/>
            <p:nvPr/>
          </p:nvSpPr>
          <p:spPr>
            <a:xfrm>
              <a:off x="1633960" y="3540869"/>
              <a:ext cx="963325" cy="30966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Map</a:t>
              </a:r>
            </a:p>
          </p:txBody>
        </p:sp>
        <p:sp>
          <p:nvSpPr>
            <p:cNvPr id="44" name="Rectangle 43"/>
            <p:cNvSpPr/>
            <p:nvPr/>
          </p:nvSpPr>
          <p:spPr>
            <a:xfrm>
              <a:off x="1633957" y="3945374"/>
              <a:ext cx="963325" cy="30966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Map</a:t>
              </a:r>
            </a:p>
          </p:txBody>
        </p:sp>
        <p:sp>
          <p:nvSpPr>
            <p:cNvPr id="45" name="Rectangle 44"/>
            <p:cNvSpPr/>
            <p:nvPr/>
          </p:nvSpPr>
          <p:spPr>
            <a:xfrm>
              <a:off x="1633959" y="4354754"/>
              <a:ext cx="963325" cy="30966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Map</a:t>
              </a:r>
            </a:p>
          </p:txBody>
        </p:sp>
      </p:grpSp>
      <p:grpSp>
        <p:nvGrpSpPr>
          <p:cNvPr id="70" name="Group 69"/>
          <p:cNvGrpSpPr/>
          <p:nvPr/>
        </p:nvGrpSpPr>
        <p:grpSpPr>
          <a:xfrm>
            <a:off x="2889114" y="5559309"/>
            <a:ext cx="1150169" cy="805770"/>
            <a:chOff x="2597276" y="5535830"/>
            <a:chExt cx="1448998" cy="805770"/>
          </a:xfrm>
        </p:grpSpPr>
        <p:cxnSp>
          <p:nvCxnSpPr>
            <p:cNvPr id="46" name="Straight Arrow Connector 45"/>
            <p:cNvCxnSpPr/>
            <p:nvPr/>
          </p:nvCxnSpPr>
          <p:spPr>
            <a:xfrm flipV="1">
              <a:off x="2597279" y="5937897"/>
              <a:ext cx="1448992" cy="2438"/>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V="1">
              <a:off x="2597282" y="5535830"/>
              <a:ext cx="1448992" cy="2438"/>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flipV="1">
              <a:off x="2597276" y="6339162"/>
              <a:ext cx="1448992" cy="2438"/>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
        <p:nvSpPr>
          <p:cNvPr id="49" name="Rectangle 48"/>
          <p:cNvSpPr/>
          <p:nvPr/>
        </p:nvSpPr>
        <p:spPr>
          <a:xfrm>
            <a:off x="5526020" y="4126304"/>
            <a:ext cx="1530772" cy="719696"/>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COMBINER</a:t>
            </a:r>
          </a:p>
        </p:txBody>
      </p:sp>
      <p:cxnSp>
        <p:nvCxnSpPr>
          <p:cNvPr id="50" name="Straight Arrow Connector 49"/>
          <p:cNvCxnSpPr/>
          <p:nvPr/>
        </p:nvCxnSpPr>
        <p:spPr>
          <a:xfrm>
            <a:off x="4786004" y="3706246"/>
            <a:ext cx="724496" cy="546354"/>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786004" y="4061628"/>
            <a:ext cx="724496" cy="290688"/>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a:endCxn id="49" idx="1"/>
          </p:cNvCxnSpPr>
          <p:nvPr/>
        </p:nvCxnSpPr>
        <p:spPr>
          <a:xfrm flipV="1">
            <a:off x="4786004" y="4486152"/>
            <a:ext cx="740016" cy="30484"/>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stCxn id="43" idx="3"/>
            <a:endCxn id="49" idx="1"/>
          </p:cNvCxnSpPr>
          <p:nvPr/>
        </p:nvCxnSpPr>
        <p:spPr>
          <a:xfrm flipV="1">
            <a:off x="4786006" y="4486152"/>
            <a:ext cx="740014" cy="104724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flipV="1">
            <a:off x="4793765" y="4664418"/>
            <a:ext cx="716735" cy="1308658"/>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a:stCxn id="45" idx="3"/>
          </p:cNvCxnSpPr>
          <p:nvPr/>
        </p:nvCxnSpPr>
        <p:spPr>
          <a:xfrm flipV="1">
            <a:off x="4786006" y="4883285"/>
            <a:ext cx="740014" cy="1463992"/>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6" name="Rectangle 65"/>
          <p:cNvSpPr/>
          <p:nvPr/>
        </p:nvSpPr>
        <p:spPr>
          <a:xfrm>
            <a:off x="7295745" y="4083419"/>
            <a:ext cx="1530772" cy="719696"/>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SORT &amp; SHUFFLE</a:t>
            </a:r>
          </a:p>
        </p:txBody>
      </p:sp>
      <p:cxnSp>
        <p:nvCxnSpPr>
          <p:cNvPr id="67" name="Straight Arrow Connector 66"/>
          <p:cNvCxnSpPr/>
          <p:nvPr/>
        </p:nvCxnSpPr>
        <p:spPr>
          <a:xfrm>
            <a:off x="7056792" y="4500252"/>
            <a:ext cx="238953" cy="16384"/>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74" name="Group 73"/>
          <p:cNvGrpSpPr/>
          <p:nvPr/>
        </p:nvGrpSpPr>
        <p:grpSpPr>
          <a:xfrm>
            <a:off x="7448145" y="4822667"/>
            <a:ext cx="1530772" cy="1981491"/>
            <a:chOff x="7448145" y="4822667"/>
            <a:chExt cx="1530772" cy="1981491"/>
          </a:xfrm>
        </p:grpSpPr>
        <p:cxnSp>
          <p:nvCxnSpPr>
            <p:cNvPr id="69" name="Straight Arrow Connector 68"/>
            <p:cNvCxnSpPr/>
            <p:nvPr/>
          </p:nvCxnSpPr>
          <p:spPr>
            <a:xfrm>
              <a:off x="8061131" y="4822667"/>
              <a:ext cx="0" cy="411137"/>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1" name="Rectangle 70"/>
            <p:cNvSpPr/>
            <p:nvPr/>
          </p:nvSpPr>
          <p:spPr>
            <a:xfrm>
              <a:off x="7448145" y="5255433"/>
              <a:ext cx="1530772" cy="719696"/>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Reducer</a:t>
              </a:r>
            </a:p>
          </p:txBody>
        </p:sp>
        <p:sp>
          <p:nvSpPr>
            <p:cNvPr id="72" name="Rectangle 71"/>
            <p:cNvSpPr/>
            <p:nvPr/>
          </p:nvSpPr>
          <p:spPr>
            <a:xfrm>
              <a:off x="7569884" y="6298496"/>
              <a:ext cx="1287294" cy="505662"/>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Output</a:t>
              </a:r>
            </a:p>
          </p:txBody>
        </p:sp>
        <p:cxnSp>
          <p:nvCxnSpPr>
            <p:cNvPr id="73" name="Straight Arrow Connector 72"/>
            <p:cNvCxnSpPr/>
            <p:nvPr/>
          </p:nvCxnSpPr>
          <p:spPr>
            <a:xfrm>
              <a:off x="8061131" y="5928025"/>
              <a:ext cx="0" cy="411137"/>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1633954" y="5377750"/>
            <a:ext cx="1233923" cy="1118695"/>
            <a:chOff x="1633954" y="5377750"/>
            <a:chExt cx="963327" cy="1118695"/>
          </a:xfrm>
        </p:grpSpPr>
        <p:sp>
          <p:nvSpPr>
            <p:cNvPr id="11" name="Rectangle 10"/>
            <p:cNvSpPr/>
            <p:nvPr/>
          </p:nvSpPr>
          <p:spPr>
            <a:xfrm>
              <a:off x="1633956" y="5377750"/>
              <a:ext cx="963325" cy="30966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Block-n</a:t>
              </a:r>
            </a:p>
          </p:txBody>
        </p:sp>
        <p:sp>
          <p:nvSpPr>
            <p:cNvPr id="12" name="Rectangle 11"/>
            <p:cNvSpPr/>
            <p:nvPr/>
          </p:nvSpPr>
          <p:spPr>
            <a:xfrm>
              <a:off x="1633955" y="5757949"/>
              <a:ext cx="963325" cy="30966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Block-n+1</a:t>
              </a:r>
            </a:p>
          </p:txBody>
        </p:sp>
        <p:sp>
          <p:nvSpPr>
            <p:cNvPr id="13" name="Rectangle 12"/>
            <p:cNvSpPr/>
            <p:nvPr/>
          </p:nvSpPr>
          <p:spPr>
            <a:xfrm>
              <a:off x="1633954" y="6186781"/>
              <a:ext cx="963325" cy="30966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Block-n+2</a:t>
              </a:r>
            </a:p>
          </p:txBody>
        </p:sp>
      </p:grpSp>
    </p:spTree>
    <p:extLst>
      <p:ext uri="{BB962C8B-B14F-4D97-AF65-F5344CB8AC3E}">
        <p14:creationId xmlns:p14="http://schemas.microsoft.com/office/powerpoint/2010/main" val="53834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8"/>
                                        </p:tgtEl>
                                        <p:attrNameLst>
                                          <p:attrName>style.visibility</p:attrName>
                                        </p:attrNameLst>
                                      </p:cBhvr>
                                      <p:to>
                                        <p:strVal val="visible"/>
                                      </p:to>
                                    </p:set>
                                    <p:animEffect transition="in" filter="fade">
                                      <p:cBhvr>
                                        <p:cTn id="37" dur="500"/>
                                        <p:tgtEl>
                                          <p:spTgt spid="6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0"/>
                                        </p:tgtEl>
                                        <p:attrNameLst>
                                          <p:attrName>style.visibility</p:attrName>
                                        </p:attrNameLst>
                                      </p:cBhvr>
                                      <p:to>
                                        <p:strVal val="visible"/>
                                      </p:to>
                                    </p:set>
                                    <p:animEffect transition="in" filter="fade">
                                      <p:cBhvr>
                                        <p:cTn id="42" dur="500"/>
                                        <p:tgtEl>
                                          <p:spTgt spid="7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fade">
                                      <p:cBhvr>
                                        <p:cTn id="52" dur="500"/>
                                        <p:tgtEl>
                                          <p:spTgt spid="4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0"/>
                                        </p:tgtEl>
                                        <p:attrNameLst>
                                          <p:attrName>style.visibility</p:attrName>
                                        </p:attrNameLst>
                                      </p:cBhvr>
                                      <p:to>
                                        <p:strVal val="visible"/>
                                      </p:to>
                                    </p:set>
                                    <p:animEffect transition="in" filter="fade">
                                      <p:cBhvr>
                                        <p:cTn id="57" dur="500"/>
                                        <p:tgtEl>
                                          <p:spTgt spid="50"/>
                                        </p:tgtEl>
                                      </p:cBhvr>
                                    </p:animEffect>
                                  </p:childTnLst>
                                </p:cTn>
                              </p:par>
                              <p:par>
                                <p:cTn id="58" presetID="10" presetClass="entr" presetSubtype="0" fill="hold" nodeType="withEffect">
                                  <p:stCondLst>
                                    <p:cond delay="0"/>
                                  </p:stCondLst>
                                  <p:childTnLst>
                                    <p:set>
                                      <p:cBhvr>
                                        <p:cTn id="59" dur="1" fill="hold">
                                          <p:stCondLst>
                                            <p:cond delay="0"/>
                                          </p:stCondLst>
                                        </p:cTn>
                                        <p:tgtEl>
                                          <p:spTgt spid="52"/>
                                        </p:tgtEl>
                                        <p:attrNameLst>
                                          <p:attrName>style.visibility</p:attrName>
                                        </p:attrNameLst>
                                      </p:cBhvr>
                                      <p:to>
                                        <p:strVal val="visible"/>
                                      </p:to>
                                    </p:set>
                                    <p:animEffect transition="in" filter="fade">
                                      <p:cBhvr>
                                        <p:cTn id="60" dur="500"/>
                                        <p:tgtEl>
                                          <p:spTgt spid="52"/>
                                        </p:tgtEl>
                                      </p:cBhvr>
                                    </p:animEffect>
                                  </p:childTnLst>
                                </p:cTn>
                              </p:par>
                              <p:par>
                                <p:cTn id="61" presetID="10" presetClass="entr" presetSubtype="0" fill="hold" nodeType="withEffect">
                                  <p:stCondLst>
                                    <p:cond delay="0"/>
                                  </p:stCondLst>
                                  <p:childTnLst>
                                    <p:set>
                                      <p:cBhvr>
                                        <p:cTn id="62" dur="1" fill="hold">
                                          <p:stCondLst>
                                            <p:cond delay="0"/>
                                          </p:stCondLst>
                                        </p:cTn>
                                        <p:tgtEl>
                                          <p:spTgt spid="54"/>
                                        </p:tgtEl>
                                        <p:attrNameLst>
                                          <p:attrName>style.visibility</p:attrName>
                                        </p:attrNameLst>
                                      </p:cBhvr>
                                      <p:to>
                                        <p:strVal val="visible"/>
                                      </p:to>
                                    </p:set>
                                    <p:animEffect transition="in" filter="fade">
                                      <p:cBhvr>
                                        <p:cTn id="63" dur="500"/>
                                        <p:tgtEl>
                                          <p:spTgt spid="54"/>
                                        </p:tgtEl>
                                      </p:cBhvr>
                                    </p:animEffect>
                                  </p:childTnLst>
                                </p:cTn>
                              </p:par>
                              <p:par>
                                <p:cTn id="64" presetID="10" presetClass="entr" presetSubtype="0" fill="hold" nodeType="withEffect">
                                  <p:stCondLst>
                                    <p:cond delay="0"/>
                                  </p:stCondLst>
                                  <p:childTnLst>
                                    <p:set>
                                      <p:cBhvr>
                                        <p:cTn id="65" dur="1" fill="hold">
                                          <p:stCondLst>
                                            <p:cond delay="0"/>
                                          </p:stCondLst>
                                        </p:cTn>
                                        <p:tgtEl>
                                          <p:spTgt spid="56"/>
                                        </p:tgtEl>
                                        <p:attrNameLst>
                                          <p:attrName>style.visibility</p:attrName>
                                        </p:attrNameLst>
                                      </p:cBhvr>
                                      <p:to>
                                        <p:strVal val="visible"/>
                                      </p:to>
                                    </p:set>
                                    <p:animEffect transition="in" filter="fade">
                                      <p:cBhvr>
                                        <p:cTn id="66" dur="500"/>
                                        <p:tgtEl>
                                          <p:spTgt spid="56"/>
                                        </p:tgtEl>
                                      </p:cBhvr>
                                    </p:animEffect>
                                  </p:childTnLst>
                                </p:cTn>
                              </p:par>
                              <p:par>
                                <p:cTn id="67" presetID="10"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animEffect transition="in" filter="fade">
                                      <p:cBhvr>
                                        <p:cTn id="69" dur="500"/>
                                        <p:tgtEl>
                                          <p:spTgt spid="59"/>
                                        </p:tgtEl>
                                      </p:cBhvr>
                                    </p:animEffect>
                                  </p:childTnLst>
                                </p:cTn>
                              </p:par>
                              <p:par>
                                <p:cTn id="70" presetID="10" presetClass="entr" presetSubtype="0" fill="hold" nodeType="withEffect">
                                  <p:stCondLst>
                                    <p:cond delay="0"/>
                                  </p:stCondLst>
                                  <p:childTnLst>
                                    <p:set>
                                      <p:cBhvr>
                                        <p:cTn id="71" dur="1" fill="hold">
                                          <p:stCondLst>
                                            <p:cond delay="0"/>
                                          </p:stCondLst>
                                        </p:cTn>
                                        <p:tgtEl>
                                          <p:spTgt spid="61"/>
                                        </p:tgtEl>
                                        <p:attrNameLst>
                                          <p:attrName>style.visibility</p:attrName>
                                        </p:attrNameLst>
                                      </p:cBhvr>
                                      <p:to>
                                        <p:strVal val="visible"/>
                                      </p:to>
                                    </p:set>
                                    <p:animEffect transition="in" filter="fade">
                                      <p:cBhvr>
                                        <p:cTn id="72" dur="500"/>
                                        <p:tgtEl>
                                          <p:spTgt spid="61"/>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9"/>
                                        </p:tgtEl>
                                        <p:attrNameLst>
                                          <p:attrName>style.visibility</p:attrName>
                                        </p:attrNameLst>
                                      </p:cBhvr>
                                      <p:to>
                                        <p:strVal val="visible"/>
                                      </p:to>
                                    </p:set>
                                    <p:animEffect transition="in" filter="fade">
                                      <p:cBhvr>
                                        <p:cTn id="77" dur="500"/>
                                        <p:tgtEl>
                                          <p:spTgt spid="49"/>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67"/>
                                        </p:tgtEl>
                                        <p:attrNameLst>
                                          <p:attrName>style.visibility</p:attrName>
                                        </p:attrNameLst>
                                      </p:cBhvr>
                                      <p:to>
                                        <p:strVal val="visible"/>
                                      </p:to>
                                    </p:set>
                                    <p:animEffect transition="in" filter="fade">
                                      <p:cBhvr>
                                        <p:cTn id="82" dur="500"/>
                                        <p:tgtEl>
                                          <p:spTgt spid="67"/>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66"/>
                                        </p:tgtEl>
                                        <p:attrNameLst>
                                          <p:attrName>style.visibility</p:attrName>
                                        </p:attrNameLst>
                                      </p:cBhvr>
                                      <p:to>
                                        <p:strVal val="visible"/>
                                      </p:to>
                                    </p:set>
                                    <p:animEffect transition="in" filter="fade">
                                      <p:cBhvr>
                                        <p:cTn id="87" dur="500"/>
                                        <p:tgtEl>
                                          <p:spTgt spid="66"/>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74"/>
                                        </p:tgtEl>
                                        <p:attrNameLst>
                                          <p:attrName>style.visibility</p:attrName>
                                        </p:attrNameLst>
                                      </p:cBhvr>
                                      <p:to>
                                        <p:strVal val="visible"/>
                                      </p:to>
                                    </p:set>
                                    <p:animEffect transition="in" filter="fade">
                                      <p:cBhvr>
                                        <p:cTn id="92"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6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23459" y="17382"/>
            <a:ext cx="4572286" cy="461665"/>
          </a:xfrm>
          <a:prstGeom prst="rect">
            <a:avLst/>
          </a:prstGeom>
        </p:spPr>
        <p:txBody>
          <a:bodyPr wrap="square">
            <a:spAutoFit/>
          </a:bodyPr>
          <a:lstStyle/>
          <a:p>
            <a:r>
              <a:rPr lang="en-US" sz="2400" b="1" dirty="0">
                <a:solidFill>
                  <a:schemeClr val="accent6"/>
                </a:solidFill>
              </a:rPr>
              <a:t>Hadoop I/O</a:t>
            </a:r>
          </a:p>
        </p:txBody>
      </p:sp>
      <p:sp>
        <p:nvSpPr>
          <p:cNvPr id="3" name="Rectangle 2"/>
          <p:cNvSpPr/>
          <p:nvPr/>
        </p:nvSpPr>
        <p:spPr>
          <a:xfrm>
            <a:off x="194554" y="540602"/>
            <a:ext cx="8832714" cy="3323987"/>
          </a:xfrm>
          <a:prstGeom prst="rect">
            <a:avLst/>
          </a:prstGeom>
        </p:spPr>
        <p:txBody>
          <a:bodyPr wrap="square">
            <a:spAutoFit/>
          </a:bodyPr>
          <a:lstStyle/>
          <a:p>
            <a:r>
              <a:rPr lang="en-US" sz="1600" dirty="0"/>
              <a:t>Hadoop I/O refers to the input/output mechanisms used by Hadoop to read and write data in its distributed computing environment. Since Hadoop is designed to process large-scale datasets distributed across clusters of commodity hardware, it requires efficient ways to handle data input (reading from sources like HDFS) and output (writing back to HDFS or other storage).</a:t>
            </a:r>
          </a:p>
          <a:p>
            <a:r>
              <a:rPr lang="en-US" sz="1600" dirty="0"/>
              <a:t>Hadoop provides specialized tools and APIs for performing I/O operations efficiently. These include mechanisms for serialization, compression, data integrity, and file formats, all of which are crucial for handling big data at scale.</a:t>
            </a:r>
          </a:p>
          <a:p>
            <a:r>
              <a:rPr lang="en-US" sz="1600" dirty="0"/>
              <a:t>The </a:t>
            </a:r>
            <a:r>
              <a:rPr lang="en-US" sz="1600" dirty="0">
                <a:latin typeface="Algerian" pitchFamily="82" charset="0"/>
              </a:rPr>
              <a:t>Input Format </a:t>
            </a:r>
            <a:r>
              <a:rPr lang="en-US" sz="1600" dirty="0"/>
              <a:t>and </a:t>
            </a:r>
            <a:r>
              <a:rPr lang="en-US" sz="1600" dirty="0">
                <a:latin typeface="Algerian" pitchFamily="82" charset="0"/>
              </a:rPr>
              <a:t>Output Format </a:t>
            </a:r>
            <a:r>
              <a:rPr lang="en-US" sz="1600" dirty="0"/>
              <a:t>classes in Hadoop determine how data is read into and written out from a Map Reduce job.</a:t>
            </a:r>
          </a:p>
          <a:p>
            <a:r>
              <a:rPr lang="en-US" sz="1600" dirty="0"/>
              <a:t>Both, </a:t>
            </a:r>
            <a:r>
              <a:rPr lang="en-US" sz="1600" dirty="0" err="1">
                <a:latin typeface="Algerian" pitchFamily="82" charset="0"/>
              </a:rPr>
              <a:t>InputFormat</a:t>
            </a:r>
            <a:r>
              <a:rPr lang="en-US" sz="1600" dirty="0"/>
              <a:t> and</a:t>
            </a:r>
            <a:r>
              <a:rPr lang="en-US" sz="1600" dirty="0">
                <a:latin typeface="Algerian" pitchFamily="82" charset="0"/>
              </a:rPr>
              <a:t> </a:t>
            </a:r>
            <a:r>
              <a:rPr lang="en-US" sz="1600" dirty="0" err="1">
                <a:latin typeface="Algerian" pitchFamily="82" charset="0"/>
              </a:rPr>
              <a:t>OutputFormat</a:t>
            </a:r>
            <a:r>
              <a:rPr lang="en-US" sz="1600" dirty="0">
                <a:latin typeface="Algerian" pitchFamily="82" charset="0"/>
              </a:rPr>
              <a:t> </a:t>
            </a:r>
            <a:r>
              <a:rPr lang="en-US" sz="1600" dirty="0"/>
              <a:t>are critical components and define how Hadoop interacts with the data stored in a HDFS (Hadoop Distributed File System).</a:t>
            </a:r>
          </a:p>
          <a:p>
            <a:endParaRPr lang="en-US" sz="1600" dirty="0"/>
          </a:p>
        </p:txBody>
      </p:sp>
      <p:sp>
        <p:nvSpPr>
          <p:cNvPr id="6" name="Rectangle 5"/>
          <p:cNvSpPr/>
          <p:nvPr/>
        </p:nvSpPr>
        <p:spPr>
          <a:xfrm>
            <a:off x="0" y="4011462"/>
            <a:ext cx="8771678" cy="2585323"/>
          </a:xfrm>
          <a:prstGeom prst="rect">
            <a:avLst/>
          </a:prstGeom>
        </p:spPr>
        <p:txBody>
          <a:bodyPr wrap="square">
            <a:spAutoFit/>
          </a:bodyPr>
          <a:lstStyle/>
          <a:p>
            <a:r>
              <a:rPr lang="en-US" sz="1600" b="1" dirty="0" err="1"/>
              <a:t>InputFormat</a:t>
            </a:r>
            <a:endParaRPr lang="en-US" sz="1600" b="1" dirty="0"/>
          </a:p>
          <a:p>
            <a:r>
              <a:rPr lang="en-US" sz="1600" dirty="0"/>
              <a:t>How the input files are split up and read in Hadoop is defined by the </a:t>
            </a:r>
            <a:r>
              <a:rPr lang="en-US" sz="1600" dirty="0" err="1">
                <a:latin typeface="Algerian" pitchFamily="82" charset="0"/>
              </a:rPr>
              <a:t>InputFormat</a:t>
            </a:r>
            <a:r>
              <a:rPr lang="en-US" sz="1600" dirty="0"/>
              <a:t>. </a:t>
            </a:r>
            <a:endParaRPr lang="en-US" sz="1600" b="1" dirty="0"/>
          </a:p>
          <a:p>
            <a:r>
              <a:rPr lang="en-US" sz="1600" dirty="0" err="1">
                <a:latin typeface="Algerian" pitchFamily="82" charset="0"/>
              </a:rPr>
              <a:t>InputFormat</a:t>
            </a:r>
            <a:r>
              <a:rPr lang="en-US" sz="1600" dirty="0">
                <a:latin typeface="Algerian" pitchFamily="82" charset="0"/>
              </a:rPr>
              <a:t> </a:t>
            </a:r>
            <a:r>
              <a:rPr lang="en-US" sz="1600" dirty="0"/>
              <a:t>is the first component in Map-Reduce, it is responsible for creating the splitting the input and dividing them into records.  </a:t>
            </a:r>
          </a:p>
          <a:p>
            <a:r>
              <a:rPr lang="en-US" sz="1600" dirty="0"/>
              <a:t>We know , Initially, the data for a </a:t>
            </a:r>
            <a:r>
              <a:rPr lang="en-US" sz="1600" dirty="0" err="1"/>
              <a:t>MapReduce</a:t>
            </a:r>
            <a:r>
              <a:rPr lang="en-US" sz="1600" dirty="0"/>
              <a:t> task is stored in input files, and input files typically reside in HDFS. These files format are arbitrary, line-based log files and are in binary format. Using </a:t>
            </a:r>
            <a:r>
              <a:rPr lang="en-US" sz="1600" dirty="0" err="1">
                <a:latin typeface="Algerian" pitchFamily="82" charset="0"/>
              </a:rPr>
              <a:t>InputFormat</a:t>
            </a:r>
            <a:r>
              <a:rPr lang="en-US" sz="1600" dirty="0">
                <a:latin typeface="Algerian" pitchFamily="82" charset="0"/>
              </a:rPr>
              <a:t> </a:t>
            </a:r>
            <a:r>
              <a:rPr lang="en-US" sz="1600" dirty="0"/>
              <a:t>we define how these input files are split and  read. The </a:t>
            </a:r>
            <a:r>
              <a:rPr lang="en-US" sz="1600" dirty="0" err="1">
                <a:latin typeface="Algerian" pitchFamily="82" charset="0"/>
              </a:rPr>
              <a:t>InputFormat</a:t>
            </a:r>
            <a:r>
              <a:rPr lang="en-US" sz="1600" dirty="0">
                <a:latin typeface="Algerian" pitchFamily="82" charset="0"/>
              </a:rPr>
              <a:t> </a:t>
            </a:r>
            <a:r>
              <a:rPr lang="en-US" sz="1600" dirty="0"/>
              <a:t>class is one of the fundamental classes in the Hadoop </a:t>
            </a:r>
            <a:r>
              <a:rPr lang="en-US" sz="1600" dirty="0" err="1"/>
              <a:t>MapReduce</a:t>
            </a:r>
            <a:r>
              <a:rPr lang="en-US" sz="1600" dirty="0"/>
              <a:t> framework.</a:t>
            </a:r>
          </a:p>
          <a:p>
            <a:r>
              <a:rPr lang="en-US" sz="1600" dirty="0"/>
              <a:t> </a:t>
            </a:r>
          </a:p>
        </p:txBody>
      </p:sp>
    </p:spTree>
    <p:extLst>
      <p:ext uri="{BB962C8B-B14F-4D97-AF65-F5344CB8AC3E}">
        <p14:creationId xmlns:p14="http://schemas.microsoft.com/office/powerpoint/2010/main" val="538349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733" y="540602"/>
            <a:ext cx="8920264" cy="6155531"/>
          </a:xfrm>
          <a:prstGeom prst="rect">
            <a:avLst/>
          </a:prstGeom>
        </p:spPr>
        <p:txBody>
          <a:bodyPr wrap="square">
            <a:spAutoFit/>
          </a:bodyPr>
          <a:lstStyle/>
          <a:p>
            <a:r>
              <a:rPr lang="en-US" dirty="0">
                <a:latin typeface="Bookman Old Style" pitchFamily="18" charset="0"/>
              </a:rPr>
              <a:t>Types of </a:t>
            </a:r>
            <a:r>
              <a:rPr lang="en-US" dirty="0" err="1">
                <a:latin typeface="Bookman Old Style" pitchFamily="18" charset="0"/>
              </a:rPr>
              <a:t>InputFormat</a:t>
            </a:r>
            <a:r>
              <a:rPr lang="en-US" dirty="0">
                <a:latin typeface="Bookman Old Style" pitchFamily="18" charset="0"/>
              </a:rPr>
              <a:t>:- </a:t>
            </a:r>
          </a:p>
          <a:p>
            <a:pPr marL="457200" indent="-457200">
              <a:buAutoNum type="arabicPeriod"/>
            </a:pPr>
            <a:r>
              <a:rPr lang="en-US" dirty="0" err="1">
                <a:latin typeface="Bookman Old Style" pitchFamily="18" charset="0"/>
              </a:rPr>
              <a:t>FileInputFormat</a:t>
            </a:r>
            <a:r>
              <a:rPr lang="en-US" dirty="0">
                <a:latin typeface="Bookman Old Style" pitchFamily="18" charset="0"/>
              </a:rPr>
              <a:t> </a:t>
            </a:r>
          </a:p>
          <a:p>
            <a:r>
              <a:rPr lang="en-US" sz="1600" dirty="0"/>
              <a:t>It is the base class for all file-based </a:t>
            </a:r>
            <a:r>
              <a:rPr lang="en-US" sz="1600" dirty="0" err="1">
                <a:latin typeface="Algerian" pitchFamily="82" charset="0"/>
              </a:rPr>
              <a:t>InputFormats</a:t>
            </a:r>
            <a:r>
              <a:rPr lang="en-US" sz="1600" dirty="0">
                <a:latin typeface="Algerian" pitchFamily="82" charset="0"/>
              </a:rPr>
              <a:t>. </a:t>
            </a:r>
            <a:r>
              <a:rPr lang="en-US" sz="1600" dirty="0"/>
              <a:t>It specifies input directory where data files are located. When Hadoop job is started, </a:t>
            </a:r>
            <a:r>
              <a:rPr lang="en-US" sz="1600" dirty="0" err="1">
                <a:latin typeface="Algerian" pitchFamily="82" charset="0"/>
              </a:rPr>
              <a:t>FileInputFormat</a:t>
            </a:r>
            <a:r>
              <a:rPr lang="en-US" sz="1600" dirty="0">
                <a:latin typeface="Algerian" pitchFamily="82" charset="0"/>
              </a:rPr>
              <a:t> </a:t>
            </a:r>
            <a:r>
              <a:rPr lang="en-US" sz="1600" dirty="0"/>
              <a:t>is provided with a path containing files to read. </a:t>
            </a:r>
            <a:r>
              <a:rPr lang="en-US" sz="1600" dirty="0" err="1">
                <a:latin typeface="Algerian" pitchFamily="82" charset="0"/>
              </a:rPr>
              <a:t>FileInputFormat</a:t>
            </a:r>
            <a:r>
              <a:rPr lang="en-US" sz="1600" dirty="0">
                <a:latin typeface="Algerian" pitchFamily="82" charset="0"/>
              </a:rPr>
              <a:t> </a:t>
            </a:r>
            <a:r>
              <a:rPr lang="en-US" sz="1600" dirty="0"/>
              <a:t>will read all files and divides these files into one or more</a:t>
            </a:r>
            <a:r>
              <a:rPr lang="en-US" sz="1600" dirty="0">
                <a:latin typeface="Algerian" pitchFamily="82" charset="0"/>
              </a:rPr>
              <a:t> </a:t>
            </a:r>
            <a:r>
              <a:rPr lang="en-US" sz="1600" dirty="0" err="1">
                <a:latin typeface="Algerian" pitchFamily="82" charset="0"/>
              </a:rPr>
              <a:t>InputSplits</a:t>
            </a:r>
            <a:r>
              <a:rPr lang="en-US" sz="1600" dirty="0"/>
              <a:t>.</a:t>
            </a:r>
          </a:p>
          <a:p>
            <a:endParaRPr lang="en-US" sz="1600" dirty="0"/>
          </a:p>
          <a:p>
            <a:r>
              <a:rPr lang="en-US" dirty="0">
                <a:latin typeface="Bookman Old Style" pitchFamily="18" charset="0"/>
              </a:rPr>
              <a:t>2. </a:t>
            </a:r>
            <a:r>
              <a:rPr lang="en-US" dirty="0" err="1">
                <a:latin typeface="Bookman Old Style" pitchFamily="18" charset="0"/>
              </a:rPr>
              <a:t>TextInputFormat</a:t>
            </a:r>
            <a:r>
              <a:rPr lang="en-US" dirty="0">
                <a:latin typeface="Bookman Old Style" pitchFamily="18" charset="0"/>
              </a:rPr>
              <a:t> </a:t>
            </a:r>
          </a:p>
          <a:p>
            <a:r>
              <a:rPr lang="en-US" sz="1600" dirty="0"/>
              <a:t>It is the default</a:t>
            </a:r>
            <a:r>
              <a:rPr lang="en-US" sz="1600" dirty="0">
                <a:latin typeface="Algerian" pitchFamily="82" charset="0"/>
              </a:rPr>
              <a:t> </a:t>
            </a:r>
            <a:r>
              <a:rPr lang="en-US" sz="1600" dirty="0" err="1">
                <a:latin typeface="Algerian" pitchFamily="82" charset="0"/>
              </a:rPr>
              <a:t>InputFormat</a:t>
            </a:r>
            <a:r>
              <a:rPr lang="en-US" sz="1600" dirty="0">
                <a:latin typeface="Algerian" pitchFamily="82" charset="0"/>
              </a:rPr>
              <a:t> </a:t>
            </a:r>
            <a:r>
              <a:rPr lang="en-US" sz="1600" dirty="0"/>
              <a:t>of </a:t>
            </a:r>
            <a:r>
              <a:rPr lang="en-US" sz="1600" dirty="0" err="1"/>
              <a:t>MapReduce</a:t>
            </a:r>
            <a:r>
              <a:rPr lang="en-US" sz="1600" dirty="0"/>
              <a:t>. </a:t>
            </a:r>
            <a:r>
              <a:rPr lang="en-US" sz="1600" dirty="0" err="1">
                <a:latin typeface="Algerian" pitchFamily="82" charset="0"/>
              </a:rPr>
              <a:t>TextInputFormat</a:t>
            </a:r>
            <a:r>
              <a:rPr lang="en-US" sz="1600" dirty="0">
                <a:latin typeface="Algerian" pitchFamily="82" charset="0"/>
              </a:rPr>
              <a:t> </a:t>
            </a:r>
            <a:r>
              <a:rPr lang="en-US" sz="1600" dirty="0"/>
              <a:t>treats each line of each input file as a separate record and performs no parsing. This is useful for unformatted data or line-based records like log files.</a:t>
            </a:r>
          </a:p>
          <a:p>
            <a:endParaRPr lang="en-US" sz="1600" dirty="0"/>
          </a:p>
          <a:p>
            <a:r>
              <a:rPr lang="en-US" dirty="0">
                <a:latin typeface="Bookman Old Style" pitchFamily="18" charset="0"/>
              </a:rPr>
              <a:t>3. </a:t>
            </a:r>
            <a:r>
              <a:rPr lang="en-US" dirty="0" err="1">
                <a:latin typeface="Bookman Old Style" pitchFamily="18" charset="0"/>
              </a:rPr>
              <a:t>KeyValueTextInputFormat</a:t>
            </a:r>
            <a:r>
              <a:rPr lang="en-US" dirty="0">
                <a:latin typeface="Bookman Old Style" pitchFamily="18" charset="0"/>
              </a:rPr>
              <a:t> </a:t>
            </a:r>
          </a:p>
          <a:p>
            <a:r>
              <a:rPr lang="en-US" sz="1600" dirty="0"/>
              <a:t>It is similar to </a:t>
            </a:r>
            <a:r>
              <a:rPr lang="en-US" sz="1600" dirty="0" err="1">
                <a:latin typeface="Algerian" pitchFamily="82" charset="0"/>
              </a:rPr>
              <a:t>TextInputFormat</a:t>
            </a:r>
            <a:r>
              <a:rPr lang="en-US" sz="1600" dirty="0">
                <a:latin typeface="Algerian" pitchFamily="82" charset="0"/>
              </a:rPr>
              <a:t> </a:t>
            </a:r>
            <a:r>
              <a:rPr lang="en-US" sz="1600" dirty="0"/>
              <a:t>as it also treats each line of input as a separate record. While</a:t>
            </a:r>
            <a:r>
              <a:rPr lang="en-US" sz="1600" dirty="0">
                <a:latin typeface="Algerian" pitchFamily="82" charset="0"/>
              </a:rPr>
              <a:t> </a:t>
            </a:r>
            <a:r>
              <a:rPr lang="en-US" sz="1600" dirty="0" err="1">
                <a:latin typeface="Algerian" pitchFamily="82" charset="0"/>
              </a:rPr>
              <a:t>TextInputFormat</a:t>
            </a:r>
            <a:r>
              <a:rPr lang="en-US" sz="1600" dirty="0">
                <a:latin typeface="Algerian" pitchFamily="82" charset="0"/>
              </a:rPr>
              <a:t> </a:t>
            </a:r>
            <a:r>
              <a:rPr lang="en-US" sz="1600" dirty="0"/>
              <a:t>treats entire line as the </a:t>
            </a:r>
            <a:r>
              <a:rPr lang="en-US" sz="1600" dirty="0" err="1"/>
              <a:t>value,the</a:t>
            </a:r>
            <a:r>
              <a:rPr lang="en-US" sz="1600" dirty="0"/>
              <a:t> </a:t>
            </a:r>
            <a:r>
              <a:rPr lang="en-US" sz="1600" dirty="0" err="1">
                <a:latin typeface="Algerian" pitchFamily="82" charset="0"/>
              </a:rPr>
              <a:t>keyV</a:t>
            </a:r>
            <a:r>
              <a:rPr lang="en-US" sz="1600" dirty="0">
                <a:latin typeface="Algerian" pitchFamily="82" charset="0"/>
              </a:rPr>
              <a:t> </a:t>
            </a:r>
            <a:r>
              <a:rPr lang="en-US" sz="1600" dirty="0" err="1">
                <a:latin typeface="Algerian" pitchFamily="82" charset="0"/>
              </a:rPr>
              <a:t>alue</a:t>
            </a:r>
            <a:r>
              <a:rPr lang="en-US" sz="1600" dirty="0">
                <a:latin typeface="Algerian" pitchFamily="82" charset="0"/>
              </a:rPr>
              <a:t> </a:t>
            </a:r>
            <a:r>
              <a:rPr lang="en-US" sz="1600" dirty="0" err="1">
                <a:latin typeface="Algerian" pitchFamily="82" charset="0"/>
              </a:rPr>
              <a:t>TextInputFormat</a:t>
            </a:r>
            <a:r>
              <a:rPr lang="en-US" sz="1600" dirty="0">
                <a:latin typeface="Algerian" pitchFamily="82" charset="0"/>
              </a:rPr>
              <a:t> </a:t>
            </a:r>
            <a:r>
              <a:rPr lang="en-US" sz="1600" dirty="0"/>
              <a:t>breaks the line itself into key and value by a tab character (‘/t’). </a:t>
            </a:r>
          </a:p>
          <a:p>
            <a:endParaRPr lang="en-US" sz="1600" dirty="0"/>
          </a:p>
          <a:p>
            <a:r>
              <a:rPr lang="en-US" dirty="0">
                <a:latin typeface="Bookman Old Style" pitchFamily="18" charset="0"/>
              </a:rPr>
              <a:t>4. </a:t>
            </a:r>
            <a:r>
              <a:rPr lang="en-US" dirty="0" err="1">
                <a:latin typeface="Bookman Old Style" pitchFamily="18" charset="0"/>
              </a:rPr>
              <a:t>SequenceFileInputFormat</a:t>
            </a:r>
            <a:r>
              <a:rPr lang="en-US" dirty="0">
                <a:latin typeface="Bookman Old Style" pitchFamily="18" charset="0"/>
              </a:rPr>
              <a:t> </a:t>
            </a:r>
          </a:p>
          <a:p>
            <a:r>
              <a:rPr lang="en-US" sz="1600" dirty="0"/>
              <a:t>Hadoop </a:t>
            </a:r>
            <a:r>
              <a:rPr lang="en-US" sz="1600" dirty="0" err="1">
                <a:latin typeface="Algerian" pitchFamily="82" charset="0"/>
              </a:rPr>
              <a:t>SequenceFileInputFormat</a:t>
            </a:r>
            <a:r>
              <a:rPr lang="en-US" sz="1600" dirty="0">
                <a:latin typeface="Algerian" pitchFamily="82" charset="0"/>
              </a:rPr>
              <a:t> </a:t>
            </a:r>
            <a:r>
              <a:rPr lang="en-US" sz="1600" dirty="0"/>
              <a:t>is an </a:t>
            </a:r>
            <a:r>
              <a:rPr lang="en-US" sz="1600" dirty="0" err="1">
                <a:latin typeface="Algerian" pitchFamily="82" charset="0"/>
              </a:rPr>
              <a:t>InputFormat</a:t>
            </a:r>
            <a:r>
              <a:rPr lang="en-US" sz="1600" dirty="0">
                <a:latin typeface="Algerian" pitchFamily="82" charset="0"/>
              </a:rPr>
              <a:t> </a:t>
            </a:r>
            <a:r>
              <a:rPr lang="en-US" sz="1600" dirty="0"/>
              <a:t>which reads sequence files. Sequence files are binary files that stores sequences of binary key-value pairs. Sequence files block-compress and provide direct serialization and deserialization of several arbitrary data types (not just text).</a:t>
            </a:r>
          </a:p>
          <a:p>
            <a:endParaRPr lang="en-US" sz="1600" dirty="0"/>
          </a:p>
          <a:p>
            <a:endParaRPr lang="en-US" sz="1600" dirty="0"/>
          </a:p>
        </p:txBody>
      </p:sp>
      <p:sp>
        <p:nvSpPr>
          <p:cNvPr id="3" name="Rectangle 2"/>
          <p:cNvSpPr/>
          <p:nvPr/>
        </p:nvSpPr>
        <p:spPr>
          <a:xfrm>
            <a:off x="2723459" y="17382"/>
            <a:ext cx="3570337" cy="461665"/>
          </a:xfrm>
          <a:prstGeom prst="rect">
            <a:avLst/>
          </a:prstGeom>
        </p:spPr>
        <p:txBody>
          <a:bodyPr wrap="square">
            <a:spAutoFit/>
          </a:bodyPr>
          <a:lstStyle/>
          <a:p>
            <a:r>
              <a:rPr lang="en-US" sz="2400" b="1" dirty="0">
                <a:solidFill>
                  <a:schemeClr val="accent6"/>
                </a:solidFill>
              </a:rPr>
              <a:t>Hadoop I/O (contd)</a:t>
            </a:r>
          </a:p>
        </p:txBody>
      </p:sp>
      <p:sp>
        <p:nvSpPr>
          <p:cNvPr id="4" name="Rectangle 3"/>
          <p:cNvSpPr/>
          <p:nvPr/>
        </p:nvSpPr>
        <p:spPr>
          <a:xfrm>
            <a:off x="2723459" y="17382"/>
            <a:ext cx="4572286" cy="461665"/>
          </a:xfrm>
          <a:prstGeom prst="rect">
            <a:avLst/>
          </a:prstGeom>
        </p:spPr>
        <p:txBody>
          <a:bodyPr wrap="square">
            <a:spAutoFit/>
          </a:bodyPr>
          <a:lstStyle/>
          <a:p>
            <a:r>
              <a:rPr lang="en-US" sz="2400" b="1" dirty="0">
                <a:solidFill>
                  <a:schemeClr val="accent6"/>
                </a:solidFill>
              </a:rPr>
              <a:t>Hadoop I/O</a:t>
            </a:r>
          </a:p>
        </p:txBody>
      </p:sp>
    </p:spTree>
    <p:extLst>
      <p:ext uri="{BB962C8B-B14F-4D97-AF65-F5344CB8AC3E}">
        <p14:creationId xmlns:p14="http://schemas.microsoft.com/office/powerpoint/2010/main" val="538349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23459" y="17382"/>
            <a:ext cx="4572286" cy="461665"/>
          </a:xfrm>
          <a:prstGeom prst="rect">
            <a:avLst/>
          </a:prstGeom>
        </p:spPr>
        <p:txBody>
          <a:bodyPr wrap="square">
            <a:spAutoFit/>
          </a:bodyPr>
          <a:lstStyle/>
          <a:p>
            <a:r>
              <a:rPr lang="en-US" sz="2400" b="1" dirty="0">
                <a:solidFill>
                  <a:schemeClr val="accent6"/>
                </a:solidFill>
              </a:rPr>
              <a:t>Hadoop I/O</a:t>
            </a:r>
          </a:p>
        </p:txBody>
      </p:sp>
      <p:sp>
        <p:nvSpPr>
          <p:cNvPr id="4" name="Rectangle 3"/>
          <p:cNvSpPr/>
          <p:nvPr/>
        </p:nvSpPr>
        <p:spPr>
          <a:xfrm>
            <a:off x="58366" y="540602"/>
            <a:ext cx="9085634" cy="3508653"/>
          </a:xfrm>
          <a:prstGeom prst="rect">
            <a:avLst/>
          </a:prstGeom>
        </p:spPr>
        <p:txBody>
          <a:bodyPr wrap="square">
            <a:spAutoFit/>
          </a:bodyPr>
          <a:lstStyle/>
          <a:p>
            <a:r>
              <a:rPr lang="en-US" dirty="0">
                <a:latin typeface="Bookman Old Style" pitchFamily="18" charset="0"/>
              </a:rPr>
              <a:t>5. </a:t>
            </a:r>
            <a:r>
              <a:rPr lang="en-US" dirty="0" err="1">
                <a:latin typeface="Bookman Old Style" pitchFamily="18" charset="0"/>
              </a:rPr>
              <a:t>NLineInputFormat</a:t>
            </a:r>
            <a:endParaRPr lang="en-US" dirty="0">
              <a:latin typeface="Bookman Old Style" pitchFamily="18" charset="0"/>
            </a:endParaRPr>
          </a:p>
          <a:p>
            <a:r>
              <a:rPr lang="en-US" sz="1600" dirty="0"/>
              <a:t>It is similar to </a:t>
            </a:r>
            <a:r>
              <a:rPr lang="en-US" sz="1600" dirty="0" err="1">
                <a:latin typeface="Algerian" pitchFamily="82" charset="0"/>
              </a:rPr>
              <a:t>TextInputFormat</a:t>
            </a:r>
            <a:r>
              <a:rPr lang="en-US" sz="1600" dirty="0"/>
              <a:t>, but instead of reading the entire file line by line, it processes a fixed number of lines per split.</a:t>
            </a:r>
          </a:p>
          <a:p>
            <a:endParaRPr lang="en-US" sz="1600" dirty="0"/>
          </a:p>
          <a:p>
            <a:r>
              <a:rPr lang="en-US" dirty="0">
                <a:latin typeface="Bookman Old Style" pitchFamily="18" charset="0"/>
              </a:rPr>
              <a:t>6. </a:t>
            </a:r>
            <a:r>
              <a:rPr lang="en-US" dirty="0" err="1">
                <a:latin typeface="Bookman Old Style" pitchFamily="18" charset="0"/>
              </a:rPr>
              <a:t>CombineTextInputFormat</a:t>
            </a:r>
            <a:endParaRPr lang="en-US" dirty="0">
              <a:latin typeface="Bookman Old Style" pitchFamily="18" charset="0"/>
            </a:endParaRPr>
          </a:p>
          <a:p>
            <a:r>
              <a:rPr lang="en-US" sz="1600" dirty="0"/>
              <a:t>It combines smaller input files into fewer splits to reduce the overhead of running many small Map tasks. It is used in scenarios like where working with large numbers of small files (e.g., sensor data or logs. In these cases the application may generate too many small input splits and slow down job performance. Here is </a:t>
            </a:r>
            <a:r>
              <a:rPr lang="en-US" sz="1600" dirty="0" err="1">
                <a:latin typeface="Algerian" pitchFamily="82" charset="0"/>
              </a:rPr>
              <a:t>CombineTextInputFormat</a:t>
            </a:r>
            <a:r>
              <a:rPr lang="en-US" sz="1600" dirty="0"/>
              <a:t> ideal.</a:t>
            </a:r>
          </a:p>
          <a:p>
            <a:endParaRPr lang="en-US" sz="1600" dirty="0"/>
          </a:p>
          <a:p>
            <a:r>
              <a:rPr lang="en-US" dirty="0">
                <a:latin typeface="Bookman Old Style" pitchFamily="18" charset="0"/>
              </a:rPr>
              <a:t>7. </a:t>
            </a:r>
            <a:r>
              <a:rPr lang="en-US" dirty="0" err="1">
                <a:latin typeface="Bookman Old Style" pitchFamily="18" charset="0"/>
              </a:rPr>
              <a:t>DBInputFormat</a:t>
            </a:r>
            <a:endParaRPr lang="en-US" dirty="0">
              <a:latin typeface="Bookman Old Style" pitchFamily="18" charset="0"/>
            </a:endParaRPr>
          </a:p>
          <a:p>
            <a:r>
              <a:rPr lang="en-US" sz="1600" dirty="0"/>
              <a:t>This format allows reading from relational databases like MySQL, Oracle, or any database that supports JDBC.</a:t>
            </a:r>
          </a:p>
        </p:txBody>
      </p:sp>
      <p:sp>
        <p:nvSpPr>
          <p:cNvPr id="5" name="Rectangle 4"/>
          <p:cNvSpPr/>
          <p:nvPr/>
        </p:nvSpPr>
        <p:spPr>
          <a:xfrm>
            <a:off x="-1" y="4724454"/>
            <a:ext cx="9066179" cy="1569660"/>
          </a:xfrm>
          <a:prstGeom prst="rect">
            <a:avLst/>
          </a:prstGeom>
        </p:spPr>
        <p:txBody>
          <a:bodyPr wrap="square">
            <a:spAutoFit/>
          </a:bodyPr>
          <a:lstStyle/>
          <a:p>
            <a:r>
              <a:rPr lang="en-US" sz="1600" b="1" dirty="0" err="1"/>
              <a:t>OutputFormat</a:t>
            </a:r>
            <a:endParaRPr lang="en-US" sz="1600" b="1" dirty="0"/>
          </a:p>
          <a:p>
            <a:r>
              <a:rPr lang="en-US" sz="1600" dirty="0"/>
              <a:t>The </a:t>
            </a:r>
            <a:r>
              <a:rPr lang="en-US" sz="1600" dirty="0" err="1"/>
              <a:t>OutputFormat</a:t>
            </a:r>
            <a:r>
              <a:rPr lang="en-US" sz="1600" dirty="0"/>
              <a:t> and </a:t>
            </a:r>
            <a:r>
              <a:rPr lang="en-US" sz="1600" dirty="0" err="1"/>
              <a:t>InputFormat</a:t>
            </a:r>
            <a:r>
              <a:rPr lang="en-US" sz="1600" dirty="0"/>
              <a:t> functions are more or less same. The </a:t>
            </a:r>
            <a:r>
              <a:rPr lang="en-US" sz="1600" dirty="0" err="1">
                <a:latin typeface="Algerian" pitchFamily="82" charset="0"/>
              </a:rPr>
              <a:t>OutputFormat</a:t>
            </a:r>
            <a:r>
              <a:rPr lang="en-US" sz="1600" dirty="0">
                <a:latin typeface="Algerian" pitchFamily="82" charset="0"/>
              </a:rPr>
              <a:t> </a:t>
            </a:r>
            <a:r>
              <a:rPr lang="en-US" sz="1600" dirty="0"/>
              <a:t>class in Hadoop defines how the results of the </a:t>
            </a:r>
            <a:r>
              <a:rPr lang="en-US" sz="1600" dirty="0" err="1"/>
              <a:t>MapReduce</a:t>
            </a:r>
            <a:r>
              <a:rPr lang="en-US" sz="1600" dirty="0"/>
              <a:t> job are written to the storage system (typically HDFS).</a:t>
            </a:r>
            <a:r>
              <a:rPr lang="en-US" sz="1600" dirty="0">
                <a:latin typeface="Algerian" pitchFamily="82" charset="0"/>
              </a:rPr>
              <a:t> </a:t>
            </a:r>
            <a:r>
              <a:rPr lang="en-US" sz="1600" dirty="0"/>
              <a:t>After the Reducer finishes processing, the output must be written back to HDFS or another storage system. The </a:t>
            </a:r>
            <a:r>
              <a:rPr lang="en-US" sz="1600" dirty="0" err="1"/>
              <a:t>OutputFormat</a:t>
            </a:r>
            <a:r>
              <a:rPr lang="en-US" sz="1600" dirty="0"/>
              <a:t> provides a </a:t>
            </a:r>
            <a:r>
              <a:rPr lang="en-US" sz="1600" dirty="0" err="1">
                <a:latin typeface="Algerian" pitchFamily="82" charset="0"/>
              </a:rPr>
              <a:t>RecordWriter</a:t>
            </a:r>
            <a:r>
              <a:rPr lang="en-US" sz="1600" dirty="0">
                <a:latin typeface="Algerian" pitchFamily="82" charset="0"/>
              </a:rPr>
              <a:t> </a:t>
            </a:r>
            <a:r>
              <a:rPr lang="en-US" sz="1600" dirty="0"/>
              <a:t>to write the key-value pairs in a specific format to the output files.</a:t>
            </a:r>
          </a:p>
        </p:txBody>
      </p:sp>
    </p:spTree>
    <p:extLst>
      <p:ext uri="{BB962C8B-B14F-4D97-AF65-F5344CB8AC3E}">
        <p14:creationId xmlns:p14="http://schemas.microsoft.com/office/powerpoint/2010/main" val="14882326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26919</TotalTime>
  <Words>3417</Words>
  <Application>Microsoft Office PowerPoint</Application>
  <PresentationFormat>On-screen Show (4:3)</PresentationFormat>
  <Paragraphs>189</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Algerian</vt:lpstr>
      <vt:lpstr>Arial</vt:lpstr>
      <vt:lpstr>Bahnschrift Condensed</vt:lpstr>
      <vt:lpstr>Bahnschrift SemiLight Condensed</vt:lpstr>
      <vt:lpstr>Bookman Old Style</vt:lpstr>
      <vt:lpstr>Calibri</vt:lpstr>
      <vt:lpstr>News Gothic MT</vt:lpstr>
      <vt:lpstr>Wingdings</vt:lpstr>
      <vt:lpstr>Wingdings 2</vt:lpstr>
      <vt:lpstr>Breeze</vt:lpstr>
      <vt:lpstr>              Unit # 2  - Map Reduce Data Flow  - Hadoop I/O ,Data Integrity - Compression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CCHMC</dc:creator>
  <cp:lastModifiedBy>Shweta Rawat</cp:lastModifiedBy>
  <cp:revision>501</cp:revision>
  <dcterms:created xsi:type="dcterms:W3CDTF">2014-03-26T14:51:32Z</dcterms:created>
  <dcterms:modified xsi:type="dcterms:W3CDTF">2024-12-08T06:04:44Z</dcterms:modified>
</cp:coreProperties>
</file>