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23"/>
  </p:notesMasterIdLst>
  <p:sldIdLst>
    <p:sldId id="256" r:id="rId2"/>
    <p:sldId id="380" r:id="rId3"/>
    <p:sldId id="386" r:id="rId4"/>
    <p:sldId id="382" r:id="rId5"/>
    <p:sldId id="387" r:id="rId6"/>
    <p:sldId id="383" r:id="rId7"/>
    <p:sldId id="388" r:id="rId8"/>
    <p:sldId id="384" r:id="rId9"/>
    <p:sldId id="385" r:id="rId10"/>
    <p:sldId id="381" r:id="rId11"/>
    <p:sldId id="389" r:id="rId12"/>
    <p:sldId id="391" r:id="rId13"/>
    <p:sldId id="390" r:id="rId14"/>
    <p:sldId id="395" r:id="rId15"/>
    <p:sldId id="394" r:id="rId16"/>
    <p:sldId id="393" r:id="rId17"/>
    <p:sldId id="396" r:id="rId18"/>
    <p:sldId id="397" r:id="rId19"/>
    <p:sldId id="398" r:id="rId20"/>
    <p:sldId id="399" r:id="rId21"/>
    <p:sldId id="379"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418F80"/>
    <a:srgbClr val="B9C20E"/>
    <a:srgbClr val="3E6892"/>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78" d="100"/>
          <a:sy n="78" d="100"/>
        </p:scale>
        <p:origin x="1594" y="6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BC1AF7E-809F-4C04-B4BB-34C96ACD8799}" type="datetimeFigureOut">
              <a:rPr lang="en-US" smtClean="0"/>
              <a:t>12/8/2024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9C65C4A-99D6-4731-818D-531E8913181D}" type="slidenum">
              <a:rPr lang="en-US" smtClean="0"/>
              <a:t>‹#›</a:t>
            </a:fld>
            <a:endParaRPr lang="en-US"/>
          </a:p>
        </p:txBody>
      </p:sp>
    </p:spTree>
    <p:extLst>
      <p:ext uri="{BB962C8B-B14F-4D97-AF65-F5344CB8AC3E}">
        <p14:creationId xmlns:p14="http://schemas.microsoft.com/office/powerpoint/2010/main" val="35909966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328166" y="1295400"/>
            <a:ext cx="6487668" cy="3152887"/>
          </a:xfrm>
          <a:prstGeom prst="rect">
            <a:avLst/>
          </a:prstGeom>
          <a:ln w="3175">
            <a:solidFill>
              <a:schemeClr val="bg1"/>
            </a:solidFill>
          </a:ln>
          <a:effectLst>
            <a:outerShdw blurRad="63500" sx="100500" sy="100500" algn="ctr" rotWithShape="0">
              <a:prstClr val="black">
                <a:alpha val="50000"/>
              </a:prstClr>
            </a:outerShdw>
          </a:effectLst>
        </p:spPr>
        <p:txBody>
          <a:bodyPr vert="horz" lIns="91440" tIns="45720" rIns="91440" bIns="45720" rtlCol="0">
            <a:normAutofit/>
          </a:bodyPr>
          <a:lstStyle/>
          <a:p>
            <a:pPr marL="0" indent="0" algn="l" defTabSz="914400" rtl="0" eaLnBrk="1" latinLnBrk="0" hangingPunct="1">
              <a:spcBef>
                <a:spcPts val="2000"/>
              </a:spcBef>
              <a:buClr>
                <a:schemeClr val="accent1">
                  <a:lumMod val="60000"/>
                  <a:lumOff val="40000"/>
                </a:schemeClr>
              </a:buClr>
              <a:buSzPct val="110000"/>
              <a:buFont typeface="Wingdings 2" pitchFamily="18" charset="2"/>
              <a:buNone/>
            </a:pPr>
            <a:endParaRPr sz="3200" kern="1200">
              <a:solidFill>
                <a:schemeClr val="tx1">
                  <a:lumMod val="65000"/>
                  <a:lumOff val="35000"/>
                </a:schemeClr>
              </a:solidFill>
              <a:latin typeface="+mn-lt"/>
              <a:ea typeface="+mn-ea"/>
              <a:cs typeface="+mn-cs"/>
            </a:endParaRPr>
          </a:p>
        </p:txBody>
      </p:sp>
      <p:sp>
        <p:nvSpPr>
          <p:cNvPr id="2" name="Title 1"/>
          <p:cNvSpPr>
            <a:spLocks noGrp="1"/>
          </p:cNvSpPr>
          <p:nvPr>
            <p:ph type="ctrTitle"/>
          </p:nvPr>
        </p:nvSpPr>
        <p:spPr>
          <a:xfrm>
            <a:off x="1322921" y="1523999"/>
            <a:ext cx="6498158" cy="1724867"/>
          </a:xfrm>
        </p:spPr>
        <p:txBody>
          <a:bodyPr vert="horz" lIns="91440" tIns="45720" rIns="91440" bIns="45720" rtlCol="0" anchor="b" anchorCtr="0">
            <a:noAutofit/>
          </a:bodyPr>
          <a:lstStyle>
            <a:lvl1pPr marL="0" indent="0" algn="ctr" defTabSz="914400" rtl="0" eaLnBrk="1" latinLnBrk="0" hangingPunct="1">
              <a:spcBef>
                <a:spcPct val="0"/>
              </a:spcBef>
              <a:buClr>
                <a:schemeClr val="accent1">
                  <a:lumMod val="60000"/>
                  <a:lumOff val="40000"/>
                </a:schemeClr>
              </a:buClr>
              <a:buSzPct val="110000"/>
              <a:buFont typeface="Wingdings 2" pitchFamily="18" charset="2"/>
              <a:buNone/>
              <a:defRPr sz="4600" kern="1200">
                <a:solidFill>
                  <a:schemeClr val="accent1"/>
                </a:solidFill>
                <a:latin typeface="+mj-lt"/>
                <a:ea typeface="+mj-ea"/>
                <a:cs typeface="+mj-cs"/>
              </a:defRPr>
            </a:lvl1pPr>
          </a:lstStyle>
          <a:p>
            <a:r>
              <a:rPr lang="en-US"/>
              <a:t>Click to edit Master title style</a:t>
            </a:r>
            <a:endParaRPr/>
          </a:p>
        </p:txBody>
      </p:sp>
      <p:sp>
        <p:nvSpPr>
          <p:cNvPr id="3" name="Subtitle 2"/>
          <p:cNvSpPr>
            <a:spLocks noGrp="1"/>
          </p:cNvSpPr>
          <p:nvPr>
            <p:ph type="subTitle" idx="1"/>
          </p:nvPr>
        </p:nvSpPr>
        <p:spPr>
          <a:xfrm>
            <a:off x="1322921" y="3299012"/>
            <a:ext cx="6498159" cy="916641"/>
          </a:xfrm>
        </p:spPr>
        <p:txBody>
          <a:bodyPr vert="horz" lIns="91440" tIns="45720" rIns="91440" bIns="45720" rtlCol="0">
            <a:normAutofit/>
          </a:bodyPr>
          <a:lstStyle>
            <a:lvl1pPr marL="0" indent="0" algn="ctr" defTabSz="914400" rtl="0" eaLnBrk="1" latinLnBrk="0" hangingPunct="1">
              <a:spcBef>
                <a:spcPts val="300"/>
              </a:spcBef>
              <a:buClr>
                <a:schemeClr val="accent1">
                  <a:lumMod val="60000"/>
                  <a:lumOff val="40000"/>
                </a:schemeClr>
              </a:buClr>
              <a:buSzPct val="110000"/>
              <a:buFont typeface="Wingdings 2" pitchFamily="18" charset="2"/>
              <a:buNone/>
              <a:defRPr sz="1800" kern="1200">
                <a:solidFill>
                  <a:schemeClr val="tx1">
                    <a:tint val="75000"/>
                  </a:schemeClr>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dirty="0"/>
          </a:p>
        </p:txBody>
      </p:sp>
      <p:sp>
        <p:nvSpPr>
          <p:cNvPr id="4" name="Date Placeholder 3"/>
          <p:cNvSpPr>
            <a:spLocks noGrp="1"/>
          </p:cNvSpPr>
          <p:nvPr>
            <p:ph type="dt" sz="half" idx="10"/>
          </p:nvPr>
        </p:nvSpPr>
        <p:spPr/>
        <p:txBody>
          <a:bodyPr/>
          <a:lstStyle/>
          <a:p>
            <a:fld id="{305E05E3-4474-4A2E-8EB7-0A7B6861BA45}" type="datetime1">
              <a:rPr lang="en-US" smtClean="0"/>
              <a:t>12/8/2024</a:t>
            </a:fld>
            <a:endParaRPr lang="en-US"/>
          </a:p>
        </p:txBody>
      </p:sp>
      <p:sp>
        <p:nvSpPr>
          <p:cNvPr id="5" name="Footer Placeholder 4"/>
          <p:cNvSpPr>
            <a:spLocks noGrp="1"/>
          </p:cNvSpPr>
          <p:nvPr>
            <p:ph type="ftr" sz="quarter" idx="11"/>
          </p:nvPr>
        </p:nvSpPr>
        <p:spPr/>
        <p:txBody>
          <a:bodyPr/>
          <a:lstStyle/>
          <a:p>
            <a:r>
              <a:rPr lang="en-US"/>
              <a:t>IGDTU 5th Sem IT 2023</a:t>
            </a:r>
          </a:p>
        </p:txBody>
      </p:sp>
      <p:sp>
        <p:nvSpPr>
          <p:cNvPr id="6" name="Slide Number Placeholder 5"/>
          <p:cNvSpPr>
            <a:spLocks noGrp="1"/>
          </p:cNvSpPr>
          <p:nvPr>
            <p:ph type="sldNum" sz="quarter" idx="12"/>
          </p:nvPr>
        </p:nvSpPr>
        <p:spPr>
          <a:xfrm>
            <a:off x="7897906" y="6275668"/>
            <a:ext cx="990600" cy="365125"/>
          </a:xfrm>
          <a:prstGeom prst="rect">
            <a:avLst/>
          </a:prstGeom>
        </p:spPr>
        <p:txBody>
          <a:bodyPr/>
          <a:lstStyle/>
          <a:p>
            <a:fld id="{9F2F5E10-5301-4EE6-90D2-A6C4A3F62BED}"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3398" y="611872"/>
            <a:ext cx="4079545" cy="1162050"/>
          </a:xfrm>
        </p:spPr>
        <p:txBody>
          <a:bodyPr anchor="b"/>
          <a:lstStyle>
            <a:lvl1pPr algn="ctr">
              <a:defRPr sz="3600" b="0"/>
            </a:lvl1pPr>
          </a:lstStyle>
          <a:p>
            <a:r>
              <a:rPr lang="en-US"/>
              <a:t>Click to edit Master title style</a:t>
            </a:r>
            <a:endParaRPr/>
          </a:p>
        </p:txBody>
      </p:sp>
      <p:sp>
        <p:nvSpPr>
          <p:cNvPr id="4" name="Text Placeholder 3"/>
          <p:cNvSpPr>
            <a:spLocks noGrp="1"/>
          </p:cNvSpPr>
          <p:nvPr>
            <p:ph type="body" sz="half" idx="2"/>
          </p:nvPr>
        </p:nvSpPr>
        <p:spPr>
          <a:xfrm>
            <a:off x="533398" y="1787856"/>
            <a:ext cx="4079545" cy="372015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578283A-5349-4FFB-BF1E-08CA31BBD091}" type="datetime1">
              <a:rPr lang="en-US" smtClean="0"/>
              <a:t>12/8/2024</a:t>
            </a:fld>
            <a:endParaRPr lang="en-US"/>
          </a:p>
        </p:txBody>
      </p:sp>
      <p:sp>
        <p:nvSpPr>
          <p:cNvPr id="6" name="Footer Placeholder 5"/>
          <p:cNvSpPr>
            <a:spLocks noGrp="1"/>
          </p:cNvSpPr>
          <p:nvPr>
            <p:ph type="ftr" sz="quarter" idx="11"/>
          </p:nvPr>
        </p:nvSpPr>
        <p:spPr/>
        <p:txBody>
          <a:bodyPr/>
          <a:lstStyle/>
          <a:p>
            <a:r>
              <a:rPr lang="en-US"/>
              <a:t>IGDTU 5th Sem IT 2023</a:t>
            </a:r>
          </a:p>
        </p:txBody>
      </p:sp>
      <p:sp>
        <p:nvSpPr>
          <p:cNvPr id="7" name="Slide Number Placeholder 6"/>
          <p:cNvSpPr>
            <a:spLocks noGrp="1"/>
          </p:cNvSpPr>
          <p:nvPr>
            <p:ph type="sldNum" sz="quarter" idx="12"/>
          </p:nvPr>
        </p:nvSpPr>
        <p:spPr>
          <a:xfrm>
            <a:off x="7897906" y="6275668"/>
            <a:ext cx="990600" cy="365125"/>
          </a:xfrm>
          <a:prstGeom prst="rect">
            <a:avLst/>
          </a:prstGeom>
        </p:spPr>
        <p:txBody>
          <a:bodyPr/>
          <a:lstStyle/>
          <a:p>
            <a:fld id="{9F2F5E10-5301-4EE6-90D2-A6C4A3F62BED}" type="slidenum">
              <a:rPr lang="en-US" smtClean="0"/>
              <a:pPr/>
              <a:t>‹#›</a:t>
            </a:fld>
            <a:endParaRPr lang="en-US"/>
          </a:p>
        </p:txBody>
      </p:sp>
      <p:sp>
        <p:nvSpPr>
          <p:cNvPr id="8" name="Picture Placeholder 2"/>
          <p:cNvSpPr>
            <a:spLocks noGrp="1"/>
          </p:cNvSpPr>
          <p:nvPr>
            <p:ph type="pic" idx="1"/>
          </p:nvPr>
        </p:nvSpPr>
        <p:spPr>
          <a:xfrm>
            <a:off x="5090617" y="359392"/>
            <a:ext cx="3657600" cy="5318077"/>
          </a:xfrm>
          <a:ln w="3175">
            <a:solidFill>
              <a:schemeClr val="bg1"/>
            </a:solidFill>
          </a:ln>
          <a:effectLst>
            <a:outerShdw blurRad="63500" sx="100500" sy="100500" algn="ctr" rotWithShape="0">
              <a:prstClr val="black">
                <a:alpha val="50000"/>
              </a:prstClr>
            </a:outerShdw>
          </a:effectLst>
        </p:spPr>
        <p:txBody>
          <a:bodyPr vert="horz" lIns="91440" tIns="45720" rIns="91440" bIns="45720" rtlCol="0">
            <a:normAutofit/>
          </a:bodyPr>
          <a:lstStyle>
            <a:lvl1pPr marL="0" indent="0" algn="l" defTabSz="914400" rtl="0" eaLnBrk="1" latinLnBrk="0" hangingPunct="1">
              <a:spcBef>
                <a:spcPts val="2000"/>
              </a:spcBef>
              <a:buClr>
                <a:schemeClr val="accent1">
                  <a:lumMod val="60000"/>
                  <a:lumOff val="40000"/>
                </a:schemeClr>
              </a:buClr>
              <a:buSzPct val="110000"/>
              <a:buFont typeface="Wingdings 2" pitchFamily="18" charset="2"/>
              <a:buNone/>
              <a:defRPr sz="3200" kern="1200">
                <a:solidFill>
                  <a:schemeClr val="tx1">
                    <a:lumMod val="65000"/>
                    <a:lumOff val="35000"/>
                  </a:schemeClr>
                </a:solidFill>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fld id="{93502683-47DB-46B9-9402-6D486F03913A}" type="datetime1">
              <a:rPr lang="en-US" smtClean="0"/>
              <a:t>12/8/2024</a:t>
            </a:fld>
            <a:endParaRPr lang="en-US"/>
          </a:p>
        </p:txBody>
      </p:sp>
      <p:sp>
        <p:nvSpPr>
          <p:cNvPr id="5" name="Footer Placeholder 4"/>
          <p:cNvSpPr>
            <a:spLocks noGrp="1"/>
          </p:cNvSpPr>
          <p:nvPr>
            <p:ph type="ftr" sz="quarter" idx="11"/>
          </p:nvPr>
        </p:nvSpPr>
        <p:spPr/>
        <p:txBody>
          <a:bodyPr/>
          <a:lstStyle/>
          <a:p>
            <a:r>
              <a:rPr lang="en-US"/>
              <a:t>IGDTU 5th Sem IT 2023</a:t>
            </a:r>
          </a:p>
        </p:txBody>
      </p:sp>
      <p:sp>
        <p:nvSpPr>
          <p:cNvPr id="6" name="Slide Number Placeholder 5"/>
          <p:cNvSpPr>
            <a:spLocks noGrp="1"/>
          </p:cNvSpPr>
          <p:nvPr>
            <p:ph type="sldNum" sz="quarter" idx="12"/>
          </p:nvPr>
        </p:nvSpPr>
        <p:spPr>
          <a:xfrm>
            <a:off x="7897906" y="6275668"/>
            <a:ext cx="990600" cy="365125"/>
          </a:xfrm>
          <a:prstGeom prst="rect">
            <a:avLst/>
          </a:prstGeom>
        </p:spPr>
        <p:txBody>
          <a:bodyPr/>
          <a:lstStyle/>
          <a:p>
            <a:fld id="{9F2F5E10-5301-4EE6-90D2-A6C4A3F62BED}"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69792" y="368301"/>
            <a:ext cx="1524000" cy="55753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549274" y="368301"/>
            <a:ext cx="6689726" cy="5575300"/>
          </a:xfrm>
        </p:spPr>
        <p:txBody>
          <a:bodyPr vert="eaVert"/>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fld id="{FD3E3877-63E0-466E-8FE8-7AF45C39E2FB}" type="datetime1">
              <a:rPr lang="en-US" smtClean="0"/>
              <a:t>12/8/2024</a:t>
            </a:fld>
            <a:endParaRPr lang="en-US"/>
          </a:p>
        </p:txBody>
      </p:sp>
      <p:sp>
        <p:nvSpPr>
          <p:cNvPr id="5" name="Footer Placeholder 4"/>
          <p:cNvSpPr>
            <a:spLocks noGrp="1"/>
          </p:cNvSpPr>
          <p:nvPr>
            <p:ph type="ftr" sz="quarter" idx="11"/>
          </p:nvPr>
        </p:nvSpPr>
        <p:spPr/>
        <p:txBody>
          <a:bodyPr/>
          <a:lstStyle/>
          <a:p>
            <a:r>
              <a:rPr lang="en-US"/>
              <a:t>IGDTU 5th Sem IT 2023</a:t>
            </a:r>
          </a:p>
        </p:txBody>
      </p:sp>
      <p:sp>
        <p:nvSpPr>
          <p:cNvPr id="6" name="Slide Number Placeholder 5"/>
          <p:cNvSpPr>
            <a:spLocks noGrp="1"/>
          </p:cNvSpPr>
          <p:nvPr>
            <p:ph type="sldNum" sz="quarter" idx="12"/>
          </p:nvPr>
        </p:nvSpPr>
        <p:spPr>
          <a:xfrm>
            <a:off x="7897906" y="6275668"/>
            <a:ext cx="990600" cy="365125"/>
          </a:xfrm>
          <a:prstGeom prst="rect">
            <a:avLst/>
          </a:prstGeom>
        </p:spPr>
        <p:txBody>
          <a:bodyPr/>
          <a:lstStyle/>
          <a:p>
            <a:fld id="{9F2F5E10-5301-4EE6-90D2-A6C4A3F62BED}"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fld id="{93C24B6F-1BCB-4C18-ADCA-355BD53472B8}" type="datetime1">
              <a:rPr lang="en-US" smtClean="0"/>
              <a:t>12/8/2024</a:t>
            </a:fld>
            <a:endParaRPr lang="en-US"/>
          </a:p>
        </p:txBody>
      </p:sp>
      <p:sp>
        <p:nvSpPr>
          <p:cNvPr id="5" name="Footer Placeholder 4"/>
          <p:cNvSpPr>
            <a:spLocks noGrp="1"/>
          </p:cNvSpPr>
          <p:nvPr>
            <p:ph type="ftr" sz="quarter" idx="11"/>
          </p:nvPr>
        </p:nvSpPr>
        <p:spPr/>
        <p:txBody>
          <a:bodyPr/>
          <a:lstStyle/>
          <a:p>
            <a:r>
              <a:rPr lang="en-US"/>
              <a:t>IGDTU 5th Sem IT 2023</a:t>
            </a:r>
          </a:p>
        </p:txBody>
      </p:sp>
      <p:sp>
        <p:nvSpPr>
          <p:cNvPr id="6" name="Slide Number Placeholder 5"/>
          <p:cNvSpPr>
            <a:spLocks noGrp="1"/>
          </p:cNvSpPr>
          <p:nvPr>
            <p:ph type="sldNum" sz="quarter" idx="12"/>
          </p:nvPr>
        </p:nvSpPr>
        <p:spPr>
          <a:xfrm>
            <a:off x="7897906" y="6275668"/>
            <a:ext cx="990600" cy="365125"/>
          </a:xfrm>
          <a:prstGeom prst="rect">
            <a:avLst/>
          </a:prstGeom>
        </p:spPr>
        <p:txBody>
          <a:bodyPr/>
          <a:lstStyle/>
          <a:p>
            <a:fld id="{9F2F5E10-5301-4EE6-90D2-A6C4A3F62BED}"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363538" y="3352801"/>
            <a:ext cx="8416925" cy="1470025"/>
          </a:xfrm>
        </p:spPr>
        <p:txBody>
          <a:bodyPr/>
          <a:lstStyle/>
          <a:p>
            <a:r>
              <a:rPr lang="en-US"/>
              <a:t>Click to edit Master title style</a:t>
            </a:r>
            <a:endParaRPr dirty="0"/>
          </a:p>
        </p:txBody>
      </p:sp>
      <p:sp>
        <p:nvSpPr>
          <p:cNvPr id="3" name="Subtitle 2"/>
          <p:cNvSpPr>
            <a:spLocks noGrp="1"/>
          </p:cNvSpPr>
          <p:nvPr>
            <p:ph type="subTitle" idx="1"/>
          </p:nvPr>
        </p:nvSpPr>
        <p:spPr>
          <a:xfrm>
            <a:off x="363538" y="4771029"/>
            <a:ext cx="8416925" cy="972671"/>
          </a:xfrm>
        </p:spPr>
        <p:txBody>
          <a:bodyPr>
            <a:normAutofit/>
          </a:bodyPr>
          <a:lstStyle>
            <a:lvl1pPr marL="0" indent="0" algn="ctr">
              <a:spcBef>
                <a:spcPts val="300"/>
              </a:spcBef>
              <a:buNone/>
              <a:defRPr sz="18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dirty="0"/>
          </a:p>
        </p:txBody>
      </p:sp>
      <p:sp>
        <p:nvSpPr>
          <p:cNvPr id="4" name="Date Placeholder 3"/>
          <p:cNvSpPr>
            <a:spLocks noGrp="1"/>
          </p:cNvSpPr>
          <p:nvPr>
            <p:ph type="dt" sz="half" idx="10"/>
          </p:nvPr>
        </p:nvSpPr>
        <p:spPr/>
        <p:txBody>
          <a:bodyPr/>
          <a:lstStyle/>
          <a:p>
            <a:fld id="{9465A75E-45CB-4CE4-89B8-ABC261916854}" type="datetime1">
              <a:rPr lang="en-US" smtClean="0"/>
              <a:t>12/8/2024</a:t>
            </a:fld>
            <a:endParaRPr lang="en-US"/>
          </a:p>
        </p:txBody>
      </p:sp>
      <p:sp>
        <p:nvSpPr>
          <p:cNvPr id="5" name="Footer Placeholder 4"/>
          <p:cNvSpPr>
            <a:spLocks noGrp="1"/>
          </p:cNvSpPr>
          <p:nvPr>
            <p:ph type="ftr" sz="quarter" idx="11"/>
          </p:nvPr>
        </p:nvSpPr>
        <p:spPr/>
        <p:txBody>
          <a:bodyPr/>
          <a:lstStyle/>
          <a:p>
            <a:r>
              <a:rPr lang="en-US"/>
              <a:t>IGDTU 5th Sem IT 2023</a:t>
            </a:r>
          </a:p>
        </p:txBody>
      </p:sp>
      <p:sp>
        <p:nvSpPr>
          <p:cNvPr id="6" name="Slide Number Placeholder 5"/>
          <p:cNvSpPr>
            <a:spLocks noGrp="1"/>
          </p:cNvSpPr>
          <p:nvPr>
            <p:ph type="sldNum" sz="quarter" idx="12"/>
          </p:nvPr>
        </p:nvSpPr>
        <p:spPr>
          <a:xfrm>
            <a:off x="7897906" y="6275668"/>
            <a:ext cx="990600" cy="365125"/>
          </a:xfrm>
          <a:prstGeom prst="rect">
            <a:avLst/>
          </a:prstGeom>
        </p:spPr>
        <p:txBody>
          <a:bodyPr/>
          <a:lstStyle/>
          <a:p>
            <a:fld id="{9F2F5E10-5301-4EE6-90D2-A6C4A3F62BED}" type="slidenum">
              <a:rPr lang="en-US" smtClean="0"/>
              <a:pPr/>
              <a:t>‹#›</a:t>
            </a:fld>
            <a:endParaRPr lang="en-US"/>
          </a:p>
        </p:txBody>
      </p:sp>
      <p:sp>
        <p:nvSpPr>
          <p:cNvPr id="9" name="Picture Placeholder 2"/>
          <p:cNvSpPr>
            <a:spLocks noGrp="1"/>
          </p:cNvSpPr>
          <p:nvPr>
            <p:ph type="pic" idx="13"/>
          </p:nvPr>
        </p:nvSpPr>
        <p:spPr>
          <a:xfrm>
            <a:off x="370980" y="363538"/>
            <a:ext cx="8402040" cy="2836862"/>
          </a:xfrm>
          <a:ln w="3175">
            <a:solidFill>
              <a:schemeClr val="bg1"/>
            </a:solidFill>
          </a:ln>
          <a:effectLst>
            <a:outerShdw blurRad="63500" sx="100500" sy="100500" algn="ctr" rotWithShape="0">
              <a:prstClr val="black">
                <a:alpha val="50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49275" y="2403144"/>
            <a:ext cx="8056563" cy="1362075"/>
          </a:xfrm>
        </p:spPr>
        <p:txBody>
          <a:bodyPr anchor="b" anchorCtr="0"/>
          <a:lstStyle>
            <a:lvl1pPr algn="ctr">
              <a:defRPr sz="4600" b="0" cap="none" baseline="0"/>
            </a:lvl1pPr>
          </a:lstStyle>
          <a:p>
            <a:r>
              <a:rPr lang="en-US"/>
              <a:t>Click to edit Master title style</a:t>
            </a:r>
            <a:endParaRPr/>
          </a:p>
        </p:txBody>
      </p:sp>
      <p:sp>
        <p:nvSpPr>
          <p:cNvPr id="3" name="Text Placeholder 2"/>
          <p:cNvSpPr>
            <a:spLocks noGrp="1"/>
          </p:cNvSpPr>
          <p:nvPr>
            <p:ph type="body" idx="1"/>
          </p:nvPr>
        </p:nvSpPr>
        <p:spPr>
          <a:xfrm>
            <a:off x="549275" y="3736005"/>
            <a:ext cx="8056563" cy="1500187"/>
          </a:xfrm>
        </p:spPr>
        <p:txBody>
          <a:bodyPr anchor="t" anchorCtr="0">
            <a:normAutofit/>
          </a:bodyPr>
          <a:lstStyle>
            <a:lvl1pPr marL="0" indent="0" algn="ctr">
              <a:spcBef>
                <a:spcPts val="300"/>
              </a:spcBef>
              <a:buNone/>
              <a:defRPr sz="18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89C04A6-AAEA-40B4-B871-7B1453F5D6CF}" type="datetime1">
              <a:rPr lang="en-US" smtClean="0"/>
              <a:t>12/8/2024</a:t>
            </a:fld>
            <a:endParaRPr lang="en-US"/>
          </a:p>
        </p:txBody>
      </p:sp>
      <p:sp>
        <p:nvSpPr>
          <p:cNvPr id="5" name="Footer Placeholder 4"/>
          <p:cNvSpPr>
            <a:spLocks noGrp="1"/>
          </p:cNvSpPr>
          <p:nvPr>
            <p:ph type="ftr" sz="quarter" idx="11"/>
          </p:nvPr>
        </p:nvSpPr>
        <p:spPr/>
        <p:txBody>
          <a:bodyPr/>
          <a:lstStyle/>
          <a:p>
            <a:r>
              <a:rPr lang="en-US"/>
              <a:t>IGDTU 5th Sem IT 2023</a:t>
            </a:r>
          </a:p>
        </p:txBody>
      </p:sp>
      <p:sp>
        <p:nvSpPr>
          <p:cNvPr id="6" name="Slide Number Placeholder 5"/>
          <p:cNvSpPr>
            <a:spLocks noGrp="1"/>
          </p:cNvSpPr>
          <p:nvPr>
            <p:ph type="sldNum" sz="quarter" idx="12"/>
          </p:nvPr>
        </p:nvSpPr>
        <p:spPr>
          <a:xfrm>
            <a:off x="7897906" y="6275668"/>
            <a:ext cx="990600" cy="365125"/>
          </a:xfrm>
          <a:prstGeom prst="rect">
            <a:avLst/>
          </a:prstGeom>
        </p:spPr>
        <p:txBody>
          <a:bodyPr/>
          <a:lstStyle/>
          <a:p>
            <a:fld id="{9F2F5E10-5301-4EE6-90D2-A6C4A3F62BED}"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49275" y="107576"/>
            <a:ext cx="8042276" cy="1336956"/>
          </a:xfrm>
        </p:spPr>
        <p:txBody>
          <a:bodyPr/>
          <a:lstStyle/>
          <a:p>
            <a:r>
              <a:rPr lang="en-US"/>
              <a:t>Click to edit Master title style</a:t>
            </a:r>
            <a:endParaRPr/>
          </a:p>
        </p:txBody>
      </p:sp>
      <p:sp>
        <p:nvSpPr>
          <p:cNvPr id="3" name="Content Placeholder 2"/>
          <p:cNvSpPr>
            <a:spLocks noGrp="1"/>
          </p:cNvSpPr>
          <p:nvPr>
            <p:ph sz="half" idx="1"/>
          </p:nvPr>
        </p:nvSpPr>
        <p:spPr>
          <a:xfrm>
            <a:off x="549275" y="1600201"/>
            <a:ext cx="3840480" cy="4343400"/>
          </a:xfrm>
        </p:spPr>
        <p:txBody>
          <a:bodyPr>
            <a:normAutofit/>
          </a:bodyPr>
          <a:lstStyle>
            <a:lvl1pPr>
              <a:spcBef>
                <a:spcPts val="1600"/>
              </a:spcBef>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Content Placeholder 3"/>
          <p:cNvSpPr>
            <a:spLocks noGrp="1"/>
          </p:cNvSpPr>
          <p:nvPr>
            <p:ph sz="half" idx="2"/>
          </p:nvPr>
        </p:nvSpPr>
        <p:spPr>
          <a:xfrm>
            <a:off x="4751071" y="1600201"/>
            <a:ext cx="3840480" cy="4343400"/>
          </a:xfrm>
        </p:spPr>
        <p:txBody>
          <a:bodyPr>
            <a:normAutofit/>
          </a:bodyPr>
          <a:lstStyle>
            <a:lvl1pPr>
              <a:spcBef>
                <a:spcPts val="1600"/>
              </a:spcBef>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Date Placeholder 4"/>
          <p:cNvSpPr>
            <a:spLocks noGrp="1"/>
          </p:cNvSpPr>
          <p:nvPr>
            <p:ph type="dt" sz="half" idx="10"/>
          </p:nvPr>
        </p:nvSpPr>
        <p:spPr/>
        <p:txBody>
          <a:bodyPr/>
          <a:lstStyle/>
          <a:p>
            <a:fld id="{8D3C1A80-674C-41D8-B2F9-32EBF879824E}" type="datetime1">
              <a:rPr lang="en-US" smtClean="0"/>
              <a:t>12/8/2024</a:t>
            </a:fld>
            <a:endParaRPr lang="en-US"/>
          </a:p>
        </p:txBody>
      </p:sp>
      <p:sp>
        <p:nvSpPr>
          <p:cNvPr id="6" name="Footer Placeholder 5"/>
          <p:cNvSpPr>
            <a:spLocks noGrp="1"/>
          </p:cNvSpPr>
          <p:nvPr>
            <p:ph type="ftr" sz="quarter" idx="11"/>
          </p:nvPr>
        </p:nvSpPr>
        <p:spPr/>
        <p:txBody>
          <a:bodyPr/>
          <a:lstStyle/>
          <a:p>
            <a:r>
              <a:rPr lang="en-US"/>
              <a:t>IGDTU 5th Sem IT 2023</a:t>
            </a:r>
          </a:p>
        </p:txBody>
      </p:sp>
      <p:sp>
        <p:nvSpPr>
          <p:cNvPr id="7" name="Slide Number Placeholder 6"/>
          <p:cNvSpPr>
            <a:spLocks noGrp="1"/>
          </p:cNvSpPr>
          <p:nvPr>
            <p:ph type="sldNum" sz="quarter" idx="12"/>
          </p:nvPr>
        </p:nvSpPr>
        <p:spPr>
          <a:xfrm>
            <a:off x="7897906" y="6275668"/>
            <a:ext cx="990600" cy="365125"/>
          </a:xfrm>
          <a:prstGeom prst="rect">
            <a:avLst/>
          </a:prstGeom>
        </p:spPr>
        <p:txBody>
          <a:bodyPr/>
          <a:lstStyle/>
          <a:p>
            <a:fld id="{9F2F5E10-5301-4EE6-90D2-A6C4A3F62BED}"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49274" y="107576"/>
            <a:ext cx="8042276" cy="1336956"/>
          </a:xfrm>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549274" y="1453224"/>
            <a:ext cx="3840480" cy="750887"/>
          </a:xfrm>
        </p:spPr>
        <p:txBody>
          <a:bodyPr anchor="b">
            <a:noAutofit/>
          </a:bodyPr>
          <a:lstStyle>
            <a:lvl1pPr marL="0" indent="0" algn="ctr">
              <a:spcBef>
                <a:spcPts val="0"/>
              </a:spcBef>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49274" y="2347415"/>
            <a:ext cx="3840480" cy="3596185"/>
          </a:xfrm>
        </p:spPr>
        <p:txBody>
          <a:bodyPr>
            <a:normAutofit/>
          </a:bodyPr>
          <a:lstStyle>
            <a:lvl1pPr>
              <a:spcBef>
                <a:spcPts val="1600"/>
              </a:spcBef>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Text Placeholder 4"/>
          <p:cNvSpPr>
            <a:spLocks noGrp="1"/>
          </p:cNvSpPr>
          <p:nvPr>
            <p:ph type="body" sz="quarter" idx="3"/>
          </p:nvPr>
        </p:nvSpPr>
        <p:spPr>
          <a:xfrm>
            <a:off x="4751070" y="1453224"/>
            <a:ext cx="3840480" cy="750887"/>
          </a:xfrm>
        </p:spPr>
        <p:txBody>
          <a:bodyPr anchor="b">
            <a:noAutofit/>
          </a:bodyPr>
          <a:lstStyle>
            <a:lvl1pPr marL="0" indent="0" algn="ctr">
              <a:spcBef>
                <a:spcPts val="0"/>
              </a:spcBef>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51070" y="2347415"/>
            <a:ext cx="3840480" cy="3596185"/>
          </a:xfrm>
        </p:spPr>
        <p:txBody>
          <a:bodyPr>
            <a:normAutofit/>
          </a:bodyPr>
          <a:lstStyle>
            <a:lvl1pPr>
              <a:spcBef>
                <a:spcPts val="1600"/>
              </a:spcBef>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7" name="Date Placeholder 6"/>
          <p:cNvSpPr>
            <a:spLocks noGrp="1"/>
          </p:cNvSpPr>
          <p:nvPr>
            <p:ph type="dt" sz="half" idx="10"/>
          </p:nvPr>
        </p:nvSpPr>
        <p:spPr/>
        <p:txBody>
          <a:bodyPr/>
          <a:lstStyle/>
          <a:p>
            <a:fld id="{F3961D00-5000-4E22-96AF-708D70533A5A}" type="datetime1">
              <a:rPr lang="en-US" smtClean="0"/>
              <a:t>12/8/2024</a:t>
            </a:fld>
            <a:endParaRPr lang="en-US"/>
          </a:p>
        </p:txBody>
      </p:sp>
      <p:sp>
        <p:nvSpPr>
          <p:cNvPr id="8" name="Footer Placeholder 7"/>
          <p:cNvSpPr>
            <a:spLocks noGrp="1"/>
          </p:cNvSpPr>
          <p:nvPr>
            <p:ph type="ftr" sz="quarter" idx="11"/>
          </p:nvPr>
        </p:nvSpPr>
        <p:spPr/>
        <p:txBody>
          <a:bodyPr/>
          <a:lstStyle/>
          <a:p>
            <a:r>
              <a:rPr lang="en-US"/>
              <a:t>IGDTU 5th Sem IT 2023</a:t>
            </a:r>
          </a:p>
        </p:txBody>
      </p:sp>
      <p:sp>
        <p:nvSpPr>
          <p:cNvPr id="9" name="Slide Number Placeholder 8"/>
          <p:cNvSpPr>
            <a:spLocks noGrp="1"/>
          </p:cNvSpPr>
          <p:nvPr>
            <p:ph type="sldNum" sz="quarter" idx="12"/>
          </p:nvPr>
        </p:nvSpPr>
        <p:spPr>
          <a:xfrm>
            <a:off x="7897906" y="6275668"/>
            <a:ext cx="990600" cy="365125"/>
          </a:xfrm>
          <a:prstGeom prst="rect">
            <a:avLst/>
          </a:prstGeom>
        </p:spPr>
        <p:txBody>
          <a:bodyPr/>
          <a:lstStyle/>
          <a:p>
            <a:fld id="{9F2F5E10-5301-4EE6-90D2-A6C4A3F62BED}"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370206CC-1A98-4695-A6ED-4B46B83D0BB1}" type="datetime1">
              <a:rPr lang="en-US" smtClean="0"/>
              <a:t>12/8/2024</a:t>
            </a:fld>
            <a:endParaRPr lang="en-US"/>
          </a:p>
        </p:txBody>
      </p:sp>
      <p:sp>
        <p:nvSpPr>
          <p:cNvPr id="4" name="Footer Placeholder 3"/>
          <p:cNvSpPr>
            <a:spLocks noGrp="1"/>
          </p:cNvSpPr>
          <p:nvPr>
            <p:ph type="ftr" sz="quarter" idx="11"/>
          </p:nvPr>
        </p:nvSpPr>
        <p:spPr/>
        <p:txBody>
          <a:bodyPr/>
          <a:lstStyle/>
          <a:p>
            <a:r>
              <a:rPr lang="en-US"/>
              <a:t>IGDTU 5th Sem IT 2023</a:t>
            </a:r>
          </a:p>
        </p:txBody>
      </p:sp>
      <p:sp>
        <p:nvSpPr>
          <p:cNvPr id="5" name="Slide Number Placeholder 4"/>
          <p:cNvSpPr>
            <a:spLocks noGrp="1"/>
          </p:cNvSpPr>
          <p:nvPr>
            <p:ph type="sldNum" sz="quarter" idx="12"/>
          </p:nvPr>
        </p:nvSpPr>
        <p:spPr>
          <a:xfrm>
            <a:off x="7897906" y="6275668"/>
            <a:ext cx="990600" cy="365125"/>
          </a:xfrm>
          <a:prstGeom prst="rect">
            <a:avLst/>
          </a:prstGeom>
        </p:spPr>
        <p:txBody>
          <a:bodyPr/>
          <a:lstStyle/>
          <a:p>
            <a:fld id="{9F2F5E10-5301-4EE6-90D2-A6C4A3F62BED}"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6D1270-4652-4DA5-9AD1-5AB42BB6440D}" type="datetime1">
              <a:rPr lang="en-US" smtClean="0"/>
              <a:t>12/8/2024</a:t>
            </a:fld>
            <a:endParaRPr lang="en-US"/>
          </a:p>
        </p:txBody>
      </p:sp>
      <p:sp>
        <p:nvSpPr>
          <p:cNvPr id="3" name="Footer Placeholder 2"/>
          <p:cNvSpPr>
            <a:spLocks noGrp="1"/>
          </p:cNvSpPr>
          <p:nvPr>
            <p:ph type="ftr" sz="quarter" idx="11"/>
          </p:nvPr>
        </p:nvSpPr>
        <p:spPr/>
        <p:txBody>
          <a:bodyPr/>
          <a:lstStyle/>
          <a:p>
            <a:r>
              <a:rPr lang="en-US"/>
              <a:t>IGDTU 5th Sem IT 2023</a:t>
            </a:r>
          </a:p>
        </p:txBody>
      </p:sp>
      <p:sp>
        <p:nvSpPr>
          <p:cNvPr id="4" name="Slide Number Placeholder 3"/>
          <p:cNvSpPr>
            <a:spLocks noGrp="1"/>
          </p:cNvSpPr>
          <p:nvPr>
            <p:ph type="sldNum" sz="quarter" idx="12"/>
          </p:nvPr>
        </p:nvSpPr>
        <p:spPr>
          <a:xfrm>
            <a:off x="7897906" y="6275668"/>
            <a:ext cx="990600" cy="365125"/>
          </a:xfrm>
          <a:prstGeom prst="rect">
            <a:avLst/>
          </a:prstGeom>
        </p:spPr>
        <p:txBody>
          <a:bodyPr/>
          <a:lstStyle/>
          <a:p>
            <a:fld id="{9F2F5E10-5301-4EE6-90D2-A6C4A3F62BED}"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3399" y="611872"/>
            <a:ext cx="3840480" cy="1162050"/>
          </a:xfrm>
        </p:spPr>
        <p:txBody>
          <a:bodyPr anchor="b"/>
          <a:lstStyle>
            <a:lvl1pPr algn="ctr">
              <a:defRPr sz="3600" b="0"/>
            </a:lvl1pPr>
          </a:lstStyle>
          <a:p>
            <a:r>
              <a:rPr lang="en-US"/>
              <a:t>Click to edit Master title style</a:t>
            </a:r>
            <a:endParaRPr/>
          </a:p>
        </p:txBody>
      </p:sp>
      <p:sp>
        <p:nvSpPr>
          <p:cNvPr id="3" name="Content Placeholder 2"/>
          <p:cNvSpPr>
            <a:spLocks noGrp="1"/>
          </p:cNvSpPr>
          <p:nvPr>
            <p:ph idx="1"/>
          </p:nvPr>
        </p:nvSpPr>
        <p:spPr>
          <a:xfrm>
            <a:off x="4742824" y="368300"/>
            <a:ext cx="3840480" cy="5575300"/>
          </a:xfrm>
        </p:spPr>
        <p:txBody>
          <a:bodyPr>
            <a:normAutofit/>
          </a:bodyPr>
          <a:lstStyle>
            <a:lvl1pPr>
              <a:spcBef>
                <a:spcPts val="2000"/>
              </a:spcBef>
              <a:defRPr sz="2200"/>
            </a:lvl1pPr>
            <a:lvl2pPr>
              <a:defRPr sz="20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Text Placeholder 3"/>
          <p:cNvSpPr>
            <a:spLocks noGrp="1"/>
          </p:cNvSpPr>
          <p:nvPr>
            <p:ph type="body" sz="half" idx="2"/>
          </p:nvPr>
        </p:nvSpPr>
        <p:spPr>
          <a:xfrm>
            <a:off x="533399" y="1787856"/>
            <a:ext cx="3840480" cy="372015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8117C57-B024-457E-BF72-161DC6533A81}" type="datetime1">
              <a:rPr lang="en-US" smtClean="0"/>
              <a:t>12/8/2024</a:t>
            </a:fld>
            <a:endParaRPr lang="en-US"/>
          </a:p>
        </p:txBody>
      </p:sp>
      <p:sp>
        <p:nvSpPr>
          <p:cNvPr id="6" name="Footer Placeholder 5"/>
          <p:cNvSpPr>
            <a:spLocks noGrp="1"/>
          </p:cNvSpPr>
          <p:nvPr>
            <p:ph type="ftr" sz="quarter" idx="11"/>
          </p:nvPr>
        </p:nvSpPr>
        <p:spPr/>
        <p:txBody>
          <a:bodyPr/>
          <a:lstStyle/>
          <a:p>
            <a:r>
              <a:rPr lang="en-US"/>
              <a:t>IGDTU 5th Sem IT 2023</a:t>
            </a:r>
          </a:p>
        </p:txBody>
      </p:sp>
      <p:sp>
        <p:nvSpPr>
          <p:cNvPr id="7" name="Slide Number Placeholder 6"/>
          <p:cNvSpPr>
            <a:spLocks noGrp="1"/>
          </p:cNvSpPr>
          <p:nvPr>
            <p:ph type="sldNum" sz="quarter" idx="12"/>
          </p:nvPr>
        </p:nvSpPr>
        <p:spPr>
          <a:xfrm>
            <a:off x="7897906" y="6275668"/>
            <a:ext cx="990600" cy="365125"/>
          </a:xfrm>
          <a:prstGeom prst="rect">
            <a:avLst/>
          </a:prstGeom>
        </p:spPr>
        <p:txBody>
          <a:bodyPr/>
          <a:lstStyle/>
          <a:p>
            <a:fld id="{9F2F5E10-5301-4EE6-90D2-A6C4A3F62BED}"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49275" y="107576"/>
            <a:ext cx="8042276" cy="1336956"/>
          </a:xfrm>
          <a:prstGeom prst="rect">
            <a:avLst/>
          </a:prstGeom>
        </p:spPr>
        <p:txBody>
          <a:bodyPr vert="horz" lIns="91440" tIns="45720" rIns="91440" bIns="45720" rtlCol="0" anchor="b" anchorCtr="0">
            <a:noAutofit/>
          </a:bodyPr>
          <a:lstStyle/>
          <a:p>
            <a:r>
              <a:rPr lang="en-US"/>
              <a:t>Click to edit Master title style</a:t>
            </a:r>
            <a:endParaRPr/>
          </a:p>
        </p:txBody>
      </p:sp>
      <p:sp>
        <p:nvSpPr>
          <p:cNvPr id="3" name="Text Placeholder 2"/>
          <p:cNvSpPr>
            <a:spLocks noGrp="1"/>
          </p:cNvSpPr>
          <p:nvPr>
            <p:ph type="body" idx="1"/>
          </p:nvPr>
        </p:nvSpPr>
        <p:spPr>
          <a:xfrm>
            <a:off x="549275" y="1600201"/>
            <a:ext cx="8042276" cy="4343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2"/>
          </p:nvPr>
        </p:nvSpPr>
        <p:spPr>
          <a:xfrm>
            <a:off x="5629835" y="6275668"/>
            <a:ext cx="2133600" cy="365125"/>
          </a:xfrm>
          <a:prstGeom prst="rect">
            <a:avLst/>
          </a:prstGeom>
        </p:spPr>
        <p:txBody>
          <a:bodyPr vert="horz" lIns="91440" tIns="45720" rIns="91440" bIns="45720" rtlCol="0" anchor="ctr"/>
          <a:lstStyle>
            <a:lvl1pPr algn="r">
              <a:defRPr sz="1200">
                <a:solidFill>
                  <a:schemeClr val="bg1"/>
                </a:solidFill>
              </a:defRPr>
            </a:lvl1pPr>
          </a:lstStyle>
          <a:p>
            <a:fld id="{12E12D02-7CA5-4024-8308-4FD7BD88D4BF}" type="datetime1">
              <a:rPr lang="en-US" smtClean="0"/>
              <a:t>12/8/2024</a:t>
            </a:fld>
            <a:endParaRPr lang="en-US"/>
          </a:p>
        </p:txBody>
      </p:sp>
      <p:sp>
        <p:nvSpPr>
          <p:cNvPr id="5" name="Footer Placeholder 4"/>
          <p:cNvSpPr>
            <a:spLocks noGrp="1"/>
          </p:cNvSpPr>
          <p:nvPr>
            <p:ph type="ftr" sz="quarter" idx="3"/>
          </p:nvPr>
        </p:nvSpPr>
        <p:spPr>
          <a:xfrm rot="20032524">
            <a:off x="6567038" y="5234465"/>
            <a:ext cx="2661737" cy="365125"/>
          </a:xfrm>
          <a:prstGeom prst="rect">
            <a:avLst/>
          </a:prstGeom>
        </p:spPr>
        <p:txBody>
          <a:bodyPr vert="horz" lIns="91440" tIns="45720" rIns="91440" bIns="45720" rtlCol="0" anchor="ctr"/>
          <a:lstStyle>
            <a:lvl1pPr algn="l">
              <a:defRPr sz="1600">
                <a:solidFill>
                  <a:schemeClr val="bg1">
                    <a:lumMod val="75000"/>
                  </a:schemeClr>
                </a:solidFill>
              </a:defRPr>
            </a:lvl1pPr>
          </a:lstStyle>
          <a:p>
            <a:r>
              <a:rPr lang="en-US"/>
              <a:t>IGDTU 5th Sem IT 2023</a:t>
            </a:r>
          </a:p>
        </p:txBody>
      </p:sp>
    </p:spTree>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Lst>
  <p:hf sldNum="0" hdr="0" dt="0"/>
  <p:txStyles>
    <p:titleStyle>
      <a:lvl1pPr algn="ctr" defTabSz="914400" rtl="0" eaLnBrk="1" latinLnBrk="0" hangingPunct="1">
        <a:spcBef>
          <a:spcPct val="0"/>
        </a:spcBef>
        <a:buNone/>
        <a:defRPr sz="4600" kern="1200">
          <a:solidFill>
            <a:schemeClr val="accent1"/>
          </a:solidFill>
          <a:latin typeface="+mj-lt"/>
          <a:ea typeface="+mj-ea"/>
          <a:cs typeface="+mj-cs"/>
        </a:defRPr>
      </a:lvl1pPr>
    </p:titleStyle>
    <p:bodyStyle>
      <a:lvl1pPr marL="349250" indent="-349250" algn="l" defTabSz="914400" rtl="0" eaLnBrk="1" latinLnBrk="0" hangingPunct="1">
        <a:spcBef>
          <a:spcPts val="2000"/>
        </a:spcBef>
        <a:buClr>
          <a:schemeClr val="accent1">
            <a:lumMod val="60000"/>
            <a:lumOff val="40000"/>
          </a:schemeClr>
        </a:buClr>
        <a:buSzPct val="110000"/>
        <a:buFont typeface="Wingdings 2" pitchFamily="18" charset="2"/>
        <a:buChar char=""/>
        <a:defRPr sz="2400" kern="1200">
          <a:solidFill>
            <a:schemeClr val="tx1">
              <a:lumMod val="65000"/>
              <a:lumOff val="35000"/>
            </a:schemeClr>
          </a:solidFill>
          <a:latin typeface="+mn-lt"/>
          <a:ea typeface="+mn-ea"/>
          <a:cs typeface="+mn-cs"/>
        </a:defRPr>
      </a:lvl1pPr>
      <a:lvl2pPr marL="685800" indent="-336550" algn="l" defTabSz="914400" rtl="0" eaLnBrk="1" latinLnBrk="0" hangingPunct="1">
        <a:spcBef>
          <a:spcPts val="600"/>
        </a:spcBef>
        <a:buClr>
          <a:schemeClr val="accent1">
            <a:lumMod val="75000"/>
          </a:schemeClr>
        </a:buClr>
        <a:buSzPct val="110000"/>
        <a:buFont typeface="Wingdings 2" pitchFamily="18" charset="2"/>
        <a:buChar char=""/>
        <a:defRPr sz="2200" kern="1200">
          <a:solidFill>
            <a:schemeClr val="tx1">
              <a:lumMod val="65000"/>
              <a:lumOff val="35000"/>
            </a:schemeClr>
          </a:solidFill>
          <a:latin typeface="+mn-lt"/>
          <a:ea typeface="+mn-ea"/>
          <a:cs typeface="+mn-cs"/>
        </a:defRPr>
      </a:lvl2pPr>
      <a:lvl3pPr marL="968375" indent="-282575" algn="l" defTabSz="914400" rtl="0" eaLnBrk="1" latinLnBrk="0" hangingPunct="1">
        <a:spcBef>
          <a:spcPts val="600"/>
        </a:spcBef>
        <a:buClr>
          <a:schemeClr val="accent1">
            <a:lumMod val="60000"/>
            <a:lumOff val="40000"/>
          </a:schemeClr>
        </a:buClr>
        <a:buSzPct val="110000"/>
        <a:buFont typeface="Wingdings 2" pitchFamily="18" charset="2"/>
        <a:buChar char=""/>
        <a:defRPr sz="2000" kern="1200">
          <a:solidFill>
            <a:schemeClr val="tx1">
              <a:lumMod val="65000"/>
              <a:lumOff val="35000"/>
            </a:schemeClr>
          </a:solidFill>
          <a:latin typeface="+mn-lt"/>
          <a:ea typeface="+mn-ea"/>
          <a:cs typeface="+mn-cs"/>
        </a:defRPr>
      </a:lvl3pPr>
      <a:lvl4pPr marL="1263650" indent="-295275" algn="l" defTabSz="914400" rtl="0" eaLnBrk="1" latinLnBrk="0" hangingPunct="1">
        <a:spcBef>
          <a:spcPts val="600"/>
        </a:spcBef>
        <a:buClr>
          <a:schemeClr val="accent1">
            <a:lumMod val="75000"/>
          </a:schemeClr>
        </a:buClr>
        <a:buSzPct val="110000"/>
        <a:buFont typeface="Wingdings 2" pitchFamily="18" charset="2"/>
        <a:buChar char=""/>
        <a:defRPr sz="1800" kern="1200">
          <a:solidFill>
            <a:schemeClr val="tx1">
              <a:lumMod val="65000"/>
              <a:lumOff val="35000"/>
            </a:schemeClr>
          </a:solidFill>
          <a:latin typeface="+mn-lt"/>
          <a:ea typeface="+mn-ea"/>
          <a:cs typeface="+mn-cs"/>
        </a:defRPr>
      </a:lvl4pPr>
      <a:lvl5pPr marL="1546225" indent="-282575" algn="l" defTabSz="914400" rtl="0" eaLnBrk="1" latinLnBrk="0" hangingPunct="1">
        <a:spcBef>
          <a:spcPts val="600"/>
        </a:spcBef>
        <a:buClr>
          <a:schemeClr val="accent1">
            <a:lumMod val="60000"/>
            <a:lumOff val="40000"/>
          </a:schemeClr>
        </a:buClr>
        <a:buSzPct val="110000"/>
        <a:buFont typeface="Wingdings 2" pitchFamily="18" charset="2"/>
        <a:buChar char=""/>
        <a:defRPr sz="1800" kern="1200">
          <a:solidFill>
            <a:schemeClr val="tx1">
              <a:lumMod val="65000"/>
              <a:lumOff val="35000"/>
            </a:schemeClr>
          </a:solidFill>
          <a:latin typeface="+mn-lt"/>
          <a:ea typeface="+mn-ea"/>
          <a:cs typeface="+mn-cs"/>
        </a:defRPr>
      </a:lvl5pPr>
      <a:lvl6pPr marL="1828800" indent="-282575" algn="l" defTabSz="914400" rtl="0" eaLnBrk="1" latinLnBrk="0" hangingPunct="1">
        <a:spcBef>
          <a:spcPct val="20000"/>
        </a:spcBef>
        <a:buClr>
          <a:schemeClr val="accent2"/>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6pPr>
      <a:lvl7pPr marL="2117725" indent="-282575" algn="l" defTabSz="914400" rtl="0" eaLnBrk="1" latinLnBrk="0" hangingPunct="1">
        <a:spcBef>
          <a:spcPct val="20000"/>
        </a:spcBef>
        <a:buClr>
          <a:schemeClr val="accent1">
            <a:lumMod val="60000"/>
            <a:lumOff val="40000"/>
          </a:schemeClr>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7pPr>
      <a:lvl8pPr marL="2398713" indent="-282575" algn="l" defTabSz="914400" rtl="0" eaLnBrk="1" latinLnBrk="0" hangingPunct="1">
        <a:spcBef>
          <a:spcPct val="20000"/>
        </a:spcBef>
        <a:buClr>
          <a:schemeClr val="accent2"/>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8pPr>
      <a:lvl9pPr marL="2689225" indent="-282575" algn="l" defTabSz="914400" rtl="0" eaLnBrk="1" latinLnBrk="0" hangingPunct="1">
        <a:spcBef>
          <a:spcPct val="20000"/>
        </a:spcBef>
        <a:buClr>
          <a:schemeClr val="accent1">
            <a:lumMod val="60000"/>
            <a:lumOff val="40000"/>
          </a:schemeClr>
        </a:buClr>
        <a:buSzPct val="110000"/>
        <a:buFont typeface="Wingdings 2" pitchFamily="18" charset="2"/>
        <a:buChar char=""/>
        <a:defRPr lang="en-US" sz="1800" kern="1200" dirty="0">
          <a:solidFill>
            <a:schemeClr val="tx1">
              <a:lumMod val="65000"/>
              <a:lumOff val="3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20677" y="3694732"/>
            <a:ext cx="6498158" cy="1435825"/>
          </a:xfrm>
        </p:spPr>
        <p:txBody>
          <a:bodyPr/>
          <a:lstStyle/>
          <a:p>
            <a:pPr algn="l"/>
            <a:br>
              <a:rPr lang="en-US" sz="4400" dirty="0"/>
            </a:br>
            <a:br>
              <a:rPr lang="en-US" sz="4400" dirty="0"/>
            </a:br>
            <a:r>
              <a:rPr lang="en-US" sz="4400" dirty="0"/>
              <a:t>            Unit # 2</a:t>
            </a:r>
            <a:br>
              <a:rPr lang="en-US" sz="4400" dirty="0"/>
            </a:br>
            <a:r>
              <a:rPr lang="en-US" sz="3200" dirty="0">
                <a:solidFill>
                  <a:schemeClr val="accent6"/>
                </a:solidFill>
              </a:rPr>
              <a:t>- Java Interface. </a:t>
            </a:r>
            <a:br>
              <a:rPr lang="en-US" sz="4400" dirty="0"/>
            </a:br>
            <a:r>
              <a:rPr lang="en-US" sz="3200" dirty="0">
                <a:solidFill>
                  <a:schemeClr val="accent6"/>
                </a:solidFill>
              </a:rPr>
              <a:t>- Pig &amp; Hive,</a:t>
            </a:r>
            <a:br>
              <a:rPr lang="en-US" sz="3200" dirty="0">
                <a:solidFill>
                  <a:schemeClr val="accent6"/>
                </a:solidFill>
              </a:rPr>
            </a:br>
            <a:r>
              <a:rPr lang="en-US" sz="3200" dirty="0">
                <a:solidFill>
                  <a:schemeClr val="accent6"/>
                </a:solidFill>
              </a:rPr>
              <a:t>- Mongo DB , Dynamo,</a:t>
            </a:r>
            <a:br>
              <a:rPr lang="en-US" sz="3200" dirty="0">
                <a:solidFill>
                  <a:schemeClr val="accent6"/>
                </a:solidFill>
              </a:rPr>
            </a:br>
            <a:r>
              <a:rPr lang="en-US" sz="3200" dirty="0">
                <a:solidFill>
                  <a:schemeClr val="accent6"/>
                </a:solidFill>
              </a:rPr>
              <a:t>- Cassendra,</a:t>
            </a:r>
            <a:br>
              <a:rPr lang="en-US" sz="3200" dirty="0">
                <a:solidFill>
                  <a:schemeClr val="accent6"/>
                </a:solidFill>
              </a:rPr>
            </a:br>
            <a:r>
              <a:rPr lang="en-US" sz="3200" dirty="0">
                <a:solidFill>
                  <a:schemeClr val="accent6"/>
                </a:solidFill>
              </a:rPr>
              <a:t>- Voldemort.</a:t>
            </a:r>
            <a:br>
              <a:rPr lang="en-US" sz="4000" dirty="0">
                <a:solidFill>
                  <a:schemeClr val="accent6"/>
                </a:solidFill>
              </a:rPr>
            </a:br>
            <a:endParaRPr lang="en-US" sz="4400" dirty="0">
              <a:solidFill>
                <a:schemeClr val="accent6"/>
              </a:solidFill>
            </a:endParaRPr>
          </a:p>
        </p:txBody>
      </p:sp>
    </p:spTree>
    <p:extLst>
      <p:ext uri="{BB962C8B-B14F-4D97-AF65-F5344CB8AC3E}">
        <p14:creationId xmlns:p14="http://schemas.microsoft.com/office/powerpoint/2010/main" val="23149551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59646" y="-40986"/>
            <a:ext cx="3132591" cy="523220"/>
          </a:xfrm>
          <a:prstGeom prst="rect">
            <a:avLst/>
          </a:prstGeom>
        </p:spPr>
        <p:txBody>
          <a:bodyPr wrap="square">
            <a:spAutoFit/>
          </a:bodyPr>
          <a:lstStyle/>
          <a:p>
            <a:r>
              <a:rPr lang="en-US" sz="2800" b="1" dirty="0">
                <a:solidFill>
                  <a:schemeClr val="accent6"/>
                </a:solidFill>
              </a:rPr>
              <a:t>Mongo DB</a:t>
            </a:r>
          </a:p>
        </p:txBody>
      </p:sp>
      <p:graphicFrame>
        <p:nvGraphicFramePr>
          <p:cNvPr id="3" name="Table 2"/>
          <p:cNvGraphicFramePr>
            <a:graphicFrameLocks noGrp="1"/>
          </p:cNvGraphicFramePr>
          <p:nvPr>
            <p:extLst>
              <p:ext uri="{D42A27DB-BD31-4B8C-83A1-F6EECF244321}">
                <p14:modId xmlns:p14="http://schemas.microsoft.com/office/powerpoint/2010/main" val="1744523858"/>
              </p:ext>
            </p:extLst>
          </p:nvPr>
        </p:nvGraphicFramePr>
        <p:xfrm>
          <a:off x="136184" y="1173264"/>
          <a:ext cx="8764624" cy="5679440"/>
        </p:xfrm>
        <a:graphic>
          <a:graphicData uri="http://schemas.openxmlformats.org/drawingml/2006/table">
            <a:tbl>
              <a:tblPr firstRow="1" bandRow="1">
                <a:tableStyleId>{5C22544A-7EE6-4342-B048-85BDC9FD1C3A}</a:tableStyleId>
              </a:tblPr>
              <a:tblGrid>
                <a:gridCol w="4382312">
                  <a:extLst>
                    <a:ext uri="{9D8B030D-6E8A-4147-A177-3AD203B41FA5}">
                      <a16:colId xmlns:a16="http://schemas.microsoft.com/office/drawing/2014/main" val="20000"/>
                    </a:ext>
                  </a:extLst>
                </a:gridCol>
                <a:gridCol w="4382312">
                  <a:extLst>
                    <a:ext uri="{9D8B030D-6E8A-4147-A177-3AD203B41FA5}">
                      <a16:colId xmlns:a16="http://schemas.microsoft.com/office/drawing/2014/main" val="20001"/>
                    </a:ext>
                  </a:extLst>
                </a:gridCol>
              </a:tblGrid>
              <a:tr h="370840">
                <a:tc>
                  <a:txBody>
                    <a:bodyPr/>
                    <a:lstStyle/>
                    <a:p>
                      <a:r>
                        <a:rPr lang="en-US" dirty="0"/>
                        <a:t>Structured Data</a:t>
                      </a:r>
                    </a:p>
                  </a:txBody>
                  <a:tcPr/>
                </a:tc>
                <a:tc>
                  <a:txBody>
                    <a:bodyPr/>
                    <a:lstStyle/>
                    <a:p>
                      <a:r>
                        <a:rPr lang="en-US" dirty="0" err="1"/>
                        <a:t>UnStructured</a:t>
                      </a:r>
                      <a:r>
                        <a:rPr lang="en-US" baseline="0" dirty="0"/>
                        <a:t> Data</a:t>
                      </a:r>
                      <a:endParaRPr lang="en-US" dirty="0"/>
                    </a:p>
                  </a:txBody>
                  <a:tcPr/>
                </a:tc>
                <a:extLst>
                  <a:ext uri="{0D108BD9-81ED-4DB2-BD59-A6C34878D82A}">
                    <a16:rowId xmlns:a16="http://schemas.microsoft.com/office/drawing/2014/main" val="10000"/>
                  </a:ext>
                </a:extLst>
              </a:tr>
              <a:tr h="370840">
                <a:tc>
                  <a:txBody>
                    <a:bodyPr/>
                    <a:lstStyle/>
                    <a:p>
                      <a:r>
                        <a:rPr lang="en-US" dirty="0"/>
                        <a:t>Can be displayed in to rows and columns in DBMS or a RDBMS</a:t>
                      </a:r>
                    </a:p>
                  </a:txBody>
                  <a:tcPr/>
                </a:tc>
                <a:tc>
                  <a:txBody>
                    <a:bodyPr/>
                    <a:lstStyle/>
                    <a:p>
                      <a:r>
                        <a:rPr lang="en-US" dirty="0"/>
                        <a:t>Cannot be displayed</a:t>
                      </a:r>
                      <a:r>
                        <a:rPr lang="en-US" baseline="0" dirty="0"/>
                        <a:t> strictly as rows and columns</a:t>
                      </a:r>
                      <a:endParaRPr lang="en-US" dirty="0"/>
                    </a:p>
                  </a:txBody>
                  <a:tcPr/>
                </a:tc>
                <a:extLst>
                  <a:ext uri="{0D108BD9-81ED-4DB2-BD59-A6C34878D82A}">
                    <a16:rowId xmlns:a16="http://schemas.microsoft.com/office/drawing/2014/main" val="10001"/>
                  </a:ext>
                </a:extLst>
              </a:tr>
              <a:tr h="370840">
                <a:tc>
                  <a:txBody>
                    <a:bodyPr/>
                    <a:lstStyle/>
                    <a:p>
                      <a:r>
                        <a:rPr lang="en-US" dirty="0"/>
                        <a:t>Numbers , Chars , Dates  and Strings</a:t>
                      </a:r>
                    </a:p>
                  </a:txBody>
                  <a:tcPr/>
                </a:tc>
                <a:tc>
                  <a:txBody>
                    <a:bodyPr/>
                    <a:lstStyle/>
                    <a:p>
                      <a:r>
                        <a:rPr lang="en-US" dirty="0"/>
                        <a:t>Images , Audio clips , Video clips , word processing files , E-mails , Spreadsheets and many more …</a:t>
                      </a:r>
                    </a:p>
                  </a:txBody>
                  <a:tcPr/>
                </a:tc>
                <a:extLst>
                  <a:ext uri="{0D108BD9-81ED-4DB2-BD59-A6C34878D82A}">
                    <a16:rowId xmlns:a16="http://schemas.microsoft.com/office/drawing/2014/main" val="10002"/>
                  </a:ext>
                </a:extLst>
              </a:tr>
              <a:tr h="370840">
                <a:tc>
                  <a:txBody>
                    <a:bodyPr/>
                    <a:lstStyle/>
                    <a:p>
                      <a:r>
                        <a:rPr lang="en-US" dirty="0"/>
                        <a:t>Estimated ~ 20 % of Enterprise data ( Gartner )</a:t>
                      </a:r>
                    </a:p>
                  </a:txBody>
                  <a:tcPr/>
                </a:tc>
                <a:tc>
                  <a:txBody>
                    <a:bodyPr/>
                    <a:lstStyle/>
                    <a:p>
                      <a:r>
                        <a:rPr lang="en-US" dirty="0"/>
                        <a:t>Estimated 80% of Enterprise Data ( Gartner)</a:t>
                      </a:r>
                    </a:p>
                  </a:txBody>
                  <a:tcPr/>
                </a:tc>
                <a:extLst>
                  <a:ext uri="{0D108BD9-81ED-4DB2-BD59-A6C34878D82A}">
                    <a16:rowId xmlns:a16="http://schemas.microsoft.com/office/drawing/2014/main" val="10003"/>
                  </a:ext>
                </a:extLst>
              </a:tr>
              <a:tr h="370840">
                <a:tc>
                  <a:txBody>
                    <a:bodyPr/>
                    <a:lstStyle/>
                    <a:p>
                      <a:r>
                        <a:rPr lang="en-US" dirty="0"/>
                        <a:t>Requires less Storage</a:t>
                      </a:r>
                    </a:p>
                  </a:txBody>
                  <a:tcPr/>
                </a:tc>
                <a:tc>
                  <a:txBody>
                    <a:bodyPr/>
                    <a:lstStyle/>
                    <a:p>
                      <a:r>
                        <a:rPr lang="en-US" dirty="0"/>
                        <a:t>Requires</a:t>
                      </a:r>
                      <a:r>
                        <a:rPr lang="en-US" baseline="0" dirty="0"/>
                        <a:t> ever increasing huge storage</a:t>
                      </a:r>
                      <a:endParaRPr lang="en-US" dirty="0"/>
                    </a:p>
                  </a:txBody>
                  <a:tcPr/>
                </a:tc>
                <a:extLst>
                  <a:ext uri="{0D108BD9-81ED-4DB2-BD59-A6C34878D82A}">
                    <a16:rowId xmlns:a16="http://schemas.microsoft.com/office/drawing/2014/main" val="10004"/>
                  </a:ext>
                </a:extLst>
              </a:tr>
              <a:tr h="370840">
                <a:tc>
                  <a:txBody>
                    <a:bodyPr/>
                    <a:lstStyle/>
                    <a:p>
                      <a:r>
                        <a:rPr lang="en-US" dirty="0"/>
                        <a:t>Easier to manage and Protect with legacy solutions</a:t>
                      </a:r>
                    </a:p>
                  </a:txBody>
                  <a:tcPr/>
                </a:tc>
                <a:tc>
                  <a:txBody>
                    <a:bodyPr/>
                    <a:lstStyle/>
                    <a:p>
                      <a:r>
                        <a:rPr lang="en-US" dirty="0"/>
                        <a:t>More difficult to manage and</a:t>
                      </a:r>
                      <a:r>
                        <a:rPr lang="en-US" baseline="0" dirty="0"/>
                        <a:t> Protect.</a:t>
                      </a:r>
                      <a:endParaRPr lang="en-US" dirty="0"/>
                    </a:p>
                  </a:txBody>
                  <a:tcPr/>
                </a:tc>
                <a:extLst>
                  <a:ext uri="{0D108BD9-81ED-4DB2-BD59-A6C34878D82A}">
                    <a16:rowId xmlns:a16="http://schemas.microsoft.com/office/drawing/2014/main" val="10005"/>
                  </a:ext>
                </a:extLst>
              </a:tr>
              <a:tr h="370840">
                <a:tc>
                  <a:txBody>
                    <a:bodyPr/>
                    <a:lstStyle/>
                    <a:p>
                      <a:r>
                        <a:rPr lang="en-US" dirty="0"/>
                        <a:t>Can be queried using SQL (Structured Query Language)</a:t>
                      </a:r>
                    </a:p>
                  </a:txBody>
                  <a:tcPr/>
                </a:tc>
                <a:tc>
                  <a:txBody>
                    <a:bodyPr/>
                    <a:lstStyle/>
                    <a:p>
                      <a:r>
                        <a:rPr lang="en-US" dirty="0"/>
                        <a:t>Searched with specialized tools (e.g., full-text search, data mining algorithms)</a:t>
                      </a:r>
                    </a:p>
                  </a:txBody>
                  <a:tcPr/>
                </a:tc>
                <a:extLst>
                  <a:ext uri="{0D108BD9-81ED-4DB2-BD59-A6C34878D82A}">
                    <a16:rowId xmlns:a16="http://schemas.microsoft.com/office/drawing/2014/main" val="10006"/>
                  </a:ext>
                </a:extLst>
              </a:tr>
              <a:tr h="370840">
                <a:tc>
                  <a:txBody>
                    <a:bodyPr/>
                    <a:lstStyle/>
                    <a:p>
                      <a:r>
                        <a:rPr lang="en-US" dirty="0"/>
                        <a:t>Schema is rigid and must be defined before data entry</a:t>
                      </a:r>
                    </a:p>
                  </a:txBody>
                  <a:tcPr/>
                </a:tc>
                <a:tc>
                  <a:txBody>
                    <a:bodyPr/>
                    <a:lstStyle/>
                    <a:p>
                      <a:r>
                        <a:rPr lang="en-US" dirty="0"/>
                        <a:t>Schema cannot be frozen and in fact anything can be stored as first go and schema applied later</a:t>
                      </a:r>
                      <a:r>
                        <a:rPr lang="en-US" baseline="0" dirty="0"/>
                        <a:t> ( schema-on-read)</a:t>
                      </a:r>
                      <a:endParaRPr lang="en-US" dirty="0"/>
                    </a:p>
                  </a:txBody>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086358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59646" y="-40986"/>
            <a:ext cx="3687069" cy="523220"/>
          </a:xfrm>
          <a:prstGeom prst="rect">
            <a:avLst/>
          </a:prstGeom>
        </p:spPr>
        <p:txBody>
          <a:bodyPr wrap="square">
            <a:spAutoFit/>
          </a:bodyPr>
          <a:lstStyle/>
          <a:p>
            <a:r>
              <a:rPr lang="en-US" sz="2800" b="1" dirty="0">
                <a:solidFill>
                  <a:schemeClr val="accent6"/>
                </a:solidFill>
              </a:rPr>
              <a:t>Mongo DB (contd)</a:t>
            </a:r>
          </a:p>
        </p:txBody>
      </p:sp>
      <p:sp>
        <p:nvSpPr>
          <p:cNvPr id="4" name="Rectangle 3"/>
          <p:cNvSpPr/>
          <p:nvPr/>
        </p:nvSpPr>
        <p:spPr>
          <a:xfrm>
            <a:off x="175098" y="482234"/>
            <a:ext cx="8968902" cy="2308324"/>
          </a:xfrm>
          <a:prstGeom prst="rect">
            <a:avLst/>
          </a:prstGeom>
        </p:spPr>
        <p:txBody>
          <a:bodyPr wrap="square">
            <a:spAutoFit/>
          </a:bodyPr>
          <a:lstStyle/>
          <a:p>
            <a:r>
              <a:rPr lang="en-US" b="1" dirty="0"/>
              <a:t>Hall mark of Unstructured Data :</a:t>
            </a:r>
          </a:p>
          <a:p>
            <a:r>
              <a:rPr lang="en-US" dirty="0"/>
              <a:t>Unstructured data doesn't have consistent structure or schema and can be found in a variety of formats. </a:t>
            </a:r>
          </a:p>
          <a:p>
            <a:r>
              <a:rPr lang="en-US" dirty="0"/>
              <a:t>These formats can include everything from videos, images, and audio files to documents, web logs, sensor data, and binary data. </a:t>
            </a:r>
          </a:p>
          <a:p>
            <a:r>
              <a:rPr lang="en-US" dirty="0"/>
              <a:t>Significant amounts of unstructured data contain natural language text that may include misspellings, abbreviations, grammatical errors, and slang as it isn't standardized before ingestion.</a:t>
            </a:r>
          </a:p>
        </p:txBody>
      </p:sp>
      <p:sp>
        <p:nvSpPr>
          <p:cNvPr id="5" name="Rectangle 4"/>
          <p:cNvSpPr/>
          <p:nvPr/>
        </p:nvSpPr>
        <p:spPr>
          <a:xfrm>
            <a:off x="0" y="2875162"/>
            <a:ext cx="8968902" cy="1785104"/>
          </a:xfrm>
          <a:prstGeom prst="rect">
            <a:avLst/>
          </a:prstGeom>
        </p:spPr>
        <p:txBody>
          <a:bodyPr wrap="square">
            <a:spAutoFit/>
          </a:bodyPr>
          <a:lstStyle/>
          <a:p>
            <a:pPr fontAlgn="base"/>
            <a:r>
              <a:rPr lang="en-US" b="1" dirty="0"/>
              <a:t>Mongo-DB ?</a:t>
            </a:r>
          </a:p>
          <a:p>
            <a:pPr fontAlgn="base"/>
            <a:r>
              <a:rPr lang="en-US" dirty="0" err="1"/>
              <a:t>MongoDB</a:t>
            </a:r>
            <a:r>
              <a:rPr lang="en-US" dirty="0"/>
              <a:t> is an open-source </a:t>
            </a:r>
            <a:r>
              <a:rPr lang="en-US" sz="2000" b="1" dirty="0">
                <a:solidFill>
                  <a:srgbClr val="00B0F0"/>
                </a:solidFill>
              </a:rPr>
              <a:t>document-oriented </a:t>
            </a:r>
            <a:r>
              <a:rPr lang="en-US" dirty="0"/>
              <a:t>database that is designed to store a large scale of </a:t>
            </a:r>
            <a:r>
              <a:rPr lang="en-US" b="1" dirty="0"/>
              <a:t>Unstructured data</a:t>
            </a:r>
            <a:r>
              <a:rPr lang="en-US" dirty="0"/>
              <a:t>. It is categorized hence as a </a:t>
            </a:r>
            <a:r>
              <a:rPr lang="en-US" dirty="0" err="1"/>
              <a:t>NoSQL</a:t>
            </a:r>
            <a:r>
              <a:rPr lang="en-US" dirty="0"/>
              <a:t> (Not only SQL) database because the storage and retrieval of data in the </a:t>
            </a:r>
            <a:r>
              <a:rPr lang="en-US" dirty="0" err="1"/>
              <a:t>MongoDB</a:t>
            </a:r>
            <a:r>
              <a:rPr lang="en-US" dirty="0"/>
              <a:t> are not in the form of tables.  The </a:t>
            </a:r>
            <a:r>
              <a:rPr lang="en-US" dirty="0" err="1"/>
              <a:t>MongoDB</a:t>
            </a:r>
            <a:r>
              <a:rPr lang="en-US" dirty="0"/>
              <a:t> database we are allowed to create multiple databases and multiple collections.</a:t>
            </a:r>
          </a:p>
        </p:txBody>
      </p:sp>
      <p:grpSp>
        <p:nvGrpSpPr>
          <p:cNvPr id="20" name="Group 19"/>
          <p:cNvGrpSpPr/>
          <p:nvPr/>
        </p:nvGrpSpPr>
        <p:grpSpPr>
          <a:xfrm>
            <a:off x="1329445" y="4741188"/>
            <a:ext cx="6984460" cy="1915633"/>
            <a:chOff x="564204" y="4776997"/>
            <a:chExt cx="6984460" cy="1915633"/>
          </a:xfrm>
        </p:grpSpPr>
        <p:sp>
          <p:nvSpPr>
            <p:cNvPr id="6" name="Rectangle 5"/>
            <p:cNvSpPr/>
            <p:nvPr/>
          </p:nvSpPr>
          <p:spPr>
            <a:xfrm>
              <a:off x="642026" y="4776997"/>
              <a:ext cx="719846" cy="1915633"/>
            </a:xfrm>
            <a:prstGeom prst="rect">
              <a:avLst/>
            </a:prstGeom>
            <a:solidFill>
              <a:srgbClr val="0070C0"/>
            </a:solidFill>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400" dirty="0"/>
                <a:t>Database</a:t>
              </a:r>
              <a:endParaRPr lang="en-US" dirty="0"/>
            </a:p>
          </p:txBody>
        </p:sp>
        <p:sp>
          <p:nvSpPr>
            <p:cNvPr id="11" name="Rectangle 10"/>
            <p:cNvSpPr/>
            <p:nvPr/>
          </p:nvSpPr>
          <p:spPr>
            <a:xfrm>
              <a:off x="564204" y="4776997"/>
              <a:ext cx="6984460" cy="1915633"/>
            </a:xfrm>
            <a:prstGeom prst="rect">
              <a:avLst/>
            </a:prstGeom>
            <a:noFill/>
            <a:ln w="381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3" name="Group 12"/>
            <p:cNvGrpSpPr/>
            <p:nvPr/>
          </p:nvGrpSpPr>
          <p:grpSpPr>
            <a:xfrm>
              <a:off x="4619017" y="5062558"/>
              <a:ext cx="2435157" cy="1562899"/>
              <a:chOff x="1806103" y="4925449"/>
              <a:chExt cx="2435157" cy="1562899"/>
            </a:xfrm>
          </p:grpSpPr>
          <p:sp>
            <p:nvSpPr>
              <p:cNvPr id="7" name="Rectangle 6"/>
              <p:cNvSpPr/>
              <p:nvPr/>
            </p:nvSpPr>
            <p:spPr>
              <a:xfrm>
                <a:off x="1806103" y="4937503"/>
                <a:ext cx="470169" cy="1478604"/>
              </a:xfrm>
              <a:prstGeom prst="rect">
                <a:avLst/>
              </a:prstGeom>
              <a:solidFill>
                <a:srgbClr val="C00000"/>
              </a:solidFill>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dirty="0"/>
                  <a:t>Collection-2</a:t>
                </a:r>
              </a:p>
            </p:txBody>
          </p:sp>
          <p:sp>
            <p:nvSpPr>
              <p:cNvPr id="8" name="Rectangle 7"/>
              <p:cNvSpPr/>
              <p:nvPr/>
            </p:nvSpPr>
            <p:spPr>
              <a:xfrm rot="5400000">
                <a:off x="3156982" y="4608484"/>
                <a:ext cx="315435" cy="1269459"/>
              </a:xfrm>
              <a:prstGeom prst="rect">
                <a:avLst/>
              </a:prstGeom>
              <a:solidFill>
                <a:schemeClr val="accent4">
                  <a:lumMod val="75000"/>
                </a:schemeClr>
              </a:solidFill>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1600" dirty="0"/>
                  <a:t>Documents</a:t>
                </a:r>
              </a:p>
            </p:txBody>
          </p:sp>
          <p:sp>
            <p:nvSpPr>
              <p:cNvPr id="9" name="Rectangle 8"/>
              <p:cNvSpPr/>
              <p:nvPr/>
            </p:nvSpPr>
            <p:spPr>
              <a:xfrm rot="5400000">
                <a:off x="3156982" y="5084884"/>
                <a:ext cx="315435" cy="1269459"/>
              </a:xfrm>
              <a:prstGeom prst="rect">
                <a:avLst/>
              </a:prstGeom>
              <a:solidFill>
                <a:schemeClr val="accent4">
                  <a:lumMod val="75000"/>
                </a:schemeClr>
              </a:solidFill>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1600" dirty="0"/>
                  <a:t>Documents</a:t>
                </a:r>
              </a:p>
            </p:txBody>
          </p:sp>
          <p:sp>
            <p:nvSpPr>
              <p:cNvPr id="10" name="Rectangle 9"/>
              <p:cNvSpPr/>
              <p:nvPr/>
            </p:nvSpPr>
            <p:spPr>
              <a:xfrm rot="5400000">
                <a:off x="3156981" y="5529369"/>
                <a:ext cx="315435" cy="1269459"/>
              </a:xfrm>
              <a:prstGeom prst="rect">
                <a:avLst/>
              </a:prstGeom>
              <a:solidFill>
                <a:schemeClr val="accent4">
                  <a:lumMod val="75000"/>
                </a:schemeClr>
              </a:solidFill>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1600" dirty="0"/>
                  <a:t>Documents</a:t>
                </a:r>
              </a:p>
            </p:txBody>
          </p:sp>
          <p:sp>
            <p:nvSpPr>
              <p:cNvPr id="12" name="Rectangle 11"/>
              <p:cNvSpPr/>
              <p:nvPr/>
            </p:nvSpPr>
            <p:spPr>
              <a:xfrm>
                <a:off x="1806103" y="4925449"/>
                <a:ext cx="2435157" cy="1562899"/>
              </a:xfrm>
              <a:prstGeom prst="rect">
                <a:avLst/>
              </a:prstGeom>
              <a:noFill/>
              <a:ln w="28575">
                <a:solidFill>
                  <a:schemeClr val="accent6">
                    <a:lumMod val="60000"/>
                    <a:lumOff val="4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4" name="Group 13"/>
            <p:cNvGrpSpPr/>
            <p:nvPr/>
          </p:nvGrpSpPr>
          <p:grpSpPr>
            <a:xfrm>
              <a:off x="1958503" y="5077849"/>
              <a:ext cx="2435157" cy="1562899"/>
              <a:chOff x="1806103" y="4925449"/>
              <a:chExt cx="2435157" cy="1562899"/>
            </a:xfrm>
          </p:grpSpPr>
          <p:sp>
            <p:nvSpPr>
              <p:cNvPr id="15" name="Rectangle 14"/>
              <p:cNvSpPr/>
              <p:nvPr/>
            </p:nvSpPr>
            <p:spPr>
              <a:xfrm>
                <a:off x="1806103" y="4937503"/>
                <a:ext cx="470169" cy="1478604"/>
              </a:xfrm>
              <a:prstGeom prst="rect">
                <a:avLst/>
              </a:prstGeom>
              <a:solidFill>
                <a:srgbClr val="C00000"/>
              </a:solidFill>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dirty="0"/>
                  <a:t>Collection-1</a:t>
                </a:r>
              </a:p>
            </p:txBody>
          </p:sp>
          <p:sp>
            <p:nvSpPr>
              <p:cNvPr id="16" name="Rectangle 15"/>
              <p:cNvSpPr/>
              <p:nvPr/>
            </p:nvSpPr>
            <p:spPr>
              <a:xfrm rot="5400000">
                <a:off x="3156982" y="4608484"/>
                <a:ext cx="315435" cy="1269459"/>
              </a:xfrm>
              <a:prstGeom prst="rect">
                <a:avLst/>
              </a:prstGeom>
              <a:solidFill>
                <a:schemeClr val="accent4">
                  <a:lumMod val="75000"/>
                </a:schemeClr>
              </a:solidFill>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1600" dirty="0"/>
                  <a:t>Documents</a:t>
                </a:r>
              </a:p>
            </p:txBody>
          </p:sp>
          <p:sp>
            <p:nvSpPr>
              <p:cNvPr id="17" name="Rectangle 16"/>
              <p:cNvSpPr/>
              <p:nvPr/>
            </p:nvSpPr>
            <p:spPr>
              <a:xfrm rot="5400000">
                <a:off x="3156982" y="5084884"/>
                <a:ext cx="315435" cy="1269459"/>
              </a:xfrm>
              <a:prstGeom prst="rect">
                <a:avLst/>
              </a:prstGeom>
              <a:solidFill>
                <a:schemeClr val="accent4">
                  <a:lumMod val="75000"/>
                </a:schemeClr>
              </a:solidFill>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1600" dirty="0"/>
                  <a:t>Documents</a:t>
                </a:r>
              </a:p>
            </p:txBody>
          </p:sp>
          <p:sp>
            <p:nvSpPr>
              <p:cNvPr id="18" name="Rectangle 17"/>
              <p:cNvSpPr/>
              <p:nvPr/>
            </p:nvSpPr>
            <p:spPr>
              <a:xfrm rot="5400000">
                <a:off x="3156981" y="5529369"/>
                <a:ext cx="315435" cy="1269459"/>
              </a:xfrm>
              <a:prstGeom prst="rect">
                <a:avLst/>
              </a:prstGeom>
              <a:solidFill>
                <a:schemeClr val="accent4">
                  <a:lumMod val="75000"/>
                </a:schemeClr>
              </a:solidFill>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1600" dirty="0"/>
                  <a:t>Documents</a:t>
                </a:r>
              </a:p>
            </p:txBody>
          </p:sp>
          <p:sp>
            <p:nvSpPr>
              <p:cNvPr id="19" name="Rectangle 18"/>
              <p:cNvSpPr/>
              <p:nvPr/>
            </p:nvSpPr>
            <p:spPr>
              <a:xfrm>
                <a:off x="1806103" y="4925449"/>
                <a:ext cx="2435157" cy="1562899"/>
              </a:xfrm>
              <a:prstGeom prst="rect">
                <a:avLst/>
              </a:prstGeom>
              <a:noFill/>
              <a:ln w="28575">
                <a:solidFill>
                  <a:schemeClr val="accent6">
                    <a:lumMod val="60000"/>
                    <a:lumOff val="4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spTree>
    <p:extLst>
      <p:ext uri="{BB962C8B-B14F-4D97-AF65-F5344CB8AC3E}">
        <p14:creationId xmlns:p14="http://schemas.microsoft.com/office/powerpoint/2010/main" val="26232605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59646" y="-40986"/>
            <a:ext cx="3687069" cy="461665"/>
          </a:xfrm>
          <a:prstGeom prst="rect">
            <a:avLst/>
          </a:prstGeom>
        </p:spPr>
        <p:txBody>
          <a:bodyPr wrap="square">
            <a:spAutoFit/>
          </a:bodyPr>
          <a:lstStyle/>
          <a:p>
            <a:r>
              <a:rPr lang="en-US" sz="2400" b="1" dirty="0">
                <a:solidFill>
                  <a:schemeClr val="accent6"/>
                </a:solidFill>
              </a:rPr>
              <a:t>Mongo DB (contd)</a:t>
            </a:r>
          </a:p>
        </p:txBody>
      </p:sp>
      <p:sp>
        <p:nvSpPr>
          <p:cNvPr id="9" name="Rectangle 8"/>
          <p:cNvSpPr/>
          <p:nvPr/>
        </p:nvSpPr>
        <p:spPr>
          <a:xfrm>
            <a:off x="0" y="343180"/>
            <a:ext cx="8994337" cy="3662541"/>
          </a:xfrm>
          <a:prstGeom prst="rect">
            <a:avLst/>
          </a:prstGeom>
        </p:spPr>
        <p:txBody>
          <a:bodyPr wrap="square">
            <a:spAutoFit/>
          </a:bodyPr>
          <a:lstStyle/>
          <a:p>
            <a:pPr marL="285750" indent="-285750">
              <a:buFont typeface="Arial" pitchFamily="34" charset="0"/>
              <a:buChar char="•"/>
            </a:pPr>
            <a:r>
              <a:rPr lang="en-US" sz="1600" dirty="0"/>
              <a:t>Once the </a:t>
            </a:r>
            <a:r>
              <a:rPr lang="en-US" sz="1600" dirty="0" err="1"/>
              <a:t>MongoDB</a:t>
            </a:r>
            <a:r>
              <a:rPr lang="en-US" sz="1600" dirty="0"/>
              <a:t> server is started we can have create multiple databases and the data is stored in these databases. There are no rows and tables in its databases but the data is stored  as the collections and documents.</a:t>
            </a:r>
          </a:p>
          <a:p>
            <a:pPr marL="285750" indent="-285750">
              <a:buFont typeface="Arial" pitchFamily="34" charset="0"/>
              <a:buChar char="•"/>
            </a:pPr>
            <a:r>
              <a:rPr lang="en-US" sz="1600" dirty="0"/>
              <a:t>The documents are created using the fields. Fields are key-value pairs in the documents, it is just like columns in the relation database. The value of the fields can be of any data types like double, string, </a:t>
            </a:r>
            <a:r>
              <a:rPr lang="en-US" sz="1600" dirty="0" err="1"/>
              <a:t>boolean</a:t>
            </a:r>
            <a:r>
              <a:rPr lang="en-US" sz="1600" dirty="0"/>
              <a:t>, etc.</a:t>
            </a:r>
          </a:p>
          <a:p>
            <a:pPr marL="285750" indent="-285750">
              <a:buFont typeface="Arial" pitchFamily="34" charset="0"/>
              <a:buChar char="•"/>
            </a:pPr>
            <a:r>
              <a:rPr lang="en-US" sz="1600" dirty="0"/>
              <a:t>The data stored in the </a:t>
            </a:r>
            <a:r>
              <a:rPr lang="en-US" sz="1600" dirty="0" err="1"/>
              <a:t>MongoDB</a:t>
            </a:r>
            <a:r>
              <a:rPr lang="en-US" sz="1600" dirty="0"/>
              <a:t> is in the format of BSON documents. </a:t>
            </a:r>
            <a:r>
              <a:rPr lang="en-US" b="1" dirty="0">
                <a:solidFill>
                  <a:srgbClr val="00B0F0"/>
                </a:solidFill>
              </a:rPr>
              <a:t>BSON</a:t>
            </a:r>
            <a:r>
              <a:rPr lang="en-US" dirty="0"/>
              <a:t> </a:t>
            </a:r>
            <a:r>
              <a:rPr lang="en-US" sz="1600" dirty="0"/>
              <a:t>stands for Binary representation of JSON documents. </a:t>
            </a:r>
            <a:r>
              <a:rPr lang="en-US" sz="1600" dirty="0" err="1"/>
              <a:t>MongoDB</a:t>
            </a:r>
            <a:r>
              <a:rPr lang="en-US" sz="1600" dirty="0"/>
              <a:t> server converts the JSON data into a binary form in to BSON. </a:t>
            </a:r>
          </a:p>
          <a:p>
            <a:pPr marL="285750" indent="-285750">
              <a:buFont typeface="Arial" pitchFamily="34" charset="0"/>
              <a:buChar char="•"/>
            </a:pPr>
            <a:r>
              <a:rPr lang="en-US" sz="1600" dirty="0"/>
              <a:t>A single collection can contain multiple documents and  since they are schema-less it means it is not necessary that one document is similar to another.</a:t>
            </a:r>
          </a:p>
          <a:p>
            <a:pPr marL="285750" indent="-285750">
              <a:buFont typeface="Arial" pitchFamily="34" charset="0"/>
              <a:buChar char="•"/>
            </a:pPr>
            <a:r>
              <a:rPr lang="en-US" sz="1600" dirty="0"/>
              <a:t>The maximum size of the BSON document is 16MB</a:t>
            </a:r>
          </a:p>
          <a:p>
            <a:pPr marL="285750" indent="-285750">
              <a:buFont typeface="Arial" pitchFamily="34" charset="0"/>
              <a:buChar char="•"/>
            </a:pPr>
            <a:endParaRPr lang="en-US" sz="1600" dirty="0"/>
          </a:p>
          <a:p>
            <a:pPr marL="285750" indent="-285750">
              <a:buFont typeface="Arial" pitchFamily="34" charset="0"/>
              <a:buChar char="•"/>
            </a:pPr>
            <a:endParaRPr lang="en-US" sz="16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47957" y="3755789"/>
            <a:ext cx="3896043" cy="3102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Rectangle 11"/>
          <p:cNvSpPr/>
          <p:nvPr/>
        </p:nvSpPr>
        <p:spPr>
          <a:xfrm>
            <a:off x="0" y="3718679"/>
            <a:ext cx="5097294" cy="2646878"/>
          </a:xfrm>
          <a:prstGeom prst="rect">
            <a:avLst/>
          </a:prstGeom>
        </p:spPr>
        <p:txBody>
          <a:bodyPr wrap="square">
            <a:spAutoFit/>
          </a:bodyPr>
          <a:lstStyle/>
          <a:p>
            <a:pPr marL="285750" indent="-285750">
              <a:buFont typeface="Arial" pitchFamily="34" charset="0"/>
              <a:buChar char="•"/>
            </a:pPr>
            <a:r>
              <a:rPr lang="en-US" sz="1600" dirty="0"/>
              <a:t>The </a:t>
            </a:r>
            <a:r>
              <a:rPr lang="en-US" sz="1600" dirty="0" err="1"/>
              <a:t>MongoDB</a:t>
            </a:r>
            <a:r>
              <a:rPr lang="en-US" sz="1600" dirty="0"/>
              <a:t> database is developed and managed by </a:t>
            </a:r>
            <a:r>
              <a:rPr lang="en-US" sz="1600" dirty="0" err="1"/>
              <a:t>MongoDB</a:t>
            </a:r>
            <a:r>
              <a:rPr lang="en-US" sz="1600" dirty="0"/>
              <a:t> </a:t>
            </a:r>
            <a:r>
              <a:rPr lang="en-US" sz="1600" dirty="0" err="1"/>
              <a:t>Inc</a:t>
            </a:r>
            <a:r>
              <a:rPr lang="en-US" sz="1600" dirty="0"/>
              <a:t> and the company provides official driver support for all the popular languages like C, C++, C#, and </a:t>
            </a:r>
            <a:r>
              <a:rPr lang="en-US" sz="1600" dirty="0" err="1"/>
              <a:t>.Net</a:t>
            </a:r>
            <a:r>
              <a:rPr lang="en-US" sz="1600" dirty="0"/>
              <a:t>, Go, Java, Node.js, Perl, PHP, Python, Motor, Ruby, </a:t>
            </a:r>
            <a:r>
              <a:rPr lang="en-US" sz="1600" dirty="0" err="1"/>
              <a:t>Scala</a:t>
            </a:r>
            <a:r>
              <a:rPr lang="en-US" sz="1600" dirty="0"/>
              <a:t>, Swift, </a:t>
            </a:r>
            <a:r>
              <a:rPr lang="en-US" sz="1600" dirty="0" err="1"/>
              <a:t>Mongoid</a:t>
            </a:r>
            <a:r>
              <a:rPr lang="en-US" sz="1600" dirty="0"/>
              <a:t>. So we can create an application using any of these languages.</a:t>
            </a:r>
          </a:p>
          <a:p>
            <a:pPr marL="285750" indent="-285750">
              <a:buFont typeface="Arial" pitchFamily="34" charset="0"/>
              <a:buChar char="•"/>
            </a:pPr>
            <a:r>
              <a:rPr lang="en-US" sz="1600" dirty="0"/>
              <a:t>It has become one of the most popular database and used by Facebook, Nokia, eBay, Adobe, Google.</a:t>
            </a:r>
          </a:p>
        </p:txBody>
      </p:sp>
    </p:spTree>
    <p:extLst>
      <p:ext uri="{BB962C8B-B14F-4D97-AF65-F5344CB8AC3E}">
        <p14:creationId xmlns:p14="http://schemas.microsoft.com/office/powerpoint/2010/main" val="32524894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84931" y="14105"/>
            <a:ext cx="7480856" cy="461665"/>
          </a:xfrm>
          <a:prstGeom prst="rect">
            <a:avLst/>
          </a:prstGeom>
        </p:spPr>
        <p:txBody>
          <a:bodyPr wrap="square">
            <a:spAutoFit/>
          </a:bodyPr>
          <a:lstStyle/>
          <a:p>
            <a:r>
              <a:rPr lang="en-US" sz="2400" b="1" dirty="0">
                <a:solidFill>
                  <a:schemeClr val="accent6"/>
                </a:solidFill>
              </a:rPr>
              <a:t>Mongo DB in Big Data Analysis Lifecycle</a:t>
            </a:r>
          </a:p>
        </p:txBody>
      </p:sp>
      <p:pic>
        <p:nvPicPr>
          <p:cNvPr id="1026" name="Picture 2"/>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3025016" y="2788168"/>
            <a:ext cx="4970128" cy="28730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406772" y="661481"/>
            <a:ext cx="4539478" cy="18482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6" name="Rectangle 55"/>
          <p:cNvSpPr/>
          <p:nvPr/>
        </p:nvSpPr>
        <p:spPr>
          <a:xfrm>
            <a:off x="165370" y="2793525"/>
            <a:ext cx="2859646" cy="2554545"/>
          </a:xfrm>
          <a:prstGeom prst="rect">
            <a:avLst/>
          </a:prstGeom>
        </p:spPr>
        <p:txBody>
          <a:bodyPr wrap="square">
            <a:spAutoFit/>
          </a:bodyPr>
          <a:lstStyle/>
          <a:p>
            <a:r>
              <a:rPr lang="en-US" sz="1600" dirty="0" err="1"/>
              <a:t>MongoDB</a:t>
            </a:r>
            <a:r>
              <a:rPr lang="en-US" sz="1600" dirty="0"/>
              <a:t> can act as an ingestion layer, especially for real-time, high-velocity data such as logs, social media feeds, and sensor data.</a:t>
            </a:r>
          </a:p>
          <a:p>
            <a:r>
              <a:rPr lang="en-US" sz="1600" dirty="0" err="1"/>
              <a:t>MongoDB</a:t>
            </a:r>
            <a:r>
              <a:rPr lang="en-US" sz="1600" dirty="0"/>
              <a:t> can also store the ingested data without requiring a predefined schema</a:t>
            </a:r>
          </a:p>
        </p:txBody>
      </p:sp>
      <p:sp>
        <p:nvSpPr>
          <p:cNvPr id="62" name="Rectangle 61"/>
          <p:cNvSpPr/>
          <p:nvPr/>
        </p:nvSpPr>
        <p:spPr>
          <a:xfrm>
            <a:off x="5301574" y="481033"/>
            <a:ext cx="3482503" cy="2062103"/>
          </a:xfrm>
          <a:prstGeom prst="rect">
            <a:avLst/>
          </a:prstGeom>
        </p:spPr>
        <p:txBody>
          <a:bodyPr wrap="square">
            <a:spAutoFit/>
          </a:bodyPr>
          <a:lstStyle/>
          <a:p>
            <a:r>
              <a:rPr lang="en-US" sz="1600" dirty="0" err="1"/>
              <a:t>MongoDB</a:t>
            </a:r>
            <a:r>
              <a:rPr lang="en-US" sz="1600" dirty="0"/>
              <a:t> is not optimal for large-scale batch processing, which requires distributed computation across potentially vast datasets. Hadoop is better suited for these tasks because they are designed to process terabytes to petabytes of data using distributed clusters.</a:t>
            </a:r>
          </a:p>
        </p:txBody>
      </p:sp>
      <p:sp>
        <p:nvSpPr>
          <p:cNvPr id="63" name="Rectangle 62"/>
          <p:cNvSpPr/>
          <p:nvPr/>
        </p:nvSpPr>
        <p:spPr>
          <a:xfrm>
            <a:off x="165370" y="5661204"/>
            <a:ext cx="9056451" cy="1077218"/>
          </a:xfrm>
          <a:prstGeom prst="rect">
            <a:avLst/>
          </a:prstGeom>
        </p:spPr>
        <p:txBody>
          <a:bodyPr wrap="square">
            <a:spAutoFit/>
          </a:bodyPr>
          <a:lstStyle/>
          <a:p>
            <a:r>
              <a:rPr lang="en-US" sz="1600" dirty="0"/>
              <a:t>         </a:t>
            </a:r>
            <a:r>
              <a:rPr lang="en-US" sz="1600" dirty="0" err="1"/>
              <a:t>MongoDB</a:t>
            </a:r>
            <a:r>
              <a:rPr lang="en-US" sz="1600" dirty="0"/>
              <a:t> is optimized for low-latency, real-time reads and writes, making it ideal after running </a:t>
            </a:r>
            <a:r>
              <a:rPr lang="en-US" sz="1600" b="1" dirty="0" err="1"/>
              <a:t>MapReduce</a:t>
            </a:r>
            <a:r>
              <a:rPr lang="en-US" sz="1600" dirty="0"/>
              <a:t>  jobs. From here the business applications can quickly query </a:t>
            </a:r>
            <a:r>
              <a:rPr lang="en-US" sz="1600" dirty="0" err="1"/>
              <a:t>MongoDB</a:t>
            </a:r>
            <a:r>
              <a:rPr lang="en-US" sz="1600" dirty="0"/>
              <a:t> to build </a:t>
            </a:r>
            <a:r>
              <a:rPr lang="en-US" sz="1600" b="1" dirty="0"/>
              <a:t>real-time dashboards</a:t>
            </a:r>
            <a:r>
              <a:rPr lang="en-US" sz="1600" dirty="0"/>
              <a:t> or serve customer-facing applications where speed and flexibility are essential.</a:t>
            </a:r>
          </a:p>
        </p:txBody>
      </p:sp>
      <p:sp>
        <p:nvSpPr>
          <p:cNvPr id="1024" name="Oval 1023"/>
          <p:cNvSpPr/>
          <p:nvPr/>
        </p:nvSpPr>
        <p:spPr>
          <a:xfrm>
            <a:off x="77821" y="2336326"/>
            <a:ext cx="486383" cy="457199"/>
          </a:xfrm>
          <a:prstGeom prst="ellipse">
            <a:avLst/>
          </a:prstGeom>
          <a:solidFill>
            <a:srgbClr val="C00000"/>
          </a:solidFill>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1600" b="1" dirty="0">
                <a:solidFill>
                  <a:schemeClr val="bg1"/>
                </a:solidFill>
              </a:rPr>
              <a:t>1</a:t>
            </a:r>
          </a:p>
        </p:txBody>
      </p:sp>
      <p:sp>
        <p:nvSpPr>
          <p:cNvPr id="67" name="Oval 66"/>
          <p:cNvSpPr/>
          <p:nvPr/>
        </p:nvSpPr>
        <p:spPr>
          <a:xfrm>
            <a:off x="3634902" y="2542750"/>
            <a:ext cx="486383" cy="457199"/>
          </a:xfrm>
          <a:prstGeom prst="ellipse">
            <a:avLst/>
          </a:prstGeom>
          <a:solidFill>
            <a:srgbClr val="C00000"/>
          </a:solidFill>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1600" b="1" dirty="0">
                <a:solidFill>
                  <a:schemeClr val="bg1"/>
                </a:solidFill>
              </a:rPr>
              <a:t>1</a:t>
            </a:r>
          </a:p>
        </p:txBody>
      </p:sp>
      <p:sp>
        <p:nvSpPr>
          <p:cNvPr id="70" name="Oval 69"/>
          <p:cNvSpPr/>
          <p:nvPr/>
        </p:nvSpPr>
        <p:spPr>
          <a:xfrm>
            <a:off x="0" y="5534450"/>
            <a:ext cx="486383" cy="457199"/>
          </a:xfrm>
          <a:prstGeom prst="ellipse">
            <a:avLst/>
          </a:prstGeom>
          <a:solidFill>
            <a:schemeClr val="accent5">
              <a:lumMod val="60000"/>
              <a:lumOff val="40000"/>
            </a:schemeClr>
          </a:solidFill>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1600" b="1" dirty="0">
                <a:solidFill>
                  <a:schemeClr val="tx1"/>
                </a:solidFill>
              </a:rPr>
              <a:t>2</a:t>
            </a:r>
          </a:p>
        </p:txBody>
      </p:sp>
      <p:sp>
        <p:nvSpPr>
          <p:cNvPr id="71" name="Oval 70"/>
          <p:cNvSpPr/>
          <p:nvPr/>
        </p:nvSpPr>
        <p:spPr>
          <a:xfrm>
            <a:off x="4043464" y="4801633"/>
            <a:ext cx="486383" cy="457199"/>
          </a:xfrm>
          <a:prstGeom prst="ellipse">
            <a:avLst/>
          </a:prstGeom>
          <a:solidFill>
            <a:schemeClr val="accent5">
              <a:lumMod val="60000"/>
              <a:lumOff val="40000"/>
            </a:schemeClr>
          </a:solidFill>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1600" b="1" dirty="0">
                <a:solidFill>
                  <a:schemeClr val="tx1"/>
                </a:solidFill>
              </a:rPr>
              <a:t>2</a:t>
            </a:r>
          </a:p>
        </p:txBody>
      </p:sp>
    </p:spTree>
    <p:extLst>
      <p:ext uri="{BB962C8B-B14F-4D97-AF65-F5344CB8AC3E}">
        <p14:creationId xmlns:p14="http://schemas.microsoft.com/office/powerpoint/2010/main" val="32524894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6"/>
                                        </p:tgtEl>
                                        <p:attrNameLst>
                                          <p:attrName>style.visibility</p:attrName>
                                        </p:attrNameLst>
                                      </p:cBhvr>
                                      <p:to>
                                        <p:strVal val="visible"/>
                                      </p:to>
                                    </p:set>
                                    <p:animEffect transition="in" filter="fade">
                                      <p:cBhvr>
                                        <p:cTn id="7" dur="500"/>
                                        <p:tgtEl>
                                          <p:spTgt spid="5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2"/>
                                        </p:tgtEl>
                                        <p:attrNameLst>
                                          <p:attrName>style.visibility</p:attrName>
                                        </p:attrNameLst>
                                      </p:cBhvr>
                                      <p:to>
                                        <p:strVal val="visible"/>
                                      </p:to>
                                    </p:set>
                                    <p:animEffect transition="in" filter="fade">
                                      <p:cBhvr>
                                        <p:cTn id="12" dur="500"/>
                                        <p:tgtEl>
                                          <p:spTgt spid="6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3"/>
                                        </p:tgtEl>
                                        <p:attrNameLst>
                                          <p:attrName>style.visibility</p:attrName>
                                        </p:attrNameLst>
                                      </p:cBhvr>
                                      <p:to>
                                        <p:strVal val="visible"/>
                                      </p:to>
                                    </p:set>
                                    <p:animEffect transition="in" filter="fade">
                                      <p:cBhvr>
                                        <p:cTn id="17" dur="500"/>
                                        <p:tgtEl>
                                          <p:spTgt spid="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p:bldP spid="62" grpId="0"/>
      <p:bldP spid="6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97392" y="0"/>
            <a:ext cx="1984728" cy="461665"/>
          </a:xfrm>
          <a:prstGeom prst="rect">
            <a:avLst/>
          </a:prstGeom>
        </p:spPr>
        <p:txBody>
          <a:bodyPr wrap="square">
            <a:spAutoFit/>
          </a:bodyPr>
          <a:lstStyle/>
          <a:p>
            <a:r>
              <a:rPr lang="en-US" sz="2400" b="1" dirty="0">
                <a:solidFill>
                  <a:schemeClr val="accent6"/>
                </a:solidFill>
              </a:rPr>
              <a:t>Dynamo</a:t>
            </a:r>
          </a:p>
        </p:txBody>
      </p:sp>
      <p:sp>
        <p:nvSpPr>
          <p:cNvPr id="3" name="Rectangle 2"/>
          <p:cNvSpPr/>
          <p:nvPr/>
        </p:nvSpPr>
        <p:spPr>
          <a:xfrm>
            <a:off x="97276" y="391819"/>
            <a:ext cx="8920264" cy="5632311"/>
          </a:xfrm>
          <a:prstGeom prst="rect">
            <a:avLst/>
          </a:prstGeom>
        </p:spPr>
        <p:txBody>
          <a:bodyPr wrap="square">
            <a:spAutoFit/>
          </a:bodyPr>
          <a:lstStyle/>
          <a:p>
            <a:pPr marL="285750" indent="-285750">
              <a:buFont typeface="Arial" pitchFamily="34" charset="0"/>
              <a:buChar char="•"/>
            </a:pPr>
            <a:r>
              <a:rPr lang="en-US" sz="1600" dirty="0" err="1"/>
              <a:t>DynamoDB</a:t>
            </a:r>
            <a:r>
              <a:rPr lang="en-US" sz="1600" dirty="0"/>
              <a:t> is a cloud-native </a:t>
            </a:r>
            <a:r>
              <a:rPr lang="en-US" sz="1600" dirty="0" err="1"/>
              <a:t>NoSQL</a:t>
            </a:r>
            <a:r>
              <a:rPr lang="en-US" sz="1600" dirty="0"/>
              <a:t> primarily key-value database developed at </a:t>
            </a:r>
            <a:r>
              <a:rPr lang="en-US" sz="2000" b="1" dirty="0">
                <a:solidFill>
                  <a:srgbClr val="00B0F0"/>
                </a:solidFill>
              </a:rPr>
              <a:t>Amazon</a:t>
            </a:r>
            <a:r>
              <a:rPr lang="en-US" sz="1600" dirty="0"/>
              <a:t>. It is a cloud-native in that it does not run on-premises or even in a hybrid cloud; it only runs on Amazon Web Services (AWS). </a:t>
            </a:r>
          </a:p>
          <a:p>
            <a:pPr marL="285750" indent="-285750">
              <a:buFont typeface="Arial" pitchFamily="34" charset="0"/>
              <a:buChar char="•"/>
            </a:pPr>
            <a:r>
              <a:rPr lang="en-US" sz="1600" dirty="0"/>
              <a:t>It is </a:t>
            </a:r>
            <a:r>
              <a:rPr lang="en-US" sz="1600" dirty="0" err="1"/>
              <a:t>NoSQL</a:t>
            </a:r>
            <a:r>
              <a:rPr lang="en-US" sz="1600" dirty="0"/>
              <a:t> in that it does not support ANSI Structured Query Language (SQL). Instead, it uses a proprietary API based on JavaScript Object Notation (JSON). This API is invoked through AWS Software Developer Kits (SDKs) for </a:t>
            </a:r>
            <a:r>
              <a:rPr lang="en-US" sz="1600" dirty="0" err="1"/>
              <a:t>DynamoDB</a:t>
            </a:r>
            <a:r>
              <a:rPr lang="en-US" sz="1600" dirty="0"/>
              <a:t> .</a:t>
            </a:r>
          </a:p>
          <a:p>
            <a:pPr marL="285750" indent="-285750">
              <a:buFont typeface="Arial" pitchFamily="34" charset="0"/>
              <a:buChar char="•"/>
            </a:pPr>
            <a:r>
              <a:rPr lang="en-US" sz="1600" dirty="0"/>
              <a:t>It does not support relational database management systems (RDBMS) methods to join tables through foreign keys.</a:t>
            </a:r>
          </a:p>
          <a:p>
            <a:pPr marL="285750" indent="-285750">
              <a:buFont typeface="Arial" pitchFamily="34" charset="0"/>
              <a:buChar char="•"/>
            </a:pPr>
            <a:r>
              <a:rPr lang="en-US" sz="1600" dirty="0"/>
              <a:t>Outside of Amazon, the world doesn’t know much about the exact nature of this database. The original </a:t>
            </a:r>
            <a:r>
              <a:rPr lang="en-US" sz="1600" b="1" dirty="0"/>
              <a:t>Dynamo paper</a:t>
            </a:r>
            <a:r>
              <a:rPr lang="en-US" sz="1600" dirty="0"/>
              <a:t> (released by Amazon in 2007) details the concept. This white paper cited and also contrasted itself from Google’s </a:t>
            </a:r>
            <a:r>
              <a:rPr lang="en-US" sz="1600" dirty="0" err="1"/>
              <a:t>Bigtable</a:t>
            </a:r>
            <a:r>
              <a:rPr lang="en-US" sz="1600" dirty="0"/>
              <a:t> (2006).</a:t>
            </a:r>
          </a:p>
          <a:p>
            <a:pPr marL="285750" indent="-285750">
              <a:buFont typeface="Arial" pitchFamily="34" charset="0"/>
              <a:buChar char="•"/>
            </a:pPr>
            <a:r>
              <a:rPr lang="en-US" sz="1600" dirty="0"/>
              <a:t>On performance front , for example, </a:t>
            </a:r>
            <a:r>
              <a:rPr lang="en-US" sz="1600" dirty="0" err="1"/>
              <a:t>DynamoDB</a:t>
            </a:r>
            <a:r>
              <a:rPr lang="en-US" sz="1600" dirty="0"/>
              <a:t> delivers consistent single-digit millisecond performance for a shopping cart use case, whether there is 10 or 100 million users.</a:t>
            </a:r>
          </a:p>
          <a:p>
            <a:pPr marL="285750" indent="-285750">
              <a:buFont typeface="Arial" pitchFamily="34" charset="0"/>
              <a:buChar char="•"/>
            </a:pPr>
            <a:endParaRPr lang="en-US" sz="1600" dirty="0"/>
          </a:p>
          <a:p>
            <a:r>
              <a:rPr lang="en-US" sz="1600" b="1" dirty="0"/>
              <a:t>Characteristics of </a:t>
            </a:r>
            <a:r>
              <a:rPr lang="en-US" sz="1600" b="1" dirty="0" err="1"/>
              <a:t>DynamoDB</a:t>
            </a:r>
            <a:endParaRPr lang="en-US" sz="1600" b="1" dirty="0"/>
          </a:p>
          <a:p>
            <a:r>
              <a:rPr lang="en-US" i="1" dirty="0">
                <a:latin typeface="Bookman Old Style" pitchFamily="18" charset="0"/>
              </a:rPr>
              <a:t>1. </a:t>
            </a:r>
            <a:r>
              <a:rPr lang="en-US" i="1" dirty="0" err="1">
                <a:latin typeface="Bookman Old Style" pitchFamily="18" charset="0"/>
              </a:rPr>
              <a:t>Serverless</a:t>
            </a:r>
            <a:endParaRPr lang="en-US" i="1" dirty="0">
              <a:latin typeface="Bookman Old Style" pitchFamily="18" charset="0"/>
            </a:endParaRPr>
          </a:p>
          <a:p>
            <a:r>
              <a:rPr lang="en-US" sz="1600" dirty="0"/>
              <a:t>With </a:t>
            </a:r>
            <a:r>
              <a:rPr lang="en-US" sz="1600" dirty="0" err="1"/>
              <a:t>DynamoDB</a:t>
            </a:r>
            <a:r>
              <a:rPr lang="en-US" sz="1600" dirty="0"/>
              <a:t>, you don't need to provision any servers, or patch, manage, install, maintain, or operate any software. </a:t>
            </a:r>
            <a:r>
              <a:rPr lang="en-US" sz="1600" dirty="0" err="1"/>
              <a:t>DynamoDB</a:t>
            </a:r>
            <a:r>
              <a:rPr lang="en-US" sz="1600" dirty="0"/>
              <a:t> provides zero downtime maintenance. It has no versions (major, minor, or patch), and there are no maintenance windows.</a:t>
            </a:r>
          </a:p>
          <a:p>
            <a:endParaRPr lang="en-US" sz="1600" dirty="0"/>
          </a:p>
        </p:txBody>
      </p:sp>
      <p:sp>
        <p:nvSpPr>
          <p:cNvPr id="4" name="Rectangle 3"/>
          <p:cNvSpPr/>
          <p:nvPr/>
        </p:nvSpPr>
        <p:spPr>
          <a:xfrm>
            <a:off x="1128408" y="6257596"/>
            <a:ext cx="7752945" cy="400110"/>
          </a:xfrm>
          <a:prstGeom prst="rect">
            <a:avLst/>
          </a:prstGeom>
        </p:spPr>
        <p:txBody>
          <a:bodyPr wrap="square">
            <a:spAutoFit/>
          </a:bodyPr>
          <a:lstStyle/>
          <a:p>
            <a:r>
              <a:rPr lang="en-US" sz="2000" b="1" dirty="0"/>
              <a:t>Amazon manages all the underlying infrastructure. </a:t>
            </a:r>
          </a:p>
        </p:txBody>
      </p:sp>
    </p:spTree>
    <p:extLst>
      <p:ext uri="{BB962C8B-B14F-4D97-AF65-F5344CB8AC3E}">
        <p14:creationId xmlns:p14="http://schemas.microsoft.com/office/powerpoint/2010/main" val="29948710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59646" y="-40986"/>
            <a:ext cx="3687069" cy="523220"/>
          </a:xfrm>
          <a:prstGeom prst="rect">
            <a:avLst/>
          </a:prstGeom>
        </p:spPr>
        <p:txBody>
          <a:bodyPr wrap="square">
            <a:spAutoFit/>
          </a:bodyPr>
          <a:lstStyle/>
          <a:p>
            <a:r>
              <a:rPr lang="en-US" sz="2800" b="1" dirty="0" err="1">
                <a:solidFill>
                  <a:schemeClr val="accent6"/>
                </a:solidFill>
              </a:rPr>
              <a:t>DynamdB</a:t>
            </a:r>
            <a:r>
              <a:rPr lang="en-US" sz="2800" b="1" dirty="0">
                <a:solidFill>
                  <a:schemeClr val="accent6"/>
                </a:solidFill>
              </a:rPr>
              <a:t>(contd)</a:t>
            </a:r>
          </a:p>
        </p:txBody>
      </p:sp>
      <p:sp>
        <p:nvSpPr>
          <p:cNvPr id="3" name="Rectangle 2"/>
          <p:cNvSpPr/>
          <p:nvPr/>
        </p:nvSpPr>
        <p:spPr>
          <a:xfrm>
            <a:off x="155643" y="485184"/>
            <a:ext cx="8910536" cy="6278642"/>
          </a:xfrm>
          <a:prstGeom prst="rect">
            <a:avLst/>
          </a:prstGeom>
        </p:spPr>
        <p:txBody>
          <a:bodyPr wrap="square">
            <a:spAutoFit/>
          </a:bodyPr>
          <a:lstStyle/>
          <a:p>
            <a:r>
              <a:rPr lang="en-US" sz="2000" i="1" dirty="0">
                <a:latin typeface="Bookman Old Style" pitchFamily="18" charset="0"/>
              </a:rPr>
              <a:t>2. </a:t>
            </a:r>
            <a:r>
              <a:rPr lang="en-US" sz="2000" i="1" dirty="0" err="1">
                <a:latin typeface="Bookman Old Style" pitchFamily="18" charset="0"/>
              </a:rPr>
              <a:t>NoSQL</a:t>
            </a:r>
            <a:endParaRPr lang="en-US" sz="2000" i="1" dirty="0">
              <a:latin typeface="Bookman Old Style" pitchFamily="18" charset="0"/>
            </a:endParaRPr>
          </a:p>
          <a:p>
            <a:r>
              <a:rPr lang="en-US" dirty="0" err="1"/>
              <a:t>DynamodB</a:t>
            </a:r>
            <a:r>
              <a:rPr lang="en-US" dirty="0"/>
              <a:t> is a </a:t>
            </a:r>
            <a:r>
              <a:rPr lang="en-US" dirty="0" err="1"/>
              <a:t>NoSQL</a:t>
            </a:r>
            <a:r>
              <a:rPr lang="en-US" dirty="0"/>
              <a:t> database. It is purpose-built to deliver improved performance, scalability, manageability, and flexibility compared to traditional relational databases. But it still provides strong read consistency and ACID transactions to build enterprise-grade applications.</a:t>
            </a:r>
          </a:p>
          <a:p>
            <a:endParaRPr lang="en-US" dirty="0"/>
          </a:p>
          <a:p>
            <a:r>
              <a:rPr lang="en-US" sz="2000" i="1" dirty="0">
                <a:latin typeface="Bookman Old Style" pitchFamily="18" charset="0"/>
              </a:rPr>
              <a:t>3. Fully Managed</a:t>
            </a:r>
          </a:p>
          <a:p>
            <a:r>
              <a:rPr lang="en-US" dirty="0"/>
              <a:t>It handles setup, configurations, maintenance, high availability, hardware provisioning, security, backups, monitoring, and more. This ensures that when you create a </a:t>
            </a:r>
            <a:r>
              <a:rPr lang="en-US" dirty="0" err="1"/>
              <a:t>DynamoDB</a:t>
            </a:r>
            <a:r>
              <a:rPr lang="en-US" dirty="0"/>
              <a:t> table, it's instantly ready for production workloads. </a:t>
            </a:r>
            <a:r>
              <a:rPr lang="en-US" dirty="0" err="1"/>
              <a:t>DynamoDB</a:t>
            </a:r>
            <a:r>
              <a:rPr lang="en-US" dirty="0"/>
              <a:t> constantly improves its availability, reliability, performance, security, and functionality without requiring upgrades or downtime.</a:t>
            </a:r>
          </a:p>
          <a:p>
            <a:endParaRPr lang="en-US" dirty="0"/>
          </a:p>
          <a:p>
            <a:r>
              <a:rPr lang="en-US" sz="2000" i="1" dirty="0">
                <a:latin typeface="Bookman Old Style" pitchFamily="18" charset="0"/>
              </a:rPr>
              <a:t>4. Security</a:t>
            </a:r>
          </a:p>
          <a:p>
            <a:r>
              <a:rPr lang="en-US" dirty="0" err="1"/>
              <a:t>DynamoDB</a:t>
            </a:r>
            <a:r>
              <a:rPr lang="en-US" dirty="0"/>
              <a:t> utilizes  secure full control access to </a:t>
            </a:r>
            <a:r>
              <a:rPr lang="en-US" dirty="0" err="1"/>
              <a:t>DynamoDB</a:t>
            </a:r>
            <a:r>
              <a:rPr lang="en-US" dirty="0"/>
              <a:t> resources. It can centrally manage permissions that control which </a:t>
            </a:r>
            <a:r>
              <a:rPr lang="en-US" dirty="0" err="1"/>
              <a:t>DynamoDB</a:t>
            </a:r>
            <a:r>
              <a:rPr lang="en-US" dirty="0"/>
              <a:t> users can access resources. By default, </a:t>
            </a:r>
            <a:r>
              <a:rPr lang="en-US" dirty="0" err="1"/>
              <a:t>DynamoDB</a:t>
            </a:r>
            <a:r>
              <a:rPr lang="en-US" dirty="0"/>
              <a:t> encrypts all customer data in its database and decrypt transparently when demanded. Even with this overhead its performance of single digit latency is maintained.</a:t>
            </a:r>
          </a:p>
          <a:p>
            <a:endParaRPr lang="en-US" dirty="0"/>
          </a:p>
          <a:p>
            <a:endParaRPr lang="en-US" dirty="0"/>
          </a:p>
          <a:p>
            <a:endParaRPr lang="en-US" dirty="0"/>
          </a:p>
        </p:txBody>
      </p:sp>
    </p:spTree>
    <p:extLst>
      <p:ext uri="{BB962C8B-B14F-4D97-AF65-F5344CB8AC3E}">
        <p14:creationId xmlns:p14="http://schemas.microsoft.com/office/powerpoint/2010/main" val="32170557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482234"/>
            <a:ext cx="9056451" cy="2369880"/>
          </a:xfrm>
          <a:prstGeom prst="rect">
            <a:avLst/>
          </a:prstGeom>
        </p:spPr>
        <p:txBody>
          <a:bodyPr wrap="square">
            <a:spAutoFit/>
          </a:bodyPr>
          <a:lstStyle/>
          <a:p>
            <a:pPr marL="285750" indent="-285750">
              <a:buFont typeface="Arial" pitchFamily="34" charset="0"/>
              <a:buChar char="•"/>
            </a:pPr>
            <a:r>
              <a:rPr lang="en-US" sz="1600" dirty="0"/>
              <a:t>Apache Cassandra is a highly scalable, distributed </a:t>
            </a:r>
            <a:r>
              <a:rPr lang="en-US" sz="1600" dirty="0" err="1"/>
              <a:t>NoSQL</a:t>
            </a:r>
            <a:r>
              <a:rPr lang="en-US" sz="1600" dirty="0"/>
              <a:t> database developed at </a:t>
            </a:r>
            <a:r>
              <a:rPr lang="en-US" sz="2000" b="1" dirty="0">
                <a:solidFill>
                  <a:srgbClr val="00B0F0"/>
                </a:solidFill>
              </a:rPr>
              <a:t>Facebook</a:t>
            </a:r>
            <a:r>
              <a:rPr lang="en-US" sz="2000" dirty="0"/>
              <a:t> </a:t>
            </a:r>
            <a:r>
              <a:rPr lang="en-US" sz="2000" dirty="0">
                <a:solidFill>
                  <a:srgbClr val="00B0F0"/>
                </a:solidFill>
              </a:rPr>
              <a:t> </a:t>
            </a:r>
            <a:r>
              <a:rPr lang="en-US" sz="1600" dirty="0"/>
              <a:t>and designed for handling large volumes of data across many commodity servers without a single point of failure. It was developed to power Facebook inbox search, Cassandra has become a popular choice for organizations looking to manage massive amounts of data with high availability and no downtime.</a:t>
            </a:r>
          </a:p>
          <a:p>
            <a:pPr marL="285750" indent="-285750">
              <a:buFont typeface="Arial" pitchFamily="34" charset="0"/>
              <a:buChar char="•"/>
            </a:pPr>
            <a:r>
              <a:rPr lang="en-US" sz="1600" dirty="0"/>
              <a:t>By design, it is lightweight, open-source, non-relational, and largely distributed. Counted among their strengths are horizontal scalability, distributed architectures, and a flexible approach to schema definition.</a:t>
            </a:r>
          </a:p>
          <a:p>
            <a:pPr marL="285750" indent="-285750">
              <a:buFont typeface="Arial" pitchFamily="34" charset="0"/>
              <a:buChar char="•"/>
            </a:pPr>
            <a:r>
              <a:rPr lang="en-US" sz="1600" dirty="0"/>
              <a:t>Cassandra can run on multiple machines since it is a distributed database but to</a:t>
            </a:r>
          </a:p>
        </p:txBody>
      </p:sp>
      <p:sp>
        <p:nvSpPr>
          <p:cNvPr id="3" name="Rectangle 2"/>
          <p:cNvSpPr/>
          <p:nvPr/>
        </p:nvSpPr>
        <p:spPr>
          <a:xfrm>
            <a:off x="2859646" y="-40986"/>
            <a:ext cx="3687069" cy="461665"/>
          </a:xfrm>
          <a:prstGeom prst="rect">
            <a:avLst/>
          </a:prstGeom>
        </p:spPr>
        <p:txBody>
          <a:bodyPr wrap="square">
            <a:spAutoFit/>
          </a:bodyPr>
          <a:lstStyle/>
          <a:p>
            <a:r>
              <a:rPr lang="en-US" sz="2400" b="1" dirty="0">
                <a:solidFill>
                  <a:schemeClr val="accent6"/>
                </a:solidFill>
              </a:rPr>
              <a:t>Cassandra</a:t>
            </a:r>
          </a:p>
        </p:txBody>
      </p:sp>
      <p:pic>
        <p:nvPicPr>
          <p:cNvPr id="1026" name="Picture 2"/>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3639688" y="3287028"/>
            <a:ext cx="5416763" cy="3323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359923" y="2963426"/>
            <a:ext cx="3715967" cy="1815882"/>
          </a:xfrm>
          <a:prstGeom prst="rect">
            <a:avLst/>
          </a:prstGeom>
        </p:spPr>
        <p:txBody>
          <a:bodyPr wrap="square">
            <a:spAutoFit/>
          </a:bodyPr>
          <a:lstStyle/>
          <a:p>
            <a:r>
              <a:rPr lang="en-US" sz="1600" dirty="0"/>
              <a:t>user it appears as a unified single </a:t>
            </a:r>
            <a:r>
              <a:rPr lang="en-US" sz="1600" dirty="0" err="1"/>
              <a:t>machine.It</a:t>
            </a:r>
            <a:r>
              <a:rPr lang="en-US" sz="1600" dirty="0"/>
              <a:t> runs as a </a:t>
            </a:r>
            <a:r>
              <a:rPr lang="en-US" sz="1600" dirty="0" err="1"/>
              <a:t>masterless</a:t>
            </a:r>
            <a:r>
              <a:rPr lang="en-US" sz="1600" dirty="0"/>
              <a:t> architecture – any node in the database can provide the exact same functionality as any other node – contributing to Cassandra’s robustness and resilience.</a:t>
            </a:r>
          </a:p>
        </p:txBody>
      </p:sp>
      <p:sp>
        <p:nvSpPr>
          <p:cNvPr id="5" name="Rectangle 4"/>
          <p:cNvSpPr/>
          <p:nvPr/>
        </p:nvSpPr>
        <p:spPr>
          <a:xfrm>
            <a:off x="131180" y="5016120"/>
            <a:ext cx="3508508" cy="1323439"/>
          </a:xfrm>
          <a:prstGeom prst="rect">
            <a:avLst/>
          </a:prstGeom>
        </p:spPr>
        <p:txBody>
          <a:bodyPr wrap="square">
            <a:spAutoFit/>
          </a:bodyPr>
          <a:lstStyle/>
          <a:p>
            <a:pPr marL="285750" indent="-285750">
              <a:buFont typeface="Arial" pitchFamily="34" charset="0"/>
              <a:buChar char="•"/>
            </a:pPr>
            <a:r>
              <a:rPr lang="en-US" sz="1600" dirty="0"/>
              <a:t>The nodes communicate with one another through a protocol called gossip, which is a process of computer peer-to-peer communication.</a:t>
            </a:r>
          </a:p>
        </p:txBody>
      </p:sp>
    </p:spTree>
    <p:extLst>
      <p:ext uri="{BB962C8B-B14F-4D97-AF65-F5344CB8AC3E}">
        <p14:creationId xmlns:p14="http://schemas.microsoft.com/office/powerpoint/2010/main" val="18881853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59646" y="-40986"/>
            <a:ext cx="3687069" cy="461665"/>
          </a:xfrm>
          <a:prstGeom prst="rect">
            <a:avLst/>
          </a:prstGeom>
        </p:spPr>
        <p:txBody>
          <a:bodyPr wrap="square">
            <a:spAutoFit/>
          </a:bodyPr>
          <a:lstStyle/>
          <a:p>
            <a:r>
              <a:rPr lang="en-US" sz="2400" b="1" dirty="0">
                <a:solidFill>
                  <a:schemeClr val="accent6"/>
                </a:solidFill>
              </a:rPr>
              <a:t>Cassandra (contd)</a:t>
            </a:r>
          </a:p>
        </p:txBody>
      </p:sp>
      <p:sp>
        <p:nvSpPr>
          <p:cNvPr id="3" name="Rectangle 2"/>
          <p:cNvSpPr/>
          <p:nvPr/>
        </p:nvSpPr>
        <p:spPr>
          <a:xfrm>
            <a:off x="380874" y="516121"/>
            <a:ext cx="2821606" cy="338554"/>
          </a:xfrm>
          <a:prstGeom prst="rect">
            <a:avLst/>
          </a:prstGeom>
        </p:spPr>
        <p:txBody>
          <a:bodyPr wrap="none">
            <a:spAutoFit/>
          </a:bodyPr>
          <a:lstStyle/>
          <a:p>
            <a:r>
              <a:rPr lang="en-US" sz="1600" b="1" dirty="0"/>
              <a:t>Key Features of Cassandra</a:t>
            </a:r>
          </a:p>
        </p:txBody>
      </p:sp>
      <p:sp>
        <p:nvSpPr>
          <p:cNvPr id="4" name="Rectangle 3"/>
          <p:cNvSpPr/>
          <p:nvPr/>
        </p:nvSpPr>
        <p:spPr>
          <a:xfrm>
            <a:off x="225527" y="885453"/>
            <a:ext cx="3156633" cy="369332"/>
          </a:xfrm>
          <a:prstGeom prst="rect">
            <a:avLst/>
          </a:prstGeom>
        </p:spPr>
        <p:txBody>
          <a:bodyPr wrap="none">
            <a:spAutoFit/>
          </a:bodyPr>
          <a:lstStyle/>
          <a:p>
            <a:r>
              <a:rPr lang="en-US" i="1" dirty="0">
                <a:latin typeface="Bookman Old Style" pitchFamily="18" charset="0"/>
              </a:rPr>
              <a:t>1. Distributed Architecture:</a:t>
            </a:r>
          </a:p>
        </p:txBody>
      </p:sp>
      <p:sp>
        <p:nvSpPr>
          <p:cNvPr id="6" name="Rectangle 5"/>
          <p:cNvSpPr/>
          <p:nvPr/>
        </p:nvSpPr>
        <p:spPr>
          <a:xfrm>
            <a:off x="77820" y="1254785"/>
            <a:ext cx="8939719" cy="4862870"/>
          </a:xfrm>
          <a:prstGeom prst="rect">
            <a:avLst/>
          </a:prstGeom>
        </p:spPr>
        <p:txBody>
          <a:bodyPr wrap="square">
            <a:spAutoFit/>
          </a:bodyPr>
          <a:lstStyle/>
          <a:p>
            <a:r>
              <a:rPr lang="en-US" sz="1600" dirty="0"/>
              <a:t>Unlike traditional databases that follow a master-slave architecture, Cassandra uses a peer-to-peer architecture. All nodes are equal, meaning there’s no single master node. This setup eliminates single points of failure and ensures high availability. Unlike traditional databases that follow a master-slave architecture, Cassandra uses a peer-to-peer architecture. All nodes are equal, meaning there’s no single master node. This setup eliminates single points of failure and ensures high availability.</a:t>
            </a:r>
          </a:p>
          <a:p>
            <a:endParaRPr lang="en-US" sz="1600" dirty="0"/>
          </a:p>
          <a:p>
            <a:r>
              <a:rPr lang="en-US" i="1" dirty="0">
                <a:latin typeface="Bookman Old Style" pitchFamily="18" charset="0"/>
              </a:rPr>
              <a:t>2. Scalability :</a:t>
            </a:r>
          </a:p>
          <a:p>
            <a:r>
              <a:rPr lang="en-US" sz="1600" dirty="0"/>
              <a:t>Cassandra scales horizontally by adding more nodes to the cluster. As nodes are added, Cassandra maintains performance because of its linear scaling properties. New nodes can be added dynamically without stopping the system, ensuring uninterrupted service availability.</a:t>
            </a:r>
          </a:p>
          <a:p>
            <a:endParaRPr lang="en-US" sz="1600" dirty="0"/>
          </a:p>
          <a:p>
            <a:r>
              <a:rPr lang="en-US" i="1" dirty="0">
                <a:latin typeface="Bookman Old Style" pitchFamily="18" charset="0"/>
              </a:rPr>
              <a:t>3. High Availability and Fault Tolerance:</a:t>
            </a:r>
          </a:p>
          <a:p>
            <a:r>
              <a:rPr lang="en-US" sz="1600" dirty="0"/>
              <a:t>Cassandra uses a configurable replication strategy to replicate data across multiple nodes, ensuring that even if a node or several nodes fail, data remains accessible.</a:t>
            </a:r>
          </a:p>
          <a:p>
            <a:endParaRPr lang="en-US" sz="1600" dirty="0"/>
          </a:p>
          <a:p>
            <a:r>
              <a:rPr lang="en-US" i="1" dirty="0">
                <a:latin typeface="Bookman Old Style" pitchFamily="18" charset="0"/>
              </a:rPr>
              <a:t>4. Consistency and Availability Trade-offs::</a:t>
            </a:r>
          </a:p>
          <a:p>
            <a:r>
              <a:rPr lang="en-US" sz="1600" dirty="0"/>
              <a:t>Cassandra offers tunable consistency, allowing developers to choose between strong </a:t>
            </a:r>
          </a:p>
        </p:txBody>
      </p:sp>
    </p:spTree>
    <p:extLst>
      <p:ext uri="{BB962C8B-B14F-4D97-AF65-F5344CB8AC3E}">
        <p14:creationId xmlns:p14="http://schemas.microsoft.com/office/powerpoint/2010/main" val="12731599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4007" y="589162"/>
            <a:ext cx="8832715" cy="584775"/>
          </a:xfrm>
          <a:prstGeom prst="rect">
            <a:avLst/>
          </a:prstGeom>
        </p:spPr>
        <p:txBody>
          <a:bodyPr wrap="square">
            <a:spAutoFit/>
          </a:bodyPr>
          <a:lstStyle/>
          <a:p>
            <a:r>
              <a:rPr lang="en-US" sz="1600" dirty="0"/>
              <a:t>to medium to low </a:t>
            </a:r>
            <a:r>
              <a:rPr lang="en-US" sz="1600" dirty="0" err="1"/>
              <a:t>i.e</a:t>
            </a:r>
            <a:r>
              <a:rPr lang="en-US" sz="1600" dirty="0"/>
              <a:t> that governed by Consistency Levels, which can be set at the query level. Thus Consistency </a:t>
            </a:r>
            <a:r>
              <a:rPr lang="en-US" sz="1600" dirty="0" err="1"/>
              <a:t>Vs</a:t>
            </a:r>
            <a:r>
              <a:rPr lang="en-US" sz="1600" dirty="0"/>
              <a:t> Availability can be bargained as per CAP theorem.</a:t>
            </a:r>
          </a:p>
        </p:txBody>
      </p:sp>
      <p:sp>
        <p:nvSpPr>
          <p:cNvPr id="3" name="Rectangle 2"/>
          <p:cNvSpPr/>
          <p:nvPr/>
        </p:nvSpPr>
        <p:spPr>
          <a:xfrm>
            <a:off x="2859646" y="-40986"/>
            <a:ext cx="3687069" cy="461665"/>
          </a:xfrm>
          <a:prstGeom prst="rect">
            <a:avLst/>
          </a:prstGeom>
        </p:spPr>
        <p:txBody>
          <a:bodyPr wrap="square">
            <a:spAutoFit/>
          </a:bodyPr>
          <a:lstStyle/>
          <a:p>
            <a:r>
              <a:rPr lang="en-US" sz="2400" b="1" dirty="0">
                <a:solidFill>
                  <a:schemeClr val="accent6"/>
                </a:solidFill>
              </a:rPr>
              <a:t>Cassandra (contd)</a:t>
            </a:r>
          </a:p>
        </p:txBody>
      </p:sp>
      <p:sp>
        <p:nvSpPr>
          <p:cNvPr id="4" name="Rectangle 3"/>
          <p:cNvSpPr/>
          <p:nvPr/>
        </p:nvSpPr>
        <p:spPr>
          <a:xfrm>
            <a:off x="0" y="1270734"/>
            <a:ext cx="8959173" cy="830997"/>
          </a:xfrm>
          <a:prstGeom prst="rect">
            <a:avLst/>
          </a:prstGeom>
        </p:spPr>
        <p:txBody>
          <a:bodyPr wrap="square">
            <a:spAutoFit/>
          </a:bodyPr>
          <a:lstStyle/>
          <a:p>
            <a:r>
              <a:rPr lang="en-US" sz="1600" b="1" dirty="0"/>
              <a:t>Application areas : </a:t>
            </a:r>
          </a:p>
          <a:p>
            <a:r>
              <a:rPr lang="en-US" sz="1600" dirty="0"/>
              <a:t>Cassandra’s architecture makes it ideal for use cases that demand high availability, scalability, and fast read/write operations:</a:t>
            </a:r>
          </a:p>
        </p:txBody>
      </p:sp>
      <p:sp>
        <p:nvSpPr>
          <p:cNvPr id="5" name="Rectangle 4"/>
          <p:cNvSpPr/>
          <p:nvPr/>
        </p:nvSpPr>
        <p:spPr>
          <a:xfrm>
            <a:off x="-1" y="2210574"/>
            <a:ext cx="8959173" cy="3908762"/>
          </a:xfrm>
          <a:prstGeom prst="rect">
            <a:avLst/>
          </a:prstGeom>
        </p:spPr>
        <p:txBody>
          <a:bodyPr wrap="square">
            <a:spAutoFit/>
          </a:bodyPr>
          <a:lstStyle/>
          <a:p>
            <a:r>
              <a:rPr lang="en-US" i="1" dirty="0">
                <a:latin typeface="Bookman Old Style" pitchFamily="18" charset="0"/>
              </a:rPr>
              <a:t>Time-Series Data: </a:t>
            </a:r>
            <a:r>
              <a:rPr lang="en-US" sz="1600" dirty="0"/>
              <a:t>Applications that involve time-series data, such as monitoring tools (e.g., monitoring server health, </a:t>
            </a:r>
            <a:r>
              <a:rPr lang="en-US" sz="1600" dirty="0" err="1"/>
              <a:t>IoT</a:t>
            </a:r>
            <a:r>
              <a:rPr lang="en-US" sz="1600" dirty="0"/>
              <a:t> data) and logging systems, benefit from Cassandra’s performance and ability to handle large amounts of sequentially growing data efficiently.</a:t>
            </a:r>
          </a:p>
          <a:p>
            <a:endParaRPr lang="en-US" sz="1600" dirty="0"/>
          </a:p>
          <a:p>
            <a:r>
              <a:rPr lang="en-US" i="1" dirty="0">
                <a:latin typeface="Bookman Old Style" pitchFamily="18" charset="0"/>
              </a:rPr>
              <a:t>Real-Time Data and Analytics: </a:t>
            </a:r>
            <a:r>
              <a:rPr lang="en-US" sz="1600" dirty="0"/>
              <a:t>For applications requiring real-time data access, like social media platforms, e-commerce personalization engines, or recommendation systems, Cassandra provides fast read and write capabilities.</a:t>
            </a:r>
          </a:p>
          <a:p>
            <a:endParaRPr lang="en-US" sz="1600" dirty="0"/>
          </a:p>
          <a:p>
            <a:r>
              <a:rPr lang="en-US" i="1" dirty="0" err="1">
                <a:latin typeface="Bookman Old Style" pitchFamily="18" charset="0"/>
              </a:rPr>
              <a:t>IoT</a:t>
            </a:r>
            <a:r>
              <a:rPr lang="en-US" i="1" dirty="0">
                <a:latin typeface="Bookman Old Style" pitchFamily="18" charset="0"/>
              </a:rPr>
              <a:t> Applications: </a:t>
            </a:r>
            <a:r>
              <a:rPr lang="en-US" sz="1600" dirty="0" err="1"/>
              <a:t>IoT</a:t>
            </a:r>
            <a:r>
              <a:rPr lang="en-US" sz="1600" dirty="0"/>
              <a:t> systems generate massive amounts of data from devices in various geographic locations. Cassandra’s multi-data center support ensures data is available quickly from anywhere.</a:t>
            </a:r>
          </a:p>
          <a:p>
            <a:endParaRPr lang="en-US" sz="1600" dirty="0"/>
          </a:p>
          <a:p>
            <a:r>
              <a:rPr lang="en-US" i="1" dirty="0">
                <a:latin typeface="Bookman Old Style" pitchFamily="18" charset="0"/>
              </a:rPr>
              <a:t>Messaging and Event Logging: </a:t>
            </a:r>
            <a:r>
              <a:rPr lang="en-US" sz="1600" dirty="0"/>
              <a:t>Systems that require logging of events, messages, or user actions in real-time use Cassandra due to its ability to handle high-velocity writes without sacrificing performance.</a:t>
            </a:r>
          </a:p>
        </p:txBody>
      </p:sp>
    </p:spTree>
    <p:extLst>
      <p:ext uri="{BB962C8B-B14F-4D97-AF65-F5344CB8AC3E}">
        <p14:creationId xmlns:p14="http://schemas.microsoft.com/office/powerpoint/2010/main" val="12731599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995833" y="75746"/>
            <a:ext cx="2480839" cy="523220"/>
          </a:xfrm>
          <a:prstGeom prst="rect">
            <a:avLst/>
          </a:prstGeom>
        </p:spPr>
        <p:txBody>
          <a:bodyPr wrap="square">
            <a:spAutoFit/>
          </a:bodyPr>
          <a:lstStyle/>
          <a:p>
            <a:r>
              <a:rPr lang="en-US" sz="2800" b="1" dirty="0" err="1">
                <a:solidFill>
                  <a:schemeClr val="accent6"/>
                </a:solidFill>
              </a:rPr>
              <a:t>Voldemart</a:t>
            </a:r>
            <a:endParaRPr lang="en-US" sz="2800" b="1" dirty="0">
              <a:solidFill>
                <a:schemeClr val="accent6"/>
              </a:solidFill>
            </a:endParaRPr>
          </a:p>
        </p:txBody>
      </p:sp>
      <p:sp>
        <p:nvSpPr>
          <p:cNvPr id="3" name="Rectangle 2"/>
          <p:cNvSpPr/>
          <p:nvPr/>
        </p:nvSpPr>
        <p:spPr>
          <a:xfrm>
            <a:off x="77820" y="598966"/>
            <a:ext cx="8949448" cy="1569660"/>
          </a:xfrm>
          <a:prstGeom prst="rect">
            <a:avLst/>
          </a:prstGeom>
        </p:spPr>
        <p:txBody>
          <a:bodyPr wrap="square">
            <a:spAutoFit/>
          </a:bodyPr>
          <a:lstStyle/>
          <a:p>
            <a:r>
              <a:rPr lang="en-US" dirty="0"/>
              <a:t>Voldemort is an open-source , </a:t>
            </a:r>
            <a:r>
              <a:rPr lang="en-US" dirty="0" err="1"/>
              <a:t>NoSQL</a:t>
            </a:r>
            <a:r>
              <a:rPr lang="en-US" dirty="0"/>
              <a:t> distributed key-value storage system developed by </a:t>
            </a:r>
            <a:r>
              <a:rPr lang="en-US" sz="2400" b="1" dirty="0">
                <a:solidFill>
                  <a:srgbClr val="00B0F0"/>
                </a:solidFill>
              </a:rPr>
              <a:t>LinkedIn. </a:t>
            </a:r>
            <a:r>
              <a:rPr lang="en-US" dirty="0"/>
              <a:t>It is designed for scalability and performance and inspired by Amazon’s Dynamo. It is used to manage large-scale distributed data while ensuring high availability and fault tolerance. Voldemort is suitable for applications that require real-time, low-latency access to large volumes of data.</a:t>
            </a:r>
          </a:p>
        </p:txBody>
      </p:sp>
      <p:sp>
        <p:nvSpPr>
          <p:cNvPr id="6" name="Rectangle 5"/>
          <p:cNvSpPr/>
          <p:nvPr/>
        </p:nvSpPr>
        <p:spPr>
          <a:xfrm>
            <a:off x="184682" y="2551836"/>
            <a:ext cx="8842586" cy="3970318"/>
          </a:xfrm>
          <a:prstGeom prst="rect">
            <a:avLst/>
          </a:prstGeom>
        </p:spPr>
        <p:txBody>
          <a:bodyPr wrap="square">
            <a:spAutoFit/>
          </a:bodyPr>
          <a:lstStyle/>
          <a:p>
            <a:pPr marL="285750" indent="-285750">
              <a:buFont typeface="Arial" pitchFamily="34" charset="0"/>
              <a:buChar char="•"/>
            </a:pPr>
            <a:r>
              <a:rPr lang="en-US" dirty="0"/>
              <a:t>Data is automatically replicated over multiple servers.</a:t>
            </a:r>
          </a:p>
          <a:p>
            <a:pPr marL="285750" indent="-285750">
              <a:buFont typeface="Arial" pitchFamily="34" charset="0"/>
              <a:buChar char="•"/>
            </a:pPr>
            <a:r>
              <a:rPr lang="en-US" dirty="0"/>
              <a:t>Data is partitioned using consistent hashing, distributing it evenly across all nodes in the cluster. This ensures balance and even load distribution, which is critical for performance and scalability.</a:t>
            </a:r>
          </a:p>
          <a:p>
            <a:pPr marL="285750" indent="-285750">
              <a:buFont typeface="Arial" pitchFamily="34" charset="0"/>
              <a:buChar char="•"/>
            </a:pPr>
            <a:r>
              <a:rPr lang="en-US" dirty="0"/>
              <a:t>It supports an eventual consistency model, meaning data updates propagate through the cluster over time, eventually reaching consistency. This is beneficial for applications that prioritize availability and partition tolerance over immediate consistency.</a:t>
            </a:r>
          </a:p>
          <a:p>
            <a:pPr marL="285750" indent="-285750">
              <a:buFont typeface="Arial" pitchFamily="34" charset="0"/>
              <a:buChar char="•"/>
            </a:pPr>
            <a:r>
              <a:rPr lang="en-US" dirty="0"/>
              <a:t>Conflicts are managed using vector clocks, a versioning mechanism that tracks multiple versions of data, allowing the system to resolve conflicts when data nodes diverge.</a:t>
            </a:r>
          </a:p>
          <a:p>
            <a:pPr marL="285750" indent="-285750">
              <a:buFont typeface="Arial" pitchFamily="34" charset="0"/>
              <a:buChar char="•"/>
            </a:pPr>
            <a:r>
              <a:rPr lang="en-US" dirty="0"/>
              <a:t>Voldemort supports In-Memory storage for high-speed access . It supports REST API for accessing and manipulating data, making it easy for developers to interact with the database using standard web protocols. </a:t>
            </a:r>
          </a:p>
        </p:txBody>
      </p:sp>
      <p:sp>
        <p:nvSpPr>
          <p:cNvPr id="7" name="Rectangle 6"/>
          <p:cNvSpPr/>
          <p:nvPr/>
        </p:nvSpPr>
        <p:spPr>
          <a:xfrm>
            <a:off x="184682" y="2182504"/>
            <a:ext cx="3091424" cy="369332"/>
          </a:xfrm>
          <a:prstGeom prst="rect">
            <a:avLst/>
          </a:prstGeom>
        </p:spPr>
        <p:txBody>
          <a:bodyPr wrap="none">
            <a:spAutoFit/>
          </a:bodyPr>
          <a:lstStyle/>
          <a:p>
            <a:r>
              <a:rPr lang="en-US" b="1" dirty="0"/>
              <a:t>Key Features of </a:t>
            </a:r>
            <a:r>
              <a:rPr lang="en-US" b="1" dirty="0" err="1"/>
              <a:t>Voldemart</a:t>
            </a:r>
            <a:endParaRPr lang="en-US" b="1" dirty="0"/>
          </a:p>
        </p:txBody>
      </p:sp>
    </p:spTree>
    <p:extLst>
      <p:ext uri="{BB962C8B-B14F-4D97-AF65-F5344CB8AC3E}">
        <p14:creationId xmlns:p14="http://schemas.microsoft.com/office/powerpoint/2010/main" val="12731599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947195" y="-1754"/>
            <a:ext cx="2840763" cy="461665"/>
          </a:xfrm>
          <a:prstGeom prst="rect">
            <a:avLst/>
          </a:prstGeom>
        </p:spPr>
        <p:txBody>
          <a:bodyPr wrap="square">
            <a:spAutoFit/>
          </a:bodyPr>
          <a:lstStyle/>
          <a:p>
            <a:r>
              <a:rPr lang="en-US" sz="2400" b="1" dirty="0">
                <a:solidFill>
                  <a:schemeClr val="accent6"/>
                </a:solidFill>
              </a:rPr>
              <a:t>Java Interface</a:t>
            </a:r>
          </a:p>
        </p:txBody>
      </p:sp>
      <p:sp>
        <p:nvSpPr>
          <p:cNvPr id="3" name="Rectangle 2"/>
          <p:cNvSpPr/>
          <p:nvPr/>
        </p:nvSpPr>
        <p:spPr>
          <a:xfrm>
            <a:off x="58222" y="488454"/>
            <a:ext cx="8949591" cy="5786199"/>
          </a:xfrm>
          <a:prstGeom prst="rect">
            <a:avLst/>
          </a:prstGeom>
        </p:spPr>
        <p:txBody>
          <a:bodyPr wrap="square">
            <a:spAutoFit/>
          </a:bodyPr>
          <a:lstStyle/>
          <a:p>
            <a:pPr marL="285750" indent="-285750">
              <a:buFont typeface="Arial" pitchFamily="34" charset="0"/>
              <a:buChar char="•"/>
            </a:pPr>
            <a:r>
              <a:rPr lang="en-US" sz="1600" dirty="0"/>
              <a:t>In Java programming, an </a:t>
            </a:r>
            <a:r>
              <a:rPr lang="en-US" sz="1600" b="1" dirty="0"/>
              <a:t>interface</a:t>
            </a:r>
            <a:r>
              <a:rPr lang="en-US" sz="1600" dirty="0"/>
              <a:t> is a collection of abstract methods (methods without bodies) and constant fields (static and final). It serves as a blueprint for classes that implement it, allowing different classes to share common behavior.</a:t>
            </a:r>
          </a:p>
          <a:p>
            <a:pPr marL="285750" indent="-285750">
              <a:buFont typeface="Arial" pitchFamily="34" charset="0"/>
              <a:buChar char="•"/>
            </a:pPr>
            <a:r>
              <a:rPr lang="en-US" sz="1600" dirty="0"/>
              <a:t>Hadoop itself is written in Java, so most Hadoop operations / interactions are mediated through the Java API to provide a modular, extensible framework for large-scale distributed data processing. </a:t>
            </a:r>
          </a:p>
          <a:p>
            <a:pPr marL="285750" indent="-285750">
              <a:buFont typeface="Arial" pitchFamily="34" charset="0"/>
              <a:buChar char="•"/>
            </a:pPr>
            <a:r>
              <a:rPr lang="en-US" sz="1600" dirty="0"/>
              <a:t>It provide pluggable components that allow developers to customize data handling, serialization, I/</a:t>
            </a:r>
            <a:r>
              <a:rPr lang="en-US" sz="1600" dirty="0" err="1"/>
              <a:t>O,reading</a:t>
            </a:r>
            <a:r>
              <a:rPr lang="en-US" sz="1600" dirty="0"/>
              <a:t> data, writing data, processing key-value pairs , without altering the core architecture. </a:t>
            </a:r>
          </a:p>
          <a:p>
            <a:r>
              <a:rPr lang="en-US" sz="1600" dirty="0"/>
              <a:t>For Example : </a:t>
            </a:r>
            <a:r>
              <a:rPr lang="en-US" i="1" dirty="0" err="1">
                <a:latin typeface="Bookman Old Style" pitchFamily="18" charset="0"/>
              </a:rPr>
              <a:t>FileSystem</a:t>
            </a:r>
            <a:r>
              <a:rPr lang="en-US" dirty="0">
                <a:latin typeface="Bookman Old Style" pitchFamily="18" charset="0"/>
              </a:rPr>
              <a:t> : &lt; </a:t>
            </a:r>
            <a:r>
              <a:rPr lang="en-US" dirty="0" err="1"/>
              <a:t>org.apache.hadoop.fs.FileSystem</a:t>
            </a:r>
            <a:r>
              <a:rPr lang="en-US" dirty="0"/>
              <a:t> </a:t>
            </a:r>
            <a:r>
              <a:rPr lang="en-US" dirty="0">
                <a:latin typeface="Bookman Old Style" pitchFamily="18" charset="0"/>
              </a:rPr>
              <a:t>&gt; </a:t>
            </a:r>
          </a:p>
          <a:p>
            <a:pPr marL="285750" indent="-285750">
              <a:buFont typeface="Arial" pitchFamily="34" charset="0"/>
              <a:buChar char="•"/>
            </a:pPr>
            <a:r>
              <a:rPr lang="en-US" sz="1600" dirty="0"/>
              <a:t>Hadoop is capable of running various file systems and HDFS is just one single implementation that out of all those file systems. The </a:t>
            </a:r>
            <a:r>
              <a:rPr lang="en-US" sz="1600" i="1" dirty="0" err="1">
                <a:latin typeface="Bookman Old Style" pitchFamily="18" charset="0"/>
              </a:rPr>
              <a:t>FileSystem</a:t>
            </a:r>
            <a:r>
              <a:rPr lang="en-US" sz="1600" dirty="0">
                <a:latin typeface="Bookman Old Style" pitchFamily="18" charset="0"/>
              </a:rPr>
              <a:t> </a:t>
            </a:r>
            <a:r>
              <a:rPr lang="en-US" sz="1600" dirty="0"/>
              <a:t>abstract class in Hadoop provides a generic interface for </a:t>
            </a:r>
            <a:r>
              <a:rPr lang="en-US" sz="1600" dirty="0" err="1"/>
              <a:t>Input/Output</a:t>
            </a:r>
            <a:r>
              <a:rPr lang="en-US" sz="1600" dirty="0"/>
              <a:t> (I/O) across different file systems. It provides a unified API for working with various file systems regardless of the underlying file system (local, distributed, or cloud-based).</a:t>
            </a:r>
          </a:p>
          <a:p>
            <a:pPr marL="285750" indent="-285750">
              <a:buFont typeface="Arial" pitchFamily="34" charset="0"/>
              <a:buChar char="•"/>
            </a:pPr>
            <a:r>
              <a:rPr lang="en-US" sz="1600" dirty="0"/>
              <a:t>Some of the common implementations include:</a:t>
            </a:r>
          </a:p>
          <a:p>
            <a:pPr marL="742950" lvl="1" indent="-285750">
              <a:buFont typeface="Courier New" pitchFamily="49" charset="0"/>
              <a:buChar char="o"/>
            </a:pPr>
            <a:r>
              <a:rPr lang="en-US" sz="1600" i="1" dirty="0"/>
              <a:t>Local File System </a:t>
            </a:r>
            <a:r>
              <a:rPr lang="en-US" sz="1600" dirty="0"/>
              <a:t>(</a:t>
            </a:r>
            <a:r>
              <a:rPr lang="en-US" sz="1600" dirty="0" err="1"/>
              <a:t>LocalFileSystem</a:t>
            </a:r>
            <a:r>
              <a:rPr lang="en-US" sz="1600" dirty="0"/>
              <a:t>): For working with files on locally connected disk with client-side</a:t>
            </a:r>
          </a:p>
          <a:p>
            <a:pPr marL="742950" lvl="1" indent="-285750">
              <a:buFont typeface="Courier New" pitchFamily="49" charset="0"/>
              <a:buChar char="o"/>
            </a:pPr>
            <a:r>
              <a:rPr lang="en-US" sz="1600" i="1" dirty="0"/>
              <a:t>HDFS</a:t>
            </a:r>
            <a:r>
              <a:rPr lang="en-US" sz="1600" dirty="0"/>
              <a:t> (</a:t>
            </a:r>
            <a:r>
              <a:rPr lang="en-US" sz="1600" dirty="0" err="1"/>
              <a:t>DistributedFileSystem</a:t>
            </a:r>
            <a:r>
              <a:rPr lang="en-US" sz="1600" dirty="0"/>
              <a:t>): For interacting with the Hadoop Distributed File System.</a:t>
            </a:r>
          </a:p>
          <a:p>
            <a:pPr marL="742950" lvl="1" indent="-285750">
              <a:buFont typeface="Courier New" pitchFamily="49" charset="0"/>
              <a:buChar char="o"/>
            </a:pPr>
            <a:r>
              <a:rPr lang="en-US" sz="1600" dirty="0"/>
              <a:t>The </a:t>
            </a:r>
            <a:r>
              <a:rPr lang="en-US" sz="1600" i="1" dirty="0"/>
              <a:t>HFTP</a:t>
            </a:r>
            <a:r>
              <a:rPr lang="en-US" sz="1600" dirty="0"/>
              <a:t> </a:t>
            </a:r>
            <a:r>
              <a:rPr lang="en-US" sz="1600" dirty="0" err="1"/>
              <a:t>filesystem</a:t>
            </a:r>
            <a:r>
              <a:rPr lang="en-US" sz="1600" dirty="0"/>
              <a:t> provides read-only access to HDFS over HTTP. </a:t>
            </a:r>
          </a:p>
          <a:p>
            <a:pPr marL="742950" lvl="1" indent="-285750">
              <a:buFont typeface="Courier New" pitchFamily="49" charset="0"/>
              <a:buChar char="o"/>
            </a:pPr>
            <a:r>
              <a:rPr lang="en-US" sz="1600" dirty="0"/>
              <a:t>The </a:t>
            </a:r>
            <a:r>
              <a:rPr lang="en-US" sz="1600" i="1" dirty="0"/>
              <a:t>HAR</a:t>
            </a:r>
            <a:r>
              <a:rPr lang="en-US" sz="1600" dirty="0"/>
              <a:t> file system reduces the memory usage of </a:t>
            </a:r>
            <a:r>
              <a:rPr lang="en-US" sz="1600" dirty="0" err="1"/>
              <a:t>NameNode</a:t>
            </a:r>
            <a:r>
              <a:rPr lang="en-US" sz="1600" dirty="0"/>
              <a:t> by registering files in Hadoop HDFS. </a:t>
            </a:r>
          </a:p>
        </p:txBody>
      </p:sp>
    </p:spTree>
    <p:extLst>
      <p:ext uri="{BB962C8B-B14F-4D97-AF65-F5344CB8AC3E}">
        <p14:creationId xmlns:p14="http://schemas.microsoft.com/office/powerpoint/2010/main" val="18300728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59646" y="-40986"/>
            <a:ext cx="3687069" cy="523220"/>
          </a:xfrm>
          <a:prstGeom prst="rect">
            <a:avLst/>
          </a:prstGeom>
        </p:spPr>
        <p:txBody>
          <a:bodyPr wrap="square">
            <a:spAutoFit/>
          </a:bodyPr>
          <a:lstStyle/>
          <a:p>
            <a:r>
              <a:rPr lang="en-US" sz="2800" b="1" dirty="0" err="1">
                <a:solidFill>
                  <a:schemeClr val="accent6"/>
                </a:solidFill>
              </a:rPr>
              <a:t>Voldemart</a:t>
            </a:r>
            <a:r>
              <a:rPr lang="en-US" sz="2800" b="1" dirty="0">
                <a:solidFill>
                  <a:schemeClr val="accent6"/>
                </a:solidFill>
              </a:rPr>
              <a:t> (contd)</a:t>
            </a:r>
          </a:p>
        </p:txBody>
      </p:sp>
      <p:sp>
        <p:nvSpPr>
          <p:cNvPr id="3" name="Rectangle 2"/>
          <p:cNvSpPr/>
          <p:nvPr/>
        </p:nvSpPr>
        <p:spPr>
          <a:xfrm>
            <a:off x="262645" y="898614"/>
            <a:ext cx="8735439" cy="4862870"/>
          </a:xfrm>
          <a:prstGeom prst="rect">
            <a:avLst/>
          </a:prstGeom>
        </p:spPr>
        <p:txBody>
          <a:bodyPr wrap="square">
            <a:spAutoFit/>
          </a:bodyPr>
          <a:lstStyle/>
          <a:p>
            <a:r>
              <a:rPr lang="en-US" b="1" dirty="0"/>
              <a:t>Application areas :</a:t>
            </a:r>
          </a:p>
          <a:p>
            <a:endParaRPr lang="en-US" b="1" dirty="0"/>
          </a:p>
          <a:p>
            <a:r>
              <a:rPr lang="en-US" sz="2000" i="1" dirty="0">
                <a:latin typeface="Bookman Old Style" pitchFamily="18" charset="0"/>
              </a:rPr>
              <a:t>Content Delivery : </a:t>
            </a:r>
            <a:r>
              <a:rPr lang="en-US" dirty="0"/>
              <a:t>Suitable for caching and delivering content quickly, Voldemort is often used for user profiles, recommendation systems, and session data, where fast read and write operations are crucial.</a:t>
            </a:r>
          </a:p>
          <a:p>
            <a:endParaRPr lang="en-US" dirty="0"/>
          </a:p>
          <a:p>
            <a:r>
              <a:rPr lang="en-US" sz="2000" i="1" dirty="0">
                <a:latin typeface="Bookman Old Style" pitchFamily="18" charset="0"/>
              </a:rPr>
              <a:t>Global Scale Applications: </a:t>
            </a:r>
            <a:r>
              <a:rPr lang="en-US" dirty="0"/>
              <a:t>With support for multi-data center replication, Voldemort is effective for applications needing global data distribution and low latency.</a:t>
            </a:r>
          </a:p>
          <a:p>
            <a:endParaRPr lang="en-US" dirty="0"/>
          </a:p>
          <a:p>
            <a:endParaRPr lang="en-US" dirty="0"/>
          </a:p>
          <a:p>
            <a:pPr marL="285750" indent="-285750">
              <a:buFont typeface="Courier New" pitchFamily="49" charset="0"/>
              <a:buChar char="o"/>
            </a:pPr>
            <a:r>
              <a:rPr lang="en-US" dirty="0"/>
              <a:t>Its limitation is that it has got limited support for complex queries compared to traditional databases or more sophisticated </a:t>
            </a:r>
            <a:r>
              <a:rPr lang="en-US" dirty="0" err="1"/>
              <a:t>NoSQL</a:t>
            </a:r>
            <a:r>
              <a:rPr lang="en-US" dirty="0"/>
              <a:t> solutions like Cassandra or </a:t>
            </a:r>
            <a:r>
              <a:rPr lang="en-US" dirty="0" err="1"/>
              <a:t>MongoDB</a:t>
            </a:r>
            <a:r>
              <a:rPr lang="en-US" dirty="0"/>
              <a:t>.</a:t>
            </a:r>
          </a:p>
          <a:p>
            <a:pPr marL="285750" indent="-285750">
              <a:buFont typeface="Courier New" pitchFamily="49" charset="0"/>
              <a:buChar char="o"/>
            </a:pPr>
            <a:endParaRPr lang="en-US" dirty="0"/>
          </a:p>
          <a:p>
            <a:pPr marL="285750" indent="-285750">
              <a:buFont typeface="Courier New" pitchFamily="49" charset="0"/>
              <a:buChar char="o"/>
            </a:pPr>
            <a:r>
              <a:rPr lang="en-US" dirty="0"/>
              <a:t>Like Cassendra , Its  tunable consistency can add complexity in application design and conflict resolution.</a:t>
            </a:r>
          </a:p>
        </p:txBody>
      </p:sp>
    </p:spTree>
    <p:extLst>
      <p:ext uri="{BB962C8B-B14F-4D97-AF65-F5344CB8AC3E}">
        <p14:creationId xmlns:p14="http://schemas.microsoft.com/office/powerpoint/2010/main" val="12731599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FF906EE-8747-8395-3438-3E112E22F070}"/>
              </a:ext>
            </a:extLst>
          </p:cNvPr>
          <p:cNvPicPr>
            <a:picLocks noChangeAspect="1"/>
          </p:cNvPicPr>
          <p:nvPr/>
        </p:nvPicPr>
        <p:blipFill>
          <a:blip r:embed="rId2"/>
          <a:stretch>
            <a:fillRect/>
          </a:stretch>
        </p:blipFill>
        <p:spPr>
          <a:xfrm>
            <a:off x="604032" y="572159"/>
            <a:ext cx="7429500" cy="3800475"/>
          </a:xfrm>
          <a:prstGeom prst="rect">
            <a:avLst/>
          </a:prstGeom>
        </p:spPr>
      </p:pic>
      <p:sp>
        <p:nvSpPr>
          <p:cNvPr id="3" name="Title 1">
            <a:extLst>
              <a:ext uri="{FF2B5EF4-FFF2-40B4-BE49-F238E27FC236}">
                <a16:creationId xmlns:a16="http://schemas.microsoft.com/office/drawing/2014/main" id="{6383B235-9425-1CAD-3EFD-F231B23B97AD}"/>
              </a:ext>
            </a:extLst>
          </p:cNvPr>
          <p:cNvSpPr txBox="1">
            <a:spLocks/>
          </p:cNvSpPr>
          <p:nvPr/>
        </p:nvSpPr>
        <p:spPr>
          <a:xfrm>
            <a:off x="1154108" y="2566566"/>
            <a:ext cx="6498158" cy="1724867"/>
          </a:xfrm>
          <a:prstGeom prst="rect">
            <a:avLst/>
          </a:prstGeom>
        </p:spPr>
        <p:txBody>
          <a:bodyPr vert="horz" lIns="91440" tIns="45720" rIns="91440" bIns="45720" rtlCol="0" anchor="b" anchorCtr="0">
            <a:noAutofit/>
          </a:bodyPr>
          <a:lstStyle>
            <a:lvl1pPr algn="ctr" defTabSz="914400" rtl="0" eaLnBrk="1" latinLnBrk="0" hangingPunct="1">
              <a:spcBef>
                <a:spcPct val="0"/>
              </a:spcBef>
              <a:buNone/>
              <a:defRPr sz="4600" kern="1200">
                <a:solidFill>
                  <a:schemeClr val="accent1"/>
                </a:solidFill>
                <a:latin typeface="+mj-lt"/>
                <a:ea typeface="+mj-ea"/>
                <a:cs typeface="+mj-cs"/>
              </a:defRPr>
            </a:lvl1pPr>
          </a:lstStyle>
          <a:p>
            <a:r>
              <a:rPr lang="en-US" sz="6000" dirty="0"/>
              <a:t>Thanks</a:t>
            </a:r>
          </a:p>
        </p:txBody>
      </p:sp>
    </p:spTree>
    <p:extLst>
      <p:ext uri="{BB962C8B-B14F-4D97-AF65-F5344CB8AC3E}">
        <p14:creationId xmlns:p14="http://schemas.microsoft.com/office/powerpoint/2010/main" val="31275536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59646" y="17382"/>
            <a:ext cx="5010031" cy="523220"/>
          </a:xfrm>
          <a:prstGeom prst="rect">
            <a:avLst/>
          </a:prstGeom>
        </p:spPr>
        <p:txBody>
          <a:bodyPr wrap="square">
            <a:spAutoFit/>
          </a:bodyPr>
          <a:lstStyle/>
          <a:p>
            <a:r>
              <a:rPr lang="en-US" sz="2800" b="1" dirty="0">
                <a:solidFill>
                  <a:schemeClr val="accent6"/>
                </a:solidFill>
              </a:rPr>
              <a:t>Java Interface (contd)</a:t>
            </a:r>
          </a:p>
        </p:txBody>
      </p:sp>
      <p:sp>
        <p:nvSpPr>
          <p:cNvPr id="3" name="Rectangle 2"/>
          <p:cNvSpPr/>
          <p:nvPr/>
        </p:nvSpPr>
        <p:spPr>
          <a:xfrm>
            <a:off x="1536970" y="1663430"/>
            <a:ext cx="2393004" cy="972766"/>
          </a:xfrm>
          <a:prstGeom prst="rect">
            <a:avLst/>
          </a:prstGeom>
          <a:noFill/>
          <a:ln w="2857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i="1" dirty="0" err="1">
                <a:solidFill>
                  <a:schemeClr val="tx1"/>
                </a:solidFill>
                <a:latin typeface="Bookman Old Style" pitchFamily="18" charset="0"/>
              </a:rPr>
              <a:t>FileSystem</a:t>
            </a:r>
            <a:endParaRPr lang="en-US" sz="3200" i="1" dirty="0">
              <a:solidFill>
                <a:schemeClr val="tx1"/>
              </a:solidFill>
              <a:latin typeface="Bookman Old Style" pitchFamily="18" charset="0"/>
            </a:endParaRPr>
          </a:p>
        </p:txBody>
      </p:sp>
      <p:cxnSp>
        <p:nvCxnSpPr>
          <p:cNvPr id="5" name="Straight Arrow Connector 4"/>
          <p:cNvCxnSpPr>
            <a:stCxn id="3" idx="3"/>
          </p:cNvCxnSpPr>
          <p:nvPr/>
        </p:nvCxnSpPr>
        <p:spPr>
          <a:xfrm flipV="1">
            <a:off x="3929974" y="1274323"/>
            <a:ext cx="1434687" cy="875490"/>
          </a:xfrm>
          <a:prstGeom prst="straightConnector1">
            <a:avLst/>
          </a:prstGeom>
          <a:ln w="38100"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6" name="TextBox 5"/>
          <p:cNvSpPr txBox="1"/>
          <p:nvPr/>
        </p:nvSpPr>
        <p:spPr>
          <a:xfrm>
            <a:off x="5525312" y="894945"/>
            <a:ext cx="1011676" cy="369332"/>
          </a:xfrm>
          <a:prstGeom prst="rect">
            <a:avLst/>
          </a:prstGeom>
          <a:noFill/>
        </p:spPr>
        <p:txBody>
          <a:bodyPr wrap="square" rtlCol="0">
            <a:spAutoFit/>
          </a:bodyPr>
          <a:lstStyle/>
          <a:p>
            <a:r>
              <a:rPr lang="en-US" dirty="0"/>
              <a:t>Local</a:t>
            </a:r>
          </a:p>
        </p:txBody>
      </p:sp>
      <p:sp>
        <p:nvSpPr>
          <p:cNvPr id="7" name="TextBox 6"/>
          <p:cNvSpPr txBox="1"/>
          <p:nvPr/>
        </p:nvSpPr>
        <p:spPr>
          <a:xfrm>
            <a:off x="5525312" y="1411149"/>
            <a:ext cx="1011676" cy="369332"/>
          </a:xfrm>
          <a:prstGeom prst="rect">
            <a:avLst/>
          </a:prstGeom>
          <a:noFill/>
        </p:spPr>
        <p:txBody>
          <a:bodyPr wrap="square" rtlCol="0">
            <a:spAutoFit/>
          </a:bodyPr>
          <a:lstStyle/>
          <a:p>
            <a:r>
              <a:rPr lang="en-US" dirty="0"/>
              <a:t>HDFS</a:t>
            </a:r>
          </a:p>
        </p:txBody>
      </p:sp>
      <p:sp>
        <p:nvSpPr>
          <p:cNvPr id="8" name="TextBox 7"/>
          <p:cNvSpPr txBox="1"/>
          <p:nvPr/>
        </p:nvSpPr>
        <p:spPr>
          <a:xfrm>
            <a:off x="5525312" y="1887326"/>
            <a:ext cx="1011676" cy="369332"/>
          </a:xfrm>
          <a:prstGeom prst="rect">
            <a:avLst/>
          </a:prstGeom>
          <a:noFill/>
        </p:spPr>
        <p:txBody>
          <a:bodyPr wrap="square" rtlCol="0">
            <a:spAutoFit/>
          </a:bodyPr>
          <a:lstStyle/>
          <a:p>
            <a:r>
              <a:rPr lang="en-US" dirty="0"/>
              <a:t>HFTP</a:t>
            </a:r>
          </a:p>
        </p:txBody>
      </p:sp>
      <p:sp>
        <p:nvSpPr>
          <p:cNvPr id="9" name="TextBox 8"/>
          <p:cNvSpPr txBox="1"/>
          <p:nvPr/>
        </p:nvSpPr>
        <p:spPr>
          <a:xfrm>
            <a:off x="5525312" y="2266864"/>
            <a:ext cx="1011676" cy="369332"/>
          </a:xfrm>
          <a:prstGeom prst="rect">
            <a:avLst/>
          </a:prstGeom>
          <a:noFill/>
        </p:spPr>
        <p:txBody>
          <a:bodyPr wrap="square" rtlCol="0">
            <a:spAutoFit/>
          </a:bodyPr>
          <a:lstStyle/>
          <a:p>
            <a:r>
              <a:rPr lang="en-US" dirty="0"/>
              <a:t>HSFTP</a:t>
            </a:r>
          </a:p>
        </p:txBody>
      </p:sp>
      <p:sp>
        <p:nvSpPr>
          <p:cNvPr id="10" name="TextBox 9"/>
          <p:cNvSpPr txBox="1"/>
          <p:nvPr/>
        </p:nvSpPr>
        <p:spPr>
          <a:xfrm>
            <a:off x="5544768" y="2788596"/>
            <a:ext cx="1011676" cy="369332"/>
          </a:xfrm>
          <a:prstGeom prst="rect">
            <a:avLst/>
          </a:prstGeom>
          <a:noFill/>
        </p:spPr>
        <p:txBody>
          <a:bodyPr wrap="square" rtlCol="0">
            <a:spAutoFit/>
          </a:bodyPr>
          <a:lstStyle/>
          <a:p>
            <a:r>
              <a:rPr lang="en-US" dirty="0"/>
              <a:t>HAR</a:t>
            </a:r>
          </a:p>
        </p:txBody>
      </p:sp>
      <p:sp>
        <p:nvSpPr>
          <p:cNvPr id="11" name="TextBox 10"/>
          <p:cNvSpPr txBox="1"/>
          <p:nvPr/>
        </p:nvSpPr>
        <p:spPr>
          <a:xfrm>
            <a:off x="5544768" y="3246115"/>
            <a:ext cx="3424134" cy="646331"/>
          </a:xfrm>
          <a:prstGeom prst="rect">
            <a:avLst/>
          </a:prstGeom>
          <a:noFill/>
        </p:spPr>
        <p:txBody>
          <a:bodyPr wrap="square" rtlCol="0">
            <a:spAutoFit/>
          </a:bodyPr>
          <a:lstStyle/>
          <a:p>
            <a:r>
              <a:rPr lang="en-US" dirty="0"/>
              <a:t>S3 ( block based ) like  </a:t>
            </a:r>
            <a:r>
              <a:rPr lang="en-US" dirty="0" err="1"/>
              <a:t>Amzon</a:t>
            </a:r>
            <a:r>
              <a:rPr lang="en-US" dirty="0"/>
              <a:t> S3</a:t>
            </a:r>
          </a:p>
        </p:txBody>
      </p:sp>
      <p:cxnSp>
        <p:nvCxnSpPr>
          <p:cNvPr id="12" name="Straight Arrow Connector 11"/>
          <p:cNvCxnSpPr>
            <a:stCxn id="3" idx="3"/>
            <a:endCxn id="7" idx="1"/>
          </p:cNvCxnSpPr>
          <p:nvPr/>
        </p:nvCxnSpPr>
        <p:spPr>
          <a:xfrm flipV="1">
            <a:off x="3929974" y="1595815"/>
            <a:ext cx="1595338" cy="553998"/>
          </a:xfrm>
          <a:prstGeom prst="straightConnector1">
            <a:avLst/>
          </a:prstGeom>
          <a:ln w="38100"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a:stCxn id="3" idx="3"/>
            <a:endCxn id="8" idx="1"/>
          </p:cNvCxnSpPr>
          <p:nvPr/>
        </p:nvCxnSpPr>
        <p:spPr>
          <a:xfrm flipV="1">
            <a:off x="3929974" y="2071992"/>
            <a:ext cx="1595338" cy="77821"/>
          </a:xfrm>
          <a:prstGeom prst="straightConnector1">
            <a:avLst/>
          </a:prstGeom>
          <a:ln w="38100"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a:stCxn id="3" idx="3"/>
            <a:endCxn id="9" idx="1"/>
          </p:cNvCxnSpPr>
          <p:nvPr/>
        </p:nvCxnSpPr>
        <p:spPr>
          <a:xfrm>
            <a:off x="3929974" y="2149813"/>
            <a:ext cx="1595338" cy="301717"/>
          </a:xfrm>
          <a:prstGeom prst="straightConnector1">
            <a:avLst/>
          </a:prstGeom>
          <a:ln w="38100"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1" name="Straight Arrow Connector 20"/>
          <p:cNvCxnSpPr>
            <a:stCxn id="3" idx="3"/>
            <a:endCxn id="10" idx="1"/>
          </p:cNvCxnSpPr>
          <p:nvPr/>
        </p:nvCxnSpPr>
        <p:spPr>
          <a:xfrm>
            <a:off x="3929974" y="2149813"/>
            <a:ext cx="1614794" cy="823449"/>
          </a:xfrm>
          <a:prstGeom prst="straightConnector1">
            <a:avLst/>
          </a:prstGeom>
          <a:ln w="38100"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a:stCxn id="3" idx="3"/>
          </p:cNvCxnSpPr>
          <p:nvPr/>
        </p:nvCxnSpPr>
        <p:spPr>
          <a:xfrm>
            <a:off x="3929974" y="2149813"/>
            <a:ext cx="1728283" cy="1225685"/>
          </a:xfrm>
          <a:prstGeom prst="straightConnector1">
            <a:avLst/>
          </a:prstGeom>
          <a:ln w="38100"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27" name="Rectangle 26"/>
          <p:cNvSpPr/>
          <p:nvPr/>
        </p:nvSpPr>
        <p:spPr>
          <a:xfrm>
            <a:off x="222115" y="2692117"/>
            <a:ext cx="4572000" cy="923330"/>
          </a:xfrm>
          <a:prstGeom prst="rect">
            <a:avLst/>
          </a:prstGeom>
        </p:spPr>
        <p:txBody>
          <a:bodyPr>
            <a:spAutoFit/>
          </a:bodyPr>
          <a:lstStyle/>
          <a:p>
            <a:r>
              <a:rPr lang="en-US" dirty="0"/>
              <a:t>We can use any of this </a:t>
            </a:r>
            <a:r>
              <a:rPr lang="en-US" dirty="0" err="1"/>
              <a:t>filesystem</a:t>
            </a:r>
            <a:r>
              <a:rPr lang="en-US" dirty="0"/>
              <a:t> for working with </a:t>
            </a:r>
            <a:r>
              <a:rPr lang="en-US" dirty="0" err="1"/>
              <a:t>MapReduce</a:t>
            </a:r>
            <a:r>
              <a:rPr lang="en-US" dirty="0"/>
              <a:t> while processing very large datasets .</a:t>
            </a:r>
          </a:p>
        </p:txBody>
      </p:sp>
      <p:sp>
        <p:nvSpPr>
          <p:cNvPr id="28" name="Rectangle 27"/>
          <p:cNvSpPr/>
          <p:nvPr/>
        </p:nvSpPr>
        <p:spPr>
          <a:xfrm>
            <a:off x="155643" y="4100846"/>
            <a:ext cx="8813259" cy="923330"/>
          </a:xfrm>
          <a:prstGeom prst="rect">
            <a:avLst/>
          </a:prstGeom>
        </p:spPr>
        <p:txBody>
          <a:bodyPr wrap="square">
            <a:spAutoFit/>
          </a:bodyPr>
          <a:lstStyle/>
          <a:p>
            <a:r>
              <a:rPr lang="en-US" dirty="0"/>
              <a:t>In Hadoop, many abstract classes and interfaces play a crucial role in providing a generic, pluggable framework that developers can extend to customize data processing. Some examples listed below that can be explored further.</a:t>
            </a:r>
          </a:p>
        </p:txBody>
      </p:sp>
      <p:sp>
        <p:nvSpPr>
          <p:cNvPr id="29" name="Rectangle 28"/>
          <p:cNvSpPr/>
          <p:nvPr/>
        </p:nvSpPr>
        <p:spPr>
          <a:xfrm>
            <a:off x="155643" y="5183725"/>
            <a:ext cx="8732288" cy="1231106"/>
          </a:xfrm>
          <a:prstGeom prst="rect">
            <a:avLst/>
          </a:prstGeom>
        </p:spPr>
        <p:txBody>
          <a:bodyPr wrap="square">
            <a:spAutoFit/>
          </a:bodyPr>
          <a:lstStyle/>
          <a:p>
            <a:r>
              <a:rPr lang="en-US" sz="2000" i="1" dirty="0">
                <a:latin typeface="Bookman Old Style" pitchFamily="18" charset="0"/>
              </a:rPr>
              <a:t>2. </a:t>
            </a:r>
            <a:r>
              <a:rPr lang="en-US" sz="2000" i="1" dirty="0" err="1">
                <a:latin typeface="Bookman Old Style" pitchFamily="18" charset="0"/>
              </a:rPr>
              <a:t>Partitioner</a:t>
            </a:r>
            <a:r>
              <a:rPr lang="en-US" sz="2000" i="1" dirty="0">
                <a:latin typeface="Bookman Old Style" pitchFamily="18" charset="0"/>
              </a:rPr>
              <a:t> </a:t>
            </a:r>
            <a:r>
              <a:rPr lang="en-US" dirty="0"/>
              <a:t>&lt; </a:t>
            </a:r>
            <a:r>
              <a:rPr lang="en-US" dirty="0" err="1"/>
              <a:t>org.apache.hadoop.mapreduce</a:t>
            </a:r>
            <a:r>
              <a:rPr lang="en-US" dirty="0"/>
              <a:t> &gt;</a:t>
            </a:r>
          </a:p>
          <a:p>
            <a:r>
              <a:rPr lang="en-US" dirty="0"/>
              <a:t>The </a:t>
            </a:r>
            <a:r>
              <a:rPr lang="en-US" dirty="0" err="1"/>
              <a:t>Partitioner</a:t>
            </a:r>
            <a:r>
              <a:rPr lang="en-US" dirty="0"/>
              <a:t> abstract class is responsible for controlling how Mapper outputs are distributed to Reducers. It defines the logic that determines which Reducer will process a given key.</a:t>
            </a:r>
          </a:p>
        </p:txBody>
      </p:sp>
    </p:spTree>
    <p:extLst>
      <p:ext uri="{BB962C8B-B14F-4D97-AF65-F5344CB8AC3E}">
        <p14:creationId xmlns:p14="http://schemas.microsoft.com/office/powerpoint/2010/main" val="17030962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59646" y="-40986"/>
            <a:ext cx="5010031" cy="461665"/>
          </a:xfrm>
          <a:prstGeom prst="rect">
            <a:avLst/>
          </a:prstGeom>
        </p:spPr>
        <p:txBody>
          <a:bodyPr wrap="square">
            <a:spAutoFit/>
          </a:bodyPr>
          <a:lstStyle/>
          <a:p>
            <a:r>
              <a:rPr lang="en-US" sz="2400" b="1" dirty="0">
                <a:solidFill>
                  <a:schemeClr val="accent6"/>
                </a:solidFill>
              </a:rPr>
              <a:t>Java Interface (contd)</a:t>
            </a:r>
          </a:p>
        </p:txBody>
      </p:sp>
      <p:sp>
        <p:nvSpPr>
          <p:cNvPr id="3" name="Rectangle 2"/>
          <p:cNvSpPr/>
          <p:nvPr/>
        </p:nvSpPr>
        <p:spPr>
          <a:xfrm>
            <a:off x="0" y="346042"/>
            <a:ext cx="9143999" cy="5909310"/>
          </a:xfrm>
          <a:prstGeom prst="rect">
            <a:avLst/>
          </a:prstGeom>
        </p:spPr>
        <p:txBody>
          <a:bodyPr wrap="square">
            <a:spAutoFit/>
          </a:bodyPr>
          <a:lstStyle/>
          <a:p>
            <a:r>
              <a:rPr lang="en-US" i="1" dirty="0">
                <a:latin typeface="Bookman Old Style" pitchFamily="18" charset="0"/>
              </a:rPr>
              <a:t>3. Mapper </a:t>
            </a:r>
            <a:r>
              <a:rPr lang="en-US" sz="1600" dirty="0"/>
              <a:t>&lt;</a:t>
            </a:r>
            <a:r>
              <a:rPr lang="en-US" sz="1600" dirty="0" err="1"/>
              <a:t>org.apache.hadoop.mapreduce</a:t>
            </a:r>
            <a:r>
              <a:rPr lang="en-US" sz="1600" dirty="0"/>
              <a:t>&gt;</a:t>
            </a:r>
          </a:p>
          <a:p>
            <a:r>
              <a:rPr lang="en-US" sz="1600" dirty="0"/>
              <a:t>The Mapper abstract class defines the map phase of a </a:t>
            </a:r>
            <a:r>
              <a:rPr lang="en-US" sz="1600" dirty="0" err="1"/>
              <a:t>MapReduce</a:t>
            </a:r>
            <a:r>
              <a:rPr lang="en-US" sz="1600" dirty="0"/>
              <a:t> job. It processes input key-value pairs and produces intermediate key-value pairs for the Reducer.</a:t>
            </a:r>
          </a:p>
          <a:p>
            <a:endParaRPr lang="en-US" sz="1600" dirty="0"/>
          </a:p>
          <a:p>
            <a:r>
              <a:rPr lang="en-US" i="1" dirty="0">
                <a:latin typeface="Bookman Old Style" pitchFamily="18" charset="0"/>
              </a:rPr>
              <a:t>4. Reducer </a:t>
            </a:r>
            <a:r>
              <a:rPr lang="en-US" sz="1600" dirty="0"/>
              <a:t>&lt;</a:t>
            </a:r>
            <a:r>
              <a:rPr lang="en-US" sz="1600" dirty="0" err="1"/>
              <a:t>org.apache.hadoop.mapreduce</a:t>
            </a:r>
            <a:r>
              <a:rPr lang="en-US" sz="1600" dirty="0"/>
              <a:t>&gt;</a:t>
            </a:r>
          </a:p>
          <a:p>
            <a:r>
              <a:rPr lang="en-US" sz="1600" dirty="0"/>
              <a:t>The Reducer  abstract class defines the reduce phase of a </a:t>
            </a:r>
            <a:r>
              <a:rPr lang="en-US" sz="1600" dirty="0" err="1"/>
              <a:t>MapReduce</a:t>
            </a:r>
            <a:r>
              <a:rPr lang="en-US" sz="1600" dirty="0"/>
              <a:t> job. It processes intermediate key-value pairs generated by the Mapper and produces final output key-value pairs.</a:t>
            </a:r>
          </a:p>
          <a:p>
            <a:endParaRPr lang="en-US" sz="1600" dirty="0"/>
          </a:p>
          <a:p>
            <a:r>
              <a:rPr lang="en-US" i="1" dirty="0">
                <a:latin typeface="Bookman Old Style" pitchFamily="18" charset="0"/>
              </a:rPr>
              <a:t>5. Writable </a:t>
            </a:r>
            <a:r>
              <a:rPr lang="en-US" sz="1600" dirty="0"/>
              <a:t>&lt; org.apache.hadoop.io &gt;</a:t>
            </a:r>
          </a:p>
          <a:p>
            <a:r>
              <a:rPr lang="en-US" sz="1600" dirty="0"/>
              <a:t>The Writable interface is the core serialization mechanism in Hadoop. All custom data types that need to be serialized across the network or stored in HDFS must implement this interface.</a:t>
            </a:r>
          </a:p>
          <a:p>
            <a:endParaRPr lang="en-US" sz="1600" dirty="0"/>
          </a:p>
          <a:p>
            <a:r>
              <a:rPr lang="en-US" i="1" dirty="0">
                <a:latin typeface="Bookman Old Style" pitchFamily="18" charset="0"/>
              </a:rPr>
              <a:t>6. </a:t>
            </a:r>
            <a:r>
              <a:rPr lang="en-US" i="1" dirty="0" err="1">
                <a:latin typeface="Bookman Old Style" pitchFamily="18" charset="0"/>
              </a:rPr>
              <a:t>WritableComparable</a:t>
            </a:r>
            <a:r>
              <a:rPr lang="en-US" i="1" dirty="0">
                <a:latin typeface="Bookman Old Style" pitchFamily="18" charset="0"/>
              </a:rPr>
              <a:t> </a:t>
            </a:r>
            <a:r>
              <a:rPr lang="en-US" sz="1600" dirty="0"/>
              <a:t>&lt; org.apache.hadoop.io &gt;</a:t>
            </a:r>
          </a:p>
          <a:p>
            <a:r>
              <a:rPr lang="en-US" sz="1600" dirty="0" err="1"/>
              <a:t>WritableComparable</a:t>
            </a:r>
            <a:r>
              <a:rPr lang="en-US" sz="1600" dirty="0"/>
              <a:t> is an extension of the Writable interface that adds the ability to compare objects. This interface is used for keys in Hadoop because keys need to be compared during sorting in the </a:t>
            </a:r>
            <a:r>
              <a:rPr lang="en-US" sz="1600" dirty="0" err="1"/>
              <a:t>MapReduce</a:t>
            </a:r>
            <a:r>
              <a:rPr lang="en-US" sz="1600" dirty="0"/>
              <a:t> framework.</a:t>
            </a:r>
          </a:p>
          <a:p>
            <a:endParaRPr lang="en-US" sz="1600" dirty="0"/>
          </a:p>
          <a:p>
            <a:r>
              <a:rPr lang="en-US" i="1" dirty="0">
                <a:latin typeface="Bookman Old Style" pitchFamily="18" charset="0"/>
              </a:rPr>
              <a:t>7. Combiner </a:t>
            </a:r>
            <a:r>
              <a:rPr lang="en-US" sz="1600" dirty="0"/>
              <a:t>&lt; </a:t>
            </a:r>
            <a:r>
              <a:rPr lang="en-US" sz="1600" dirty="0" err="1"/>
              <a:t>org.apache.hadoop.mapreduce</a:t>
            </a:r>
            <a:r>
              <a:rPr lang="en-US" sz="1600" dirty="0"/>
              <a:t> &gt;</a:t>
            </a:r>
          </a:p>
          <a:p>
            <a:r>
              <a:rPr lang="en-US" sz="1600" dirty="0"/>
              <a:t>The Combiner class works like a mini-Reducer and is optional in a </a:t>
            </a:r>
            <a:r>
              <a:rPr lang="en-US" sz="1600" dirty="0" err="1"/>
              <a:t>MapReduce</a:t>
            </a:r>
            <a:r>
              <a:rPr lang="en-US" sz="1600" dirty="0"/>
              <a:t> job. It processes the Mapper output before sending it to the Reducer, reducing the amount of data transferred between Mappers and Reducers.</a:t>
            </a:r>
          </a:p>
        </p:txBody>
      </p:sp>
    </p:spTree>
    <p:extLst>
      <p:ext uri="{BB962C8B-B14F-4D97-AF65-F5344CB8AC3E}">
        <p14:creationId xmlns:p14="http://schemas.microsoft.com/office/powerpoint/2010/main" val="25004050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59646" y="-40986"/>
            <a:ext cx="3132591" cy="523220"/>
          </a:xfrm>
          <a:prstGeom prst="rect">
            <a:avLst/>
          </a:prstGeom>
        </p:spPr>
        <p:txBody>
          <a:bodyPr wrap="square">
            <a:spAutoFit/>
          </a:bodyPr>
          <a:lstStyle/>
          <a:p>
            <a:r>
              <a:rPr lang="en-US" sz="2800" b="1" dirty="0">
                <a:solidFill>
                  <a:schemeClr val="accent6"/>
                </a:solidFill>
              </a:rPr>
              <a:t>Apache PIG</a:t>
            </a:r>
          </a:p>
        </p:txBody>
      </p:sp>
      <p:sp>
        <p:nvSpPr>
          <p:cNvPr id="3" name="Rectangle 2"/>
          <p:cNvSpPr/>
          <p:nvPr/>
        </p:nvSpPr>
        <p:spPr>
          <a:xfrm>
            <a:off x="97277" y="482234"/>
            <a:ext cx="8871626" cy="5632311"/>
          </a:xfrm>
          <a:prstGeom prst="rect">
            <a:avLst/>
          </a:prstGeom>
        </p:spPr>
        <p:txBody>
          <a:bodyPr wrap="square">
            <a:spAutoFit/>
          </a:bodyPr>
          <a:lstStyle/>
          <a:p>
            <a:pPr marL="285750" indent="-285750">
              <a:buFont typeface="Arial" pitchFamily="34" charset="0"/>
              <a:buChar char="•"/>
            </a:pPr>
            <a:r>
              <a:rPr lang="en-US" dirty="0"/>
              <a:t>One limitation of </a:t>
            </a:r>
            <a:r>
              <a:rPr lang="en-US" dirty="0" err="1"/>
              <a:t>MapReduce</a:t>
            </a:r>
            <a:r>
              <a:rPr lang="en-US" dirty="0"/>
              <a:t> is that the development cycle is very long. Writing the reducer and mapper, compiling packaging the code, submitting the job and retrieving the output is a time-consuming task. Apache Pig reduces the time of development.</a:t>
            </a:r>
          </a:p>
          <a:p>
            <a:pPr marL="285750" indent="-285750">
              <a:buFont typeface="Arial" pitchFamily="34" charset="0"/>
              <a:buChar char="•"/>
            </a:pPr>
            <a:r>
              <a:rPr lang="en-US" dirty="0"/>
              <a:t>200 lines of Java code can be written in only 10 lines using the Pig Latin language. Programmers who have SQL knowledge needed less effort to learn Pig Latin and its also helpful to those who do not have JAVA language expertise.</a:t>
            </a:r>
          </a:p>
          <a:p>
            <a:pPr marL="285750" indent="-285750">
              <a:buFont typeface="Arial" pitchFamily="34" charset="0"/>
              <a:buChar char="•"/>
            </a:pPr>
            <a:r>
              <a:rPr lang="en-US" dirty="0"/>
              <a:t>Apache Pig was developed way back in 2006, by Yahoo’s researchers. At that time, the main idea to develop Pig was to execute the </a:t>
            </a:r>
            <a:r>
              <a:rPr lang="en-US" dirty="0" err="1"/>
              <a:t>MapReduce</a:t>
            </a:r>
            <a:r>
              <a:rPr lang="en-US" dirty="0"/>
              <a:t> jobs on extremely large datasets.</a:t>
            </a:r>
          </a:p>
          <a:p>
            <a:pPr marL="285750" indent="-285750">
              <a:buFont typeface="Arial" pitchFamily="34" charset="0"/>
              <a:buChar char="•"/>
            </a:pPr>
            <a:endParaRPr lang="en-US" dirty="0"/>
          </a:p>
          <a:p>
            <a:r>
              <a:rPr lang="en-US" b="1" dirty="0"/>
              <a:t>Features of  Apache PIG</a:t>
            </a:r>
          </a:p>
          <a:p>
            <a:pPr marL="285750" indent="-285750">
              <a:buFont typeface="Wingdings" pitchFamily="2" charset="2"/>
              <a:buChar char="ü"/>
            </a:pPr>
            <a:r>
              <a:rPr lang="en-US" dirty="0"/>
              <a:t>Easy to learn, read and write. Especially for SQL-programmer, Apache Pig is a boon.</a:t>
            </a:r>
          </a:p>
          <a:p>
            <a:pPr marL="285750" indent="-285750">
              <a:buFont typeface="Wingdings" pitchFamily="2" charset="2"/>
              <a:buChar char="ü"/>
            </a:pPr>
            <a:r>
              <a:rPr lang="en-US" dirty="0"/>
              <a:t>We can make our own process and  user-defined functions(UDFs) written in python, java or other programming languages .</a:t>
            </a:r>
          </a:p>
          <a:p>
            <a:pPr marL="285750" indent="-285750">
              <a:buFont typeface="Wingdings" pitchFamily="2" charset="2"/>
              <a:buChar char="ü"/>
            </a:pPr>
            <a:r>
              <a:rPr lang="en-US" dirty="0"/>
              <a:t>It very easily integrates with Apache HIVE , Apache Hadoop and Apache Zookeeper thus allowing to take advantage of the ecosystem.</a:t>
            </a:r>
          </a:p>
          <a:p>
            <a:pPr marL="285750" indent="-285750">
              <a:buFont typeface="Wingdings" pitchFamily="2" charset="2"/>
              <a:buChar char="ü"/>
            </a:pPr>
            <a:r>
              <a:rPr lang="en-US" dirty="0"/>
              <a:t>Its </a:t>
            </a:r>
            <a:r>
              <a:rPr lang="en-US" dirty="0" err="1"/>
              <a:t>datas</a:t>
            </a:r>
            <a:r>
              <a:rPr lang="en-US" dirty="0"/>
              <a:t> structure is rich , multi valued and is also nested.</a:t>
            </a:r>
          </a:p>
          <a:p>
            <a:pPr marL="285750" indent="-285750">
              <a:buFont typeface="Wingdings" pitchFamily="2" charset="2"/>
              <a:buChar char="ü"/>
            </a:pPr>
            <a:r>
              <a:rPr lang="en-US" dirty="0"/>
              <a:t>It can handle analysis of both structured and unstructured data</a:t>
            </a:r>
          </a:p>
        </p:txBody>
      </p:sp>
    </p:spTree>
    <p:extLst>
      <p:ext uri="{BB962C8B-B14F-4D97-AF65-F5344CB8AC3E}">
        <p14:creationId xmlns:p14="http://schemas.microsoft.com/office/powerpoint/2010/main" val="917558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59646" y="-40986"/>
            <a:ext cx="5010031" cy="523220"/>
          </a:xfrm>
          <a:prstGeom prst="rect">
            <a:avLst/>
          </a:prstGeom>
        </p:spPr>
        <p:txBody>
          <a:bodyPr wrap="square">
            <a:spAutoFit/>
          </a:bodyPr>
          <a:lstStyle/>
          <a:p>
            <a:r>
              <a:rPr lang="en-US" sz="2800" b="1" dirty="0">
                <a:solidFill>
                  <a:schemeClr val="accent6"/>
                </a:solidFill>
              </a:rPr>
              <a:t>Apache PIG (contd)</a:t>
            </a:r>
          </a:p>
        </p:txBody>
      </p:sp>
      <p:sp>
        <p:nvSpPr>
          <p:cNvPr id="3" name="Rectangle 2"/>
          <p:cNvSpPr/>
          <p:nvPr/>
        </p:nvSpPr>
        <p:spPr>
          <a:xfrm>
            <a:off x="116731" y="496665"/>
            <a:ext cx="3677032" cy="369332"/>
          </a:xfrm>
          <a:prstGeom prst="rect">
            <a:avLst/>
          </a:prstGeom>
        </p:spPr>
        <p:txBody>
          <a:bodyPr wrap="none">
            <a:spAutoFit/>
          </a:bodyPr>
          <a:lstStyle/>
          <a:p>
            <a:r>
              <a:rPr lang="en-US" b="1" dirty="0"/>
              <a:t>Key Components of Apache Pig</a:t>
            </a:r>
          </a:p>
        </p:txBody>
      </p:sp>
      <p:sp>
        <p:nvSpPr>
          <p:cNvPr id="5" name="Rectangle 4"/>
          <p:cNvSpPr/>
          <p:nvPr/>
        </p:nvSpPr>
        <p:spPr>
          <a:xfrm>
            <a:off x="116730" y="865997"/>
            <a:ext cx="8939719" cy="5816977"/>
          </a:xfrm>
          <a:prstGeom prst="rect">
            <a:avLst/>
          </a:prstGeom>
        </p:spPr>
        <p:txBody>
          <a:bodyPr wrap="square">
            <a:spAutoFit/>
          </a:bodyPr>
          <a:lstStyle/>
          <a:p>
            <a:pPr marL="342900" indent="-342900">
              <a:buFont typeface="+mj-lt"/>
              <a:buAutoNum type="arabicPeriod"/>
            </a:pPr>
            <a:r>
              <a:rPr lang="en-US" b="1" dirty="0"/>
              <a:t>Pig Latin </a:t>
            </a:r>
          </a:p>
          <a:p>
            <a:r>
              <a:rPr lang="en-US" dirty="0"/>
              <a:t>Latin</a:t>
            </a:r>
            <a:r>
              <a:rPr lang="en-US" b="1" dirty="0"/>
              <a:t> </a:t>
            </a:r>
            <a:r>
              <a:rPr lang="en-US" dirty="0"/>
              <a:t>is the core language of Apache Pig. It is a dataflow language that allows users to describe Extract, Transform, Load (ETL) operations over large datasets. Few Key commands to get type of operations possible through Apache PIG are </a:t>
            </a:r>
            <a:r>
              <a:rPr lang="en-US" dirty="0" err="1"/>
              <a:t>decribed</a:t>
            </a:r>
            <a:r>
              <a:rPr lang="en-US" dirty="0"/>
              <a:t> below :</a:t>
            </a:r>
          </a:p>
          <a:p>
            <a:pPr marL="800100" lvl="1" indent="-342900">
              <a:buFont typeface="+mj-lt"/>
              <a:buAutoNum type="alphaLcParenR"/>
            </a:pPr>
            <a:r>
              <a:rPr lang="en-US" sz="2000" i="1" dirty="0">
                <a:latin typeface="Bookman Old Style" pitchFamily="18" charset="0"/>
              </a:rPr>
              <a:t>LOAD: </a:t>
            </a:r>
            <a:r>
              <a:rPr lang="en-US" dirty="0"/>
              <a:t>Load data from a file system like HDFS</a:t>
            </a:r>
          </a:p>
          <a:p>
            <a:pPr marL="800100" lvl="1" indent="-342900">
              <a:buFont typeface="+mj-lt"/>
              <a:buAutoNum type="alphaLcParenR"/>
            </a:pPr>
            <a:r>
              <a:rPr lang="en-US" sz="2000" i="1" dirty="0">
                <a:latin typeface="Bookman Old Style" pitchFamily="18" charset="0"/>
              </a:rPr>
              <a:t>FOREACH: </a:t>
            </a:r>
            <a:r>
              <a:rPr lang="en-US" dirty="0"/>
              <a:t>Iterate over each record and apply transformations.</a:t>
            </a:r>
          </a:p>
          <a:p>
            <a:pPr marL="800100" lvl="1" indent="-342900">
              <a:buFont typeface="+mj-lt"/>
              <a:buAutoNum type="alphaLcParenR"/>
            </a:pPr>
            <a:r>
              <a:rPr lang="en-US" sz="2000" i="1" dirty="0">
                <a:latin typeface="Bookman Old Style" pitchFamily="18" charset="0"/>
              </a:rPr>
              <a:t>FILTER: </a:t>
            </a:r>
            <a:r>
              <a:rPr lang="en-US" dirty="0"/>
              <a:t>Filter records based on a condition.</a:t>
            </a:r>
          </a:p>
          <a:p>
            <a:pPr marL="800100" lvl="1" indent="-342900">
              <a:buFont typeface="+mj-lt"/>
              <a:buAutoNum type="alphaLcParenR"/>
            </a:pPr>
            <a:r>
              <a:rPr lang="en-US" sz="2000" i="1" dirty="0">
                <a:latin typeface="Bookman Old Style" pitchFamily="18" charset="0"/>
              </a:rPr>
              <a:t>GROUP : </a:t>
            </a:r>
            <a:r>
              <a:rPr lang="en-US" dirty="0"/>
              <a:t>Group data based on a key.</a:t>
            </a:r>
          </a:p>
          <a:p>
            <a:pPr marL="800100" lvl="1" indent="-342900">
              <a:buFont typeface="+mj-lt"/>
              <a:buAutoNum type="alphaLcParenR"/>
            </a:pPr>
            <a:r>
              <a:rPr lang="en-US" sz="2000" i="1" dirty="0">
                <a:latin typeface="Bookman Old Style" pitchFamily="18" charset="0"/>
              </a:rPr>
              <a:t>JOIN: </a:t>
            </a:r>
            <a:r>
              <a:rPr lang="en-US" dirty="0"/>
              <a:t>Join two datasets on a common key.</a:t>
            </a:r>
          </a:p>
          <a:p>
            <a:pPr marL="800100" lvl="1" indent="-342900">
              <a:buFont typeface="+mj-lt"/>
              <a:buAutoNum type="alphaLcParenR"/>
            </a:pPr>
            <a:r>
              <a:rPr lang="en-US" sz="2000" i="1" dirty="0">
                <a:latin typeface="Bookman Old Style" pitchFamily="18" charset="0"/>
              </a:rPr>
              <a:t>DUMP: </a:t>
            </a:r>
            <a:r>
              <a:rPr lang="en-US" dirty="0"/>
              <a:t>Display the output on the console.</a:t>
            </a:r>
          </a:p>
          <a:p>
            <a:pPr marL="800100" lvl="1" indent="-342900">
              <a:buFont typeface="+mj-lt"/>
              <a:buAutoNum type="alphaLcParenR"/>
            </a:pPr>
            <a:r>
              <a:rPr lang="en-US" sz="2000" i="1" dirty="0">
                <a:latin typeface="Bookman Old Style" pitchFamily="18" charset="0"/>
              </a:rPr>
              <a:t>STORE: </a:t>
            </a:r>
            <a:r>
              <a:rPr lang="en-US" dirty="0"/>
              <a:t>Write the results back to a file system like HDFS</a:t>
            </a:r>
          </a:p>
          <a:p>
            <a:pPr marL="342900" indent="-342900">
              <a:buFont typeface="+mj-lt"/>
              <a:buAutoNum type="arabicPeriod"/>
            </a:pPr>
            <a:endParaRPr lang="en-US" dirty="0"/>
          </a:p>
          <a:p>
            <a:r>
              <a:rPr lang="en-US" b="1" dirty="0"/>
              <a:t>2. GRUNT Shell</a:t>
            </a:r>
          </a:p>
          <a:p>
            <a:r>
              <a:rPr lang="en-US" dirty="0"/>
              <a:t>The Grunt Shell is Pig's interactive command-line interface (CLI) where users can write Pig Latin commands interactively and immediately execute them. It is useful for exploring datasets and debugging Pig scripts.</a:t>
            </a:r>
          </a:p>
          <a:p>
            <a:endParaRPr lang="en-US" dirty="0"/>
          </a:p>
          <a:p>
            <a:r>
              <a:rPr lang="en-US" b="1" dirty="0"/>
              <a:t>3. Pig Execution Modes</a:t>
            </a:r>
          </a:p>
          <a:p>
            <a:r>
              <a:rPr lang="en-US" dirty="0"/>
              <a:t>There are two modes of execution in Pig. They are</a:t>
            </a:r>
          </a:p>
        </p:txBody>
      </p:sp>
    </p:spTree>
    <p:extLst>
      <p:ext uri="{BB962C8B-B14F-4D97-AF65-F5344CB8AC3E}">
        <p14:creationId xmlns:p14="http://schemas.microsoft.com/office/powerpoint/2010/main" val="25004050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59646" y="-40986"/>
            <a:ext cx="5369954" cy="523220"/>
          </a:xfrm>
          <a:prstGeom prst="rect">
            <a:avLst/>
          </a:prstGeom>
        </p:spPr>
        <p:txBody>
          <a:bodyPr wrap="square">
            <a:spAutoFit/>
          </a:bodyPr>
          <a:lstStyle/>
          <a:p>
            <a:r>
              <a:rPr lang="en-US" sz="2800" b="1" dirty="0">
                <a:solidFill>
                  <a:schemeClr val="accent6"/>
                </a:solidFill>
              </a:rPr>
              <a:t>Apache PIG (contd)</a:t>
            </a:r>
          </a:p>
        </p:txBody>
      </p:sp>
      <p:sp>
        <p:nvSpPr>
          <p:cNvPr id="5" name="Rectangle 4"/>
          <p:cNvSpPr/>
          <p:nvPr/>
        </p:nvSpPr>
        <p:spPr>
          <a:xfrm>
            <a:off x="116728" y="472741"/>
            <a:ext cx="8939719" cy="6247864"/>
          </a:xfrm>
          <a:prstGeom prst="rect">
            <a:avLst/>
          </a:prstGeom>
        </p:spPr>
        <p:txBody>
          <a:bodyPr wrap="square">
            <a:spAutoFit/>
          </a:bodyPr>
          <a:lstStyle/>
          <a:p>
            <a:r>
              <a:rPr lang="en-US" dirty="0"/>
              <a:t>There are two modes of execution in Pig. They are</a:t>
            </a:r>
          </a:p>
          <a:p>
            <a:r>
              <a:rPr lang="en-US" sz="2000" i="1" dirty="0">
                <a:latin typeface="Bookman Old Style" pitchFamily="18" charset="0"/>
              </a:rPr>
              <a:t>Local Mode </a:t>
            </a:r>
            <a:r>
              <a:rPr lang="en-US" dirty="0"/>
              <a:t>:  </a:t>
            </a:r>
          </a:p>
          <a:p>
            <a:r>
              <a:rPr lang="en-US" dirty="0"/>
              <a:t>In this mode, Pig runs on a </a:t>
            </a:r>
            <a:r>
              <a:rPr lang="en-US" b="1" dirty="0"/>
              <a:t>local machine</a:t>
            </a:r>
            <a:r>
              <a:rPr lang="en-US" dirty="0"/>
              <a:t> and accesses the local file system. This mode is useful for small datasets or testing Pig scripts locally.</a:t>
            </a:r>
          </a:p>
          <a:p>
            <a:endParaRPr lang="en-US" dirty="0"/>
          </a:p>
          <a:p>
            <a:r>
              <a:rPr lang="en-US" sz="2000" i="1" dirty="0" err="1">
                <a:latin typeface="Bookman Old Style" pitchFamily="18" charset="0"/>
              </a:rPr>
              <a:t>MapReduce</a:t>
            </a:r>
            <a:r>
              <a:rPr lang="en-US" sz="2000" i="1" dirty="0">
                <a:latin typeface="Bookman Old Style" pitchFamily="18" charset="0"/>
              </a:rPr>
              <a:t> mode: </a:t>
            </a:r>
          </a:p>
          <a:p>
            <a:r>
              <a:rPr lang="en-US" dirty="0"/>
              <a:t>In this mode, Pig runs on a </a:t>
            </a:r>
            <a:r>
              <a:rPr lang="en-US" b="1" dirty="0"/>
              <a:t>Hadoop cluster</a:t>
            </a:r>
            <a:r>
              <a:rPr lang="en-US" dirty="0"/>
              <a:t>, utilizing HDFS for storage and executing </a:t>
            </a:r>
            <a:r>
              <a:rPr lang="en-US" dirty="0" err="1"/>
              <a:t>MapReduce</a:t>
            </a:r>
            <a:r>
              <a:rPr lang="en-US" dirty="0"/>
              <a:t> jobs for data processing. This mode is used for large-scale data processing in production environments.</a:t>
            </a:r>
          </a:p>
          <a:p>
            <a:endParaRPr lang="en-US" dirty="0"/>
          </a:p>
          <a:p>
            <a:r>
              <a:rPr lang="en-US" b="1" dirty="0"/>
              <a:t>4. User Defined Function</a:t>
            </a:r>
          </a:p>
          <a:p>
            <a:r>
              <a:rPr lang="en-US" dirty="0"/>
              <a:t>Pig allows users to define their own custom functions called User Defined Functions (UDFs) in languages like Java, Python, or JavaScript. UDFs can be used to perform complex transformations, filtering, or aggregations that are not available in built-in Pig functions.</a:t>
            </a:r>
          </a:p>
          <a:p>
            <a:endParaRPr lang="en-US" dirty="0"/>
          </a:p>
          <a:p>
            <a:r>
              <a:rPr lang="en-US" b="1" dirty="0"/>
              <a:t>5. Joining Datasets</a:t>
            </a:r>
            <a:r>
              <a:rPr lang="en-US" dirty="0"/>
              <a:t> </a:t>
            </a:r>
          </a:p>
          <a:p>
            <a:r>
              <a:rPr lang="en-US" dirty="0"/>
              <a:t>In Hadoop data analysis we have a very frequent used operation to combine two or more datasets based on a common key. combine two or more datasets based on a common key. Joining data can be quite complex and time-consuming in </a:t>
            </a:r>
            <a:r>
              <a:rPr lang="en-US" dirty="0" err="1"/>
              <a:t>MapReduce</a:t>
            </a:r>
            <a:r>
              <a:rPr lang="en-US" dirty="0"/>
              <a:t>. Apache Pig simplifies the process through high-level operations under the hood by converting the Pig Latin join statements into efficient </a:t>
            </a:r>
            <a:r>
              <a:rPr lang="en-US" dirty="0" err="1"/>
              <a:t>MapReduce</a:t>
            </a:r>
            <a:r>
              <a:rPr lang="en-US" dirty="0"/>
              <a:t> jobs.</a:t>
            </a:r>
          </a:p>
        </p:txBody>
      </p:sp>
    </p:spTree>
    <p:extLst>
      <p:ext uri="{BB962C8B-B14F-4D97-AF65-F5344CB8AC3E}">
        <p14:creationId xmlns:p14="http://schemas.microsoft.com/office/powerpoint/2010/main" val="24223520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59646" y="-40986"/>
            <a:ext cx="3132591" cy="461665"/>
          </a:xfrm>
          <a:prstGeom prst="rect">
            <a:avLst/>
          </a:prstGeom>
        </p:spPr>
        <p:txBody>
          <a:bodyPr wrap="square">
            <a:spAutoFit/>
          </a:bodyPr>
          <a:lstStyle/>
          <a:p>
            <a:r>
              <a:rPr lang="en-US" sz="2400" b="1" dirty="0">
                <a:solidFill>
                  <a:schemeClr val="accent6"/>
                </a:solidFill>
              </a:rPr>
              <a:t>Apache HIVE</a:t>
            </a:r>
          </a:p>
        </p:txBody>
      </p:sp>
      <p:sp>
        <p:nvSpPr>
          <p:cNvPr id="3" name="Rectangle 2"/>
          <p:cNvSpPr/>
          <p:nvPr/>
        </p:nvSpPr>
        <p:spPr>
          <a:xfrm>
            <a:off x="68094" y="377944"/>
            <a:ext cx="8959174" cy="5139869"/>
          </a:xfrm>
          <a:prstGeom prst="rect">
            <a:avLst/>
          </a:prstGeom>
        </p:spPr>
        <p:txBody>
          <a:bodyPr wrap="square">
            <a:spAutoFit/>
          </a:bodyPr>
          <a:lstStyle/>
          <a:p>
            <a:r>
              <a:rPr lang="en-US" sz="1600" dirty="0"/>
              <a:t>Apache Hive is a data warehousing and SQL-like query engine built on top of the Hadoop ecosystem. It allows users to easily query, analyze, and manage large datasets stored in </a:t>
            </a:r>
            <a:r>
              <a:rPr lang="en-US" sz="1600" dirty="0" err="1"/>
              <a:t>Hadoop’s</a:t>
            </a:r>
            <a:r>
              <a:rPr lang="en-US" sz="1600" dirty="0"/>
              <a:t> HDFS (Hadoop Distributed File System) using a language called </a:t>
            </a:r>
            <a:r>
              <a:rPr lang="en-US" sz="1600" dirty="0" err="1"/>
              <a:t>HiveQL</a:t>
            </a:r>
            <a:r>
              <a:rPr lang="en-US" sz="1600" dirty="0"/>
              <a:t> (Hive Query Language), which is similar to SQL.</a:t>
            </a:r>
          </a:p>
          <a:p>
            <a:pPr marL="285750" indent="-285750">
              <a:buFont typeface="Arial" pitchFamily="34" charset="0"/>
              <a:buChar char="•"/>
            </a:pPr>
            <a:r>
              <a:rPr lang="en-US" sz="1600" dirty="0"/>
              <a:t>There are two goals of HIVE:- </a:t>
            </a:r>
          </a:p>
          <a:p>
            <a:pPr marL="742950" lvl="1" indent="-285750">
              <a:buFont typeface="Courier New" pitchFamily="49" charset="0"/>
              <a:buChar char="o"/>
            </a:pPr>
            <a:r>
              <a:rPr lang="en-US" sz="1600" dirty="0"/>
              <a:t>An SQL-based declarative language that also allows to plug in their user defined scripts and programs in the SQL query. </a:t>
            </a:r>
          </a:p>
          <a:p>
            <a:pPr marL="742950" lvl="1" indent="-285750">
              <a:buFont typeface="Courier New" pitchFamily="49" charset="0"/>
              <a:buChar char="o"/>
            </a:pPr>
            <a:r>
              <a:rPr lang="en-US" sz="1600" dirty="0"/>
              <a:t>Second, to provide a centralized metadata store (Hadoop based) of all the datasets in the organization.</a:t>
            </a:r>
          </a:p>
          <a:p>
            <a:pPr marL="285750" indent="-285750">
              <a:buFont typeface="Arial" pitchFamily="34" charset="0"/>
              <a:buChar char="•"/>
            </a:pPr>
            <a:r>
              <a:rPr lang="en-US" sz="1600" dirty="0"/>
              <a:t>It provides functionalities like string manipulation, date manipulation, type conversion, conditional operators, mathematical functions, and others</a:t>
            </a:r>
          </a:p>
          <a:p>
            <a:endParaRPr lang="en-US" sz="1600" dirty="0"/>
          </a:p>
          <a:p>
            <a:pPr marL="285750" indent="-285750">
              <a:buFont typeface="Arial" pitchFamily="34" charset="0"/>
              <a:buChar char="•"/>
            </a:pPr>
            <a:r>
              <a:rPr lang="en-US" sz="1600" dirty="0"/>
              <a:t>Apache Hive supports the analysis of large datasets stored in </a:t>
            </a:r>
            <a:r>
              <a:rPr lang="en-US" sz="1600" dirty="0" err="1"/>
              <a:t>Hadoop's</a:t>
            </a:r>
            <a:r>
              <a:rPr lang="en-US" sz="1600" dirty="0"/>
              <a:t> HDFS and compatible file systems such as Amazon S3, Azure Blob Storage, Azure Data Lake Storage, Google Cloud Storage, and </a:t>
            </a:r>
            <a:r>
              <a:rPr lang="en-US" sz="1600" dirty="0" err="1"/>
              <a:t>Alluxio</a:t>
            </a:r>
            <a:r>
              <a:rPr lang="en-US" sz="1600" dirty="0"/>
              <a:t>.</a:t>
            </a:r>
          </a:p>
          <a:p>
            <a:pPr marL="285750" indent="-285750">
              <a:buFont typeface="Arial" pitchFamily="34" charset="0"/>
              <a:buChar char="•"/>
            </a:pPr>
            <a:r>
              <a:rPr lang="en-US" sz="1600" dirty="0"/>
              <a:t>The key components of the Apache Hive architecture are the</a:t>
            </a:r>
          </a:p>
          <a:p>
            <a:pPr marL="742950" lvl="1" indent="-285750">
              <a:buFont typeface="Wingdings" pitchFamily="2" charset="2"/>
              <a:buChar char="ü"/>
            </a:pPr>
            <a:r>
              <a:rPr lang="en-US" sz="1600" dirty="0"/>
              <a:t>Hive Server ,</a:t>
            </a:r>
          </a:p>
          <a:p>
            <a:pPr marL="742950" lvl="1" indent="-285750">
              <a:buFont typeface="Wingdings" pitchFamily="2" charset="2"/>
              <a:buChar char="ü"/>
            </a:pPr>
            <a:r>
              <a:rPr lang="en-US" sz="1600" dirty="0"/>
              <a:t>Hive Query Language (HQL), </a:t>
            </a:r>
          </a:p>
          <a:p>
            <a:pPr marL="742950" lvl="1" indent="-285750">
              <a:buFont typeface="Wingdings" pitchFamily="2" charset="2"/>
              <a:buChar char="ü"/>
            </a:pPr>
            <a:r>
              <a:rPr lang="en-US" sz="1600" dirty="0"/>
              <a:t>External Apache Hive </a:t>
            </a:r>
            <a:r>
              <a:rPr lang="en-US" sz="1600" dirty="0" err="1"/>
              <a:t>Metastore</a:t>
            </a:r>
            <a:r>
              <a:rPr lang="en-US" sz="1600" dirty="0"/>
              <a:t>, </a:t>
            </a:r>
          </a:p>
          <a:p>
            <a:pPr marL="742950" lvl="1" indent="-285750">
              <a:buFont typeface="Wingdings" pitchFamily="2" charset="2"/>
              <a:buChar char="ü"/>
            </a:pPr>
            <a:r>
              <a:rPr lang="en-US" sz="1600" dirty="0"/>
              <a:t>Hive Beeline Shell</a:t>
            </a:r>
          </a:p>
        </p:txBody>
      </p:sp>
      <p:sp>
        <p:nvSpPr>
          <p:cNvPr id="4" name="Rectangle 3"/>
          <p:cNvSpPr/>
          <p:nvPr/>
        </p:nvSpPr>
        <p:spPr>
          <a:xfrm>
            <a:off x="136186" y="5912182"/>
            <a:ext cx="9007814" cy="861774"/>
          </a:xfrm>
          <a:prstGeom prst="rect">
            <a:avLst/>
          </a:prstGeom>
        </p:spPr>
        <p:txBody>
          <a:bodyPr wrap="square">
            <a:spAutoFit/>
          </a:bodyPr>
          <a:lstStyle/>
          <a:p>
            <a:r>
              <a:rPr lang="en-US" i="1" dirty="0">
                <a:latin typeface="Bookman Old Style" pitchFamily="18" charset="0"/>
              </a:rPr>
              <a:t>1. HIVE server : </a:t>
            </a:r>
          </a:p>
          <a:p>
            <a:r>
              <a:rPr lang="en-US" sz="1600" dirty="0" err="1"/>
              <a:t>MapReduce</a:t>
            </a:r>
            <a:r>
              <a:rPr lang="en-US" sz="1600" dirty="0"/>
              <a:t> mode: </a:t>
            </a:r>
          </a:p>
          <a:p>
            <a:r>
              <a:rPr lang="en-US" sz="1600" dirty="0"/>
              <a:t>In this mode, Pig runs on a Hadoop cluster, utilizing HDFS for storage and executing</a:t>
            </a:r>
          </a:p>
        </p:txBody>
      </p:sp>
    </p:spTree>
    <p:extLst>
      <p:ext uri="{BB962C8B-B14F-4D97-AF65-F5344CB8AC3E}">
        <p14:creationId xmlns:p14="http://schemas.microsoft.com/office/powerpoint/2010/main" val="25004050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649519"/>
            <a:ext cx="9007814" cy="5539978"/>
          </a:xfrm>
          <a:prstGeom prst="rect">
            <a:avLst/>
          </a:prstGeom>
        </p:spPr>
        <p:txBody>
          <a:bodyPr wrap="square">
            <a:spAutoFit/>
          </a:bodyPr>
          <a:lstStyle/>
          <a:p>
            <a:r>
              <a:rPr lang="en-US" sz="2000" dirty="0"/>
              <a:t>The server also supports the Hive optimizer and Hive compiler to streamline data extraction and processing.</a:t>
            </a:r>
          </a:p>
          <a:p>
            <a:endParaRPr lang="en-US" sz="2000" i="1" dirty="0">
              <a:latin typeface="Bookman Old Style" pitchFamily="18" charset="0"/>
            </a:endParaRPr>
          </a:p>
          <a:p>
            <a:r>
              <a:rPr lang="en-US" sz="2000" i="1" dirty="0">
                <a:latin typeface="Bookman Old Style" pitchFamily="18" charset="0"/>
              </a:rPr>
              <a:t>2. HIVE Query Language (HQL) : </a:t>
            </a:r>
          </a:p>
          <a:p>
            <a:r>
              <a:rPr lang="en-US" dirty="0"/>
              <a:t>Hive provides a SQL-like querying language but with extensions to support large-scale data processing on Hadoop for querying and managing data. This makes it easy for users who are already familiar with SQL to interact with big data stored in HDFS or other Hadoop-supported file systems. It supports most of the common SQL features such as SELECT, JOIN, GROUP BY, and ORDER BY.</a:t>
            </a:r>
          </a:p>
          <a:p>
            <a:endParaRPr lang="en-US" dirty="0"/>
          </a:p>
          <a:p>
            <a:r>
              <a:rPr lang="en-US" sz="2000" i="1" dirty="0">
                <a:latin typeface="Bookman Old Style" pitchFamily="18" charset="0"/>
              </a:rPr>
              <a:t>3. HIVE  </a:t>
            </a:r>
            <a:r>
              <a:rPr lang="en-US" sz="2000" i="1" dirty="0" err="1">
                <a:latin typeface="Bookman Old Style" pitchFamily="18" charset="0"/>
              </a:rPr>
              <a:t>MetaStore</a:t>
            </a:r>
            <a:r>
              <a:rPr lang="en-US" sz="2000" i="1" dirty="0">
                <a:latin typeface="Bookman Old Style" pitchFamily="18" charset="0"/>
              </a:rPr>
              <a:t>  : </a:t>
            </a:r>
          </a:p>
          <a:p>
            <a:r>
              <a:rPr lang="en-US" dirty="0"/>
              <a:t>It is the central repository of the Apache Hive infrastructure, where all of the Hive's metadata is stored about the databases, tables, partitions, columns, and data types in Hive. It also keeps track of where the actual data is stored in HDFS.</a:t>
            </a:r>
          </a:p>
          <a:p>
            <a:endParaRPr lang="en-US" dirty="0"/>
          </a:p>
          <a:p>
            <a:r>
              <a:rPr lang="en-US" sz="2000" i="1" dirty="0">
                <a:latin typeface="Bookman Old Style" pitchFamily="18" charset="0"/>
              </a:rPr>
              <a:t>3. HIVE  Beeline Shell   : </a:t>
            </a:r>
          </a:p>
          <a:p>
            <a:r>
              <a:rPr lang="en-US" dirty="0"/>
              <a:t>Hive has its own built-in command-line interface where users can run HQL statements. The shell also runs Hive JDBC and ODBC drivers and so can conduct queries from an Open Database Connectivity or Java Database Connectivity application.</a:t>
            </a:r>
          </a:p>
        </p:txBody>
      </p:sp>
      <p:sp>
        <p:nvSpPr>
          <p:cNvPr id="3" name="Rectangle 2"/>
          <p:cNvSpPr/>
          <p:nvPr/>
        </p:nvSpPr>
        <p:spPr>
          <a:xfrm>
            <a:off x="2859646" y="-40986"/>
            <a:ext cx="5087852" cy="523220"/>
          </a:xfrm>
          <a:prstGeom prst="rect">
            <a:avLst/>
          </a:prstGeom>
        </p:spPr>
        <p:txBody>
          <a:bodyPr wrap="square">
            <a:spAutoFit/>
          </a:bodyPr>
          <a:lstStyle/>
          <a:p>
            <a:r>
              <a:rPr lang="en-US" sz="2800" b="1" dirty="0">
                <a:solidFill>
                  <a:schemeClr val="accent6"/>
                </a:solidFill>
              </a:rPr>
              <a:t>Apache HIVE (contd)</a:t>
            </a:r>
          </a:p>
        </p:txBody>
      </p:sp>
    </p:spTree>
    <p:extLst>
      <p:ext uri="{BB962C8B-B14F-4D97-AF65-F5344CB8AC3E}">
        <p14:creationId xmlns:p14="http://schemas.microsoft.com/office/powerpoint/2010/main" val="250040501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reeze">
  <a:themeElements>
    <a:clrScheme name="Breeze">
      <a:dk1>
        <a:sysClr val="windowText" lastClr="000000"/>
      </a:dk1>
      <a:lt1>
        <a:sysClr val="window" lastClr="FFFFFF"/>
      </a:lt1>
      <a:dk2>
        <a:srgbClr val="09213B"/>
      </a:dk2>
      <a:lt2>
        <a:srgbClr val="D5EDF4"/>
      </a:lt2>
      <a:accent1>
        <a:srgbClr val="2C7C9F"/>
      </a:accent1>
      <a:accent2>
        <a:srgbClr val="244A58"/>
      </a:accent2>
      <a:accent3>
        <a:srgbClr val="E2751D"/>
      </a:accent3>
      <a:accent4>
        <a:srgbClr val="FFB400"/>
      </a:accent4>
      <a:accent5>
        <a:srgbClr val="7EB606"/>
      </a:accent5>
      <a:accent6>
        <a:srgbClr val="C00000"/>
      </a:accent6>
      <a:hlink>
        <a:srgbClr val="7030A0"/>
      </a:hlink>
      <a:folHlink>
        <a:srgbClr val="00B0F0"/>
      </a:folHlink>
    </a:clrScheme>
    <a:fontScheme name="Breeze">
      <a:majorFont>
        <a:latin typeface="News Gothic MT"/>
        <a:ea typeface=""/>
        <a:cs typeface=""/>
        <a:font script="Jpan" typeface="ＭＳ Ｐゴシック"/>
        <a:font script="Hans" typeface="宋体"/>
        <a:font script="Hant" typeface="新細明體"/>
      </a:majorFont>
      <a:minorFont>
        <a:latin typeface="News Gothic MT"/>
        <a:ea typeface=""/>
        <a:cs typeface=""/>
        <a:font script="Jpan" typeface="ＭＳ Ｐゴシック"/>
        <a:font script="Hans" typeface="宋体"/>
        <a:font script="Hant" typeface="新細明體"/>
      </a:minorFont>
    </a:fontScheme>
    <a:fmtScheme name="Breeze">
      <a:fillStyleLst>
        <a:solidFill>
          <a:schemeClr val="phClr"/>
        </a:solidFill>
        <a:gradFill rotWithShape="1">
          <a:gsLst>
            <a:gs pos="31000">
              <a:schemeClr val="phClr">
                <a:tint val="100000"/>
                <a:shade val="100000"/>
                <a:satMod val="120000"/>
              </a:schemeClr>
            </a:gs>
            <a:gs pos="100000">
              <a:schemeClr val="phClr">
                <a:tint val="50000"/>
                <a:satMod val="150000"/>
              </a:schemeClr>
            </a:gs>
          </a:gsLst>
          <a:lin ang="5400000" scaled="1"/>
        </a:gradFill>
        <a:gradFill rotWithShape="1">
          <a:gsLst>
            <a:gs pos="0">
              <a:schemeClr val="phClr">
                <a:shade val="100000"/>
                <a:satMod val="120000"/>
              </a:schemeClr>
            </a:gs>
            <a:gs pos="69000">
              <a:schemeClr val="phClr">
                <a:tint val="80000"/>
                <a:shade val="100000"/>
                <a:satMod val="150000"/>
              </a:schemeClr>
            </a:gs>
            <a:gs pos="100000">
              <a:schemeClr val="phClr">
                <a:tint val="50000"/>
                <a:shade val="100000"/>
                <a:satMod val="150000"/>
              </a:schemeClr>
            </a:gs>
          </a:gsLst>
          <a:path path="circle">
            <a:fillToRect l="100000" t="100000" r="100000" b="100000"/>
          </a:path>
        </a:gradFill>
      </a:fillStyleLst>
      <a:lnStyleLst>
        <a:ln w="12700" cap="flat" cmpd="sng" algn="ctr">
          <a:solidFill>
            <a:schemeClr val="phClr">
              <a:shade val="95000"/>
              <a:satMod val="105000"/>
            </a:schemeClr>
          </a:solidFill>
          <a:prstDash val="solid"/>
        </a:ln>
        <a:ln w="25400" cap="flat" cmpd="dbl" algn="ctr">
          <a:solidFill>
            <a:schemeClr val="phClr"/>
          </a:solidFill>
          <a:prstDash val="solid"/>
        </a:ln>
        <a:ln w="31750" cap="flat" cmpd="dbl" algn="ctr">
          <a:solidFill>
            <a:schemeClr val="phClr"/>
          </a:solidFill>
          <a:prstDash val="solid"/>
        </a:ln>
      </a:lnStyleLst>
      <a:effectStyleLst>
        <a:effectStyle>
          <a:effectLst/>
        </a:effectStyle>
        <a:effectStyle>
          <a:effectLst>
            <a:outerShdw blurRad="63500" dist="25400" dir="5400000" sx="101000" sy="101000" rotWithShape="0">
              <a:srgbClr val="000000">
                <a:alpha val="40000"/>
              </a:srgbClr>
            </a:outerShdw>
          </a:effectLst>
        </a:effectStyle>
        <a:effectStyle>
          <a:effectLst>
            <a:innerShdw blurRad="127000" dist="25400" dir="13500000">
              <a:srgbClr val="C0C0C0">
                <a:alpha val="75000"/>
              </a:srgbClr>
            </a:innerShdw>
            <a:outerShdw blurRad="88900" dist="25400" dir="5400000" sx="102000" sy="102000" algn="ctr" rotWithShape="0">
              <a:srgbClr val="C0C0C0">
                <a:alpha val="40000"/>
              </a:srgbClr>
            </a:outerShdw>
          </a:effectLst>
          <a:scene3d>
            <a:camera prst="perspectiveLeft" fov="300000"/>
            <a:lightRig rig="soft" dir="l">
              <a:rot lat="0" lon="0" rev="4200000"/>
            </a:lightRig>
          </a:scene3d>
          <a:sp3d extrusionH="38100" prstMaterial="powder">
            <a:bevelT w="50800" h="88900" prst="convex"/>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blipFill rotWithShape="1">
          <a:blip xmlns:r="http://schemas.openxmlformats.org/officeDocument/2006/relationships" r:embed="rId1">
            <a:duotone>
              <a:schemeClr val="phClr">
                <a:shade val="40000"/>
                <a:satMod val="400000"/>
              </a:schemeClr>
              <a:schemeClr val="phClr">
                <a:tint val="10000"/>
                <a:satMod val="200000"/>
              </a:schemeClr>
            </a:duotone>
          </a:blip>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Breeze.thmx</Template>
  <TotalTime>29725</TotalTime>
  <Words>3654</Words>
  <Application>Microsoft Office PowerPoint</Application>
  <PresentationFormat>On-screen Show (4:3)</PresentationFormat>
  <Paragraphs>228</Paragraphs>
  <Slides>21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Arial</vt:lpstr>
      <vt:lpstr>Bookman Old Style</vt:lpstr>
      <vt:lpstr>Calibri</vt:lpstr>
      <vt:lpstr>Courier New</vt:lpstr>
      <vt:lpstr>News Gothic MT</vt:lpstr>
      <vt:lpstr>Wingdings</vt:lpstr>
      <vt:lpstr>Wingdings 2</vt:lpstr>
      <vt:lpstr>Breeze</vt:lpstr>
      <vt:lpstr>              Unit # 2 - Java Interface.  - Pig &amp; Hive, - Mongo DB , Dynamo, - Cassendra, - Voldemort.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CCHMC</dc:creator>
  <cp:lastModifiedBy>Shweta Rawat</cp:lastModifiedBy>
  <cp:revision>508</cp:revision>
  <dcterms:created xsi:type="dcterms:W3CDTF">2014-03-26T14:51:32Z</dcterms:created>
  <dcterms:modified xsi:type="dcterms:W3CDTF">2024-12-08T06:06:25Z</dcterms:modified>
</cp:coreProperties>
</file>