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5"/>
  </p:notesMasterIdLst>
  <p:sldIdLst>
    <p:sldId id="256" r:id="rId2"/>
    <p:sldId id="381" r:id="rId3"/>
    <p:sldId id="384" r:id="rId4"/>
    <p:sldId id="386" r:id="rId5"/>
    <p:sldId id="382" r:id="rId6"/>
    <p:sldId id="387" r:id="rId7"/>
    <p:sldId id="385" r:id="rId8"/>
    <p:sldId id="388" r:id="rId9"/>
    <p:sldId id="389" r:id="rId10"/>
    <p:sldId id="400" r:id="rId11"/>
    <p:sldId id="401" r:id="rId12"/>
    <p:sldId id="406" r:id="rId13"/>
    <p:sldId id="390" r:id="rId14"/>
    <p:sldId id="391" r:id="rId15"/>
    <p:sldId id="394" r:id="rId16"/>
    <p:sldId id="392" r:id="rId17"/>
    <p:sldId id="393" r:id="rId18"/>
    <p:sldId id="396" r:id="rId19"/>
    <p:sldId id="395" r:id="rId20"/>
    <p:sldId id="397" r:id="rId21"/>
    <p:sldId id="398" r:id="rId22"/>
    <p:sldId id="399" r:id="rId23"/>
    <p:sldId id="37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18F80"/>
    <a:srgbClr val="B9C20E"/>
    <a:srgbClr val="3E689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C1AF7E-809F-4C04-B4BB-34C96ACD8799}" type="datetimeFigureOut">
              <a:rPr lang="en-US" smtClean="0"/>
              <a:t>12/8/2024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C65C4A-99D6-4731-818D-531E8913181D}" type="slidenum">
              <a:rPr lang="en-US" smtClean="0"/>
              <a:t>‹#›</a:t>
            </a:fld>
            <a:endParaRPr lang="en-US"/>
          </a:p>
        </p:txBody>
      </p:sp>
    </p:spTree>
    <p:extLst>
      <p:ext uri="{BB962C8B-B14F-4D97-AF65-F5344CB8AC3E}">
        <p14:creationId xmlns:p14="http://schemas.microsoft.com/office/powerpoint/2010/main" val="3590996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p>
            <a:fld id="{305E05E3-4474-4A2E-8EB7-0A7B6861BA45}" type="datetime1">
              <a:rPr lang="en-US" smtClean="0"/>
              <a:t>12/8/2024</a:t>
            </a:fld>
            <a:endParaRPr lang="en-US"/>
          </a:p>
        </p:txBody>
      </p:sp>
      <p:sp>
        <p:nvSpPr>
          <p:cNvPr id="5" name="Footer Placeholder 4"/>
          <p:cNvSpPr>
            <a:spLocks noGrp="1"/>
          </p:cNvSpPr>
          <p:nvPr>
            <p:ph type="ftr" sz="quarter" idx="11"/>
          </p:nvPr>
        </p:nvSpPr>
        <p:spPr/>
        <p:txBody>
          <a:bodyPr/>
          <a:lstStyle/>
          <a:p>
            <a:r>
              <a:rPr lang="en-US"/>
              <a:t>IGDTU 5th Sem IT 2023</a:t>
            </a:r>
          </a:p>
        </p:txBody>
      </p:sp>
      <p:sp>
        <p:nvSpPr>
          <p:cNvPr id="6" name="Slide Number Placeholder 5"/>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US"/>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78283A-5349-4FFB-BF1E-08CA31BBD091}" type="datetime1">
              <a:rPr lang="en-US" smtClean="0"/>
              <a:t>12/8/2024</a:t>
            </a:fld>
            <a:endParaRPr lang="en-US"/>
          </a:p>
        </p:txBody>
      </p:sp>
      <p:sp>
        <p:nvSpPr>
          <p:cNvPr id="6" name="Footer Placeholder 5"/>
          <p:cNvSpPr>
            <a:spLocks noGrp="1"/>
          </p:cNvSpPr>
          <p:nvPr>
            <p:ph type="ftr" sz="quarter" idx="11"/>
          </p:nvPr>
        </p:nvSpPr>
        <p:spPr/>
        <p:txBody>
          <a:bodyPr/>
          <a:lstStyle/>
          <a:p>
            <a:r>
              <a:rPr lang="en-US"/>
              <a:t>IGDTU 5th Sem IT 2023</a:t>
            </a:r>
          </a:p>
        </p:txBody>
      </p:sp>
      <p:sp>
        <p:nvSpPr>
          <p:cNvPr id="7" name="Slide Number Placeholder 6"/>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93502683-47DB-46B9-9402-6D486F03913A}" type="datetime1">
              <a:rPr lang="en-US" smtClean="0"/>
              <a:t>12/8/2024</a:t>
            </a:fld>
            <a:endParaRPr lang="en-US"/>
          </a:p>
        </p:txBody>
      </p:sp>
      <p:sp>
        <p:nvSpPr>
          <p:cNvPr id="5" name="Footer Placeholder 4"/>
          <p:cNvSpPr>
            <a:spLocks noGrp="1"/>
          </p:cNvSpPr>
          <p:nvPr>
            <p:ph type="ftr" sz="quarter" idx="11"/>
          </p:nvPr>
        </p:nvSpPr>
        <p:spPr/>
        <p:txBody>
          <a:bodyPr/>
          <a:lstStyle/>
          <a:p>
            <a:r>
              <a:rPr lang="en-US"/>
              <a:t>IGDTU 5th Sem IT 2023</a:t>
            </a:r>
          </a:p>
        </p:txBody>
      </p:sp>
      <p:sp>
        <p:nvSpPr>
          <p:cNvPr id="6" name="Slide Number Placeholder 5"/>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FD3E3877-63E0-466E-8FE8-7AF45C39E2FB}" type="datetime1">
              <a:rPr lang="en-US" smtClean="0"/>
              <a:t>12/8/2024</a:t>
            </a:fld>
            <a:endParaRPr lang="en-US"/>
          </a:p>
        </p:txBody>
      </p:sp>
      <p:sp>
        <p:nvSpPr>
          <p:cNvPr id="5" name="Footer Placeholder 4"/>
          <p:cNvSpPr>
            <a:spLocks noGrp="1"/>
          </p:cNvSpPr>
          <p:nvPr>
            <p:ph type="ftr" sz="quarter" idx="11"/>
          </p:nvPr>
        </p:nvSpPr>
        <p:spPr/>
        <p:txBody>
          <a:bodyPr/>
          <a:lstStyle/>
          <a:p>
            <a:r>
              <a:rPr lang="en-US"/>
              <a:t>IGDTU 5th Sem IT 2023</a:t>
            </a:r>
          </a:p>
        </p:txBody>
      </p:sp>
      <p:sp>
        <p:nvSpPr>
          <p:cNvPr id="6" name="Slide Number Placeholder 5"/>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93C24B6F-1BCB-4C18-ADCA-355BD53472B8}" type="datetime1">
              <a:rPr lang="en-US" smtClean="0"/>
              <a:t>12/8/2024</a:t>
            </a:fld>
            <a:endParaRPr lang="en-US"/>
          </a:p>
        </p:txBody>
      </p:sp>
      <p:sp>
        <p:nvSpPr>
          <p:cNvPr id="5" name="Footer Placeholder 4"/>
          <p:cNvSpPr>
            <a:spLocks noGrp="1"/>
          </p:cNvSpPr>
          <p:nvPr>
            <p:ph type="ftr" sz="quarter" idx="11"/>
          </p:nvPr>
        </p:nvSpPr>
        <p:spPr/>
        <p:txBody>
          <a:bodyPr/>
          <a:lstStyle/>
          <a:p>
            <a:r>
              <a:rPr lang="en-US"/>
              <a:t>IGDTU 5th Sem IT 2023</a:t>
            </a:r>
          </a:p>
        </p:txBody>
      </p:sp>
      <p:sp>
        <p:nvSpPr>
          <p:cNvPr id="6" name="Slide Number Placeholder 5"/>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p>
            <a:fld id="{9465A75E-45CB-4CE4-89B8-ABC261916854}" type="datetime1">
              <a:rPr lang="en-US" smtClean="0"/>
              <a:t>12/8/2024</a:t>
            </a:fld>
            <a:endParaRPr lang="en-US"/>
          </a:p>
        </p:txBody>
      </p:sp>
      <p:sp>
        <p:nvSpPr>
          <p:cNvPr id="5" name="Footer Placeholder 4"/>
          <p:cNvSpPr>
            <a:spLocks noGrp="1"/>
          </p:cNvSpPr>
          <p:nvPr>
            <p:ph type="ftr" sz="quarter" idx="11"/>
          </p:nvPr>
        </p:nvSpPr>
        <p:spPr/>
        <p:txBody>
          <a:bodyPr/>
          <a:lstStyle/>
          <a:p>
            <a:r>
              <a:rPr lang="en-US"/>
              <a:t>IGDTU 5th Sem IT 2023</a:t>
            </a:r>
          </a:p>
        </p:txBody>
      </p:sp>
      <p:sp>
        <p:nvSpPr>
          <p:cNvPr id="6" name="Slide Number Placeholder 5"/>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US"/>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9C04A6-AAEA-40B4-B871-7B1453F5D6CF}" type="datetime1">
              <a:rPr lang="en-US" smtClean="0"/>
              <a:t>12/8/2024</a:t>
            </a:fld>
            <a:endParaRPr lang="en-US"/>
          </a:p>
        </p:txBody>
      </p:sp>
      <p:sp>
        <p:nvSpPr>
          <p:cNvPr id="5" name="Footer Placeholder 4"/>
          <p:cNvSpPr>
            <a:spLocks noGrp="1"/>
          </p:cNvSpPr>
          <p:nvPr>
            <p:ph type="ftr" sz="quarter" idx="11"/>
          </p:nvPr>
        </p:nvSpPr>
        <p:spPr/>
        <p:txBody>
          <a:bodyPr/>
          <a:lstStyle/>
          <a:p>
            <a:r>
              <a:rPr lang="en-US"/>
              <a:t>IGDTU 5th Sem IT 2023</a:t>
            </a:r>
          </a:p>
        </p:txBody>
      </p:sp>
      <p:sp>
        <p:nvSpPr>
          <p:cNvPr id="6" name="Slide Number Placeholder 5"/>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8D3C1A80-674C-41D8-B2F9-32EBF879824E}" type="datetime1">
              <a:rPr lang="en-US" smtClean="0"/>
              <a:t>12/8/2024</a:t>
            </a:fld>
            <a:endParaRPr lang="en-US"/>
          </a:p>
        </p:txBody>
      </p:sp>
      <p:sp>
        <p:nvSpPr>
          <p:cNvPr id="6" name="Footer Placeholder 5"/>
          <p:cNvSpPr>
            <a:spLocks noGrp="1"/>
          </p:cNvSpPr>
          <p:nvPr>
            <p:ph type="ftr" sz="quarter" idx="11"/>
          </p:nvPr>
        </p:nvSpPr>
        <p:spPr/>
        <p:txBody>
          <a:bodyPr/>
          <a:lstStyle/>
          <a:p>
            <a:r>
              <a:rPr lang="en-US"/>
              <a:t>IGDTU 5th Sem IT 2023</a:t>
            </a:r>
          </a:p>
        </p:txBody>
      </p:sp>
      <p:sp>
        <p:nvSpPr>
          <p:cNvPr id="7" name="Slide Number Placeholder 6"/>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F3961D00-5000-4E22-96AF-708D70533A5A}" type="datetime1">
              <a:rPr lang="en-US" smtClean="0"/>
              <a:t>12/8/2024</a:t>
            </a:fld>
            <a:endParaRPr lang="en-US"/>
          </a:p>
        </p:txBody>
      </p:sp>
      <p:sp>
        <p:nvSpPr>
          <p:cNvPr id="8" name="Footer Placeholder 7"/>
          <p:cNvSpPr>
            <a:spLocks noGrp="1"/>
          </p:cNvSpPr>
          <p:nvPr>
            <p:ph type="ftr" sz="quarter" idx="11"/>
          </p:nvPr>
        </p:nvSpPr>
        <p:spPr/>
        <p:txBody>
          <a:bodyPr/>
          <a:lstStyle/>
          <a:p>
            <a:r>
              <a:rPr lang="en-US"/>
              <a:t>IGDTU 5th Sem IT 2023</a:t>
            </a:r>
          </a:p>
        </p:txBody>
      </p:sp>
      <p:sp>
        <p:nvSpPr>
          <p:cNvPr id="9" name="Slide Number Placeholder 8"/>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370206CC-1A98-4695-A6ED-4B46B83D0BB1}" type="datetime1">
              <a:rPr lang="en-US" smtClean="0"/>
              <a:t>12/8/2024</a:t>
            </a:fld>
            <a:endParaRPr lang="en-US"/>
          </a:p>
        </p:txBody>
      </p:sp>
      <p:sp>
        <p:nvSpPr>
          <p:cNvPr id="4" name="Footer Placeholder 3"/>
          <p:cNvSpPr>
            <a:spLocks noGrp="1"/>
          </p:cNvSpPr>
          <p:nvPr>
            <p:ph type="ftr" sz="quarter" idx="11"/>
          </p:nvPr>
        </p:nvSpPr>
        <p:spPr/>
        <p:txBody>
          <a:bodyPr/>
          <a:lstStyle/>
          <a:p>
            <a:r>
              <a:rPr lang="en-US"/>
              <a:t>IGDTU 5th Sem IT 2023</a:t>
            </a:r>
          </a:p>
        </p:txBody>
      </p:sp>
      <p:sp>
        <p:nvSpPr>
          <p:cNvPr id="5" name="Slide Number Placeholder 4"/>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6D1270-4652-4DA5-9AD1-5AB42BB6440D}" type="datetime1">
              <a:rPr lang="en-US" smtClean="0"/>
              <a:t>12/8/2024</a:t>
            </a:fld>
            <a:endParaRPr lang="en-US"/>
          </a:p>
        </p:txBody>
      </p:sp>
      <p:sp>
        <p:nvSpPr>
          <p:cNvPr id="3" name="Footer Placeholder 2"/>
          <p:cNvSpPr>
            <a:spLocks noGrp="1"/>
          </p:cNvSpPr>
          <p:nvPr>
            <p:ph type="ftr" sz="quarter" idx="11"/>
          </p:nvPr>
        </p:nvSpPr>
        <p:spPr/>
        <p:txBody>
          <a:bodyPr/>
          <a:lstStyle/>
          <a:p>
            <a:r>
              <a:rPr lang="en-US"/>
              <a:t>IGDTU 5th Sem IT 2023</a:t>
            </a:r>
          </a:p>
        </p:txBody>
      </p:sp>
      <p:sp>
        <p:nvSpPr>
          <p:cNvPr id="4" name="Slide Number Placeholder 3"/>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US"/>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117C57-B024-457E-BF72-161DC6533A81}" type="datetime1">
              <a:rPr lang="en-US" smtClean="0"/>
              <a:t>12/8/2024</a:t>
            </a:fld>
            <a:endParaRPr lang="en-US"/>
          </a:p>
        </p:txBody>
      </p:sp>
      <p:sp>
        <p:nvSpPr>
          <p:cNvPr id="6" name="Footer Placeholder 5"/>
          <p:cNvSpPr>
            <a:spLocks noGrp="1"/>
          </p:cNvSpPr>
          <p:nvPr>
            <p:ph type="ftr" sz="quarter" idx="11"/>
          </p:nvPr>
        </p:nvSpPr>
        <p:spPr/>
        <p:txBody>
          <a:bodyPr/>
          <a:lstStyle/>
          <a:p>
            <a:r>
              <a:rPr lang="en-US"/>
              <a:t>IGDTU 5th Sem IT 2023</a:t>
            </a:r>
          </a:p>
        </p:txBody>
      </p:sp>
      <p:sp>
        <p:nvSpPr>
          <p:cNvPr id="7" name="Slide Number Placeholder 6"/>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US"/>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12E12D02-7CA5-4024-8308-4FD7BD88D4BF}" type="datetime1">
              <a:rPr lang="en-US" smtClean="0"/>
              <a:t>12/8/2024</a:t>
            </a:fld>
            <a:endParaRPr lang="en-US"/>
          </a:p>
        </p:txBody>
      </p:sp>
      <p:sp>
        <p:nvSpPr>
          <p:cNvPr id="5" name="Footer Placeholder 4"/>
          <p:cNvSpPr>
            <a:spLocks noGrp="1"/>
          </p:cNvSpPr>
          <p:nvPr>
            <p:ph type="ftr" sz="quarter" idx="3"/>
          </p:nvPr>
        </p:nvSpPr>
        <p:spPr>
          <a:xfrm rot="20032524">
            <a:off x="6567038" y="5234465"/>
            <a:ext cx="2661737" cy="365125"/>
          </a:xfrm>
          <a:prstGeom prst="rect">
            <a:avLst/>
          </a:prstGeom>
        </p:spPr>
        <p:txBody>
          <a:bodyPr vert="horz" lIns="91440" tIns="45720" rIns="91440" bIns="45720" rtlCol="0" anchor="ctr"/>
          <a:lstStyle>
            <a:lvl1pPr algn="l">
              <a:defRPr sz="1600">
                <a:solidFill>
                  <a:schemeClr val="bg1">
                    <a:lumMod val="75000"/>
                  </a:schemeClr>
                </a:solidFill>
              </a:defRPr>
            </a:lvl1pPr>
          </a:lstStyle>
          <a:p>
            <a:r>
              <a:rPr lang="en-US"/>
              <a:t>IGDTU 5th Sem IT 2023</a:t>
            </a:r>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Lst>
  <p:hf sldNum="0" hdr="0" dt="0"/>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20677" y="3597454"/>
            <a:ext cx="6498158" cy="1435825"/>
          </a:xfrm>
        </p:spPr>
        <p:txBody>
          <a:bodyPr/>
          <a:lstStyle/>
          <a:p>
            <a:pPr algn="l"/>
            <a:br>
              <a:rPr lang="en-US" sz="4000" dirty="0"/>
            </a:br>
            <a:br>
              <a:rPr lang="en-US" sz="4000" dirty="0"/>
            </a:br>
            <a:r>
              <a:rPr lang="en-US" sz="4000" dirty="0"/>
              <a:t>            Unit # 3</a:t>
            </a:r>
            <a:br>
              <a:rPr lang="en-US" sz="4000" dirty="0"/>
            </a:br>
            <a:r>
              <a:rPr lang="en-US" sz="2800" dirty="0">
                <a:solidFill>
                  <a:schemeClr val="accent6"/>
                </a:solidFill>
              </a:rPr>
              <a:t>- Job scheduling , YARN. </a:t>
            </a:r>
            <a:br>
              <a:rPr lang="en-US" sz="2800" dirty="0">
                <a:solidFill>
                  <a:schemeClr val="accent6"/>
                </a:solidFill>
              </a:rPr>
            </a:br>
            <a:r>
              <a:rPr lang="en-US" sz="2800" dirty="0">
                <a:solidFill>
                  <a:schemeClr val="accent6"/>
                </a:solidFill>
              </a:rPr>
              <a:t>- Anatomy of Map Reduce job run</a:t>
            </a:r>
            <a:br>
              <a:rPr lang="en-US" sz="2800" dirty="0">
                <a:solidFill>
                  <a:schemeClr val="accent6"/>
                </a:solidFill>
              </a:rPr>
            </a:br>
            <a:r>
              <a:rPr lang="en-US" sz="2800" dirty="0">
                <a:solidFill>
                  <a:schemeClr val="accent6"/>
                </a:solidFill>
              </a:rPr>
              <a:t>- Failures in classic Map-reduce </a:t>
            </a:r>
            <a:br>
              <a:rPr lang="en-US" sz="2800" dirty="0">
                <a:solidFill>
                  <a:schemeClr val="accent6"/>
                </a:solidFill>
              </a:rPr>
            </a:br>
            <a:r>
              <a:rPr lang="en-US" sz="2800" dirty="0">
                <a:solidFill>
                  <a:schemeClr val="accent6"/>
                </a:solidFill>
              </a:rPr>
              <a:t>  and YARN,</a:t>
            </a:r>
            <a:br>
              <a:rPr lang="en-US" sz="2800" dirty="0">
                <a:solidFill>
                  <a:schemeClr val="accent6"/>
                </a:solidFill>
              </a:rPr>
            </a:br>
            <a:r>
              <a:rPr lang="en-US" sz="2800" dirty="0">
                <a:solidFill>
                  <a:schemeClr val="accent6"/>
                </a:solidFill>
              </a:rPr>
              <a:t>- Shuffle &amp; Sort</a:t>
            </a:r>
            <a:br>
              <a:rPr lang="en-US" sz="2800" dirty="0">
                <a:solidFill>
                  <a:schemeClr val="accent6"/>
                </a:solidFill>
              </a:rPr>
            </a:br>
            <a:r>
              <a:rPr lang="en-US" sz="2800" dirty="0">
                <a:solidFill>
                  <a:schemeClr val="accent6"/>
                </a:solidFill>
              </a:rPr>
              <a:t>- Map Reduce work flows , Classic Map-reduce.</a:t>
            </a:r>
            <a:br>
              <a:rPr lang="en-US" sz="3600" dirty="0">
                <a:solidFill>
                  <a:schemeClr val="accent6"/>
                </a:solidFill>
              </a:rPr>
            </a:br>
            <a:endParaRPr lang="en-US" sz="4000" dirty="0">
              <a:solidFill>
                <a:schemeClr val="accent6"/>
              </a:solidFill>
            </a:endParaRPr>
          </a:p>
        </p:txBody>
      </p:sp>
      <p:sp>
        <p:nvSpPr>
          <p:cNvPr id="3" name="Rectangle 2"/>
          <p:cNvSpPr/>
          <p:nvPr/>
        </p:nvSpPr>
        <p:spPr>
          <a:xfrm>
            <a:off x="3443589" y="3967060"/>
            <a:ext cx="5457218" cy="369332"/>
          </a:xfrm>
          <a:prstGeom prst="rect">
            <a:avLst/>
          </a:prstGeom>
        </p:spPr>
        <p:txBody>
          <a:bodyPr wrap="square">
            <a:spAutoFit/>
          </a:bodyPr>
          <a:lstStyle/>
          <a:p>
            <a:r>
              <a:rPr lang="en-US" dirty="0"/>
              <a:t> Refer PPT # 5 from Slides#2 to slide#6.</a:t>
            </a:r>
          </a:p>
        </p:txBody>
      </p:sp>
    </p:spTree>
    <p:extLst>
      <p:ext uri="{BB962C8B-B14F-4D97-AF65-F5344CB8AC3E}">
        <p14:creationId xmlns:p14="http://schemas.microsoft.com/office/powerpoint/2010/main" val="2314955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99086" y="82844"/>
            <a:ext cx="4428456" cy="400110"/>
          </a:xfrm>
          <a:prstGeom prst="rect">
            <a:avLst/>
          </a:prstGeom>
        </p:spPr>
        <p:txBody>
          <a:bodyPr wrap="none">
            <a:spAutoFit/>
          </a:bodyPr>
          <a:lstStyle/>
          <a:p>
            <a:r>
              <a:rPr lang="en-US" sz="2000" b="1" dirty="0">
                <a:solidFill>
                  <a:schemeClr val="accent6"/>
                </a:solidFill>
              </a:rPr>
              <a:t>Anatomy of a MapReduce Job Run</a:t>
            </a:r>
          </a:p>
        </p:txBody>
      </p:sp>
      <p:sp>
        <p:nvSpPr>
          <p:cNvPr id="2" name="Rectangle 1"/>
          <p:cNvSpPr/>
          <p:nvPr/>
        </p:nvSpPr>
        <p:spPr>
          <a:xfrm>
            <a:off x="175096" y="575606"/>
            <a:ext cx="8900809" cy="5016758"/>
          </a:xfrm>
          <a:prstGeom prst="rect">
            <a:avLst/>
          </a:prstGeom>
        </p:spPr>
        <p:txBody>
          <a:bodyPr wrap="square">
            <a:spAutoFit/>
          </a:bodyPr>
          <a:lstStyle/>
          <a:p>
            <a:r>
              <a:rPr lang="en-US" sz="1600" dirty="0"/>
              <a:t>The Anatomy of a MapReduce Job Run refers to the detailed steps and processes involved in executing a MapReduce job within the Hadoop framework. In respect to YARN , the workflow of MapReduce Job flow is explained below . Please refer the figure on next slide to map the steps in figure and workflow stage.</a:t>
            </a:r>
          </a:p>
          <a:p>
            <a:endParaRPr lang="en-US" sz="1600" dirty="0"/>
          </a:p>
          <a:p>
            <a:pPr marL="342900" indent="-342900">
              <a:buFontTx/>
              <a:buAutoNum type="arabicPeriod"/>
            </a:pPr>
            <a:r>
              <a:rPr lang="en-US" sz="1600" b="1" dirty="0"/>
              <a:t>Job Submission -</a:t>
            </a:r>
            <a:r>
              <a:rPr lang="en-US" sz="1600" dirty="0"/>
              <a:t>(steps 1 to step 4).</a:t>
            </a:r>
            <a:endParaRPr lang="en-US" sz="1600" b="1" dirty="0"/>
          </a:p>
          <a:p>
            <a:r>
              <a:rPr lang="en-US" sz="1600" dirty="0"/>
              <a:t>The lifecycle of a MapReduce job begins with its submission by the client application to ResourceManager YARN. The client sets up the job by specifying parameters like input/output paths, mapper/reducer classes, and the number of reducers. The client contacts the ResourceManager, which is responsible for scheduling and allocating resources across the cluster and asks for a new application ID, used for the MapReduce job. The ResourceManager creates a </a:t>
            </a:r>
            <a:r>
              <a:rPr lang="en-US" sz="1600" b="1" dirty="0" err="1"/>
              <a:t>JobID</a:t>
            </a:r>
            <a:r>
              <a:rPr lang="en-US" sz="1600" dirty="0"/>
              <a:t> and assigns the job to a queue. The client then copies the resources needed to run the job, including the job JAR file, the configuration file, and the computed input splits, to the shared files system and saves in relevant known folders. In the figure this is indicated in steps (1) to (4)</a:t>
            </a:r>
          </a:p>
          <a:p>
            <a:endParaRPr lang="en-US" sz="1600" dirty="0"/>
          </a:p>
          <a:p>
            <a:r>
              <a:rPr lang="en-US" sz="1600" b="1" dirty="0"/>
              <a:t>2. Job Initialization - </a:t>
            </a:r>
            <a:r>
              <a:rPr lang="en-US" sz="1600" dirty="0"/>
              <a:t>(steps 5a and 5b, step 6 &amp; step 7 ).</a:t>
            </a:r>
            <a:endParaRPr lang="en-US" sz="1600" b="1" dirty="0"/>
          </a:p>
          <a:p>
            <a:r>
              <a:rPr lang="en-US" sz="1600" dirty="0"/>
              <a:t>When the resource manager receives a call of job submitted from the client  it hands</a:t>
            </a:r>
          </a:p>
          <a:p>
            <a:r>
              <a:rPr lang="en-US" sz="1600" dirty="0"/>
              <a:t>off the request to the YARN scheduler. The scheduler allocates a container, and</a:t>
            </a:r>
          </a:p>
          <a:p>
            <a:r>
              <a:rPr lang="en-US" sz="1600" dirty="0"/>
              <a:t>the resource manager then launches the application master’s process there, under</a:t>
            </a:r>
          </a:p>
        </p:txBody>
      </p:sp>
    </p:spTree>
    <p:extLst>
      <p:ext uri="{BB962C8B-B14F-4D97-AF65-F5344CB8AC3E}">
        <p14:creationId xmlns:p14="http://schemas.microsoft.com/office/powerpoint/2010/main" val="1832602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01810" y="0"/>
            <a:ext cx="6547246" cy="461665"/>
          </a:xfrm>
          <a:prstGeom prst="rect">
            <a:avLst/>
          </a:prstGeom>
        </p:spPr>
        <p:txBody>
          <a:bodyPr wrap="square">
            <a:spAutoFit/>
          </a:bodyPr>
          <a:lstStyle/>
          <a:p>
            <a:r>
              <a:rPr lang="en-US" sz="2400" b="1" dirty="0">
                <a:solidFill>
                  <a:schemeClr val="accent6"/>
                </a:solidFill>
              </a:rPr>
              <a:t>Anatomy of a MapReduce Job Run (contd)</a:t>
            </a:r>
          </a:p>
        </p:txBody>
      </p:sp>
      <p:sp>
        <p:nvSpPr>
          <p:cNvPr id="2" name="Rectangle 1"/>
          <p:cNvSpPr/>
          <p:nvPr/>
        </p:nvSpPr>
        <p:spPr>
          <a:xfrm>
            <a:off x="0" y="373875"/>
            <a:ext cx="9036996" cy="1477328"/>
          </a:xfrm>
          <a:prstGeom prst="rect">
            <a:avLst/>
          </a:prstGeom>
        </p:spPr>
        <p:txBody>
          <a:bodyPr wrap="square">
            <a:spAutoFit/>
          </a:bodyPr>
          <a:lstStyle/>
          <a:p>
            <a:r>
              <a:rPr lang="en-US" dirty="0"/>
              <a:t>the node manager’s management. The Application master is a Java application and  is responsible for keeping track of the job’s progress, as it will receive progress and completion reports from the tasks (step 5a , 5b &amp; step 6). It also shall request resources from the ResourceManager. It also determine the number of input split  from the shared file system (step 7).</a:t>
            </a:r>
          </a:p>
        </p:txBody>
      </p:sp>
      <p:pic>
        <p:nvPicPr>
          <p:cNvPr id="5"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270192" y="1566153"/>
            <a:ext cx="5766804" cy="5269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97278" y="1929024"/>
            <a:ext cx="3025302" cy="4801314"/>
          </a:xfrm>
          <a:prstGeom prst="rect">
            <a:avLst/>
          </a:prstGeom>
        </p:spPr>
        <p:txBody>
          <a:bodyPr wrap="square">
            <a:spAutoFit/>
          </a:bodyPr>
          <a:lstStyle/>
          <a:p>
            <a:r>
              <a:rPr lang="en-US" dirty="0"/>
              <a:t>The application master decide how to run the tasks that make up the MapReduce job. If the job is small, the application master may choose to run the tasks in the same JVM as itself locally running them sequentially on one node. The other option is to run the job in parallel across available clusters. If the job is running on same cluster , such a job is said to be </a:t>
            </a:r>
            <a:r>
              <a:rPr lang="en-US" dirty="0" err="1"/>
              <a:t>uberized</a:t>
            </a:r>
            <a:r>
              <a:rPr lang="en-US" dirty="0"/>
              <a:t>, or run as an </a:t>
            </a:r>
            <a:r>
              <a:rPr lang="en-US" dirty="0" err="1"/>
              <a:t>uber</a:t>
            </a:r>
            <a:r>
              <a:rPr lang="en-US" dirty="0"/>
              <a:t> task.</a:t>
            </a:r>
          </a:p>
          <a:p>
            <a:endParaRPr lang="en-US" dirty="0"/>
          </a:p>
        </p:txBody>
      </p:sp>
    </p:spTree>
    <p:extLst>
      <p:ext uri="{BB962C8B-B14F-4D97-AF65-F5344CB8AC3E}">
        <p14:creationId xmlns:p14="http://schemas.microsoft.com/office/powerpoint/2010/main" val="2362264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99086" y="82844"/>
            <a:ext cx="6547246" cy="400110"/>
          </a:xfrm>
          <a:prstGeom prst="rect">
            <a:avLst/>
          </a:prstGeom>
        </p:spPr>
        <p:txBody>
          <a:bodyPr wrap="square">
            <a:spAutoFit/>
          </a:bodyPr>
          <a:lstStyle/>
          <a:p>
            <a:r>
              <a:rPr lang="en-US" sz="2000" b="1" dirty="0">
                <a:solidFill>
                  <a:schemeClr val="accent6"/>
                </a:solidFill>
              </a:rPr>
              <a:t>Anatomy of a MapReduce Job Run (contd)</a:t>
            </a:r>
          </a:p>
        </p:txBody>
      </p:sp>
      <p:sp>
        <p:nvSpPr>
          <p:cNvPr id="2" name="Rectangle 1"/>
          <p:cNvSpPr/>
          <p:nvPr/>
        </p:nvSpPr>
        <p:spPr>
          <a:xfrm>
            <a:off x="107004" y="4100368"/>
            <a:ext cx="8805989" cy="1815882"/>
          </a:xfrm>
          <a:prstGeom prst="rect">
            <a:avLst/>
          </a:prstGeom>
        </p:spPr>
        <p:txBody>
          <a:bodyPr wrap="square">
            <a:spAutoFit/>
          </a:bodyPr>
          <a:lstStyle/>
          <a:p>
            <a:r>
              <a:rPr lang="en-US" sz="1600" b="1" dirty="0"/>
              <a:t>4. Task Execution – </a:t>
            </a:r>
            <a:r>
              <a:rPr lang="en-US" sz="1600" dirty="0"/>
              <a:t>( step 9a , 9b , step 10 &amp; step 11 )</a:t>
            </a:r>
          </a:p>
          <a:p>
            <a:r>
              <a:rPr lang="en-US" sz="1600" dirty="0"/>
              <a:t>Once a task has been assigned resources for a container on a particular node by the</a:t>
            </a:r>
          </a:p>
          <a:p>
            <a:r>
              <a:rPr lang="en-US" sz="1600" dirty="0"/>
              <a:t>resource manager’s scheduler, the application master starts the container by contacting the node manager (steps 9a and 9b). The task is executed by a Java application which is a </a:t>
            </a:r>
            <a:r>
              <a:rPr lang="en-US" sz="1600" dirty="0" err="1"/>
              <a:t>YarnChild</a:t>
            </a:r>
            <a:r>
              <a:rPr lang="en-US" sz="1600" dirty="0"/>
              <a:t>. Before </a:t>
            </a:r>
            <a:r>
              <a:rPr lang="en-US" sz="1600" dirty="0" err="1"/>
              <a:t>YarnChild</a:t>
            </a:r>
            <a:r>
              <a:rPr lang="en-US" sz="1600" dirty="0"/>
              <a:t> can run the task, it determines the resources that the task needs, including the job configuration and JAR file, and any files from the distributed cache (step 10 ) . Finally, it runs the map or reduce task (step 11)</a:t>
            </a:r>
          </a:p>
        </p:txBody>
      </p:sp>
      <p:sp>
        <p:nvSpPr>
          <p:cNvPr id="5" name="Rectangle 4"/>
          <p:cNvSpPr/>
          <p:nvPr/>
        </p:nvSpPr>
        <p:spPr>
          <a:xfrm>
            <a:off x="107004" y="451696"/>
            <a:ext cx="9036996" cy="3046988"/>
          </a:xfrm>
          <a:prstGeom prst="rect">
            <a:avLst/>
          </a:prstGeom>
        </p:spPr>
        <p:txBody>
          <a:bodyPr wrap="square">
            <a:spAutoFit/>
          </a:bodyPr>
          <a:lstStyle/>
          <a:p>
            <a:r>
              <a:rPr lang="en-US" sz="1600" b="1" dirty="0"/>
              <a:t>3. Task Assignment   </a:t>
            </a:r>
            <a:r>
              <a:rPr lang="en-US" sz="1600" dirty="0"/>
              <a:t>(task-8)</a:t>
            </a:r>
          </a:p>
          <a:p>
            <a:r>
              <a:rPr lang="en-US" sz="1600" dirty="0"/>
              <a:t>If the job does not qualify for running as an </a:t>
            </a:r>
            <a:r>
              <a:rPr lang="en-US" sz="1600" dirty="0" err="1"/>
              <a:t>uber</a:t>
            </a:r>
            <a:r>
              <a:rPr lang="en-US" sz="1600" dirty="0"/>
              <a:t> task, then the application master</a:t>
            </a:r>
          </a:p>
          <a:p>
            <a:r>
              <a:rPr lang="en-US" sz="1600" dirty="0"/>
              <a:t>requests containers  across available free clusters from the resource manager (step-8). Requests for map tasks are made first and with a higher priority than those for reduce tasks, since all the map tasks must complete before the sort phase of the reduce can start. Requests for reduce tasks are not made until some </a:t>
            </a:r>
            <a:r>
              <a:rPr lang="en-US" sz="1600" dirty="0" err="1"/>
              <a:t>X%of</a:t>
            </a:r>
            <a:r>
              <a:rPr lang="en-US" sz="1600" dirty="0"/>
              <a:t> map tasks have completed. Reduce tasks can run anywhere in the cluster, but requests for map tasks have data locality constraints that the scheduler tries to honor. In the most favorable scenario , the case, the task is </a:t>
            </a:r>
            <a:r>
              <a:rPr lang="en-US" sz="1600" i="1" dirty="0"/>
              <a:t>data local</a:t>
            </a:r>
            <a:r>
              <a:rPr lang="en-US" sz="1600" dirty="0"/>
              <a:t>—that is, running on the same node. Alternatively, the task may be </a:t>
            </a:r>
            <a:r>
              <a:rPr lang="en-US" sz="1600" i="1" dirty="0"/>
              <a:t>rack local</a:t>
            </a:r>
            <a:r>
              <a:rPr lang="en-US" sz="1600" dirty="0"/>
              <a:t> on the same rack, but not the same node. Worst scenario is tasks are neither data local nor rack local and retrieve their data from a different rack than the one they are running on.</a:t>
            </a:r>
          </a:p>
        </p:txBody>
      </p:sp>
    </p:spTree>
    <p:extLst>
      <p:ext uri="{BB962C8B-B14F-4D97-AF65-F5344CB8AC3E}">
        <p14:creationId xmlns:p14="http://schemas.microsoft.com/office/powerpoint/2010/main" val="1887625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1935" y="115929"/>
            <a:ext cx="7364124" cy="461665"/>
          </a:xfrm>
          <a:prstGeom prst="rect">
            <a:avLst/>
          </a:prstGeom>
        </p:spPr>
        <p:txBody>
          <a:bodyPr wrap="square">
            <a:spAutoFit/>
          </a:bodyPr>
          <a:lstStyle/>
          <a:p>
            <a:r>
              <a:rPr lang="en-US" sz="2400" b="1" dirty="0">
                <a:solidFill>
                  <a:schemeClr val="accent6"/>
                </a:solidFill>
              </a:rPr>
              <a:t>Failures in classic Map-reduce and YARN</a:t>
            </a:r>
          </a:p>
        </p:txBody>
      </p:sp>
      <p:sp>
        <p:nvSpPr>
          <p:cNvPr id="3" name="Rectangle 2"/>
          <p:cNvSpPr/>
          <p:nvPr/>
        </p:nvSpPr>
        <p:spPr>
          <a:xfrm>
            <a:off x="138222" y="561328"/>
            <a:ext cx="8830680" cy="5755422"/>
          </a:xfrm>
          <a:prstGeom prst="rect">
            <a:avLst/>
          </a:prstGeom>
        </p:spPr>
        <p:txBody>
          <a:bodyPr wrap="square">
            <a:spAutoFit/>
          </a:bodyPr>
          <a:lstStyle/>
          <a:p>
            <a:r>
              <a:rPr lang="en-US" sz="1600" dirty="0"/>
              <a:t>In both classic MapReduce (Hadoop 1.x) and YARN-based MapReduce (Hadoop 2.x and beyond), failures are inevitable when running large-scale distributed computations due to various reasons like hardware failures, software bugs, or network issues. Hadoop is designed to handle these failures gracefully, ensuring that tasks can be re-executed or rerouted to different nodes without the entire job failing. </a:t>
            </a:r>
          </a:p>
          <a:p>
            <a:endParaRPr lang="en-US" sz="1600" dirty="0"/>
          </a:p>
          <a:p>
            <a:r>
              <a:rPr lang="en-US" sz="1600" dirty="0"/>
              <a:t>The different types of Failures in classic Map-reduce and YARN and their mitigation methods are listed and described below :</a:t>
            </a:r>
          </a:p>
          <a:p>
            <a:endParaRPr lang="en-US" sz="1600" dirty="0"/>
          </a:p>
          <a:p>
            <a:r>
              <a:rPr lang="en-US" b="1" dirty="0"/>
              <a:t>1. Failures in classic Map-reduce </a:t>
            </a:r>
          </a:p>
          <a:p>
            <a:r>
              <a:rPr lang="en-US" sz="1600" dirty="0"/>
              <a:t>As we have seen in previous slides  that , In Hadoop 1.x (referred to as classic MapReduce), the job execution and resource management were tightly coupled into the JobTracker and TaskTracker components. Below are common types of failures and how Hadoop 1.x handled them:</a:t>
            </a:r>
          </a:p>
          <a:p>
            <a:pPr marL="342900" indent="-342900">
              <a:buAutoNum type="alphaLcParenBoth"/>
            </a:pPr>
            <a:r>
              <a:rPr lang="en-US" sz="1600" b="1" dirty="0"/>
              <a:t>Task tracker Failure</a:t>
            </a:r>
          </a:p>
          <a:p>
            <a:r>
              <a:rPr lang="en-US" u="sng" dirty="0">
                <a:latin typeface="Bookman Old Style" pitchFamily="18" charset="0"/>
              </a:rPr>
              <a:t>Failure Scenario</a:t>
            </a:r>
            <a:r>
              <a:rPr lang="en-US" dirty="0">
                <a:latin typeface="Bookman Old Style" pitchFamily="18" charset="0"/>
              </a:rPr>
              <a:t>: </a:t>
            </a:r>
          </a:p>
          <a:p>
            <a:r>
              <a:rPr lang="en-US" sz="1600" dirty="0"/>
              <a:t>A Task Tracker may fail due to node crashes, network issues, or hardware faults.</a:t>
            </a:r>
          </a:p>
          <a:p>
            <a:r>
              <a:rPr lang="en-US" u="sng" dirty="0">
                <a:latin typeface="Bookman Old Style" pitchFamily="18" charset="0"/>
              </a:rPr>
              <a:t>Failure Handling </a:t>
            </a:r>
            <a:r>
              <a:rPr lang="en-US" dirty="0">
                <a:latin typeface="Bookman Old Style" pitchFamily="18" charset="0"/>
              </a:rPr>
              <a:t>: </a:t>
            </a:r>
          </a:p>
          <a:p>
            <a:r>
              <a:rPr lang="en-US" sz="1600" dirty="0"/>
              <a:t>The Job Tracker receives periodic heartbeats from each TaskTracker. If the JobTracker doesn’t receive a heartbeat from a TaskTracker within a certain timeout period, it marks the TaskTracker as failed. In this case , All tasks running on the failed TaskTracker are reassigned to other active </a:t>
            </a:r>
            <a:r>
              <a:rPr lang="en-US" sz="1600" dirty="0" err="1"/>
              <a:t>TaskTrackers</a:t>
            </a:r>
            <a:r>
              <a:rPr lang="en-US" sz="1600" dirty="0"/>
              <a:t>. </a:t>
            </a:r>
          </a:p>
        </p:txBody>
      </p:sp>
    </p:spTree>
    <p:extLst>
      <p:ext uri="{BB962C8B-B14F-4D97-AF65-F5344CB8AC3E}">
        <p14:creationId xmlns:p14="http://schemas.microsoft.com/office/powerpoint/2010/main" val="512650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8222" y="561328"/>
            <a:ext cx="8830680" cy="6309420"/>
          </a:xfrm>
          <a:prstGeom prst="rect">
            <a:avLst/>
          </a:prstGeom>
        </p:spPr>
        <p:txBody>
          <a:bodyPr wrap="square">
            <a:spAutoFit/>
          </a:bodyPr>
          <a:lstStyle/>
          <a:p>
            <a:r>
              <a:rPr lang="en-US" b="1" dirty="0"/>
              <a:t>(b) Job tracker Failure</a:t>
            </a:r>
          </a:p>
          <a:p>
            <a:r>
              <a:rPr lang="en-US" sz="2000" u="sng" dirty="0">
                <a:latin typeface="Bookman Old Style" pitchFamily="18" charset="0"/>
              </a:rPr>
              <a:t>Failure Scenario</a:t>
            </a:r>
            <a:r>
              <a:rPr lang="en-US" sz="2000" dirty="0">
                <a:latin typeface="Bookman Old Style" pitchFamily="18" charset="0"/>
              </a:rPr>
              <a:t>: </a:t>
            </a:r>
          </a:p>
          <a:p>
            <a:r>
              <a:rPr lang="en-US" dirty="0"/>
              <a:t>If the JobTracker fails, the entire job execution system comes to a halt, as it is responsible for both job scheduling and task execution tracking.</a:t>
            </a:r>
          </a:p>
          <a:p>
            <a:r>
              <a:rPr lang="en-US" sz="2000" u="sng" dirty="0">
                <a:latin typeface="Bookman Old Style" pitchFamily="18" charset="0"/>
              </a:rPr>
              <a:t>Failure Handling </a:t>
            </a:r>
            <a:r>
              <a:rPr lang="en-US" sz="2000" dirty="0">
                <a:latin typeface="Bookman Old Style" pitchFamily="18" charset="0"/>
              </a:rPr>
              <a:t>: </a:t>
            </a:r>
          </a:p>
          <a:p>
            <a:r>
              <a:rPr lang="en-US" dirty="0"/>
              <a:t>In Hadoop 1.x, there is no automatic failover mechanism for the JobTracker. If it crashes, all running jobs are lost, and the cluster administrator must manually restart the JobTracker and resubmit the jobs.</a:t>
            </a:r>
          </a:p>
          <a:p>
            <a:r>
              <a:rPr lang="en-US" dirty="0"/>
              <a:t>Thus it is a critical limitation for large clusters or critical jobs as it cannot be recovered without manual intervention.</a:t>
            </a:r>
          </a:p>
          <a:p>
            <a:endParaRPr lang="en-US" dirty="0"/>
          </a:p>
          <a:p>
            <a:r>
              <a:rPr lang="en-US" b="1" dirty="0"/>
              <a:t>(c) Task Failure</a:t>
            </a:r>
          </a:p>
          <a:p>
            <a:r>
              <a:rPr lang="en-US" sz="2000" u="sng" dirty="0">
                <a:latin typeface="Bookman Old Style" pitchFamily="18" charset="0"/>
              </a:rPr>
              <a:t>Failure Scenario</a:t>
            </a:r>
            <a:r>
              <a:rPr lang="en-US" sz="2000" dirty="0">
                <a:latin typeface="Bookman Old Style" pitchFamily="18" charset="0"/>
              </a:rPr>
              <a:t>: </a:t>
            </a:r>
          </a:p>
          <a:p>
            <a:r>
              <a:rPr lang="en-US" dirty="0"/>
              <a:t>Map and Reduce tasks may fail due to various reasons, such as hardware faults, software bugs, memory issues, or disk failures.</a:t>
            </a:r>
          </a:p>
          <a:p>
            <a:r>
              <a:rPr lang="en-US" sz="2000" u="sng" dirty="0">
                <a:latin typeface="Bookman Old Style" pitchFamily="18" charset="0"/>
              </a:rPr>
              <a:t>Failure Handling </a:t>
            </a:r>
            <a:r>
              <a:rPr lang="en-US" sz="2000" dirty="0">
                <a:latin typeface="Bookman Old Style" pitchFamily="18" charset="0"/>
              </a:rPr>
              <a:t>: </a:t>
            </a:r>
          </a:p>
          <a:p>
            <a:r>
              <a:rPr lang="en-US" dirty="0"/>
              <a:t>If a task fails, the JobTracker automatically retries the task up to a predefined number of attempts (default is 4 attempts). If the task consistently fails, the job will eventually fail.</a:t>
            </a:r>
          </a:p>
          <a:p>
            <a:r>
              <a:rPr lang="en-US" dirty="0"/>
              <a:t>To handle critical tasks, the JobTracker can launch a duplicate (speculative) task on a different node. The result from the task that finishes first is taken as the valid output, and the other task is killed.</a:t>
            </a:r>
          </a:p>
        </p:txBody>
      </p:sp>
      <p:sp>
        <p:nvSpPr>
          <p:cNvPr id="3" name="Rectangle 2"/>
          <p:cNvSpPr/>
          <p:nvPr/>
        </p:nvSpPr>
        <p:spPr>
          <a:xfrm>
            <a:off x="573645" y="113052"/>
            <a:ext cx="7364124" cy="461665"/>
          </a:xfrm>
          <a:prstGeom prst="rect">
            <a:avLst/>
          </a:prstGeom>
        </p:spPr>
        <p:txBody>
          <a:bodyPr wrap="square">
            <a:spAutoFit/>
          </a:bodyPr>
          <a:lstStyle/>
          <a:p>
            <a:r>
              <a:rPr lang="en-US" sz="2400" b="1" dirty="0">
                <a:solidFill>
                  <a:schemeClr val="accent6"/>
                </a:solidFill>
              </a:rPr>
              <a:t>Failures in classic Map-reduce and YARN (contd)</a:t>
            </a:r>
          </a:p>
        </p:txBody>
      </p:sp>
    </p:spTree>
    <p:extLst>
      <p:ext uri="{BB962C8B-B14F-4D97-AF65-F5344CB8AC3E}">
        <p14:creationId xmlns:p14="http://schemas.microsoft.com/office/powerpoint/2010/main" val="2899834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8222" y="561328"/>
            <a:ext cx="8830680" cy="6032421"/>
          </a:xfrm>
          <a:prstGeom prst="rect">
            <a:avLst/>
          </a:prstGeom>
        </p:spPr>
        <p:txBody>
          <a:bodyPr wrap="square">
            <a:spAutoFit/>
          </a:bodyPr>
          <a:lstStyle/>
          <a:p>
            <a:r>
              <a:rPr lang="en-US" b="1" dirty="0"/>
              <a:t>(d) DataNode Failure</a:t>
            </a:r>
          </a:p>
          <a:p>
            <a:r>
              <a:rPr lang="en-US" sz="2000" u="sng" dirty="0">
                <a:latin typeface="Bookman Old Style" pitchFamily="18" charset="0"/>
              </a:rPr>
              <a:t>Failure Scenario</a:t>
            </a:r>
            <a:r>
              <a:rPr lang="en-US" sz="2000" dirty="0">
                <a:latin typeface="Bookman Old Style" pitchFamily="18" charset="0"/>
              </a:rPr>
              <a:t>: </a:t>
            </a:r>
          </a:p>
          <a:p>
            <a:r>
              <a:rPr lang="en-US" dirty="0"/>
              <a:t>In </a:t>
            </a:r>
            <a:r>
              <a:rPr lang="en-US" dirty="0" err="1"/>
              <a:t>Hadoop's</a:t>
            </a:r>
            <a:r>
              <a:rPr lang="en-US" dirty="0"/>
              <a:t> HDFS (Hadoop Distributed File System), DataNodes store blocks of data. If a DataNode fails or becomes unavailable, the map or reduce tasks that rely on the data stored on that node can be affected.</a:t>
            </a:r>
          </a:p>
          <a:p>
            <a:r>
              <a:rPr lang="en-US" sz="2000" u="sng" dirty="0">
                <a:latin typeface="Bookman Old Style" pitchFamily="18" charset="0"/>
              </a:rPr>
              <a:t>Failure Handling </a:t>
            </a:r>
            <a:r>
              <a:rPr lang="en-US" sz="2000" dirty="0">
                <a:latin typeface="Bookman Old Style" pitchFamily="18" charset="0"/>
              </a:rPr>
              <a:t>: </a:t>
            </a:r>
          </a:p>
          <a:p>
            <a:r>
              <a:rPr lang="en-US" dirty="0"/>
              <a:t>HDFS stores multiple copies (replicas) of each data block (default is 3 replicas). If a DataNode fails, the JobTracker can schedule the tasks on another node that holds a replica of the data. This ensures data availability even if some nodes fail.</a:t>
            </a:r>
          </a:p>
          <a:p>
            <a:r>
              <a:rPr lang="en-US" dirty="0"/>
              <a:t>When a DataNode failure is detected, HDFS automatically triggers a process to create new replicas of the blocks stored on that DataNode.</a:t>
            </a:r>
          </a:p>
          <a:p>
            <a:endParaRPr lang="en-US" dirty="0"/>
          </a:p>
          <a:p>
            <a:r>
              <a:rPr lang="en-US" b="1" dirty="0"/>
              <a:t>(e) Network Failure</a:t>
            </a:r>
          </a:p>
          <a:p>
            <a:r>
              <a:rPr lang="en-US" sz="2000" u="sng" dirty="0">
                <a:latin typeface="Bookman Old Style" pitchFamily="18" charset="0"/>
              </a:rPr>
              <a:t>Failure Scenario</a:t>
            </a:r>
            <a:r>
              <a:rPr lang="en-US" sz="2000" dirty="0">
                <a:latin typeface="Bookman Old Style" pitchFamily="18" charset="0"/>
              </a:rPr>
              <a:t>: </a:t>
            </a:r>
          </a:p>
          <a:p>
            <a:r>
              <a:rPr lang="en-US" dirty="0"/>
              <a:t>Network failures can interrupt communication between the JobTracker, </a:t>
            </a:r>
            <a:r>
              <a:rPr lang="en-US" dirty="0" err="1"/>
              <a:t>TaskTrackers</a:t>
            </a:r>
            <a:r>
              <a:rPr lang="en-US" dirty="0"/>
              <a:t>, and DataNodes.</a:t>
            </a:r>
          </a:p>
          <a:p>
            <a:r>
              <a:rPr lang="en-US" sz="2000" u="sng" dirty="0">
                <a:latin typeface="Bookman Old Style" pitchFamily="18" charset="0"/>
              </a:rPr>
              <a:t>Failure Handling </a:t>
            </a:r>
            <a:r>
              <a:rPr lang="en-US" sz="2000" dirty="0">
                <a:latin typeface="Bookman Old Style" pitchFamily="18" charset="0"/>
              </a:rPr>
              <a:t>: </a:t>
            </a:r>
          </a:p>
          <a:p>
            <a:r>
              <a:rPr lang="en-US" dirty="0"/>
              <a:t>Hadoop 1.x retries failed network operations, and if the failure persists, tasks are moved to other nodes.</a:t>
            </a:r>
          </a:p>
          <a:p>
            <a:r>
              <a:rPr lang="en-US" dirty="0"/>
              <a:t>If a TaskTracker becomes unreachable due to network issues, the JobTracker may reassign its tasks to other </a:t>
            </a:r>
            <a:r>
              <a:rPr lang="en-US" dirty="0" err="1"/>
              <a:t>TaskTrackers</a:t>
            </a:r>
            <a:r>
              <a:rPr lang="en-US" dirty="0"/>
              <a:t>.</a:t>
            </a:r>
          </a:p>
        </p:txBody>
      </p:sp>
      <p:sp>
        <p:nvSpPr>
          <p:cNvPr id="3" name="Rectangle 2"/>
          <p:cNvSpPr/>
          <p:nvPr/>
        </p:nvSpPr>
        <p:spPr>
          <a:xfrm>
            <a:off x="573645" y="113052"/>
            <a:ext cx="7364124" cy="461665"/>
          </a:xfrm>
          <a:prstGeom prst="rect">
            <a:avLst/>
          </a:prstGeom>
        </p:spPr>
        <p:txBody>
          <a:bodyPr wrap="square">
            <a:spAutoFit/>
          </a:bodyPr>
          <a:lstStyle/>
          <a:p>
            <a:r>
              <a:rPr lang="en-US" sz="2400" b="1" dirty="0">
                <a:solidFill>
                  <a:schemeClr val="accent6"/>
                </a:solidFill>
              </a:rPr>
              <a:t>Failures in classic Map-reduce and YARN (contd)</a:t>
            </a:r>
          </a:p>
        </p:txBody>
      </p:sp>
    </p:spTree>
    <p:extLst>
      <p:ext uri="{BB962C8B-B14F-4D97-AF65-F5344CB8AC3E}">
        <p14:creationId xmlns:p14="http://schemas.microsoft.com/office/powerpoint/2010/main" val="3587181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8222" y="561328"/>
            <a:ext cx="8830680" cy="5570756"/>
          </a:xfrm>
          <a:prstGeom prst="rect">
            <a:avLst/>
          </a:prstGeom>
        </p:spPr>
        <p:txBody>
          <a:bodyPr wrap="square">
            <a:spAutoFit/>
          </a:bodyPr>
          <a:lstStyle/>
          <a:p>
            <a:r>
              <a:rPr lang="en-US" b="1" dirty="0"/>
              <a:t>2. Failures in YARN</a:t>
            </a:r>
          </a:p>
          <a:p>
            <a:r>
              <a:rPr lang="en-US" sz="1600" dirty="0"/>
              <a:t>As we have seen in previous slides  that , with the introduction of YARN in Hadoop 2.x, resource management and job execution are separated. YARN improves failure handling by distributing the responsibilities that were previously managed by the single JobTracker across multiple components. Here’s how YARN handles failures:</a:t>
            </a:r>
          </a:p>
          <a:p>
            <a:r>
              <a:rPr lang="en-US" sz="1600" b="1" dirty="0"/>
              <a:t>(a) NodeManager Failure</a:t>
            </a:r>
          </a:p>
          <a:p>
            <a:r>
              <a:rPr lang="en-US" u="sng" dirty="0">
                <a:latin typeface="Bookman Old Style" pitchFamily="18" charset="0"/>
              </a:rPr>
              <a:t>Failure Scenario</a:t>
            </a:r>
            <a:r>
              <a:rPr lang="en-US" dirty="0">
                <a:latin typeface="Bookman Old Style" pitchFamily="18" charset="0"/>
              </a:rPr>
              <a:t>: </a:t>
            </a:r>
          </a:p>
          <a:p>
            <a:r>
              <a:rPr lang="en-US" sz="1600" dirty="0"/>
              <a:t>A NodeManager may crash, leading to the failure of any tasks running on that node.</a:t>
            </a:r>
          </a:p>
          <a:p>
            <a:r>
              <a:rPr lang="en-US" u="sng" dirty="0">
                <a:latin typeface="Bookman Old Style" pitchFamily="18" charset="0"/>
              </a:rPr>
              <a:t>Failure Handling </a:t>
            </a:r>
            <a:r>
              <a:rPr lang="en-US" dirty="0">
                <a:latin typeface="Bookman Old Style" pitchFamily="18" charset="0"/>
              </a:rPr>
              <a:t>: </a:t>
            </a:r>
          </a:p>
          <a:p>
            <a:r>
              <a:rPr lang="en-US" sz="1600" dirty="0"/>
              <a:t>The ResourceManager receives heartbeats from </a:t>
            </a:r>
            <a:r>
              <a:rPr lang="en-US" sz="1600" dirty="0" err="1"/>
              <a:t>NodeManagers</a:t>
            </a:r>
            <a:r>
              <a:rPr lang="en-US" sz="1600" dirty="0"/>
              <a:t>. If a NodeManager fails to send heartbeats, the ResourceManager marks it as dead and reschedules the tasks on other available </a:t>
            </a:r>
            <a:r>
              <a:rPr lang="en-US" sz="1600" dirty="0" err="1"/>
              <a:t>NodeManagers</a:t>
            </a:r>
            <a:r>
              <a:rPr lang="en-US" sz="1600" dirty="0"/>
              <a:t>.</a:t>
            </a:r>
          </a:p>
          <a:p>
            <a:r>
              <a:rPr lang="en-US" sz="1600" dirty="0"/>
              <a:t>YARN re-executes any tasks that were running on the failed NodeManager on other available nodes.</a:t>
            </a:r>
          </a:p>
          <a:p>
            <a:endParaRPr lang="en-US" sz="1600" dirty="0"/>
          </a:p>
          <a:p>
            <a:r>
              <a:rPr lang="en-US" sz="1600" b="1" dirty="0"/>
              <a:t>(b) ResourceManager Failure</a:t>
            </a:r>
          </a:p>
          <a:p>
            <a:r>
              <a:rPr lang="en-US" u="sng" dirty="0">
                <a:latin typeface="Bookman Old Style" pitchFamily="18" charset="0"/>
              </a:rPr>
              <a:t>Failure Scenario</a:t>
            </a:r>
            <a:r>
              <a:rPr lang="en-US" dirty="0">
                <a:latin typeface="Bookman Old Style" pitchFamily="18" charset="0"/>
              </a:rPr>
              <a:t>: </a:t>
            </a:r>
          </a:p>
          <a:p>
            <a:r>
              <a:rPr lang="en-US" sz="1600" dirty="0"/>
              <a:t>If the ResourceManager crashes, resource allocation across the cluster stops.</a:t>
            </a:r>
          </a:p>
          <a:p>
            <a:r>
              <a:rPr lang="en-US" u="sng" dirty="0">
                <a:latin typeface="Bookman Old Style" pitchFamily="18" charset="0"/>
              </a:rPr>
              <a:t>Failure Handling </a:t>
            </a:r>
            <a:r>
              <a:rPr lang="en-US" dirty="0">
                <a:latin typeface="Bookman Old Style" pitchFamily="18" charset="0"/>
              </a:rPr>
              <a:t>: </a:t>
            </a:r>
          </a:p>
          <a:p>
            <a:r>
              <a:rPr lang="en-US" sz="1600" dirty="0"/>
              <a:t>Unlike Hadoop 1.x, YARN supports ResourceManager High Availability (HA), where multiple </a:t>
            </a:r>
            <a:r>
              <a:rPr lang="en-US" sz="1600" dirty="0" err="1"/>
              <a:t>ResourceManagers</a:t>
            </a:r>
            <a:r>
              <a:rPr lang="en-US" sz="1600" dirty="0"/>
              <a:t> can run in an active-standby</a:t>
            </a:r>
          </a:p>
        </p:txBody>
      </p:sp>
      <p:sp>
        <p:nvSpPr>
          <p:cNvPr id="3" name="Rectangle 2"/>
          <p:cNvSpPr/>
          <p:nvPr/>
        </p:nvSpPr>
        <p:spPr>
          <a:xfrm>
            <a:off x="573645" y="113052"/>
            <a:ext cx="7364124" cy="400110"/>
          </a:xfrm>
          <a:prstGeom prst="rect">
            <a:avLst/>
          </a:prstGeom>
        </p:spPr>
        <p:txBody>
          <a:bodyPr wrap="square">
            <a:spAutoFit/>
          </a:bodyPr>
          <a:lstStyle/>
          <a:p>
            <a:r>
              <a:rPr lang="en-US" sz="2000" b="1" dirty="0">
                <a:solidFill>
                  <a:schemeClr val="accent6"/>
                </a:solidFill>
              </a:rPr>
              <a:t>Failures in classic Map-reduce and YARN (contd)</a:t>
            </a:r>
          </a:p>
        </p:txBody>
      </p:sp>
    </p:spTree>
    <p:extLst>
      <p:ext uri="{BB962C8B-B14F-4D97-AF65-F5344CB8AC3E}">
        <p14:creationId xmlns:p14="http://schemas.microsoft.com/office/powerpoint/2010/main" val="28998341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3645" y="113052"/>
            <a:ext cx="7364124" cy="461665"/>
          </a:xfrm>
          <a:prstGeom prst="rect">
            <a:avLst/>
          </a:prstGeom>
        </p:spPr>
        <p:txBody>
          <a:bodyPr wrap="square">
            <a:spAutoFit/>
          </a:bodyPr>
          <a:lstStyle/>
          <a:p>
            <a:r>
              <a:rPr lang="en-US" sz="2400" b="1" dirty="0">
                <a:solidFill>
                  <a:schemeClr val="accent6"/>
                </a:solidFill>
              </a:rPr>
              <a:t>Failures in classic Map-reduce and YARN (contd)</a:t>
            </a:r>
          </a:p>
        </p:txBody>
      </p:sp>
      <p:sp>
        <p:nvSpPr>
          <p:cNvPr id="3" name="Rectangle 2"/>
          <p:cNvSpPr/>
          <p:nvPr/>
        </p:nvSpPr>
        <p:spPr>
          <a:xfrm>
            <a:off x="138222" y="561328"/>
            <a:ext cx="8830680" cy="6001643"/>
          </a:xfrm>
          <a:prstGeom prst="rect">
            <a:avLst/>
          </a:prstGeom>
        </p:spPr>
        <p:txBody>
          <a:bodyPr wrap="square">
            <a:spAutoFit/>
          </a:bodyPr>
          <a:lstStyle/>
          <a:p>
            <a:r>
              <a:rPr lang="en-US" dirty="0"/>
              <a:t>configuration. If the active ResourceManager fails, a standby ResourceManager takes over without interrupting running jobs.</a:t>
            </a:r>
          </a:p>
          <a:p>
            <a:r>
              <a:rPr lang="en-US" dirty="0"/>
              <a:t>This significantly improves fault tolerance compared to the single JobTracker in Hadoop 1.x.</a:t>
            </a:r>
          </a:p>
          <a:p>
            <a:endParaRPr lang="en-US" dirty="0"/>
          </a:p>
          <a:p>
            <a:r>
              <a:rPr lang="en-US" b="1" dirty="0"/>
              <a:t>(c) ApplicationMaster Failure</a:t>
            </a:r>
          </a:p>
          <a:p>
            <a:r>
              <a:rPr lang="en-US" sz="2000" u="sng" dirty="0">
                <a:latin typeface="Bookman Old Style" pitchFamily="18" charset="0"/>
              </a:rPr>
              <a:t>Failure Scenario</a:t>
            </a:r>
            <a:r>
              <a:rPr lang="en-US" sz="2000" dirty="0">
                <a:latin typeface="Bookman Old Style" pitchFamily="18" charset="0"/>
              </a:rPr>
              <a:t>: </a:t>
            </a:r>
          </a:p>
          <a:p>
            <a:r>
              <a:rPr lang="en-US" dirty="0"/>
              <a:t>If the ApplicationMaster fails, the job it manages may be disrupted which It is currently handling .</a:t>
            </a:r>
          </a:p>
          <a:p>
            <a:r>
              <a:rPr lang="en-US" sz="2000" u="sng" dirty="0">
                <a:latin typeface="Bookman Old Style" pitchFamily="18" charset="0"/>
              </a:rPr>
              <a:t>Failure Handling </a:t>
            </a:r>
            <a:r>
              <a:rPr lang="en-US" sz="2000" dirty="0">
                <a:latin typeface="Bookman Old Style" pitchFamily="18" charset="0"/>
              </a:rPr>
              <a:t>: </a:t>
            </a:r>
          </a:p>
          <a:p>
            <a:r>
              <a:rPr lang="en-US" dirty="0"/>
              <a:t>YARN can automatically restart the ApplicationMaster on another node in case of failure, with job progress preserved. By default, YARN retries the AM up to a configurable number of times.</a:t>
            </a:r>
          </a:p>
          <a:p>
            <a:r>
              <a:rPr lang="en-US" dirty="0"/>
              <a:t>The ApplicationMaster can be restarted with its state preserved, allowing the job to continue from where it left off, rather than restarting from the beginning.</a:t>
            </a:r>
          </a:p>
          <a:p>
            <a:endParaRPr lang="en-US" dirty="0"/>
          </a:p>
          <a:p>
            <a:r>
              <a:rPr lang="en-US" b="1" dirty="0"/>
              <a:t>(d) Task ( Container) Failure</a:t>
            </a:r>
          </a:p>
          <a:p>
            <a:r>
              <a:rPr lang="en-US" sz="2000" u="sng" dirty="0">
                <a:latin typeface="Bookman Old Style" pitchFamily="18" charset="0"/>
              </a:rPr>
              <a:t>Failure Scenario</a:t>
            </a:r>
            <a:r>
              <a:rPr lang="en-US" sz="2000" dirty="0">
                <a:latin typeface="Bookman Old Style" pitchFamily="18" charset="0"/>
              </a:rPr>
              <a:t>: </a:t>
            </a:r>
          </a:p>
          <a:p>
            <a:r>
              <a:rPr lang="en-US" dirty="0"/>
              <a:t>Tasks are run in containers, which encapsulate the resources (CPU, memory) required for each task. A map or reduce task may fail due to hardware errors, software issues, or resource contention.</a:t>
            </a:r>
          </a:p>
        </p:txBody>
      </p:sp>
    </p:spTree>
    <p:extLst>
      <p:ext uri="{BB962C8B-B14F-4D97-AF65-F5344CB8AC3E}">
        <p14:creationId xmlns:p14="http://schemas.microsoft.com/office/powerpoint/2010/main" val="2899834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1500" y="785"/>
            <a:ext cx="7364124" cy="461665"/>
          </a:xfrm>
          <a:prstGeom prst="rect">
            <a:avLst/>
          </a:prstGeom>
        </p:spPr>
        <p:txBody>
          <a:bodyPr wrap="square">
            <a:spAutoFit/>
          </a:bodyPr>
          <a:lstStyle/>
          <a:p>
            <a:r>
              <a:rPr lang="en-US" sz="2400" b="1" dirty="0">
                <a:solidFill>
                  <a:schemeClr val="accent6"/>
                </a:solidFill>
              </a:rPr>
              <a:t>Failures in classic Map-reduce and YARN (contd)</a:t>
            </a:r>
          </a:p>
        </p:txBody>
      </p:sp>
      <p:sp>
        <p:nvSpPr>
          <p:cNvPr id="3" name="Rectangle 2"/>
          <p:cNvSpPr/>
          <p:nvPr/>
        </p:nvSpPr>
        <p:spPr>
          <a:xfrm>
            <a:off x="138222" y="366775"/>
            <a:ext cx="8830680" cy="6617196"/>
          </a:xfrm>
          <a:prstGeom prst="rect">
            <a:avLst/>
          </a:prstGeom>
        </p:spPr>
        <p:txBody>
          <a:bodyPr wrap="square">
            <a:spAutoFit/>
          </a:bodyPr>
          <a:lstStyle/>
          <a:p>
            <a:r>
              <a:rPr lang="en-US" sz="2000" u="sng" dirty="0">
                <a:latin typeface="Bookman Old Style" pitchFamily="18" charset="0"/>
              </a:rPr>
              <a:t>Failure Handling </a:t>
            </a:r>
            <a:r>
              <a:rPr lang="en-US" sz="2000" dirty="0">
                <a:latin typeface="Bookman Old Style" pitchFamily="18" charset="0"/>
              </a:rPr>
              <a:t>: </a:t>
            </a:r>
          </a:p>
          <a:p>
            <a:r>
              <a:rPr lang="en-US" dirty="0"/>
              <a:t>Similar to Hadoop 1.x, YARN retries failed tasks. If a task fails multiple times, it is marked as failed, and depending on the retry limit, the entire job may fail. If a task (container) fails on a particular NodeManager, the ApplicationMaster reschedules it on another available NodeManager.</a:t>
            </a:r>
          </a:p>
          <a:p>
            <a:endParaRPr lang="en-US" dirty="0"/>
          </a:p>
          <a:p>
            <a:r>
              <a:rPr lang="en-US" b="1" dirty="0"/>
              <a:t>(d) DataNode Failure</a:t>
            </a:r>
          </a:p>
          <a:p>
            <a:r>
              <a:rPr lang="en-US" sz="2000" u="sng" dirty="0">
                <a:latin typeface="Bookman Old Style" pitchFamily="18" charset="0"/>
              </a:rPr>
              <a:t>Failure Scenario</a:t>
            </a:r>
            <a:r>
              <a:rPr lang="en-US" sz="2000" dirty="0">
                <a:latin typeface="Bookman Old Style" pitchFamily="18" charset="0"/>
              </a:rPr>
              <a:t>: </a:t>
            </a:r>
          </a:p>
          <a:p>
            <a:r>
              <a:rPr lang="en-US" dirty="0"/>
              <a:t>If a DataNode in HDFS fails, any tasks relying on the data stored on that node may be affected.</a:t>
            </a:r>
          </a:p>
          <a:p>
            <a:r>
              <a:rPr lang="en-US" sz="2000" u="sng" dirty="0">
                <a:latin typeface="Bookman Old Style" pitchFamily="18" charset="0"/>
              </a:rPr>
              <a:t>Failure Handling </a:t>
            </a:r>
            <a:r>
              <a:rPr lang="en-US" sz="2000" dirty="0">
                <a:latin typeface="Bookman Old Style" pitchFamily="18" charset="0"/>
              </a:rPr>
              <a:t>: </a:t>
            </a:r>
          </a:p>
          <a:p>
            <a:r>
              <a:rPr lang="en-US" dirty="0"/>
              <a:t>YARN continues to use HDFS for storing data, which replicates blocks of data across multiple DataNodes. If a DataNode fails, YARN can run tasks on other nodes with copies of the data. </a:t>
            </a:r>
          </a:p>
          <a:p>
            <a:r>
              <a:rPr lang="en-US" dirty="0"/>
              <a:t>Just like in Hadoop 1.x, HDFS automatically re-replicates blocks from the failed DataNode to maintain the required number of replicas.</a:t>
            </a:r>
          </a:p>
          <a:p>
            <a:r>
              <a:rPr lang="en-US" b="1" dirty="0"/>
              <a:t>(e) Network  Failure</a:t>
            </a:r>
          </a:p>
          <a:p>
            <a:r>
              <a:rPr lang="en-US" sz="2000" u="sng" dirty="0">
                <a:latin typeface="Bookman Old Style" pitchFamily="18" charset="0"/>
              </a:rPr>
              <a:t>Failure Scenario</a:t>
            </a:r>
            <a:r>
              <a:rPr lang="en-US" sz="2000" dirty="0">
                <a:latin typeface="Bookman Old Style" pitchFamily="18" charset="0"/>
              </a:rPr>
              <a:t>: </a:t>
            </a:r>
          </a:p>
          <a:p>
            <a:r>
              <a:rPr lang="en-US" dirty="0"/>
              <a:t>Network issues between </a:t>
            </a:r>
            <a:r>
              <a:rPr lang="en-US" dirty="0" err="1"/>
              <a:t>NodeManagers</a:t>
            </a:r>
            <a:r>
              <a:rPr lang="en-US" dirty="0"/>
              <a:t>, </a:t>
            </a:r>
            <a:r>
              <a:rPr lang="en-US" dirty="0" err="1"/>
              <a:t>ResourceManagers</a:t>
            </a:r>
            <a:r>
              <a:rPr lang="en-US" dirty="0"/>
              <a:t>, or clients can cause tasks to fail. </a:t>
            </a:r>
          </a:p>
          <a:p>
            <a:r>
              <a:rPr lang="en-US" sz="2000" u="sng" dirty="0">
                <a:latin typeface="Bookman Old Style" pitchFamily="18" charset="0"/>
              </a:rPr>
              <a:t>Failure Handling </a:t>
            </a:r>
            <a:r>
              <a:rPr lang="en-US" sz="2000" dirty="0">
                <a:latin typeface="Bookman Old Style" pitchFamily="18" charset="0"/>
              </a:rPr>
              <a:t>: </a:t>
            </a:r>
          </a:p>
          <a:p>
            <a:r>
              <a:rPr lang="en-US" dirty="0"/>
              <a:t>YARN retries tasks affected by network issues and can reschedule them on other nodes if network failures persist.</a:t>
            </a:r>
          </a:p>
        </p:txBody>
      </p:sp>
    </p:spTree>
    <p:extLst>
      <p:ext uri="{BB962C8B-B14F-4D97-AF65-F5344CB8AC3E}">
        <p14:creationId xmlns:p14="http://schemas.microsoft.com/office/powerpoint/2010/main" val="2272836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1500" y="785"/>
            <a:ext cx="7364124" cy="369332"/>
          </a:xfrm>
          <a:prstGeom prst="rect">
            <a:avLst/>
          </a:prstGeom>
        </p:spPr>
        <p:txBody>
          <a:bodyPr wrap="square">
            <a:spAutoFit/>
          </a:bodyPr>
          <a:lstStyle/>
          <a:p>
            <a:r>
              <a:rPr lang="en-US" b="1" dirty="0">
                <a:solidFill>
                  <a:schemeClr val="accent6"/>
                </a:solidFill>
              </a:rPr>
              <a:t>Failures in classic Map-reduce and YARN (contd)</a:t>
            </a:r>
          </a:p>
        </p:txBody>
      </p:sp>
      <p:graphicFrame>
        <p:nvGraphicFramePr>
          <p:cNvPr id="3" name="Table 2"/>
          <p:cNvGraphicFramePr>
            <a:graphicFrameLocks noGrp="1"/>
          </p:cNvGraphicFramePr>
          <p:nvPr>
            <p:extLst>
              <p:ext uri="{D42A27DB-BD31-4B8C-83A1-F6EECF244321}">
                <p14:modId xmlns:p14="http://schemas.microsoft.com/office/powerpoint/2010/main" val="3143747972"/>
              </p:ext>
            </p:extLst>
          </p:nvPr>
        </p:nvGraphicFramePr>
        <p:xfrm>
          <a:off x="131323" y="812738"/>
          <a:ext cx="8881353" cy="6126480"/>
        </p:xfrm>
        <a:graphic>
          <a:graphicData uri="http://schemas.openxmlformats.org/drawingml/2006/table">
            <a:tbl>
              <a:tblPr firstRow="1" bandRow="1">
                <a:tableStyleId>{5C22544A-7EE6-4342-B048-85BDC9FD1C3A}</a:tableStyleId>
              </a:tblPr>
              <a:tblGrid>
                <a:gridCol w="1887165">
                  <a:extLst>
                    <a:ext uri="{9D8B030D-6E8A-4147-A177-3AD203B41FA5}">
                      <a16:colId xmlns:a16="http://schemas.microsoft.com/office/drawing/2014/main" val="20000"/>
                    </a:ext>
                  </a:extLst>
                </a:gridCol>
                <a:gridCol w="3813243">
                  <a:extLst>
                    <a:ext uri="{9D8B030D-6E8A-4147-A177-3AD203B41FA5}">
                      <a16:colId xmlns:a16="http://schemas.microsoft.com/office/drawing/2014/main" val="20001"/>
                    </a:ext>
                  </a:extLst>
                </a:gridCol>
                <a:gridCol w="3180945">
                  <a:extLst>
                    <a:ext uri="{9D8B030D-6E8A-4147-A177-3AD203B41FA5}">
                      <a16:colId xmlns:a16="http://schemas.microsoft.com/office/drawing/2014/main" val="20002"/>
                    </a:ext>
                  </a:extLst>
                </a:gridCol>
              </a:tblGrid>
              <a:tr h="370840">
                <a:tc>
                  <a:txBody>
                    <a:bodyPr/>
                    <a:lstStyle/>
                    <a:p>
                      <a:r>
                        <a:rPr lang="en-US" dirty="0"/>
                        <a:t>Failure Type</a:t>
                      </a:r>
                    </a:p>
                  </a:txBody>
                  <a:tcPr/>
                </a:tc>
                <a:tc>
                  <a:txBody>
                    <a:bodyPr/>
                    <a:lstStyle/>
                    <a:p>
                      <a:r>
                        <a:rPr lang="en-US" dirty="0"/>
                        <a:t>Classic MapReduce (Hadoop 1.x)</a:t>
                      </a:r>
                    </a:p>
                  </a:txBody>
                  <a:tcPr/>
                </a:tc>
                <a:tc>
                  <a:txBody>
                    <a:bodyPr/>
                    <a:lstStyle/>
                    <a:p>
                      <a:r>
                        <a:rPr lang="en-US" dirty="0"/>
                        <a:t>YARN (Hadoop 2.x)</a:t>
                      </a:r>
                    </a:p>
                  </a:txBody>
                  <a:tcPr/>
                </a:tc>
                <a:extLst>
                  <a:ext uri="{0D108BD9-81ED-4DB2-BD59-A6C34878D82A}">
                    <a16:rowId xmlns:a16="http://schemas.microsoft.com/office/drawing/2014/main" val="10000"/>
                  </a:ext>
                </a:extLst>
              </a:tr>
              <a:tr h="370840">
                <a:tc>
                  <a:txBody>
                    <a:bodyPr/>
                    <a:lstStyle/>
                    <a:p>
                      <a:r>
                        <a:rPr lang="en-US" dirty="0"/>
                        <a:t>Node Failure</a:t>
                      </a:r>
                    </a:p>
                  </a:txBody>
                  <a:tcPr/>
                </a:tc>
                <a:tc>
                  <a:txBody>
                    <a:bodyPr/>
                    <a:lstStyle/>
                    <a:p>
                      <a:r>
                        <a:rPr lang="en-US" dirty="0"/>
                        <a:t>TaskTracker failure triggers task re-execution</a:t>
                      </a:r>
                    </a:p>
                  </a:txBody>
                  <a:tcPr/>
                </a:tc>
                <a:tc>
                  <a:txBody>
                    <a:bodyPr/>
                    <a:lstStyle/>
                    <a:p>
                      <a:r>
                        <a:rPr lang="en-US" dirty="0"/>
                        <a:t>NodeManager failure triggers task re-execution.</a:t>
                      </a:r>
                    </a:p>
                  </a:txBody>
                  <a:tcPr/>
                </a:tc>
                <a:extLst>
                  <a:ext uri="{0D108BD9-81ED-4DB2-BD59-A6C34878D82A}">
                    <a16:rowId xmlns:a16="http://schemas.microsoft.com/office/drawing/2014/main" val="10001"/>
                  </a:ext>
                </a:extLst>
              </a:tr>
              <a:tr h="370840">
                <a:tc>
                  <a:txBody>
                    <a:bodyPr/>
                    <a:lstStyle/>
                    <a:p>
                      <a:r>
                        <a:rPr lang="en-US" dirty="0"/>
                        <a:t>Master Failure</a:t>
                      </a:r>
                    </a:p>
                  </a:txBody>
                  <a:tcPr/>
                </a:tc>
                <a:tc>
                  <a:txBody>
                    <a:bodyPr/>
                    <a:lstStyle/>
                    <a:p>
                      <a:r>
                        <a:rPr lang="en-US" dirty="0"/>
                        <a:t>JobTracker failure causes the entire system to halt</a:t>
                      </a:r>
                    </a:p>
                  </a:txBody>
                  <a:tcPr/>
                </a:tc>
                <a:tc>
                  <a:txBody>
                    <a:bodyPr/>
                    <a:lstStyle/>
                    <a:p>
                      <a:r>
                        <a:rPr lang="en-US" dirty="0"/>
                        <a:t>ResourceManager supports HA; standby takes over if the active fails</a:t>
                      </a:r>
                    </a:p>
                  </a:txBody>
                  <a:tcPr/>
                </a:tc>
                <a:extLst>
                  <a:ext uri="{0D108BD9-81ED-4DB2-BD59-A6C34878D82A}">
                    <a16:rowId xmlns:a16="http://schemas.microsoft.com/office/drawing/2014/main" val="10002"/>
                  </a:ext>
                </a:extLst>
              </a:tr>
              <a:tr h="370840">
                <a:tc>
                  <a:txBody>
                    <a:bodyPr/>
                    <a:lstStyle/>
                    <a:p>
                      <a:r>
                        <a:rPr lang="en-US" dirty="0"/>
                        <a:t>Task Failure</a:t>
                      </a:r>
                    </a:p>
                  </a:txBody>
                  <a:tcPr/>
                </a:tc>
                <a:tc>
                  <a:txBody>
                    <a:bodyPr/>
                    <a:lstStyle/>
                    <a:p>
                      <a:r>
                        <a:rPr lang="en-US" dirty="0"/>
                        <a:t>Tasks retried; speculative execution supported</a:t>
                      </a:r>
                    </a:p>
                  </a:txBody>
                  <a:tcPr/>
                </a:tc>
                <a:tc>
                  <a:txBody>
                    <a:bodyPr/>
                    <a:lstStyle/>
                    <a:p>
                      <a:r>
                        <a:rPr lang="en-US" dirty="0"/>
                        <a:t>Tasks retried; speculative execution supported with containers</a:t>
                      </a:r>
                    </a:p>
                  </a:txBody>
                  <a:tcPr/>
                </a:tc>
                <a:extLst>
                  <a:ext uri="{0D108BD9-81ED-4DB2-BD59-A6C34878D82A}">
                    <a16:rowId xmlns:a16="http://schemas.microsoft.com/office/drawing/2014/main" val="10003"/>
                  </a:ext>
                </a:extLst>
              </a:tr>
              <a:tr h="370840">
                <a:tc>
                  <a:txBody>
                    <a:bodyPr/>
                    <a:lstStyle/>
                    <a:p>
                      <a:r>
                        <a:rPr lang="en-US" dirty="0"/>
                        <a:t>Task Scheduling</a:t>
                      </a:r>
                    </a:p>
                  </a:txBody>
                  <a:tcPr/>
                </a:tc>
                <a:tc>
                  <a:txBody>
                    <a:bodyPr/>
                    <a:lstStyle/>
                    <a:p>
                      <a:r>
                        <a:rPr lang="en-US" dirty="0"/>
                        <a:t>Fixed number of map/reduce slots; inefficient resource use.</a:t>
                      </a:r>
                    </a:p>
                  </a:txBody>
                  <a:tcPr/>
                </a:tc>
                <a:tc>
                  <a:txBody>
                    <a:bodyPr/>
                    <a:lstStyle/>
                    <a:p>
                      <a:r>
                        <a:rPr lang="en-US" dirty="0"/>
                        <a:t>Dynamic resource allocation via containers; improved efficiency.</a:t>
                      </a:r>
                    </a:p>
                  </a:txBody>
                  <a:tcPr/>
                </a:tc>
                <a:extLst>
                  <a:ext uri="{0D108BD9-81ED-4DB2-BD59-A6C34878D82A}">
                    <a16:rowId xmlns:a16="http://schemas.microsoft.com/office/drawing/2014/main" val="10004"/>
                  </a:ext>
                </a:extLst>
              </a:tr>
              <a:tr h="370840">
                <a:tc>
                  <a:txBody>
                    <a:bodyPr/>
                    <a:lstStyle/>
                    <a:p>
                      <a:r>
                        <a:rPr lang="en-US" dirty="0"/>
                        <a:t>Application Failure</a:t>
                      </a:r>
                    </a:p>
                  </a:txBody>
                  <a:tcPr/>
                </a:tc>
                <a:tc>
                  <a:txBody>
                    <a:bodyPr/>
                    <a:lstStyle/>
                    <a:p>
                      <a:r>
                        <a:rPr lang="en-US" dirty="0"/>
                        <a:t>Single point of failure with the JobTracker.</a:t>
                      </a:r>
                    </a:p>
                  </a:txBody>
                  <a:tcPr/>
                </a:tc>
                <a:tc>
                  <a:txBody>
                    <a:bodyPr/>
                    <a:lstStyle/>
                    <a:p>
                      <a:r>
                        <a:rPr lang="en-US" dirty="0"/>
                        <a:t>ApplicationMaster failure triggers retries; tasks continue running.</a:t>
                      </a:r>
                    </a:p>
                  </a:txBody>
                  <a:tcPr/>
                </a:tc>
                <a:extLst>
                  <a:ext uri="{0D108BD9-81ED-4DB2-BD59-A6C34878D82A}">
                    <a16:rowId xmlns:a16="http://schemas.microsoft.com/office/drawing/2014/main" val="10005"/>
                  </a:ext>
                </a:extLst>
              </a:tr>
              <a:tr h="370840">
                <a:tc>
                  <a:txBody>
                    <a:bodyPr/>
                    <a:lstStyle/>
                    <a:p>
                      <a:r>
                        <a:rPr lang="en-US" dirty="0"/>
                        <a:t>Data Node Failure</a:t>
                      </a:r>
                    </a:p>
                  </a:txBody>
                  <a:tcPr/>
                </a:tc>
                <a:tc>
                  <a:txBody>
                    <a:bodyPr/>
                    <a:lstStyle/>
                    <a:p>
                      <a:r>
                        <a:rPr lang="en-US" dirty="0"/>
                        <a:t>HDFS replicates data, failed tasks are rescheduled on other nodes.</a:t>
                      </a:r>
                    </a:p>
                  </a:txBody>
                  <a:tcPr/>
                </a:tc>
                <a:tc>
                  <a:txBody>
                    <a:bodyPr/>
                    <a:lstStyle/>
                    <a:p>
                      <a:r>
                        <a:rPr lang="en-US" dirty="0"/>
                        <a:t>HDFS continues to replicate data, failed tasks rescheduled on other nodes.</a:t>
                      </a:r>
                    </a:p>
                  </a:txBody>
                  <a:tcPr/>
                </a:tc>
                <a:extLst>
                  <a:ext uri="{0D108BD9-81ED-4DB2-BD59-A6C34878D82A}">
                    <a16:rowId xmlns:a16="http://schemas.microsoft.com/office/drawing/2014/main" val="10006"/>
                  </a:ext>
                </a:extLst>
              </a:tr>
            </a:tbl>
          </a:graphicData>
        </a:graphic>
      </p:graphicFrame>
      <p:sp>
        <p:nvSpPr>
          <p:cNvPr id="4" name="Rectangle 3"/>
          <p:cNvSpPr/>
          <p:nvPr/>
        </p:nvSpPr>
        <p:spPr>
          <a:xfrm>
            <a:off x="223776" y="486610"/>
            <a:ext cx="2256777" cy="338554"/>
          </a:xfrm>
          <a:prstGeom prst="rect">
            <a:avLst/>
          </a:prstGeom>
        </p:spPr>
        <p:txBody>
          <a:bodyPr wrap="square">
            <a:spAutoFit/>
          </a:bodyPr>
          <a:lstStyle/>
          <a:p>
            <a:r>
              <a:rPr lang="en-US" sz="1600" b="1" dirty="0"/>
              <a:t>Summary :</a:t>
            </a:r>
          </a:p>
        </p:txBody>
      </p:sp>
    </p:spTree>
    <p:extLst>
      <p:ext uri="{BB962C8B-B14F-4D97-AF65-F5344CB8AC3E}">
        <p14:creationId xmlns:p14="http://schemas.microsoft.com/office/powerpoint/2010/main" val="2272836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54974" y="10363"/>
            <a:ext cx="5545052" cy="523220"/>
          </a:xfrm>
          <a:prstGeom prst="rect">
            <a:avLst/>
          </a:prstGeom>
        </p:spPr>
        <p:txBody>
          <a:bodyPr wrap="square">
            <a:spAutoFit/>
          </a:bodyPr>
          <a:lstStyle/>
          <a:p>
            <a:r>
              <a:rPr lang="en-US" sz="2800" b="1" dirty="0">
                <a:solidFill>
                  <a:schemeClr val="accent6"/>
                </a:solidFill>
              </a:rPr>
              <a:t>Job Scheduling in Hadoop</a:t>
            </a:r>
          </a:p>
        </p:txBody>
      </p:sp>
      <p:sp>
        <p:nvSpPr>
          <p:cNvPr id="5" name="Rectangle 4"/>
          <p:cNvSpPr/>
          <p:nvPr/>
        </p:nvSpPr>
        <p:spPr>
          <a:xfrm>
            <a:off x="87548" y="434865"/>
            <a:ext cx="8939720" cy="3970318"/>
          </a:xfrm>
          <a:prstGeom prst="rect">
            <a:avLst/>
          </a:prstGeom>
        </p:spPr>
        <p:txBody>
          <a:bodyPr wrap="square">
            <a:spAutoFit/>
          </a:bodyPr>
          <a:lstStyle/>
          <a:p>
            <a:r>
              <a:rPr lang="en-US" dirty="0"/>
              <a:t>We know now that Hadoop is a distributed computing framework that need to handle many jobs simultaneously on a distributed cluster of many machines (nodes). Thus needless to say, it needs a mechanism to decide which job runs where and when on the available resources.  If we try to see the responsibility of the job scheduler it must ensure minimum following:</a:t>
            </a:r>
          </a:p>
          <a:p>
            <a:pPr marL="742950" lvl="1" indent="-285750">
              <a:buFont typeface="Courier New" pitchFamily="49" charset="0"/>
              <a:buChar char="o"/>
            </a:pPr>
            <a:r>
              <a:rPr lang="en-US" dirty="0"/>
              <a:t>Cluster resources (CPU, memory, disk) are used efficiently.</a:t>
            </a:r>
          </a:p>
          <a:p>
            <a:pPr marL="742950" lvl="1" indent="-285750">
              <a:buFont typeface="Courier New" pitchFamily="49" charset="0"/>
              <a:buChar char="o"/>
            </a:pPr>
            <a:r>
              <a:rPr lang="en-US" dirty="0"/>
              <a:t>Jobs don’t conflict or overload certain nodes in the cluster.</a:t>
            </a:r>
          </a:p>
          <a:p>
            <a:pPr marL="742950" lvl="1" indent="-285750">
              <a:buFont typeface="Courier New" pitchFamily="49" charset="0"/>
              <a:buChar char="o"/>
            </a:pPr>
            <a:r>
              <a:rPr lang="en-US" dirty="0"/>
              <a:t>Jobs are processed in a fair, timely manner, especially when multiple users submit jobs simultaneously.</a:t>
            </a:r>
          </a:p>
          <a:p>
            <a:r>
              <a:rPr lang="en-US" dirty="0"/>
              <a:t>This responsibility in Hadoop till version &lt;2.0 was assumed by Master Node also known as </a:t>
            </a:r>
            <a:r>
              <a:rPr lang="en-US" b="1" dirty="0"/>
              <a:t>Job Tracker</a:t>
            </a:r>
            <a:r>
              <a:rPr lang="en-US" dirty="0"/>
              <a:t>. It was solely responsible to manages the entire lifecycle of Map Reduce jobs, from submission to completion.  The previous versions had a very simple way. Generally, they ran in order of submission using a Hadoop FIFO scheduler.  The order is as described below  :</a:t>
            </a:r>
          </a:p>
        </p:txBody>
      </p:sp>
      <p:sp>
        <p:nvSpPr>
          <p:cNvPr id="6" name="Rectangle 5"/>
          <p:cNvSpPr/>
          <p:nvPr/>
        </p:nvSpPr>
        <p:spPr>
          <a:xfrm>
            <a:off x="87548" y="4268366"/>
            <a:ext cx="9056452" cy="2339102"/>
          </a:xfrm>
          <a:prstGeom prst="rect">
            <a:avLst/>
          </a:prstGeom>
        </p:spPr>
        <p:txBody>
          <a:bodyPr wrap="square">
            <a:spAutoFit/>
          </a:bodyPr>
          <a:lstStyle/>
          <a:p>
            <a:pPr marL="342900" indent="-342900">
              <a:buAutoNum type="arabicPeriod"/>
            </a:pPr>
            <a:r>
              <a:rPr lang="en-US" sz="2000" i="1" dirty="0">
                <a:latin typeface="Bookman Old Style" pitchFamily="18" charset="0"/>
              </a:rPr>
              <a:t>Job Submission:</a:t>
            </a:r>
          </a:p>
          <a:p>
            <a:r>
              <a:rPr lang="en-US" dirty="0"/>
              <a:t>A user submits a job (e.g., a Map Reduce job) with its configuration (input data, output path, number of map/reduce tasks, etc.) to the </a:t>
            </a:r>
            <a:r>
              <a:rPr lang="en-US" b="1" dirty="0"/>
              <a:t>Job Tracker</a:t>
            </a:r>
            <a:r>
              <a:rPr lang="en-US" dirty="0"/>
              <a:t>.</a:t>
            </a:r>
          </a:p>
          <a:p>
            <a:endParaRPr lang="en-US" dirty="0"/>
          </a:p>
          <a:p>
            <a:r>
              <a:rPr lang="en-US" i="1" dirty="0">
                <a:latin typeface="Bookman Old Style" pitchFamily="18" charset="0"/>
              </a:rPr>
              <a:t>2. Job </a:t>
            </a:r>
            <a:r>
              <a:rPr lang="en-US" i="1" dirty="0" err="1">
                <a:latin typeface="Bookman Old Style" pitchFamily="18" charset="0"/>
              </a:rPr>
              <a:t>Initialisation</a:t>
            </a:r>
            <a:r>
              <a:rPr lang="en-US" i="1" dirty="0">
                <a:latin typeface="Bookman Old Style" pitchFamily="18" charset="0"/>
              </a:rPr>
              <a:t>:</a:t>
            </a:r>
          </a:p>
          <a:p>
            <a:r>
              <a:rPr lang="en-US" dirty="0"/>
              <a:t>The </a:t>
            </a:r>
            <a:r>
              <a:rPr lang="en-US" b="1" dirty="0"/>
              <a:t>Job Tracker </a:t>
            </a:r>
            <a:r>
              <a:rPr lang="en-US" dirty="0"/>
              <a:t>then splits the input data. Each split is assigned to a map task, which will be scheduled to run on one of the </a:t>
            </a:r>
            <a:r>
              <a:rPr lang="en-US" b="1" dirty="0"/>
              <a:t>Task Trackers</a:t>
            </a:r>
            <a:r>
              <a:rPr lang="en-US" dirty="0"/>
              <a:t>. The Job Tracker also schedules reduce tasks, which will start after the map phase produces intermediate data.</a:t>
            </a:r>
          </a:p>
        </p:txBody>
      </p:sp>
    </p:spTree>
    <p:extLst>
      <p:ext uri="{BB962C8B-B14F-4D97-AF65-F5344CB8AC3E}">
        <p14:creationId xmlns:p14="http://schemas.microsoft.com/office/powerpoint/2010/main" val="31760070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03023" y="98061"/>
            <a:ext cx="3682062" cy="461665"/>
          </a:xfrm>
          <a:prstGeom prst="rect">
            <a:avLst/>
          </a:prstGeom>
        </p:spPr>
        <p:txBody>
          <a:bodyPr wrap="square">
            <a:spAutoFit/>
          </a:bodyPr>
          <a:lstStyle/>
          <a:p>
            <a:r>
              <a:rPr lang="en-US" sz="2400" b="1" dirty="0">
                <a:solidFill>
                  <a:schemeClr val="accent6"/>
                </a:solidFill>
              </a:rPr>
              <a:t>Shuffle and Sort</a:t>
            </a:r>
          </a:p>
        </p:txBody>
      </p:sp>
      <p:sp>
        <p:nvSpPr>
          <p:cNvPr id="3" name="Rectangle 2"/>
          <p:cNvSpPr/>
          <p:nvPr/>
        </p:nvSpPr>
        <p:spPr>
          <a:xfrm>
            <a:off x="165370" y="652632"/>
            <a:ext cx="9085634" cy="923330"/>
          </a:xfrm>
          <a:prstGeom prst="rect">
            <a:avLst/>
          </a:prstGeom>
        </p:spPr>
        <p:txBody>
          <a:bodyPr wrap="square">
            <a:spAutoFit/>
          </a:bodyPr>
          <a:lstStyle/>
          <a:p>
            <a:r>
              <a:rPr lang="en-US" dirty="0"/>
              <a:t>Shuffle and Sort are critical phases in Big data </a:t>
            </a:r>
            <a:r>
              <a:rPr lang="en-US" dirty="0" err="1"/>
              <a:t>Hadoop's</a:t>
            </a:r>
            <a:r>
              <a:rPr lang="en-US" dirty="0"/>
              <a:t> MapReduce processing frameworks. Both these phases are key to enabling efficient data processing and are fundamental in transforming and aggregating data at scale.</a:t>
            </a:r>
          </a:p>
        </p:txBody>
      </p:sp>
      <p:sp>
        <p:nvSpPr>
          <p:cNvPr id="4" name="Rectangle 3"/>
          <p:cNvSpPr/>
          <p:nvPr/>
        </p:nvSpPr>
        <p:spPr>
          <a:xfrm>
            <a:off x="96277" y="1736546"/>
            <a:ext cx="2710999" cy="369332"/>
          </a:xfrm>
          <a:prstGeom prst="rect">
            <a:avLst/>
          </a:prstGeom>
        </p:spPr>
        <p:txBody>
          <a:bodyPr wrap="none">
            <a:spAutoFit/>
          </a:bodyPr>
          <a:lstStyle/>
          <a:p>
            <a:r>
              <a:rPr lang="en-US" b="1" dirty="0"/>
              <a:t>Shuffle and Sort Phase</a:t>
            </a:r>
          </a:p>
        </p:txBody>
      </p:sp>
      <p:sp>
        <p:nvSpPr>
          <p:cNvPr id="5" name="Rectangle 4"/>
          <p:cNvSpPr/>
          <p:nvPr/>
        </p:nvSpPr>
        <p:spPr>
          <a:xfrm>
            <a:off x="0" y="2100855"/>
            <a:ext cx="9066179" cy="1200329"/>
          </a:xfrm>
          <a:prstGeom prst="rect">
            <a:avLst/>
          </a:prstGeom>
        </p:spPr>
        <p:txBody>
          <a:bodyPr wrap="square">
            <a:spAutoFit/>
          </a:bodyPr>
          <a:lstStyle/>
          <a:p>
            <a:r>
              <a:rPr lang="en-US" dirty="0"/>
              <a:t>The shuffle phase refers to the process of recovering data across different nodes in a distributed system, ensuring that data with the same key is brought together on the same node.</a:t>
            </a:r>
          </a:p>
          <a:p>
            <a:r>
              <a:rPr lang="en-US" dirty="0"/>
              <a:t>PPT#5, slide#6</a:t>
            </a:r>
          </a:p>
        </p:txBody>
      </p:sp>
      <p:pic>
        <p:nvPicPr>
          <p:cNvPr id="1026"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96085" y="3435906"/>
            <a:ext cx="7674008" cy="3124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31908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4825" y="633176"/>
            <a:ext cx="8881353" cy="3046988"/>
          </a:xfrm>
          <a:prstGeom prst="rect">
            <a:avLst/>
          </a:prstGeom>
        </p:spPr>
        <p:txBody>
          <a:bodyPr wrap="square">
            <a:spAutoFit/>
          </a:bodyPr>
          <a:lstStyle/>
          <a:p>
            <a:r>
              <a:rPr lang="en-US" sz="1600" dirty="0"/>
              <a:t>After the Map step, the MapReduce framework, intermediate key-value pairs are generated .These pairs are shuffled and sorted by key (usually the </a:t>
            </a:r>
            <a:r>
              <a:rPr lang="en-US" sz="1600" dirty="0" err="1"/>
              <a:t>hashtags</a:t>
            </a:r>
            <a:r>
              <a:rPr lang="en-US" sz="1600" dirty="0"/>
              <a:t>). Map reduce operation gives the guarantee that the input to reducer is sorted  by a key. The process by which the system performs the sort  and transfers the output to reducer as inputs is known as Shuffle. The goal here is to group all occurrences of the same </a:t>
            </a:r>
            <a:r>
              <a:rPr lang="en-US" sz="1600" dirty="0" err="1"/>
              <a:t>hashtag</a:t>
            </a:r>
            <a:r>
              <a:rPr lang="en-US" sz="1600" dirty="0"/>
              <a:t> together. Refer example on slide#5 , PPT5. In many ways the Shuffle is the heart of the </a:t>
            </a:r>
            <a:r>
              <a:rPr lang="en-US" sz="1600" dirty="0" err="1"/>
              <a:t>MapReducer</a:t>
            </a:r>
            <a:r>
              <a:rPr lang="en-US" sz="1600" dirty="0"/>
              <a:t> and it is where the magic happens.</a:t>
            </a:r>
          </a:p>
          <a:p>
            <a:endParaRPr lang="en-US" sz="1600" dirty="0"/>
          </a:p>
          <a:p>
            <a:pPr marL="285750" indent="-285750">
              <a:buFont typeface="Arial" pitchFamily="34" charset="0"/>
              <a:buChar char="•"/>
            </a:pPr>
            <a:r>
              <a:rPr lang="en-US" sz="1600" dirty="0"/>
              <a:t>When the map function starts producing output, it is not simply written to disk but temporary stored in a circular buffer memory ( 100MB default size) as shown on fig below. When the buffer is filled say 80% its then only the content is moved to the disk. This is known as spilling.</a:t>
            </a:r>
          </a:p>
        </p:txBody>
      </p:sp>
      <p:sp>
        <p:nvSpPr>
          <p:cNvPr id="3" name="Rectangle 2"/>
          <p:cNvSpPr/>
          <p:nvPr/>
        </p:nvSpPr>
        <p:spPr>
          <a:xfrm>
            <a:off x="2603023" y="98061"/>
            <a:ext cx="3682062" cy="400110"/>
          </a:xfrm>
          <a:prstGeom prst="rect">
            <a:avLst/>
          </a:prstGeom>
        </p:spPr>
        <p:txBody>
          <a:bodyPr wrap="square">
            <a:spAutoFit/>
          </a:bodyPr>
          <a:lstStyle/>
          <a:p>
            <a:r>
              <a:rPr lang="en-US" sz="2000" b="1" dirty="0">
                <a:solidFill>
                  <a:schemeClr val="accent6"/>
                </a:solidFill>
              </a:rPr>
              <a:t>Shuffle and Sort (contd)</a:t>
            </a:r>
          </a:p>
        </p:txBody>
      </p:sp>
      <p:pic>
        <p:nvPicPr>
          <p:cNvPr id="2050"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397486" y="3875469"/>
            <a:ext cx="5718347" cy="2651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84825" y="4049496"/>
            <a:ext cx="3212661" cy="1815882"/>
          </a:xfrm>
          <a:prstGeom prst="rect">
            <a:avLst/>
          </a:prstGeom>
        </p:spPr>
        <p:txBody>
          <a:bodyPr wrap="square">
            <a:spAutoFit/>
          </a:bodyPr>
          <a:lstStyle/>
          <a:p>
            <a:pPr marL="285750" indent="-285750">
              <a:buFont typeface="Arial" pitchFamily="34" charset="0"/>
              <a:buChar char="•"/>
            </a:pPr>
            <a:r>
              <a:rPr lang="en-US" sz="1600" dirty="0"/>
              <a:t>The process of writing to circular memory buffer and spilling to disk can run concurrently.  If the circular buffer gets filled however then the map will block until the spill is complete</a:t>
            </a:r>
          </a:p>
        </p:txBody>
      </p:sp>
    </p:spTree>
    <p:extLst>
      <p:ext uri="{BB962C8B-B14F-4D97-AF65-F5344CB8AC3E}">
        <p14:creationId xmlns:p14="http://schemas.microsoft.com/office/powerpoint/2010/main" val="16631908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33692" y="1202"/>
            <a:ext cx="3682062" cy="400110"/>
          </a:xfrm>
          <a:prstGeom prst="rect">
            <a:avLst/>
          </a:prstGeom>
        </p:spPr>
        <p:txBody>
          <a:bodyPr wrap="square">
            <a:spAutoFit/>
          </a:bodyPr>
          <a:lstStyle/>
          <a:p>
            <a:r>
              <a:rPr lang="en-US" sz="2000" b="1" dirty="0">
                <a:solidFill>
                  <a:schemeClr val="accent6"/>
                </a:solidFill>
              </a:rPr>
              <a:t>Shuffle and Sort (contd)</a:t>
            </a:r>
          </a:p>
        </p:txBody>
      </p:sp>
      <p:sp>
        <p:nvSpPr>
          <p:cNvPr id="3" name="Rectangle 2"/>
          <p:cNvSpPr/>
          <p:nvPr/>
        </p:nvSpPr>
        <p:spPr>
          <a:xfrm>
            <a:off x="0" y="536223"/>
            <a:ext cx="8949447" cy="2062103"/>
          </a:xfrm>
          <a:prstGeom prst="rect">
            <a:avLst/>
          </a:prstGeom>
        </p:spPr>
        <p:txBody>
          <a:bodyPr wrap="square">
            <a:spAutoFit/>
          </a:bodyPr>
          <a:lstStyle/>
          <a:p>
            <a:pPr lvl="1"/>
            <a:r>
              <a:rPr lang="en-US" sz="1600" dirty="0"/>
              <a:t>Before it writes to disk, the thread first divides the data into partitions corresponding to the reducers that they will ultimately be sent to based on hash key.</a:t>
            </a:r>
          </a:p>
          <a:p>
            <a:pPr marL="285750" indent="-285750">
              <a:buFont typeface="Arial" pitchFamily="34" charset="0"/>
              <a:buChar char="•"/>
            </a:pPr>
            <a:r>
              <a:rPr lang="en-US" sz="1600" dirty="0"/>
              <a:t>As map tasks complete successfully, they notify their application master using the heartbeat mechanism. Therefore, for a given job, the application master knows the mapping between map outputs and reducer. </a:t>
            </a:r>
          </a:p>
          <a:p>
            <a:pPr marL="285750" indent="-285750">
              <a:buFont typeface="Arial" pitchFamily="34" charset="0"/>
              <a:buChar char="•"/>
            </a:pPr>
            <a:r>
              <a:rPr lang="en-US" sz="1600" dirty="0"/>
              <a:t>When all the map outputs have been copied, the reduce task moves into the sort phase (which should properly be called the merge phase, as the sorting was carried out on the map side), which merges the map outputs, maintaining their sort ordering.</a:t>
            </a:r>
          </a:p>
        </p:txBody>
      </p:sp>
      <p:sp>
        <p:nvSpPr>
          <p:cNvPr id="4" name="Rectangle 3"/>
          <p:cNvSpPr/>
          <p:nvPr/>
        </p:nvSpPr>
        <p:spPr>
          <a:xfrm>
            <a:off x="1" y="3398543"/>
            <a:ext cx="6315754" cy="2800767"/>
          </a:xfrm>
          <a:prstGeom prst="rect">
            <a:avLst/>
          </a:prstGeom>
        </p:spPr>
        <p:txBody>
          <a:bodyPr wrap="square">
            <a:spAutoFit/>
          </a:bodyPr>
          <a:lstStyle/>
          <a:p>
            <a:pPr marL="285750" indent="-285750">
              <a:buFont typeface="Arial" pitchFamily="34" charset="0"/>
              <a:buChar char="•"/>
            </a:pPr>
            <a:r>
              <a:rPr lang="en-US" sz="1600" dirty="0"/>
              <a:t>This is done in rounds. For example, if there are say 50 map outputs and the merge factor say is 10 there would be five rounds. Each round would merge 10 files into 1, so at the end there would be 5 intermediate files.</a:t>
            </a:r>
          </a:p>
          <a:p>
            <a:pPr marL="285750" indent="-285750">
              <a:buFont typeface="Arial" pitchFamily="34" charset="0"/>
              <a:buChar char="•"/>
            </a:pPr>
            <a:r>
              <a:rPr lang="en-US" sz="1600" dirty="0"/>
              <a:t>A thread in the reducer periodically asks the application for map output node until it has retrieved them all.</a:t>
            </a:r>
          </a:p>
          <a:p>
            <a:pPr marL="285750" indent="-285750">
              <a:buFont typeface="Arial" pitchFamily="34" charset="0"/>
              <a:buChar char="•"/>
            </a:pPr>
            <a:r>
              <a:rPr lang="en-US" sz="1600" dirty="0"/>
              <a:t>Nodes do not delete map outputs from disk as soon as the first reducer has retrieved them, as the reducer may subsequently fail. Instead, they wait until they are told to delete them by the application master, which is after the job has completed.</a:t>
            </a:r>
          </a:p>
        </p:txBody>
      </p:sp>
      <p:pic>
        <p:nvPicPr>
          <p:cNvPr id="3075" name="Picture 3"/>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4114" y="3122578"/>
            <a:ext cx="2505333" cy="3354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31908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FF906EE-8747-8395-3438-3E112E22F070}"/>
              </a:ext>
            </a:extLst>
          </p:cNvPr>
          <p:cNvPicPr>
            <a:picLocks noChangeAspect="1"/>
          </p:cNvPicPr>
          <p:nvPr/>
        </p:nvPicPr>
        <p:blipFill>
          <a:blip r:embed="rId2"/>
          <a:stretch>
            <a:fillRect/>
          </a:stretch>
        </p:blipFill>
        <p:spPr>
          <a:xfrm>
            <a:off x="604032" y="572159"/>
            <a:ext cx="7429500" cy="3800475"/>
          </a:xfrm>
          <a:prstGeom prst="rect">
            <a:avLst/>
          </a:prstGeom>
        </p:spPr>
      </p:pic>
      <p:sp>
        <p:nvSpPr>
          <p:cNvPr id="3" name="Title 1">
            <a:extLst>
              <a:ext uri="{FF2B5EF4-FFF2-40B4-BE49-F238E27FC236}">
                <a16:creationId xmlns:a16="http://schemas.microsoft.com/office/drawing/2014/main" id="{6383B235-9425-1CAD-3EFD-F231B23B97AD}"/>
              </a:ext>
            </a:extLst>
          </p:cNvPr>
          <p:cNvSpPr txBox="1">
            <a:spLocks/>
          </p:cNvSpPr>
          <p:nvPr/>
        </p:nvSpPr>
        <p:spPr>
          <a:xfrm>
            <a:off x="1154108" y="2566566"/>
            <a:ext cx="6498158" cy="1724867"/>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4600" kern="1200">
                <a:solidFill>
                  <a:schemeClr val="accent1"/>
                </a:solidFill>
                <a:latin typeface="+mj-lt"/>
                <a:ea typeface="+mj-ea"/>
                <a:cs typeface="+mj-cs"/>
              </a:defRPr>
            </a:lvl1pPr>
          </a:lstStyle>
          <a:p>
            <a:r>
              <a:rPr lang="en-US" sz="6000" dirty="0"/>
              <a:t>Thanks</a:t>
            </a:r>
          </a:p>
        </p:txBody>
      </p:sp>
    </p:spTree>
    <p:extLst>
      <p:ext uri="{BB962C8B-B14F-4D97-AF65-F5344CB8AC3E}">
        <p14:creationId xmlns:p14="http://schemas.microsoft.com/office/powerpoint/2010/main" val="3127553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75594" y="-12604"/>
            <a:ext cx="6070345" cy="523220"/>
          </a:xfrm>
          <a:prstGeom prst="rect">
            <a:avLst/>
          </a:prstGeom>
        </p:spPr>
        <p:txBody>
          <a:bodyPr wrap="square">
            <a:spAutoFit/>
          </a:bodyPr>
          <a:lstStyle/>
          <a:p>
            <a:r>
              <a:rPr lang="en-US" sz="2800" b="1" dirty="0">
                <a:solidFill>
                  <a:schemeClr val="accent6"/>
                </a:solidFill>
              </a:rPr>
              <a:t>Job Scheduling in Hadoop (contd)</a:t>
            </a:r>
          </a:p>
        </p:txBody>
      </p:sp>
      <p:sp>
        <p:nvSpPr>
          <p:cNvPr id="3" name="Rectangle 2"/>
          <p:cNvSpPr/>
          <p:nvPr/>
        </p:nvSpPr>
        <p:spPr>
          <a:xfrm>
            <a:off x="43629" y="434869"/>
            <a:ext cx="8939720" cy="5386090"/>
          </a:xfrm>
          <a:prstGeom prst="rect">
            <a:avLst/>
          </a:prstGeom>
        </p:spPr>
        <p:txBody>
          <a:bodyPr wrap="square">
            <a:spAutoFit/>
          </a:bodyPr>
          <a:lstStyle/>
          <a:p>
            <a:r>
              <a:rPr lang="en-US" sz="2000" i="1" dirty="0">
                <a:latin typeface="Bookman Old Style" pitchFamily="18" charset="0"/>
              </a:rPr>
              <a:t>3. Task Assignment :</a:t>
            </a:r>
          </a:p>
          <a:p>
            <a:r>
              <a:rPr lang="en-US" dirty="0"/>
              <a:t>Task Trackers periodically keep sending a heartbeats to the Job Tracker, reporting the number of free slots. The JobTracker assigns map and reduce tasks to </a:t>
            </a:r>
            <a:r>
              <a:rPr lang="en-US" dirty="0" err="1"/>
              <a:t>TaskTrackers</a:t>
            </a:r>
            <a:r>
              <a:rPr lang="en-US" dirty="0"/>
              <a:t> as soon as it finds any Task tracker having a free slot.</a:t>
            </a:r>
          </a:p>
          <a:p>
            <a:r>
              <a:rPr lang="en-US" dirty="0"/>
              <a:t>The JobTracker tries to take full care to schedule map tasks on the same node where the data resides (or as close as possible), reducing network overhead and improving performance.</a:t>
            </a:r>
          </a:p>
          <a:p>
            <a:endParaRPr lang="en-US" dirty="0"/>
          </a:p>
          <a:p>
            <a:r>
              <a:rPr lang="en-US" i="1" dirty="0">
                <a:latin typeface="Bookman Old Style" pitchFamily="18" charset="0"/>
              </a:rPr>
              <a:t>4. Task Execution :</a:t>
            </a:r>
          </a:p>
          <a:p>
            <a:r>
              <a:rPr lang="en-US" dirty="0"/>
              <a:t>Once the JobTracker assigns a task to a TaskTracker, the TaskTracker launches the task. It monitors the task's progress and reports back to the JobTracker.</a:t>
            </a:r>
          </a:p>
          <a:p>
            <a:endParaRPr lang="en-US" dirty="0"/>
          </a:p>
          <a:p>
            <a:r>
              <a:rPr lang="en-US" i="1" dirty="0">
                <a:latin typeface="Bookman Old Style" pitchFamily="18" charset="0"/>
              </a:rPr>
              <a:t>5. Task Completion :</a:t>
            </a:r>
          </a:p>
          <a:p>
            <a:r>
              <a:rPr lang="en-US" dirty="0"/>
              <a:t>After the map and reduce tasks complete, the </a:t>
            </a:r>
            <a:r>
              <a:rPr lang="en-US" dirty="0" err="1"/>
              <a:t>TaskTrackers</a:t>
            </a:r>
            <a:r>
              <a:rPr lang="en-US" dirty="0"/>
              <a:t> send the results back to the JobTracker, which marks the job as finished and informs the client of its completion.</a:t>
            </a:r>
          </a:p>
          <a:p>
            <a:endParaRPr lang="en-US" dirty="0"/>
          </a:p>
          <a:p>
            <a:r>
              <a:rPr lang="en-US" dirty="0"/>
              <a:t>This simple method was also known as Map-Reduce Framework way for scheduling and monitoring the tasks and was  used prior to Hadoop 2. </a:t>
            </a:r>
          </a:p>
        </p:txBody>
      </p:sp>
      <p:sp>
        <p:nvSpPr>
          <p:cNvPr id="4" name="Rectangle 3"/>
          <p:cNvSpPr/>
          <p:nvPr/>
        </p:nvSpPr>
        <p:spPr>
          <a:xfrm>
            <a:off x="155496" y="5820959"/>
            <a:ext cx="8715983" cy="646331"/>
          </a:xfrm>
          <a:prstGeom prst="rect">
            <a:avLst/>
          </a:prstGeom>
        </p:spPr>
        <p:txBody>
          <a:bodyPr wrap="square">
            <a:spAutoFit/>
          </a:bodyPr>
          <a:lstStyle/>
          <a:p>
            <a:r>
              <a:rPr lang="en-US" b="1" i="1" dirty="0"/>
              <a:t>Note: Practical -3 objective is to find out the states of task which can be any of the above state in Hadoop. </a:t>
            </a:r>
          </a:p>
        </p:txBody>
      </p:sp>
    </p:spTree>
    <p:extLst>
      <p:ext uri="{BB962C8B-B14F-4D97-AF65-F5344CB8AC3E}">
        <p14:creationId xmlns:p14="http://schemas.microsoft.com/office/powerpoint/2010/main" val="2744591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19847" y="101423"/>
            <a:ext cx="8210145" cy="523220"/>
          </a:xfrm>
          <a:prstGeom prst="rect">
            <a:avLst/>
          </a:prstGeom>
        </p:spPr>
        <p:txBody>
          <a:bodyPr wrap="square">
            <a:spAutoFit/>
          </a:bodyPr>
          <a:lstStyle/>
          <a:p>
            <a:r>
              <a:rPr lang="en-US" sz="2800" b="1" dirty="0">
                <a:solidFill>
                  <a:schemeClr val="accent6"/>
                </a:solidFill>
              </a:rPr>
              <a:t>YARN ( Yet Another Resource Scheduler)</a:t>
            </a:r>
          </a:p>
        </p:txBody>
      </p:sp>
      <p:sp>
        <p:nvSpPr>
          <p:cNvPr id="4" name="Rectangle 3"/>
          <p:cNvSpPr/>
          <p:nvPr/>
        </p:nvSpPr>
        <p:spPr>
          <a:xfrm>
            <a:off x="0" y="701268"/>
            <a:ext cx="9144000" cy="2923877"/>
          </a:xfrm>
          <a:prstGeom prst="rect">
            <a:avLst/>
          </a:prstGeom>
        </p:spPr>
        <p:txBody>
          <a:bodyPr wrap="square">
            <a:spAutoFit/>
          </a:bodyPr>
          <a:lstStyle/>
          <a:p>
            <a:r>
              <a:rPr lang="en-US" dirty="0"/>
              <a:t>Since Hadoop 2, we have YARN (Yet Another Resource Negotiator).  It forms a core component of the Hadoop ecosystem in Hadoop 2.x. The basic idea behind the YARN is introduction of separate daemons , </a:t>
            </a:r>
            <a:r>
              <a:rPr lang="en-US" sz="2000" i="1" dirty="0" err="1">
                <a:latin typeface="Bookman Old Style" pitchFamily="18" charset="0"/>
              </a:rPr>
              <a:t>ResorceManager</a:t>
            </a:r>
            <a:r>
              <a:rPr lang="en-US" sz="2000" i="1" dirty="0">
                <a:latin typeface="Bookman Old Style" pitchFamily="18" charset="0"/>
              </a:rPr>
              <a:t>, ApplicationMaster, </a:t>
            </a:r>
            <a:r>
              <a:rPr lang="en-US" dirty="0"/>
              <a:t>and </a:t>
            </a:r>
            <a:r>
              <a:rPr lang="en-US" sz="2000" i="1" dirty="0">
                <a:latin typeface="Bookman Old Style" pitchFamily="18" charset="0"/>
              </a:rPr>
              <a:t>NodeManager </a:t>
            </a:r>
            <a:r>
              <a:rPr lang="en-US" dirty="0"/>
              <a:t>as shown and explained on subsequent slides.</a:t>
            </a:r>
          </a:p>
          <a:p>
            <a:r>
              <a:rPr lang="en-US" dirty="0"/>
              <a:t>This architecture of Hadoop 2.x YARN provides a general purpose data processing platform which is not just limited to the </a:t>
            </a:r>
            <a:r>
              <a:rPr lang="en-US" b="1" dirty="0"/>
              <a:t>MapReduce</a:t>
            </a:r>
            <a:r>
              <a:rPr lang="en-US" dirty="0"/>
              <a:t> discussed in previous slides. Rather, it allows different data processing engines like graph processing, interactive processing, stream processing ,batch processing  </a:t>
            </a:r>
            <a:r>
              <a:rPr lang="en-US" dirty="0" err="1"/>
              <a:t>etc</a:t>
            </a:r>
            <a:r>
              <a:rPr lang="en-US" dirty="0"/>
              <a:t> to run and process data stored in HDFS.</a:t>
            </a:r>
          </a:p>
          <a:p>
            <a:endParaRPr lang="en-US" dirty="0"/>
          </a:p>
        </p:txBody>
      </p:sp>
      <p:grpSp>
        <p:nvGrpSpPr>
          <p:cNvPr id="93" name="Group 92"/>
          <p:cNvGrpSpPr/>
          <p:nvPr/>
        </p:nvGrpSpPr>
        <p:grpSpPr>
          <a:xfrm>
            <a:off x="50438" y="3187638"/>
            <a:ext cx="8795427" cy="3590587"/>
            <a:chOff x="50438" y="3187638"/>
            <a:chExt cx="8795427" cy="3590587"/>
          </a:xfrm>
        </p:grpSpPr>
        <p:sp>
          <p:nvSpPr>
            <p:cNvPr id="2" name="Rounded Rectangle 1"/>
            <p:cNvSpPr/>
            <p:nvPr/>
          </p:nvSpPr>
          <p:spPr>
            <a:xfrm>
              <a:off x="3916015" y="4250988"/>
              <a:ext cx="1361872" cy="83657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Resource Manager</a:t>
              </a:r>
            </a:p>
          </p:txBody>
        </p:sp>
        <p:grpSp>
          <p:nvGrpSpPr>
            <p:cNvPr id="18" name="Group 17"/>
            <p:cNvGrpSpPr/>
            <p:nvPr/>
          </p:nvGrpSpPr>
          <p:grpSpPr>
            <a:xfrm>
              <a:off x="5379662" y="3341354"/>
              <a:ext cx="3466203" cy="1407244"/>
              <a:chOff x="5483156" y="3145301"/>
              <a:chExt cx="3466203" cy="1407244"/>
            </a:xfrm>
          </p:grpSpPr>
          <p:sp>
            <p:nvSpPr>
              <p:cNvPr id="6" name="Rounded Rectangle 5"/>
              <p:cNvSpPr/>
              <p:nvPr/>
            </p:nvSpPr>
            <p:spPr>
              <a:xfrm>
                <a:off x="5483156" y="3145301"/>
                <a:ext cx="3446835" cy="1407244"/>
              </a:xfrm>
              <a:prstGeom prst="round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1" name="Rectangle 10"/>
              <p:cNvSpPr/>
              <p:nvPr/>
            </p:nvSpPr>
            <p:spPr>
              <a:xfrm>
                <a:off x="7174513" y="3169779"/>
                <a:ext cx="1774846" cy="369332"/>
              </a:xfrm>
              <a:prstGeom prst="rect">
                <a:avLst/>
              </a:prstGeom>
            </p:spPr>
            <p:txBody>
              <a:bodyPr wrap="none">
                <a:spAutoFit/>
              </a:bodyPr>
              <a:lstStyle/>
              <a:p>
                <a:pPr algn="ctr"/>
                <a:r>
                  <a:rPr lang="en-US" b="1" dirty="0">
                    <a:solidFill>
                      <a:schemeClr val="bg1"/>
                    </a:solidFill>
                  </a:rPr>
                  <a:t>Node Manager</a:t>
                </a:r>
              </a:p>
            </p:txBody>
          </p:sp>
          <p:sp>
            <p:nvSpPr>
              <p:cNvPr id="12" name="Oval 11"/>
              <p:cNvSpPr/>
              <p:nvPr/>
            </p:nvSpPr>
            <p:spPr>
              <a:xfrm>
                <a:off x="7509666" y="3715966"/>
                <a:ext cx="1439693" cy="50583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tx1"/>
                    </a:solidFill>
                  </a:rPr>
                  <a:t>Application Manager</a:t>
                </a:r>
              </a:p>
            </p:txBody>
          </p:sp>
          <p:sp>
            <p:nvSpPr>
              <p:cNvPr id="13" name="Oval 12"/>
              <p:cNvSpPr/>
              <p:nvPr/>
            </p:nvSpPr>
            <p:spPr>
              <a:xfrm>
                <a:off x="6069973" y="3918609"/>
                <a:ext cx="1439693" cy="505838"/>
              </a:xfrm>
              <a:prstGeom prst="ellipse">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tx1"/>
                    </a:solidFill>
                  </a:rPr>
                  <a:t>Container</a:t>
                </a:r>
              </a:p>
            </p:txBody>
          </p:sp>
        </p:grpSp>
        <p:grpSp>
          <p:nvGrpSpPr>
            <p:cNvPr id="28" name="Group 27"/>
            <p:cNvGrpSpPr/>
            <p:nvPr/>
          </p:nvGrpSpPr>
          <p:grpSpPr>
            <a:xfrm>
              <a:off x="5300221" y="5160389"/>
              <a:ext cx="3446835" cy="1407244"/>
              <a:chOff x="5502524" y="4685501"/>
              <a:chExt cx="3446835" cy="1407244"/>
            </a:xfrm>
          </p:grpSpPr>
          <p:sp>
            <p:nvSpPr>
              <p:cNvPr id="14" name="Rounded Rectangle 13"/>
              <p:cNvSpPr/>
              <p:nvPr/>
            </p:nvSpPr>
            <p:spPr>
              <a:xfrm>
                <a:off x="5502524" y="4685501"/>
                <a:ext cx="3446835" cy="1407244"/>
              </a:xfrm>
              <a:prstGeom prst="round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5" name="Rectangle 14"/>
              <p:cNvSpPr/>
              <p:nvPr/>
            </p:nvSpPr>
            <p:spPr>
              <a:xfrm>
                <a:off x="6622243" y="4737216"/>
                <a:ext cx="1774846" cy="369332"/>
              </a:xfrm>
              <a:prstGeom prst="rect">
                <a:avLst/>
              </a:prstGeom>
            </p:spPr>
            <p:txBody>
              <a:bodyPr wrap="none">
                <a:spAutoFit/>
              </a:bodyPr>
              <a:lstStyle/>
              <a:p>
                <a:pPr algn="ctr"/>
                <a:r>
                  <a:rPr lang="en-US" b="1" dirty="0">
                    <a:solidFill>
                      <a:schemeClr val="bg1"/>
                    </a:solidFill>
                  </a:rPr>
                  <a:t>Node Manager</a:t>
                </a:r>
              </a:p>
            </p:txBody>
          </p:sp>
          <p:sp>
            <p:nvSpPr>
              <p:cNvPr id="16" name="Oval 15"/>
              <p:cNvSpPr/>
              <p:nvPr/>
            </p:nvSpPr>
            <p:spPr>
              <a:xfrm>
                <a:off x="5502524" y="5380843"/>
                <a:ext cx="1439693" cy="50583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tx1"/>
                    </a:solidFill>
                  </a:rPr>
                  <a:t>Application Manager</a:t>
                </a:r>
              </a:p>
            </p:txBody>
          </p:sp>
          <p:sp>
            <p:nvSpPr>
              <p:cNvPr id="17" name="Oval 16"/>
              <p:cNvSpPr/>
              <p:nvPr/>
            </p:nvSpPr>
            <p:spPr>
              <a:xfrm>
                <a:off x="7509666" y="5249681"/>
                <a:ext cx="1439693" cy="505838"/>
              </a:xfrm>
              <a:prstGeom prst="ellipse">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tx1"/>
                    </a:solidFill>
                  </a:rPr>
                  <a:t>Container</a:t>
                </a:r>
              </a:p>
            </p:txBody>
          </p:sp>
        </p:grpSp>
        <p:sp>
          <p:nvSpPr>
            <p:cNvPr id="23" name="Rounded Rectangle 22"/>
            <p:cNvSpPr/>
            <p:nvPr/>
          </p:nvSpPr>
          <p:spPr>
            <a:xfrm>
              <a:off x="50438" y="3540895"/>
              <a:ext cx="3446835" cy="1407244"/>
            </a:xfrm>
            <a:prstGeom prst="round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4" name="Rectangle 23"/>
            <p:cNvSpPr/>
            <p:nvPr/>
          </p:nvSpPr>
          <p:spPr>
            <a:xfrm>
              <a:off x="1173982" y="3560509"/>
              <a:ext cx="1774846" cy="369332"/>
            </a:xfrm>
            <a:prstGeom prst="rect">
              <a:avLst/>
            </a:prstGeom>
          </p:spPr>
          <p:txBody>
            <a:bodyPr wrap="none">
              <a:spAutoFit/>
            </a:bodyPr>
            <a:lstStyle/>
            <a:p>
              <a:pPr algn="ctr"/>
              <a:r>
                <a:rPr lang="en-US" b="1" dirty="0">
                  <a:solidFill>
                    <a:schemeClr val="bg1"/>
                  </a:solidFill>
                </a:rPr>
                <a:t>Node Manager</a:t>
              </a:r>
            </a:p>
          </p:txBody>
        </p:sp>
        <p:sp>
          <p:nvSpPr>
            <p:cNvPr id="25" name="Oval 24"/>
            <p:cNvSpPr/>
            <p:nvPr/>
          </p:nvSpPr>
          <p:spPr>
            <a:xfrm>
              <a:off x="1983044" y="4244517"/>
              <a:ext cx="1439693" cy="50583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tx1"/>
                  </a:solidFill>
                </a:rPr>
                <a:t>Application Manager</a:t>
              </a:r>
            </a:p>
          </p:txBody>
        </p:sp>
        <p:sp>
          <p:nvSpPr>
            <p:cNvPr id="26" name="Oval 25"/>
            <p:cNvSpPr/>
            <p:nvPr/>
          </p:nvSpPr>
          <p:spPr>
            <a:xfrm>
              <a:off x="50438" y="3929841"/>
              <a:ext cx="1439693" cy="505838"/>
            </a:xfrm>
            <a:prstGeom prst="ellipse">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tx1"/>
                  </a:solidFill>
                </a:rPr>
                <a:t>Container</a:t>
              </a:r>
            </a:p>
          </p:txBody>
        </p:sp>
        <p:cxnSp>
          <p:nvCxnSpPr>
            <p:cNvPr id="30" name="Straight Arrow Connector 29"/>
            <p:cNvCxnSpPr/>
            <p:nvPr/>
          </p:nvCxnSpPr>
          <p:spPr>
            <a:xfrm flipH="1">
              <a:off x="6020068" y="4620500"/>
              <a:ext cx="355061" cy="1235231"/>
            </a:xfrm>
            <a:prstGeom prst="straightConnector1">
              <a:avLst/>
            </a:prstGeom>
            <a:ln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31" name="Group 30"/>
            <p:cNvGrpSpPr/>
            <p:nvPr/>
          </p:nvGrpSpPr>
          <p:grpSpPr>
            <a:xfrm>
              <a:off x="259627" y="5370981"/>
              <a:ext cx="3446835" cy="1407244"/>
              <a:chOff x="5502524" y="4685501"/>
              <a:chExt cx="3446835" cy="1407244"/>
            </a:xfrm>
          </p:grpSpPr>
          <p:sp>
            <p:nvSpPr>
              <p:cNvPr id="32" name="Rounded Rectangle 31"/>
              <p:cNvSpPr/>
              <p:nvPr/>
            </p:nvSpPr>
            <p:spPr>
              <a:xfrm>
                <a:off x="5502524" y="4685501"/>
                <a:ext cx="3446835" cy="1407244"/>
              </a:xfrm>
              <a:prstGeom prst="round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3" name="Rectangle 32"/>
              <p:cNvSpPr/>
              <p:nvPr/>
            </p:nvSpPr>
            <p:spPr>
              <a:xfrm>
                <a:off x="6454666" y="4800919"/>
                <a:ext cx="1774846" cy="369332"/>
              </a:xfrm>
              <a:prstGeom prst="rect">
                <a:avLst/>
              </a:prstGeom>
            </p:spPr>
            <p:txBody>
              <a:bodyPr wrap="none">
                <a:spAutoFit/>
              </a:bodyPr>
              <a:lstStyle/>
              <a:p>
                <a:pPr algn="ctr"/>
                <a:r>
                  <a:rPr lang="en-US" b="1" dirty="0">
                    <a:solidFill>
                      <a:schemeClr val="bg1"/>
                    </a:solidFill>
                  </a:rPr>
                  <a:t>Node Manager</a:t>
                </a:r>
              </a:p>
            </p:txBody>
          </p:sp>
          <p:sp>
            <p:nvSpPr>
              <p:cNvPr id="34" name="Oval 33"/>
              <p:cNvSpPr/>
              <p:nvPr/>
            </p:nvSpPr>
            <p:spPr>
              <a:xfrm>
                <a:off x="5628986" y="5214026"/>
                <a:ext cx="1439693" cy="50583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tx1"/>
                    </a:solidFill>
                  </a:rPr>
                  <a:t>Application Manager</a:t>
                </a:r>
              </a:p>
            </p:txBody>
          </p:sp>
          <p:sp>
            <p:nvSpPr>
              <p:cNvPr id="35" name="Oval 34"/>
              <p:cNvSpPr/>
              <p:nvPr/>
            </p:nvSpPr>
            <p:spPr>
              <a:xfrm>
                <a:off x="7509666" y="5249681"/>
                <a:ext cx="1439693" cy="505838"/>
              </a:xfrm>
              <a:prstGeom prst="ellipse">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tx1"/>
                    </a:solidFill>
                  </a:rPr>
                  <a:t>Container</a:t>
                </a:r>
              </a:p>
            </p:txBody>
          </p:sp>
        </p:grpSp>
        <p:cxnSp>
          <p:nvCxnSpPr>
            <p:cNvPr id="38" name="Straight Arrow Connector 37"/>
            <p:cNvCxnSpPr/>
            <p:nvPr/>
          </p:nvCxnSpPr>
          <p:spPr>
            <a:xfrm>
              <a:off x="776768" y="4486018"/>
              <a:ext cx="0" cy="1413488"/>
            </a:xfrm>
            <a:prstGeom prst="straightConnector1">
              <a:avLst/>
            </a:prstGeom>
            <a:ln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flipH="1" flipV="1">
              <a:off x="3104110" y="4750355"/>
              <a:ext cx="148208" cy="1113656"/>
            </a:xfrm>
            <a:prstGeom prst="straightConnector1">
              <a:avLst/>
            </a:prstGeom>
            <a:ln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flipH="1" flipV="1">
              <a:off x="7924739" y="4391311"/>
              <a:ext cx="102471" cy="1333258"/>
            </a:xfrm>
            <a:prstGeom prst="straightConnector1">
              <a:avLst/>
            </a:prstGeom>
            <a:ln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5" name="Smiley Face 44"/>
            <p:cNvSpPr/>
            <p:nvPr/>
          </p:nvSpPr>
          <p:spPr>
            <a:xfrm>
              <a:off x="3794011" y="3439945"/>
              <a:ext cx="528581" cy="472074"/>
            </a:xfrm>
            <a:prstGeom prst="smileyFace">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p:cNvSpPr/>
            <p:nvPr/>
          </p:nvSpPr>
          <p:spPr>
            <a:xfrm>
              <a:off x="3232434" y="3187638"/>
              <a:ext cx="825867" cy="369332"/>
            </a:xfrm>
            <a:prstGeom prst="rect">
              <a:avLst/>
            </a:prstGeom>
          </p:spPr>
          <p:txBody>
            <a:bodyPr wrap="none">
              <a:spAutoFit/>
            </a:bodyPr>
            <a:lstStyle/>
            <a:p>
              <a:pPr algn="ctr"/>
              <a:r>
                <a:rPr lang="en-US" b="1" dirty="0"/>
                <a:t>Client</a:t>
              </a:r>
            </a:p>
          </p:txBody>
        </p:sp>
        <p:sp>
          <p:nvSpPr>
            <p:cNvPr id="47" name="Smiley Face 46"/>
            <p:cNvSpPr/>
            <p:nvPr/>
          </p:nvSpPr>
          <p:spPr>
            <a:xfrm>
              <a:off x="4534956" y="3260819"/>
              <a:ext cx="528581" cy="472074"/>
            </a:xfrm>
            <a:prstGeom prst="smileyFace">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7"/>
            <p:cNvSpPr/>
            <p:nvPr/>
          </p:nvSpPr>
          <p:spPr>
            <a:xfrm>
              <a:off x="4966729" y="3213689"/>
              <a:ext cx="825867" cy="369332"/>
            </a:xfrm>
            <a:prstGeom prst="rect">
              <a:avLst/>
            </a:prstGeom>
          </p:spPr>
          <p:txBody>
            <a:bodyPr wrap="none">
              <a:spAutoFit/>
            </a:bodyPr>
            <a:lstStyle/>
            <a:p>
              <a:pPr algn="ctr"/>
              <a:r>
                <a:rPr lang="en-US" b="1" dirty="0"/>
                <a:t>Client</a:t>
              </a:r>
            </a:p>
          </p:txBody>
        </p:sp>
        <p:cxnSp>
          <p:nvCxnSpPr>
            <p:cNvPr id="49" name="Straight Arrow Connector 48"/>
            <p:cNvCxnSpPr/>
            <p:nvPr/>
          </p:nvCxnSpPr>
          <p:spPr>
            <a:xfrm>
              <a:off x="4064786" y="3886184"/>
              <a:ext cx="150802" cy="364804"/>
            </a:xfrm>
            <a:prstGeom prst="straightConnector1">
              <a:avLst/>
            </a:prstGeom>
            <a:ln cmpd="sng">
              <a:solidFill>
                <a:schemeClr val="tx1"/>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flipH="1">
              <a:off x="4721426" y="3800134"/>
              <a:ext cx="191309" cy="444383"/>
            </a:xfrm>
            <a:prstGeom prst="straightConnector1">
              <a:avLst/>
            </a:prstGeom>
            <a:ln cmpd="sng">
              <a:solidFill>
                <a:schemeClr val="tx1"/>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74" name="Curved Connector 73"/>
            <p:cNvCxnSpPr/>
            <p:nvPr/>
          </p:nvCxnSpPr>
          <p:spPr>
            <a:xfrm flipV="1">
              <a:off x="5229249" y="3550498"/>
              <a:ext cx="1870954" cy="946938"/>
            </a:xfrm>
            <a:prstGeom prst="curvedConnector3">
              <a:avLst>
                <a:gd name="adj1" fmla="val 50000"/>
              </a:avLst>
            </a:prstGeom>
            <a:ln w="31750" cmpd="sng">
              <a:solidFill>
                <a:schemeClr val="tx1"/>
              </a:solidFill>
              <a:prstDash val="dash"/>
              <a:headEnd type="arrow"/>
              <a:tailEnd type="arrow"/>
            </a:ln>
          </p:spPr>
          <p:style>
            <a:lnRef idx="2">
              <a:schemeClr val="accent1"/>
            </a:lnRef>
            <a:fillRef idx="0">
              <a:schemeClr val="accent1"/>
            </a:fillRef>
            <a:effectRef idx="1">
              <a:schemeClr val="accent1"/>
            </a:effectRef>
            <a:fontRef idx="minor">
              <a:schemeClr val="tx1"/>
            </a:fontRef>
          </p:style>
        </p:cxnSp>
        <p:cxnSp>
          <p:nvCxnSpPr>
            <p:cNvPr id="78" name="Curved Connector 77"/>
            <p:cNvCxnSpPr/>
            <p:nvPr/>
          </p:nvCxnSpPr>
          <p:spPr>
            <a:xfrm>
              <a:off x="5071986" y="4871952"/>
              <a:ext cx="2235377" cy="1105536"/>
            </a:xfrm>
            <a:prstGeom prst="curvedConnector3">
              <a:avLst>
                <a:gd name="adj1" fmla="val 50000"/>
              </a:avLst>
            </a:prstGeom>
            <a:ln w="31750" cmpd="sng">
              <a:solidFill>
                <a:schemeClr val="tx1"/>
              </a:solidFill>
              <a:prstDash val="dash"/>
              <a:headEnd type="arrow"/>
              <a:tailEnd type="arrow"/>
            </a:ln>
          </p:spPr>
          <p:style>
            <a:lnRef idx="2">
              <a:schemeClr val="accent1"/>
            </a:lnRef>
            <a:fillRef idx="0">
              <a:schemeClr val="accent1"/>
            </a:fillRef>
            <a:effectRef idx="1">
              <a:schemeClr val="accent1"/>
            </a:effectRef>
            <a:fontRef idx="minor">
              <a:schemeClr val="tx1"/>
            </a:fontRef>
          </p:style>
        </p:cxnSp>
        <p:cxnSp>
          <p:nvCxnSpPr>
            <p:cNvPr id="83" name="Curved Connector 82"/>
            <p:cNvCxnSpPr>
              <a:endCxn id="24" idx="3"/>
            </p:cNvCxnSpPr>
            <p:nvPr/>
          </p:nvCxnSpPr>
          <p:spPr>
            <a:xfrm rot="10800000">
              <a:off x="2948829" y="3745175"/>
              <a:ext cx="967187" cy="622406"/>
            </a:xfrm>
            <a:prstGeom prst="curvedConnector3">
              <a:avLst>
                <a:gd name="adj1" fmla="val 50000"/>
              </a:avLst>
            </a:prstGeom>
            <a:ln w="31750" cmpd="sng">
              <a:solidFill>
                <a:schemeClr val="tx1"/>
              </a:solidFill>
              <a:prstDash val="dash"/>
              <a:headEnd type="arrow"/>
              <a:tailEnd type="arrow"/>
            </a:ln>
          </p:spPr>
          <p:style>
            <a:lnRef idx="2">
              <a:schemeClr val="accent1"/>
            </a:lnRef>
            <a:fillRef idx="0">
              <a:schemeClr val="accent1"/>
            </a:fillRef>
            <a:effectRef idx="1">
              <a:schemeClr val="accent1"/>
            </a:effectRef>
            <a:fontRef idx="minor">
              <a:schemeClr val="tx1"/>
            </a:fontRef>
          </p:style>
        </p:cxnSp>
        <p:cxnSp>
          <p:nvCxnSpPr>
            <p:cNvPr id="87" name="Curved Connector 86"/>
            <p:cNvCxnSpPr/>
            <p:nvPr/>
          </p:nvCxnSpPr>
          <p:spPr>
            <a:xfrm rot="10800000" flipV="1">
              <a:off x="2912511" y="4948139"/>
              <a:ext cx="1003506" cy="776430"/>
            </a:xfrm>
            <a:prstGeom prst="curvedConnector3">
              <a:avLst>
                <a:gd name="adj1" fmla="val 50000"/>
              </a:avLst>
            </a:prstGeom>
            <a:ln w="31750" cmpd="sng">
              <a:solidFill>
                <a:schemeClr val="tx1"/>
              </a:solidFill>
              <a:prstDash val="dash"/>
              <a:headEnd type="arrow"/>
              <a:tailEnd type="arrow"/>
            </a:ln>
          </p:spPr>
          <p:style>
            <a:lnRef idx="2">
              <a:schemeClr val="accent1"/>
            </a:lnRef>
            <a:fillRef idx="0">
              <a:schemeClr val="accent1"/>
            </a:fillRef>
            <a:effectRef idx="1">
              <a:schemeClr val="accent1"/>
            </a:effectRef>
            <a:fontRef idx="minor">
              <a:schemeClr val="tx1"/>
            </a:fontRef>
          </p:style>
        </p:cxnSp>
        <p:cxnSp>
          <p:nvCxnSpPr>
            <p:cNvPr id="90" name="Elbow Connector 89"/>
            <p:cNvCxnSpPr>
              <a:stCxn id="2" idx="2"/>
            </p:cNvCxnSpPr>
            <p:nvPr/>
          </p:nvCxnSpPr>
          <p:spPr>
            <a:xfrm rot="16200000" flipH="1">
              <a:off x="4438044" y="5246473"/>
              <a:ext cx="1021084" cy="703270"/>
            </a:xfrm>
            <a:prstGeom prst="bentConnector2">
              <a:avLst/>
            </a:prstGeom>
            <a:ln w="31750" cmpd="sng">
              <a:solidFill>
                <a:srgbClr val="00B0F0"/>
              </a:solidFill>
              <a:headEnd type="arrow"/>
              <a:tailEnd type="arrow"/>
            </a:ln>
          </p:spPr>
          <p:style>
            <a:lnRef idx="2">
              <a:schemeClr val="accent1"/>
            </a:lnRef>
            <a:fillRef idx="0">
              <a:schemeClr val="accent1"/>
            </a:fillRef>
            <a:effectRef idx="1">
              <a:schemeClr val="accent1"/>
            </a:effectRef>
            <a:fontRef idx="minor">
              <a:schemeClr val="tx1"/>
            </a:fontRef>
          </p:style>
        </p:cxnSp>
      </p:grpSp>
      <p:cxnSp>
        <p:nvCxnSpPr>
          <p:cNvPr id="95" name="Straight Arrow Connector 94"/>
          <p:cNvCxnSpPr/>
          <p:nvPr/>
        </p:nvCxnSpPr>
        <p:spPr>
          <a:xfrm flipV="1">
            <a:off x="4220310" y="5082001"/>
            <a:ext cx="0" cy="1485632"/>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1490131" y="6567633"/>
            <a:ext cx="2730179" cy="0"/>
          </a:xfrm>
          <a:prstGeom prst="line">
            <a:avLst/>
          </a:prstGeom>
          <a:ln w="31750" cmpd="sng">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flipH="1" flipV="1">
            <a:off x="1465939" y="6320758"/>
            <a:ext cx="24192" cy="246875"/>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2" idx="1"/>
          </p:cNvCxnSpPr>
          <p:nvPr/>
        </p:nvCxnSpPr>
        <p:spPr>
          <a:xfrm flipH="1" flipV="1">
            <a:off x="3414263" y="4620500"/>
            <a:ext cx="501752" cy="48777"/>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61399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542520"/>
            <a:ext cx="8968902" cy="5693866"/>
          </a:xfrm>
          <a:prstGeom prst="rect">
            <a:avLst/>
          </a:prstGeom>
        </p:spPr>
        <p:txBody>
          <a:bodyPr wrap="square">
            <a:spAutoFit/>
          </a:bodyPr>
          <a:lstStyle/>
          <a:p>
            <a:pPr marL="342900" indent="-342900">
              <a:buAutoNum type="arabicPeriod"/>
            </a:pPr>
            <a:r>
              <a:rPr lang="en-US" sz="2000" b="1" i="1" dirty="0" err="1">
                <a:latin typeface="Bookman Old Style" pitchFamily="18" charset="0"/>
              </a:rPr>
              <a:t>ResorceManager</a:t>
            </a:r>
            <a:r>
              <a:rPr lang="en-US" sz="2000" b="1" i="1" dirty="0">
                <a:latin typeface="Bookman Old Style" pitchFamily="18" charset="0"/>
              </a:rPr>
              <a:t>  </a:t>
            </a:r>
          </a:p>
          <a:p>
            <a:pPr fontAlgn="base"/>
            <a:r>
              <a:rPr lang="en-US" dirty="0"/>
              <a:t>The ResourceManager is the master daemon responsible for managing and allocating cluster resources across different distributed applications. It is the main authority for resource allocation within the YARN framework as seen in the block diagram. Resource Manager has Scheduler as main constituent running. The scheduler is responsible for allocating the resources to the running application. The scheduler is pure scheduler it means that it performs no monitoring no tracking for the application and even doesn’t guarantees about restarting failed tasks either due to application failure or hardware failures. There are three types of Schedulers . Its discussed on subsequent slide.</a:t>
            </a:r>
          </a:p>
          <a:p>
            <a:pPr fontAlgn="base"/>
            <a:endParaRPr lang="en-US" dirty="0"/>
          </a:p>
          <a:p>
            <a:r>
              <a:rPr lang="en-US" sz="2000" b="1" i="1" dirty="0">
                <a:latin typeface="Bookman Old Style" pitchFamily="18" charset="0"/>
              </a:rPr>
              <a:t>2. NodeManager</a:t>
            </a:r>
            <a:r>
              <a:rPr lang="en-US" sz="2000" b="1" i="1" dirty="0"/>
              <a:t>  </a:t>
            </a:r>
          </a:p>
          <a:p>
            <a:r>
              <a:rPr lang="en-US" dirty="0"/>
              <a:t>The NodeManager is the worker daemon running on each node in the cluster. It is responsible for executing tasks, monitoring resource usage (CPU, memory, disk) of the running containers  and reporting the status back to the ResourceManager. They manages all containers and tracks the health of the node itself by </a:t>
            </a:r>
            <a:r>
              <a:rPr lang="en-US" dirty="0" err="1"/>
              <a:t>continously</a:t>
            </a:r>
            <a:r>
              <a:rPr lang="en-US" dirty="0"/>
              <a:t> sending the heartbeat.</a:t>
            </a:r>
          </a:p>
          <a:p>
            <a:r>
              <a:rPr lang="en-US" dirty="0"/>
              <a:t>NodeManager also manages auxiliary services running on cluster for example like sorting and shuffling </a:t>
            </a:r>
            <a:r>
              <a:rPr lang="en-US" dirty="0" err="1"/>
              <a:t>lwhich</a:t>
            </a:r>
            <a:r>
              <a:rPr lang="en-US" dirty="0"/>
              <a:t> are generally loaded by the NM during startup.</a:t>
            </a:r>
          </a:p>
          <a:p>
            <a:endParaRPr lang="en-US" dirty="0"/>
          </a:p>
        </p:txBody>
      </p:sp>
      <p:sp>
        <p:nvSpPr>
          <p:cNvPr id="8" name="Rectangle 7"/>
          <p:cNvSpPr/>
          <p:nvPr/>
        </p:nvSpPr>
        <p:spPr>
          <a:xfrm>
            <a:off x="2801280" y="38108"/>
            <a:ext cx="2889402" cy="523220"/>
          </a:xfrm>
          <a:prstGeom prst="rect">
            <a:avLst/>
          </a:prstGeom>
        </p:spPr>
        <p:txBody>
          <a:bodyPr wrap="square">
            <a:spAutoFit/>
          </a:bodyPr>
          <a:lstStyle/>
          <a:p>
            <a:r>
              <a:rPr lang="en-US" sz="2800" b="1" dirty="0">
                <a:solidFill>
                  <a:schemeClr val="accent6"/>
                </a:solidFill>
              </a:rPr>
              <a:t>YARN (contd)</a:t>
            </a:r>
          </a:p>
        </p:txBody>
      </p:sp>
    </p:spTree>
    <p:extLst>
      <p:ext uri="{BB962C8B-B14F-4D97-AF65-F5344CB8AC3E}">
        <p14:creationId xmlns:p14="http://schemas.microsoft.com/office/powerpoint/2010/main" val="550782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801280" y="38108"/>
            <a:ext cx="2889402" cy="523220"/>
          </a:xfrm>
          <a:prstGeom prst="rect">
            <a:avLst/>
          </a:prstGeom>
        </p:spPr>
        <p:txBody>
          <a:bodyPr wrap="square">
            <a:spAutoFit/>
          </a:bodyPr>
          <a:lstStyle/>
          <a:p>
            <a:r>
              <a:rPr lang="en-US" sz="2800" b="1" dirty="0">
                <a:solidFill>
                  <a:schemeClr val="accent6"/>
                </a:solidFill>
              </a:rPr>
              <a:t>YARN (contd)</a:t>
            </a:r>
          </a:p>
        </p:txBody>
      </p:sp>
      <p:sp>
        <p:nvSpPr>
          <p:cNvPr id="2" name="Rectangle 1"/>
          <p:cNvSpPr/>
          <p:nvPr/>
        </p:nvSpPr>
        <p:spPr>
          <a:xfrm>
            <a:off x="107004" y="528471"/>
            <a:ext cx="8754893" cy="4555093"/>
          </a:xfrm>
          <a:prstGeom prst="rect">
            <a:avLst/>
          </a:prstGeom>
        </p:spPr>
        <p:txBody>
          <a:bodyPr wrap="square">
            <a:spAutoFit/>
          </a:bodyPr>
          <a:lstStyle/>
          <a:p>
            <a:r>
              <a:rPr lang="en-US" sz="2000" b="1" i="1" dirty="0">
                <a:latin typeface="Bookman Old Style" pitchFamily="18" charset="0"/>
              </a:rPr>
              <a:t>3. ApplicationMaster  </a:t>
            </a:r>
          </a:p>
          <a:p>
            <a:r>
              <a:rPr lang="en-US" dirty="0"/>
              <a:t>For each application running in YARN , there is an ApplicationMaster that manages the application’s lifecycle, including resource requests, task execution, and failure handling. One application master runs per application. The AM acquires containers from the RM’s Scheduler and coordinate with corresponding NMs to start the application’s individual tasks.</a:t>
            </a:r>
          </a:p>
          <a:p>
            <a:r>
              <a:rPr lang="en-US" dirty="0"/>
              <a:t>It negotiates resources with the ResourceManager and manages the allocation of containers from the </a:t>
            </a:r>
            <a:r>
              <a:rPr lang="en-US" dirty="0" err="1"/>
              <a:t>NodeManagers</a:t>
            </a:r>
            <a:r>
              <a:rPr lang="en-US" dirty="0"/>
              <a:t> to execute tasks in the containers and handles any task failures. </a:t>
            </a:r>
          </a:p>
          <a:p>
            <a:endParaRPr lang="en-US" dirty="0"/>
          </a:p>
          <a:p>
            <a:r>
              <a:rPr lang="en-US" b="1" i="1" dirty="0">
                <a:latin typeface="Bookman Old Style" pitchFamily="18" charset="0"/>
              </a:rPr>
              <a:t>4. Containers  </a:t>
            </a:r>
            <a:endParaRPr lang="en-US" dirty="0"/>
          </a:p>
          <a:p>
            <a:r>
              <a:rPr lang="en-US" dirty="0"/>
              <a:t>A Container is the basic unit of execution in YARN, representing a bundle of physical</a:t>
            </a:r>
          </a:p>
          <a:p>
            <a:r>
              <a:rPr lang="en-US" dirty="0"/>
              <a:t>resources (CPU, memory, and disk) allocated on a node for running an application task. The ApplicationMaster requests containers from the ResourceManager, and once allocated, the NodeManager launches containers where tasks (like mappers, reducers, or other jobs) are executed.</a:t>
            </a:r>
          </a:p>
        </p:txBody>
      </p:sp>
    </p:spTree>
    <p:extLst>
      <p:ext uri="{BB962C8B-B14F-4D97-AF65-F5344CB8AC3E}">
        <p14:creationId xmlns:p14="http://schemas.microsoft.com/office/powerpoint/2010/main" val="1698934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01280" y="38108"/>
            <a:ext cx="2889402" cy="523220"/>
          </a:xfrm>
          <a:prstGeom prst="rect">
            <a:avLst/>
          </a:prstGeom>
        </p:spPr>
        <p:txBody>
          <a:bodyPr wrap="square">
            <a:spAutoFit/>
          </a:bodyPr>
          <a:lstStyle/>
          <a:p>
            <a:r>
              <a:rPr lang="en-US" sz="2800" b="1" dirty="0">
                <a:solidFill>
                  <a:schemeClr val="accent6"/>
                </a:solidFill>
              </a:rPr>
              <a:t>YARN (contd)</a:t>
            </a:r>
          </a:p>
        </p:txBody>
      </p:sp>
      <p:sp>
        <p:nvSpPr>
          <p:cNvPr id="4" name="Rectangle 3"/>
          <p:cNvSpPr/>
          <p:nvPr/>
        </p:nvSpPr>
        <p:spPr>
          <a:xfrm>
            <a:off x="86442" y="561328"/>
            <a:ext cx="9057557" cy="6217087"/>
          </a:xfrm>
          <a:prstGeom prst="rect">
            <a:avLst/>
          </a:prstGeom>
        </p:spPr>
        <p:txBody>
          <a:bodyPr wrap="square">
            <a:spAutoFit/>
          </a:bodyPr>
          <a:lstStyle/>
          <a:p>
            <a:r>
              <a:rPr lang="en-US" b="1" dirty="0"/>
              <a:t>Types of Hadoop Scheduler </a:t>
            </a:r>
          </a:p>
          <a:p>
            <a:r>
              <a:rPr lang="en-US" dirty="0"/>
              <a:t>There are mainly 3 types of Schedulers in Hadoop:  </a:t>
            </a:r>
          </a:p>
          <a:p>
            <a:endParaRPr lang="en-US" dirty="0"/>
          </a:p>
          <a:p>
            <a:pPr marL="800100" lvl="1" indent="-342900">
              <a:buFont typeface="+mj-lt"/>
              <a:buAutoNum type="arabicPeriod"/>
            </a:pPr>
            <a:r>
              <a:rPr lang="en-US" dirty="0"/>
              <a:t>FIFO (First In First Out) Scheduler.</a:t>
            </a:r>
          </a:p>
          <a:p>
            <a:pPr marL="800100" lvl="1" indent="-342900">
              <a:buFont typeface="+mj-lt"/>
              <a:buAutoNum type="arabicPeriod"/>
            </a:pPr>
            <a:r>
              <a:rPr lang="en-US" dirty="0"/>
              <a:t>Capacity Scheduler.</a:t>
            </a:r>
          </a:p>
          <a:p>
            <a:pPr marL="800100" lvl="1" indent="-342900">
              <a:buFont typeface="+mj-lt"/>
              <a:buAutoNum type="arabicPeriod"/>
            </a:pPr>
            <a:r>
              <a:rPr lang="en-US" dirty="0"/>
              <a:t>Fair Scheduler.</a:t>
            </a:r>
          </a:p>
          <a:p>
            <a:endParaRPr lang="en-US" dirty="0"/>
          </a:p>
          <a:p>
            <a:pPr marL="0" lvl="1"/>
            <a:r>
              <a:rPr lang="en-US" sz="2000" dirty="0">
                <a:latin typeface="Bookman Old Style" pitchFamily="18" charset="0"/>
              </a:rPr>
              <a:t>1. FIFO (First In First Out) Scheduler.</a:t>
            </a:r>
          </a:p>
          <a:p>
            <a:r>
              <a:rPr lang="en-US" dirty="0"/>
              <a:t>As the name suggests FIFO i.e. First In First Out, so the tasks or application that comes first will be served first. This is the default Scheduler used in Hadoop. The tasks are placed in a queue and the tasks are performed in their submission order. In this method, once the job is scheduled, no intervention is allowed. So sometimes the high-priority process has to wait for a long time since the priority of the task does not matter in this method. </a:t>
            </a:r>
          </a:p>
          <a:p>
            <a:pPr fontAlgn="base"/>
            <a:r>
              <a:rPr lang="en-US" dirty="0"/>
              <a:t>Advantage: </a:t>
            </a:r>
          </a:p>
          <a:p>
            <a:pPr marL="285750" indent="-285750" fontAlgn="base">
              <a:buFont typeface="Courier New" pitchFamily="49" charset="0"/>
              <a:buChar char="o"/>
            </a:pPr>
            <a:r>
              <a:rPr lang="en-US" dirty="0"/>
              <a:t>No need for configuration</a:t>
            </a:r>
          </a:p>
          <a:p>
            <a:pPr marL="285750" indent="-285750" fontAlgn="base">
              <a:buFont typeface="Courier New" pitchFamily="49" charset="0"/>
              <a:buChar char="o"/>
            </a:pPr>
            <a:r>
              <a:rPr lang="en-US" dirty="0"/>
              <a:t>First Come First Serve</a:t>
            </a:r>
          </a:p>
          <a:p>
            <a:pPr marL="285750" indent="-285750" fontAlgn="base">
              <a:buFont typeface="Courier New" pitchFamily="49" charset="0"/>
              <a:buChar char="o"/>
            </a:pPr>
            <a:r>
              <a:rPr lang="en-US" dirty="0"/>
              <a:t>simple to execute</a:t>
            </a:r>
          </a:p>
          <a:p>
            <a:pPr fontAlgn="base"/>
            <a:r>
              <a:rPr lang="en-US" dirty="0"/>
              <a:t>Disadvantage:  </a:t>
            </a:r>
          </a:p>
          <a:p>
            <a:pPr marL="285750" indent="-285750" fontAlgn="base">
              <a:buFont typeface="Courier New" pitchFamily="49" charset="0"/>
              <a:buChar char="o"/>
            </a:pPr>
            <a:r>
              <a:rPr lang="en-US" dirty="0"/>
              <a:t>Priority of task doesn’t matter, so high priority jobs need to wait</a:t>
            </a:r>
          </a:p>
          <a:p>
            <a:pPr marL="285750" indent="-285750" fontAlgn="base">
              <a:buFont typeface="Courier New" pitchFamily="49" charset="0"/>
              <a:buChar char="o"/>
            </a:pPr>
            <a:r>
              <a:rPr lang="en-US" dirty="0"/>
              <a:t>Not suitable for shared cluster</a:t>
            </a:r>
          </a:p>
          <a:p>
            <a:endParaRPr lang="en-US" dirty="0"/>
          </a:p>
        </p:txBody>
      </p:sp>
    </p:spTree>
    <p:extLst>
      <p:ext uri="{BB962C8B-B14F-4D97-AF65-F5344CB8AC3E}">
        <p14:creationId xmlns:p14="http://schemas.microsoft.com/office/powerpoint/2010/main" val="417055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01280" y="38108"/>
            <a:ext cx="2889402" cy="523220"/>
          </a:xfrm>
          <a:prstGeom prst="rect">
            <a:avLst/>
          </a:prstGeom>
        </p:spPr>
        <p:txBody>
          <a:bodyPr wrap="square">
            <a:spAutoFit/>
          </a:bodyPr>
          <a:lstStyle/>
          <a:p>
            <a:r>
              <a:rPr lang="en-US" sz="2800" b="1" dirty="0">
                <a:solidFill>
                  <a:schemeClr val="accent6"/>
                </a:solidFill>
              </a:rPr>
              <a:t>YARN (contd)</a:t>
            </a:r>
          </a:p>
        </p:txBody>
      </p:sp>
      <p:sp>
        <p:nvSpPr>
          <p:cNvPr id="4" name="Rectangle 3"/>
          <p:cNvSpPr/>
          <p:nvPr/>
        </p:nvSpPr>
        <p:spPr>
          <a:xfrm>
            <a:off x="86442" y="561328"/>
            <a:ext cx="9057557" cy="5693866"/>
          </a:xfrm>
          <a:prstGeom prst="rect">
            <a:avLst/>
          </a:prstGeom>
        </p:spPr>
        <p:txBody>
          <a:bodyPr wrap="square">
            <a:spAutoFit/>
          </a:bodyPr>
          <a:lstStyle/>
          <a:p>
            <a:pPr marL="0" lvl="1"/>
            <a:r>
              <a:rPr lang="en-US" sz="2000" dirty="0">
                <a:latin typeface="Bookman Old Style" pitchFamily="18" charset="0"/>
              </a:rPr>
              <a:t>2. Capacity Scheduler.</a:t>
            </a:r>
          </a:p>
          <a:p>
            <a:r>
              <a:rPr lang="en-US" dirty="0"/>
              <a:t>In Capacity Scheduler we have multiple job queues for scheduling the tasks. The Capacity Scheduler divides resources into multiple queues, each with a configured capacity. Different users can be assigned to different queues. The scheduler guarantees that each queue will not exceed its resource allocation but can use spare capacity from other queues when available.</a:t>
            </a:r>
          </a:p>
          <a:p>
            <a:r>
              <a:rPr lang="en-US" dirty="0"/>
              <a:t>Advantage: </a:t>
            </a:r>
          </a:p>
          <a:p>
            <a:pPr marL="285750" indent="-285750" fontAlgn="base">
              <a:buFont typeface="Courier New" pitchFamily="49" charset="0"/>
              <a:buChar char="o"/>
            </a:pPr>
            <a:r>
              <a:rPr lang="en-US" dirty="0"/>
              <a:t>Best for working with Multiple clients or priority jobs in a Hadoop cluster</a:t>
            </a:r>
          </a:p>
          <a:p>
            <a:pPr marL="285750" indent="-285750" fontAlgn="base">
              <a:buFont typeface="Courier New" pitchFamily="49" charset="0"/>
              <a:buChar char="o"/>
            </a:pPr>
            <a:r>
              <a:rPr lang="en-US" dirty="0"/>
              <a:t>Maximizes throughput in the Hadoop cluster</a:t>
            </a:r>
          </a:p>
          <a:p>
            <a:pPr fontAlgn="base"/>
            <a:r>
              <a:rPr lang="en-US" dirty="0"/>
              <a:t>Disadvantage:  </a:t>
            </a:r>
          </a:p>
          <a:p>
            <a:pPr marL="285750" indent="-285750" fontAlgn="base">
              <a:buFont typeface="Courier New" pitchFamily="49" charset="0"/>
              <a:buChar char="o"/>
            </a:pPr>
            <a:r>
              <a:rPr lang="en-US" dirty="0"/>
              <a:t>More complex</a:t>
            </a:r>
          </a:p>
          <a:p>
            <a:pPr marL="285750" indent="-285750" fontAlgn="base">
              <a:buFont typeface="Courier New" pitchFamily="49" charset="0"/>
              <a:buChar char="o"/>
            </a:pPr>
            <a:r>
              <a:rPr lang="en-US" dirty="0"/>
              <a:t>Not easy to configure for everyone</a:t>
            </a:r>
          </a:p>
          <a:p>
            <a:pPr marL="285750" indent="-285750" fontAlgn="base">
              <a:buFont typeface="Courier New" pitchFamily="49" charset="0"/>
              <a:buChar char="o"/>
            </a:pPr>
            <a:endParaRPr lang="en-US" dirty="0"/>
          </a:p>
          <a:p>
            <a:pPr marL="0" lvl="1"/>
            <a:r>
              <a:rPr lang="en-US" sz="2000" dirty="0">
                <a:latin typeface="Bookman Old Style" pitchFamily="18" charset="0"/>
              </a:rPr>
              <a:t>2. Fair Scheduler.</a:t>
            </a:r>
          </a:p>
          <a:p>
            <a:r>
              <a:rPr lang="en-US" dirty="0"/>
              <a:t> Fair Scheduler is very much similar to that of the capacity scheduler except that it ensure that all applications get an equal share of cluster resources. When the single application is running, then that app uses the entire cluster resources. When other applications are submitted, the free up resources are assigned to the new apps so that every app eventually gets roughly the same amount of resources. </a:t>
            </a:r>
            <a:r>
              <a:rPr lang="en-US" dirty="0" err="1"/>
              <a:t>FairScheduler</a:t>
            </a:r>
            <a:r>
              <a:rPr lang="en-US" dirty="0"/>
              <a:t> enables short apps to finish in a reasonable time without starving the long-lived apps. </a:t>
            </a:r>
          </a:p>
        </p:txBody>
      </p:sp>
    </p:spTree>
    <p:extLst>
      <p:ext uri="{BB962C8B-B14F-4D97-AF65-F5344CB8AC3E}">
        <p14:creationId xmlns:p14="http://schemas.microsoft.com/office/powerpoint/2010/main" val="1820659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973195"/>
            <a:ext cx="8839200" cy="351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801280" y="38108"/>
            <a:ext cx="2889402" cy="523220"/>
          </a:xfrm>
          <a:prstGeom prst="rect">
            <a:avLst/>
          </a:prstGeom>
        </p:spPr>
        <p:txBody>
          <a:bodyPr wrap="square">
            <a:spAutoFit/>
          </a:bodyPr>
          <a:lstStyle/>
          <a:p>
            <a:r>
              <a:rPr lang="en-US" sz="2800" b="1" dirty="0">
                <a:solidFill>
                  <a:schemeClr val="accent6"/>
                </a:solidFill>
              </a:rPr>
              <a:t>YARN (contd)</a:t>
            </a:r>
          </a:p>
        </p:txBody>
      </p:sp>
      <p:sp>
        <p:nvSpPr>
          <p:cNvPr id="2" name="Rectangle 1"/>
          <p:cNvSpPr/>
          <p:nvPr/>
        </p:nvSpPr>
        <p:spPr>
          <a:xfrm>
            <a:off x="81064" y="561328"/>
            <a:ext cx="8910536" cy="923330"/>
          </a:xfrm>
          <a:prstGeom prst="rect">
            <a:avLst/>
          </a:prstGeom>
        </p:spPr>
        <p:txBody>
          <a:bodyPr wrap="square">
            <a:spAutoFit/>
          </a:bodyPr>
          <a:lstStyle/>
          <a:p>
            <a:r>
              <a:rPr lang="en-US" dirty="0"/>
              <a:t>Advantage: </a:t>
            </a:r>
          </a:p>
          <a:p>
            <a:pPr marL="285750" indent="-285750">
              <a:buFont typeface="Courier New" pitchFamily="49" charset="0"/>
              <a:buChar char="o"/>
            </a:pPr>
            <a:r>
              <a:rPr lang="en-US" dirty="0"/>
              <a:t>Best for working with Multiple clients or priority jobs in a Hadoop cluster , BUT</a:t>
            </a:r>
          </a:p>
          <a:p>
            <a:pPr marL="285750" indent="-285750">
              <a:buFont typeface="Courier New" pitchFamily="49" charset="0"/>
              <a:buChar char="o"/>
            </a:pPr>
            <a:r>
              <a:rPr lang="en-US" dirty="0"/>
              <a:t>it can limit the concurrent running task in a particular pool or queue.</a:t>
            </a:r>
          </a:p>
        </p:txBody>
      </p:sp>
    </p:spTree>
    <p:extLst>
      <p:ext uri="{BB962C8B-B14F-4D97-AF65-F5344CB8AC3E}">
        <p14:creationId xmlns:p14="http://schemas.microsoft.com/office/powerpoint/2010/main" val="41222921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32986</TotalTime>
  <Words>4101</Words>
  <Application>Microsoft Office PowerPoint</Application>
  <PresentationFormat>On-screen Show (4:3)</PresentationFormat>
  <Paragraphs>237</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Bookman Old Style</vt:lpstr>
      <vt:lpstr>Calibri</vt:lpstr>
      <vt:lpstr>Courier New</vt:lpstr>
      <vt:lpstr>News Gothic MT</vt:lpstr>
      <vt:lpstr>Wingdings 2</vt:lpstr>
      <vt:lpstr>Breeze</vt:lpstr>
      <vt:lpstr>              Unit # 3 - Job scheduling , YARN.  - Anatomy of Map Reduce job run - Failures in classic Map-reduce    and YARN, - Shuffle &amp; Sort - Map Reduce work flows , Classic Map-reduce.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CCHMC</dc:creator>
  <cp:lastModifiedBy>Shweta Rawat</cp:lastModifiedBy>
  <cp:revision>578</cp:revision>
  <dcterms:created xsi:type="dcterms:W3CDTF">2014-03-26T14:51:32Z</dcterms:created>
  <dcterms:modified xsi:type="dcterms:W3CDTF">2024-12-08T06:08:12Z</dcterms:modified>
</cp:coreProperties>
</file>