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1" r:id="rId3"/>
    <p:sldId id="257" r:id="rId4"/>
    <p:sldId id="287" r:id="rId5"/>
    <p:sldId id="289" r:id="rId6"/>
    <p:sldId id="266" r:id="rId7"/>
    <p:sldId id="265" r:id="rId8"/>
    <p:sldId id="260" r:id="rId9"/>
    <p:sldId id="292" r:id="rId10"/>
    <p:sldId id="293" r:id="rId11"/>
    <p:sldId id="268" r:id="rId12"/>
    <p:sldId id="291" r:id="rId13"/>
    <p:sldId id="276" r:id="rId14"/>
    <p:sldId id="290" r:id="rId15"/>
    <p:sldId id="269" r:id="rId16"/>
    <p:sldId id="277" r:id="rId17"/>
    <p:sldId id="288" r:id="rId18"/>
    <p:sldId id="282" r:id="rId19"/>
    <p:sldId id="279" r:id="rId20"/>
    <p:sldId id="285" r:id="rId21"/>
    <p:sldId id="286" r:id="rId22"/>
    <p:sldId id="26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6" d="100"/>
          <a:sy n="86" d="100"/>
        </p:scale>
        <p:origin x="135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193388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409080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668ADA8-55BF-4697-80F3-63177B3009C1}" type="slidenum">
              <a:rPr lang="en-US" smtClean="0"/>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145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3307676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68ADA8-55BF-4697-80F3-63177B3009C1}" type="slidenum">
              <a:rPr lang="en-US" smtClean="0"/>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188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1640533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385553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267898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180746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24357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3400580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57316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55915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330199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3364899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2F352C-7059-4E10-9A4C-DD35D43E9511}" type="datetimeFigureOut">
              <a:rPr lang="en-US" smtClean="0"/>
              <a:t>5/31/2021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668ADA8-55BF-4697-80F3-63177B3009C1}" type="slidenum">
              <a:rPr lang="en-US" smtClean="0"/>
              <a:t>‹#›</a:t>
            </a:fld>
            <a:endParaRPr lang="en-US" dirty="0"/>
          </a:p>
        </p:txBody>
      </p:sp>
    </p:spTree>
    <p:extLst>
      <p:ext uri="{BB962C8B-B14F-4D97-AF65-F5344CB8AC3E}">
        <p14:creationId xmlns:p14="http://schemas.microsoft.com/office/powerpoint/2010/main" val="307411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A42F352C-7059-4E10-9A4C-DD35D43E9511}" type="datetimeFigureOut">
              <a:rPr lang="en-US" smtClean="0"/>
              <a:t>5/31/2021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668ADA8-55BF-4697-80F3-63177B3009C1}" type="slidenum">
              <a:rPr lang="en-US" smtClean="0"/>
              <a:t>‹#›</a:t>
            </a:fld>
            <a:endParaRPr lang="en-US" dirty="0"/>
          </a:p>
        </p:txBody>
      </p:sp>
    </p:spTree>
    <p:extLst>
      <p:ext uri="{BB962C8B-B14F-4D97-AF65-F5344CB8AC3E}">
        <p14:creationId xmlns:p14="http://schemas.microsoft.com/office/powerpoint/2010/main" val="99652880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38400" y="4343400"/>
            <a:ext cx="6172200" cy="1981200"/>
          </a:xfrm>
        </p:spPr>
        <p:txBody>
          <a:bodyPr>
            <a:normAutofit/>
          </a:bodyPr>
          <a:lstStyle/>
          <a:p>
            <a:r>
              <a:rPr lang="en-US" sz="2400" i="1" dirty="0">
                <a:solidFill>
                  <a:srgbClr val="0070C0"/>
                </a:solidFill>
                <a:latin typeface="Calibri" panose="020F0502020204030204" pitchFamily="34" charset="0"/>
                <a:cs typeface="Calibri" panose="020F0502020204030204" pitchFamily="34" charset="0"/>
              </a:rPr>
              <a:t>By</a:t>
            </a:r>
            <a:endParaRPr lang="en-US" sz="2400" dirty="0">
              <a:solidFill>
                <a:srgbClr val="0070C0"/>
              </a:solidFill>
              <a:latin typeface="Calibri" panose="020F0502020204030204" pitchFamily="34" charset="0"/>
              <a:cs typeface="Calibri" panose="020F0502020204030204" pitchFamily="34" charset="0"/>
            </a:endParaRPr>
          </a:p>
          <a:p>
            <a:r>
              <a:rPr lang="en-US" sz="2400" dirty="0">
                <a:solidFill>
                  <a:srgbClr val="0070C0"/>
                </a:solidFill>
                <a:latin typeface="Calibri" panose="020F0502020204030204" pitchFamily="34" charset="0"/>
                <a:cs typeface="Calibri" panose="020F0502020204030204" pitchFamily="34" charset="0"/>
              </a:rPr>
              <a:t>20MCB1005 - Shweta Shewale</a:t>
            </a:r>
          </a:p>
          <a:p>
            <a:r>
              <a:rPr lang="en-US" sz="2400" dirty="0">
                <a:solidFill>
                  <a:srgbClr val="0070C0"/>
                </a:solidFill>
                <a:latin typeface="Calibri" panose="020F0502020204030204" pitchFamily="34" charset="0"/>
                <a:cs typeface="Calibri" panose="020F0502020204030204" pitchFamily="34" charset="0"/>
              </a:rPr>
              <a:t>20MCB1014 - Diwakar Singh</a:t>
            </a:r>
          </a:p>
          <a:p>
            <a:r>
              <a:rPr lang="en-US" sz="2400" dirty="0">
                <a:solidFill>
                  <a:srgbClr val="0070C0"/>
                </a:solidFill>
                <a:latin typeface="Calibri" panose="020F0502020204030204" pitchFamily="34" charset="0"/>
                <a:cs typeface="Calibri" panose="020F0502020204030204" pitchFamily="34" charset="0"/>
              </a:rPr>
              <a:t>20MCB1020 - Thanga Purni J S</a:t>
            </a:r>
          </a:p>
        </p:txBody>
      </p:sp>
      <p:pic>
        <p:nvPicPr>
          <p:cNvPr id="2050" name="Picture 2">
            <a:extLst>
              <a:ext uri="{FF2B5EF4-FFF2-40B4-BE49-F238E27FC236}">
                <a16:creationId xmlns:a16="http://schemas.microsoft.com/office/drawing/2014/main" id="{4C5B0386-4B0F-4A97-AD85-E056F8479A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616803"/>
            <a:ext cx="5568462" cy="2895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60E2A78-9654-494F-80F6-73FF621EA0DF}"/>
              </a:ext>
            </a:extLst>
          </p:cNvPr>
          <p:cNvSpPr txBox="1"/>
          <p:nvPr/>
        </p:nvSpPr>
        <p:spPr>
          <a:xfrm>
            <a:off x="2133600" y="3512403"/>
            <a:ext cx="5486400" cy="830997"/>
          </a:xfrm>
          <a:prstGeom prst="rect">
            <a:avLst/>
          </a:prstGeom>
          <a:noFill/>
        </p:spPr>
        <p:txBody>
          <a:bodyPr wrap="square" rtlCol="0">
            <a:spAutoFit/>
          </a:bodyPr>
          <a:lstStyle/>
          <a:p>
            <a:r>
              <a:rPr lang="en-US" sz="4800" b="1" dirty="0">
                <a:latin typeface="Calibri" panose="020F0502020204030204" pitchFamily="34" charset="0"/>
                <a:cs typeface="Calibri" panose="020F0502020204030204" pitchFamily="34" charset="0"/>
              </a:rPr>
              <a:t>Spam Mail Classifier</a:t>
            </a:r>
            <a:endParaRPr lang="en-IN" sz="4800" dirty="0"/>
          </a:p>
        </p:txBody>
      </p:sp>
    </p:spTree>
    <p:extLst>
      <p:ext uri="{BB962C8B-B14F-4D97-AF65-F5344CB8AC3E}">
        <p14:creationId xmlns:p14="http://schemas.microsoft.com/office/powerpoint/2010/main" val="164083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4649-1CA7-46F2-A46D-0C7FCD2ED5DC}"/>
              </a:ext>
            </a:extLst>
          </p:cNvPr>
          <p:cNvSpPr>
            <a:spLocks noGrp="1"/>
          </p:cNvSpPr>
          <p:nvPr>
            <p:ph type="title"/>
          </p:nvPr>
        </p:nvSpPr>
        <p:spPr/>
        <p:txBody>
          <a:bodyPr>
            <a:normAutofit/>
          </a:bodyPr>
          <a:lstStyle/>
          <a:p>
            <a:r>
              <a:rPr lang="en-US" sz="4000" b="1" u="sng" dirty="0">
                <a:solidFill>
                  <a:srgbClr val="FF0000"/>
                </a:solidFill>
                <a:latin typeface="Calibri" panose="020F0502020204030204" pitchFamily="34" charset="0"/>
                <a:cs typeface="Calibri" panose="020F0502020204030204" pitchFamily="34" charset="0"/>
              </a:rPr>
              <a:t>Feature Selection:</a:t>
            </a:r>
            <a:endParaRPr lang="en-IN" sz="4000" b="1" u="sng" dirty="0">
              <a:solidFill>
                <a:srgbClr val="FF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19FEAF4-5E42-461C-A3CA-1875DA6C5325}"/>
              </a:ext>
            </a:extLst>
          </p:cNvPr>
          <p:cNvSpPr>
            <a:spLocks noGrp="1"/>
          </p:cNvSpPr>
          <p:nvPr>
            <p:ph idx="1"/>
          </p:nvPr>
        </p:nvSpPr>
        <p:spPr>
          <a:xfrm>
            <a:off x="1600200" y="1600200"/>
            <a:ext cx="6591985" cy="3777622"/>
          </a:xfrm>
        </p:spPr>
        <p:txBody>
          <a:bodyPr>
            <a:normAutofit/>
          </a:bodyPr>
          <a:lstStyle/>
          <a:p>
            <a:pPr algn="just"/>
            <a:r>
              <a:rPr lang="en-US" sz="2000" dirty="0">
                <a:latin typeface="Calibri" panose="020F0502020204030204" pitchFamily="34" charset="0"/>
                <a:cs typeface="Calibri" panose="020F0502020204030204" pitchFamily="34" charset="0"/>
              </a:rPr>
              <a:t>In this process we analyze the data (emails in our case) minutely to find out the features(i.e. words) which would be most useful in the classification. Then these features would be further used to train the classifier. For this purpose, we will be using the method known as Term Frequency(TF). TF can be defined as a numerical statistic which is intended to reflect how crucial a word is to a document present in a corpus. The TF value is directly proportional to the number of times a word appears in a document.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116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533400"/>
            <a:ext cx="6172200" cy="762000"/>
          </a:xfrm>
        </p:spPr>
        <p:txBody>
          <a:bodyPr>
            <a:normAutofit/>
          </a:bodyPr>
          <a:lstStyle/>
          <a:p>
            <a:r>
              <a:rPr lang="en-US" sz="4000" b="1" u="sng" dirty="0">
                <a:solidFill>
                  <a:srgbClr val="FF0000"/>
                </a:solidFill>
                <a:latin typeface="Calibri" panose="020F0502020204030204" pitchFamily="34" charset="0"/>
                <a:cs typeface="Calibri" panose="020F0502020204030204" pitchFamily="34" charset="0"/>
              </a:rPr>
              <a:t>Algorithms</a:t>
            </a:r>
          </a:p>
        </p:txBody>
      </p:sp>
      <p:sp>
        <p:nvSpPr>
          <p:cNvPr id="3" name="Content Placeholder 2"/>
          <p:cNvSpPr>
            <a:spLocks noGrp="1"/>
          </p:cNvSpPr>
          <p:nvPr>
            <p:ph idx="1"/>
          </p:nvPr>
        </p:nvSpPr>
        <p:spPr>
          <a:xfrm>
            <a:off x="1371600" y="1447800"/>
            <a:ext cx="7467600" cy="5410200"/>
          </a:xfrm>
        </p:spPr>
        <p:txBody>
          <a:bodyPr>
            <a:noAutofit/>
          </a:bodyPr>
          <a:lstStyle/>
          <a:p>
            <a:pPr algn="just" defTabSz="914400">
              <a:spcBef>
                <a:spcPts val="600"/>
              </a:spcBef>
              <a:buSzPct val="109000"/>
              <a:defRPr/>
            </a:pPr>
            <a:r>
              <a:rPr kumimoji="0" lang="en-US" b="1" i="0" u="sng" strike="noStrike" kern="1200" cap="none" spc="0" normalizeH="0" baseline="0" noProof="0" dirty="0">
                <a:ln>
                  <a:noFill/>
                </a:ln>
                <a:solidFill>
                  <a:schemeClr val="tx2">
                    <a:lumMod val="50000"/>
                  </a:schemeClr>
                </a:solidFill>
                <a:effectLst/>
                <a:uLnTx/>
                <a:uFillTx/>
                <a:latin typeface="Calibri" pitchFamily="34" charset="0"/>
                <a:ea typeface="+mn-ea"/>
                <a:cs typeface="+mn-cs"/>
              </a:rPr>
              <a:t>Naïve Bayes classifier:</a:t>
            </a:r>
            <a:r>
              <a:rPr kumimoji="0" lang="en-US" b="1" i="0" u="none" strike="noStrike" kern="1200" cap="none" spc="0" normalizeH="0" baseline="0" noProof="0" dirty="0">
                <a:ln>
                  <a:noFill/>
                </a:ln>
                <a:solidFill>
                  <a:schemeClr val="tx2">
                    <a:lumMod val="50000"/>
                  </a:schemeClr>
                </a:solidFill>
                <a:effectLst/>
                <a:uLnTx/>
                <a:uFillTx/>
                <a:latin typeface="Calibri" pitchFamily="34" charset="0"/>
                <a:ea typeface="+mn-ea"/>
                <a:cs typeface="+mn-cs"/>
              </a:rPr>
              <a:t> </a:t>
            </a:r>
            <a:r>
              <a:rPr kumimoji="0" lang="en-US" i="0" u="none" strike="noStrike" kern="1200" cap="none" spc="0" normalizeH="0" baseline="0" noProof="0" dirty="0">
                <a:ln>
                  <a:noFill/>
                </a:ln>
                <a:solidFill>
                  <a:schemeClr val="tx2">
                    <a:lumMod val="50000"/>
                  </a:schemeClr>
                </a:solidFill>
                <a:effectLst/>
                <a:uLnTx/>
                <a:uFillTx/>
                <a:latin typeface="Calibri" pitchFamily="34" charset="0"/>
                <a:ea typeface="+mn-ea"/>
                <a:cs typeface="+mn-cs"/>
              </a:rPr>
              <a:t>Naive Bayes is based on Bayes’ Theorem Formula with an assumption of independence among predictors. Given a Hypothesis A and evidence B, Bayes’ Theorem calculator states that the relationship between the probability of Hypothesis before getting the evidence P(A) and the probability of the hypothesis after getting the evidence P(A|B) is</a:t>
            </a:r>
          </a:p>
          <a:p>
            <a:pPr marL="0" indent="0" algn="just" defTabSz="914400">
              <a:spcBef>
                <a:spcPts val="600"/>
              </a:spcBef>
              <a:buSzPct val="109000"/>
              <a:buNone/>
              <a:defRPr/>
            </a:pPr>
            <a:endParaRPr kumimoji="0" lang="en-US" b="1" i="0" u="none" strike="noStrike" kern="1200" cap="none" spc="0" normalizeH="0" baseline="0" noProof="0" dirty="0">
              <a:ln>
                <a:noFill/>
              </a:ln>
              <a:solidFill>
                <a:schemeClr val="tx2">
                  <a:lumMod val="50000"/>
                </a:schemeClr>
              </a:solidFill>
              <a:effectLst/>
              <a:uLnTx/>
              <a:uFillTx/>
              <a:latin typeface="Calibri" pitchFamily="34" charset="0"/>
              <a:ea typeface="+mn-ea"/>
              <a:cs typeface="+mn-cs"/>
            </a:endParaRPr>
          </a:p>
          <a:p>
            <a:pPr algn="just" defTabSz="914400">
              <a:spcBef>
                <a:spcPts val="600"/>
              </a:spcBef>
              <a:buSzPct val="109000"/>
              <a:defRPr/>
            </a:pPr>
            <a:r>
              <a:rPr lang="en-US" b="0" i="0" dirty="0">
                <a:solidFill>
                  <a:srgbClr val="292929"/>
                </a:solidFill>
                <a:effectLst/>
                <a:latin typeface="charter"/>
              </a:rPr>
              <a:t>Naive Bayes work on </a:t>
            </a:r>
            <a:r>
              <a:rPr lang="en-US" b="1" i="0" dirty="0">
                <a:solidFill>
                  <a:srgbClr val="292929"/>
                </a:solidFill>
                <a:effectLst/>
                <a:latin typeface="charter"/>
              </a:rPr>
              <a:t>dependent events</a:t>
            </a:r>
            <a:r>
              <a:rPr lang="en-US" b="0" i="0" dirty="0">
                <a:solidFill>
                  <a:srgbClr val="292929"/>
                </a:solidFill>
                <a:effectLst/>
                <a:latin typeface="charter"/>
              </a:rPr>
              <a:t> and the probability of an event occurring in the future that can be detected from the previous occurring of the same event . This technique can be used to classify spam e-mails, </a:t>
            </a:r>
            <a:r>
              <a:rPr lang="en-US" b="1" i="0" dirty="0">
                <a:solidFill>
                  <a:srgbClr val="292929"/>
                </a:solidFill>
                <a:effectLst/>
                <a:latin typeface="charter"/>
              </a:rPr>
              <a:t>words probabilities play the main rule here</a:t>
            </a:r>
            <a:r>
              <a:rPr lang="en-US" b="0" i="0" dirty="0">
                <a:solidFill>
                  <a:srgbClr val="292929"/>
                </a:solidFill>
                <a:effectLst/>
                <a:latin typeface="charter"/>
              </a:rPr>
              <a:t>. If some words occur often in spam but not in ham, then this incoming e-mail is probably spam. Naive Bayes classifier technique has become a very popular method in mail filtering Email. Every word has certain probability of occurring in spam or ham email in its database. If the total of words probabilities exceeds a certain limit, the filter will mark the e-mail to either category. Here, only two categories are necessary: spam or ham</a:t>
            </a:r>
            <a:endParaRPr lang="en-US" b="1" u="sng" dirty="0">
              <a:solidFill>
                <a:schemeClr val="tx2">
                  <a:lumMod val="50000"/>
                </a:schemeClr>
              </a:solidFill>
              <a:latin typeface="Calibri" pitchFamily="34" charset="0"/>
            </a:endParaRPr>
          </a:p>
        </p:txBody>
      </p:sp>
      <p:pic>
        <p:nvPicPr>
          <p:cNvPr id="1028" name="Picture 4" descr="Naive Bayes Classifier Formula">
            <a:extLst>
              <a:ext uri="{FF2B5EF4-FFF2-40B4-BE49-F238E27FC236}">
                <a16:creationId xmlns:a16="http://schemas.microsoft.com/office/drawing/2014/main" id="{533FAA3C-62E7-4B19-9980-5BAC1E39B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819400"/>
            <a:ext cx="2076450" cy="49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149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F092BC-1624-40F8-9B60-E86652EE6EBB}"/>
              </a:ext>
            </a:extLst>
          </p:cNvPr>
          <p:cNvSpPr>
            <a:spLocks noGrp="1"/>
          </p:cNvSpPr>
          <p:nvPr>
            <p:ph idx="1"/>
          </p:nvPr>
        </p:nvSpPr>
        <p:spPr>
          <a:xfrm>
            <a:off x="1447801" y="762000"/>
            <a:ext cx="7086600" cy="5149222"/>
          </a:xfrm>
        </p:spPr>
        <p:txBody>
          <a:bodyPr/>
          <a:lstStyle/>
          <a:p>
            <a:pPr algn="just"/>
            <a:r>
              <a:rPr kumimoji="0" lang="en-US" sz="1800" b="1" i="0" u="sng" strike="noStrike" kern="1200" cap="none" spc="0" normalizeH="0" baseline="0" noProof="0" dirty="0">
                <a:ln>
                  <a:noFill/>
                </a:ln>
                <a:solidFill>
                  <a:schemeClr val="tx2">
                    <a:lumMod val="50000"/>
                  </a:schemeClr>
                </a:solidFill>
                <a:effectLst/>
                <a:uLnTx/>
                <a:uFillTx/>
                <a:latin typeface="Calibri" pitchFamily="34" charset="0"/>
                <a:ea typeface="+mn-ea"/>
                <a:cs typeface="+mn-cs"/>
              </a:rPr>
              <a:t>Decision tree Classifier </a:t>
            </a:r>
            <a:r>
              <a:rPr kumimoji="0" lang="en-US" sz="1800" b="1" i="0" u="none" strike="noStrike" kern="1200" cap="none" spc="0" normalizeH="0" baseline="0" noProof="0" dirty="0">
                <a:ln>
                  <a:noFill/>
                </a:ln>
                <a:solidFill>
                  <a:schemeClr val="tx2">
                    <a:lumMod val="50000"/>
                  </a:schemeClr>
                </a:solidFill>
                <a:effectLst/>
                <a:uLnTx/>
                <a:uFillTx/>
                <a:latin typeface="Calibri" pitchFamily="34" charset="0"/>
                <a:ea typeface="+mn-ea"/>
                <a:cs typeface="+mn-cs"/>
              </a:rPr>
              <a:t>: </a:t>
            </a:r>
            <a:r>
              <a:rPr kumimoji="0" lang="en-US" sz="2000" i="0" u="none" strike="noStrike" kern="1200" cap="none" spc="0" normalizeH="0" baseline="0" noProof="0" dirty="0">
                <a:ln>
                  <a:noFill/>
                </a:ln>
                <a:solidFill>
                  <a:schemeClr val="tx2">
                    <a:lumMod val="50000"/>
                  </a:schemeClr>
                </a:solidFill>
                <a:effectLst/>
                <a:uLnTx/>
                <a:uFillTx/>
                <a:latin typeface="Calibri" pitchFamily="34" charset="0"/>
                <a:ea typeface="+mn-ea"/>
                <a:cs typeface="+mn-cs"/>
              </a:rPr>
              <a:t>Decision trees are used for classification and regression. In decision analysis, a decision tree can be used to visually and explicitly represent decisions and decision making. The decision of making strategic splits heavily affects a tree’s accuracy. The decision criteria is different for classification and regression trees. Information theory is a measure to define this degree of disorganization in a system known as Entropy. If the sample is completely homogeneous, then the entropy is zero and if the sample is an equally divided (50% – 50%), it has entropy of one. It chooses the split which has lowest entropy compared to parent node and other splits. The lesser the entropy, the better it is.</a:t>
            </a:r>
          </a:p>
          <a:p>
            <a:endParaRPr lang="en-IN" dirty="0"/>
          </a:p>
        </p:txBody>
      </p:sp>
    </p:spTree>
    <p:extLst>
      <p:ext uri="{BB962C8B-B14F-4D97-AF65-F5344CB8AC3E}">
        <p14:creationId xmlns:p14="http://schemas.microsoft.com/office/powerpoint/2010/main" val="2582794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990600"/>
            <a:ext cx="7315200" cy="5257800"/>
          </a:xfrm>
        </p:spPr>
        <p:txBody>
          <a:bodyPr>
            <a:noAutofit/>
          </a:bodyPr>
          <a:lstStyle/>
          <a:p>
            <a:pPr algn="just"/>
            <a:r>
              <a:rPr lang="en-US" sz="2000" b="1" u="sng" dirty="0">
                <a:latin typeface="Calibri" pitchFamily="34" charset="0"/>
              </a:rPr>
              <a:t>Random forest: </a:t>
            </a:r>
            <a:r>
              <a:rPr lang="en-US" sz="2000" dirty="0">
                <a:latin typeface="Calibri" pitchFamily="34" charset="0"/>
              </a:rPr>
              <a:t>Random forest tries to build multiple CART model with different sample and different initial variables. For instance, it will take a random sample of 100 observation and 5 randomly chosen initial variables to build a CART model. It will repeat the process (say) 10 times and then make a final prediction on each observation. Final prediction is a function of each prediction. </a:t>
            </a:r>
          </a:p>
          <a:p>
            <a:pPr algn="just"/>
            <a:r>
              <a:rPr lang="en-US" sz="2000" b="1" u="sng" dirty="0">
                <a:latin typeface="Calibri" pitchFamily="34" charset="0"/>
              </a:rPr>
              <a:t>Logistic Regression :</a:t>
            </a:r>
            <a:r>
              <a:rPr lang="en-US" sz="2000" dirty="0">
                <a:latin typeface="Calibri" pitchFamily="34" charset="0"/>
              </a:rPr>
              <a:t> Logistic Regression is an algorithm for classification. In this algorithm, the probabilities detailing the outcome of our field of interest are modeled using a logistic function which is the basic equation in logistic regression. The outcome of logistic regression is a simple binary result ‘1’ or ‘0’ signifying if an email is a spam or not.</a:t>
            </a:r>
          </a:p>
        </p:txBody>
      </p:sp>
    </p:spTree>
    <p:extLst>
      <p:ext uri="{BB962C8B-B14F-4D97-AF65-F5344CB8AC3E}">
        <p14:creationId xmlns:p14="http://schemas.microsoft.com/office/powerpoint/2010/main" val="90444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9FF71-1F58-4825-9460-B16FA0E58141}"/>
              </a:ext>
            </a:extLst>
          </p:cNvPr>
          <p:cNvSpPr>
            <a:spLocks noGrp="1"/>
          </p:cNvSpPr>
          <p:nvPr>
            <p:ph idx="1"/>
          </p:nvPr>
        </p:nvSpPr>
        <p:spPr>
          <a:xfrm>
            <a:off x="1447800" y="914400"/>
            <a:ext cx="7315200" cy="4343400"/>
          </a:xfrm>
        </p:spPr>
        <p:txBody>
          <a:bodyPr>
            <a:normAutofit/>
          </a:bodyPr>
          <a:lstStyle/>
          <a:p>
            <a:pPr algn="just"/>
            <a:r>
              <a:rPr lang="en-US" sz="2000" b="1" u="sng" dirty="0">
                <a:latin typeface="Calibri" pitchFamily="34" charset="0"/>
              </a:rPr>
              <a:t>Support Vector Machine (SVM):</a:t>
            </a:r>
            <a:r>
              <a:rPr lang="en-US" sz="2000" dirty="0">
                <a:latin typeface="Calibri" pitchFamily="34" charset="0"/>
              </a:rPr>
              <a:t> In this algorithm, we plot each data item as a point in n-dimensional space with the value of each feature being the value of a particular coordinate. Then, we perform classification by finding the hyperplane that differentiate the two classes very well. Support Vectors are simply the coordinates of individual observation. Support Vector Machine is a frontier which best segregates the two classes (hyper-plane/ line). If the data requires non-linear classification, SVM can employe Kernels, which are functions which takes low dimensional input space and transform it to a higher dimensional space i.e. they convert non separable problem to separable problem.</a:t>
            </a:r>
          </a:p>
          <a:p>
            <a:pPr algn="just"/>
            <a:endParaRPr lang="en-US" sz="2000" dirty="0">
              <a:latin typeface="Calibri" pitchFamily="34" charset="0"/>
            </a:endParaRPr>
          </a:p>
        </p:txBody>
      </p:sp>
    </p:spTree>
    <p:extLst>
      <p:ext uri="{BB962C8B-B14F-4D97-AF65-F5344CB8AC3E}">
        <p14:creationId xmlns:p14="http://schemas.microsoft.com/office/powerpoint/2010/main" val="74602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599" y="609600"/>
            <a:ext cx="6591985" cy="823690"/>
          </a:xfrm>
        </p:spPr>
        <p:txBody>
          <a:bodyPr>
            <a:normAutofit/>
          </a:bodyPr>
          <a:lstStyle/>
          <a:p>
            <a:r>
              <a:rPr lang="en-US" sz="4000" b="1" u="sng" dirty="0">
                <a:solidFill>
                  <a:srgbClr val="FF0000"/>
                </a:solidFill>
                <a:latin typeface="Calibri" panose="020F0502020204030204" pitchFamily="34" charset="0"/>
                <a:cs typeface="Calibri" panose="020F0502020204030204" pitchFamily="34" charset="0"/>
              </a:rPr>
              <a:t>Dataset details</a:t>
            </a:r>
          </a:p>
        </p:txBody>
      </p:sp>
      <p:sp>
        <p:nvSpPr>
          <p:cNvPr id="3" name="Content Placeholder 2"/>
          <p:cNvSpPr>
            <a:spLocks noGrp="1"/>
          </p:cNvSpPr>
          <p:nvPr>
            <p:ph idx="1"/>
          </p:nvPr>
        </p:nvSpPr>
        <p:spPr>
          <a:xfrm>
            <a:off x="1752600" y="1752600"/>
            <a:ext cx="6591985" cy="3777622"/>
          </a:xfrm>
        </p:spPr>
        <p:txBody>
          <a:bodyPr/>
          <a:lstStyle/>
          <a:p>
            <a:r>
              <a:rPr lang="en-US" sz="2000" dirty="0">
                <a:latin typeface="Calibri" panose="020F0502020204030204" pitchFamily="34" charset="0"/>
                <a:cs typeface="Calibri" panose="020F0502020204030204" pitchFamily="34" charset="0"/>
              </a:rPr>
              <a:t>Dataset consist of Rows 5574 and 3 column</a:t>
            </a:r>
          </a:p>
          <a:p>
            <a:pPr marL="0" indent="0">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Labels: it tell weather email is SPAM or HAM</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SMS: it shows the text sentence of data</a:t>
            </a:r>
          </a:p>
          <a:p>
            <a:endParaRPr lang="en-US" dirty="0"/>
          </a:p>
        </p:txBody>
      </p:sp>
    </p:spTree>
    <p:extLst>
      <p:ext uri="{BB962C8B-B14F-4D97-AF65-F5344CB8AC3E}">
        <p14:creationId xmlns:p14="http://schemas.microsoft.com/office/powerpoint/2010/main" val="117105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7">
            <a:extLst>
              <a:ext uri="{FF2B5EF4-FFF2-40B4-BE49-F238E27FC236}">
                <a16:creationId xmlns:a16="http://schemas.microsoft.com/office/drawing/2014/main" id="{0FE5106C-B1E3-4882-BF0D-902D7CF17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609600"/>
            <a:ext cx="7234236" cy="5504902"/>
          </a:xfrm>
          <a:prstGeom prst="rect">
            <a:avLst/>
          </a:prstGeom>
        </p:spPr>
      </p:pic>
    </p:spTree>
    <p:extLst>
      <p:ext uri="{BB962C8B-B14F-4D97-AF65-F5344CB8AC3E}">
        <p14:creationId xmlns:p14="http://schemas.microsoft.com/office/powerpoint/2010/main" val="112373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6477000" cy="976090"/>
          </a:xfrm>
        </p:spPr>
        <p:txBody>
          <a:bodyPr/>
          <a:lstStyle/>
          <a:p>
            <a:r>
              <a:rPr lang="en-US" sz="3600" b="1" u="sng" dirty="0">
                <a:solidFill>
                  <a:srgbClr val="FF0000"/>
                </a:solidFill>
                <a:latin typeface="Calibri" panose="020F0502020204030204" pitchFamily="34" charset="0"/>
                <a:cs typeface="Calibri" panose="020F0502020204030204" pitchFamily="34" charset="0"/>
              </a:rPr>
              <a:t>Comparative results</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378801272"/>
              </p:ext>
            </p:extLst>
          </p:nvPr>
        </p:nvGraphicFramePr>
        <p:xfrm>
          <a:off x="1676400" y="1905000"/>
          <a:ext cx="6477000" cy="4206240"/>
        </p:xfrm>
        <a:graphic>
          <a:graphicData uri="http://schemas.openxmlformats.org/drawingml/2006/table">
            <a:tbl>
              <a:tblPr firstRow="1" bandRow="1">
                <a:tableStyleId>{5C22544A-7EE6-4342-B048-85BDC9FD1C3A}</a:tableStyleId>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701040">
                <a:tc>
                  <a:txBody>
                    <a:bodyPr/>
                    <a:lstStyle/>
                    <a:p>
                      <a:r>
                        <a:rPr lang="en-US" sz="2000" dirty="0">
                          <a:latin typeface="Calibri" panose="020F0502020204030204" pitchFamily="34" charset="0"/>
                          <a:cs typeface="Calibri" panose="020F0502020204030204" pitchFamily="34" charset="0"/>
                        </a:rPr>
                        <a:t>Models </a:t>
                      </a:r>
                    </a:p>
                  </a:txBody>
                  <a:tcPr/>
                </a:tc>
                <a:tc>
                  <a:txBody>
                    <a:bodyPr/>
                    <a:lstStyle/>
                    <a:p>
                      <a:r>
                        <a:rPr lang="en-US" sz="2000" dirty="0">
                          <a:latin typeface="Calibri" panose="020F0502020204030204" pitchFamily="34" charset="0"/>
                          <a:cs typeface="Calibri" panose="020F0502020204030204" pitchFamily="34" charset="0"/>
                        </a:rPr>
                        <a:t>Accuracy</a:t>
                      </a:r>
                    </a:p>
                    <a:p>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701040">
                <a:tc>
                  <a:txBody>
                    <a:bodyPr/>
                    <a:lstStyle/>
                    <a:p>
                      <a:r>
                        <a:rPr lang="en-IN" sz="2000" b="0" i="0" kern="1200" dirty="0">
                          <a:solidFill>
                            <a:schemeClr val="dk1"/>
                          </a:solidFill>
                          <a:effectLst/>
                          <a:latin typeface="Calibri" panose="020F0502020204030204" pitchFamily="34" charset="0"/>
                          <a:ea typeface="+mn-ea"/>
                          <a:cs typeface="Calibri" panose="020F0502020204030204" pitchFamily="34" charset="0"/>
                        </a:rPr>
                        <a:t>Naive Bayes</a:t>
                      </a:r>
                    </a:p>
                  </a:txBody>
                  <a:tcPr/>
                </a:tc>
                <a:tc>
                  <a:txBody>
                    <a:bodyPr/>
                    <a:lstStyle/>
                    <a:p>
                      <a:r>
                        <a:rPr lang="en-IN" sz="2000" dirty="0">
                          <a:latin typeface="Calibri" panose="020F0502020204030204" pitchFamily="34" charset="0"/>
                          <a:cs typeface="Calibri" panose="020F0502020204030204" pitchFamily="34" charset="0"/>
                        </a:rPr>
                        <a:t>0.9665271966527197</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52672846"/>
                  </a:ext>
                </a:extLst>
              </a:tr>
              <a:tr h="701040">
                <a:tc>
                  <a:txBody>
                    <a:bodyPr/>
                    <a:lstStyle/>
                    <a:p>
                      <a:r>
                        <a:rPr lang="en-US" sz="2000" dirty="0">
                          <a:latin typeface="Calibri" panose="020F0502020204030204" pitchFamily="34" charset="0"/>
                          <a:cs typeface="Calibri" panose="020F0502020204030204" pitchFamily="34" charset="0"/>
                        </a:rPr>
                        <a:t>Logistic Regression </a:t>
                      </a:r>
                    </a:p>
                  </a:txBody>
                  <a:tcPr/>
                </a:tc>
                <a:tc>
                  <a:txBody>
                    <a:bodyPr/>
                    <a:lstStyle/>
                    <a:p>
                      <a:r>
                        <a:rPr lang="en-IN" sz="2000" dirty="0">
                          <a:latin typeface="Calibri" panose="020F0502020204030204" pitchFamily="34" charset="0"/>
                          <a:cs typeface="Calibri" panose="020F0502020204030204" pitchFamily="34" charset="0"/>
                        </a:rPr>
                        <a:t>0.9898726838015541</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701040">
                <a:tc>
                  <a:txBody>
                    <a:bodyPr/>
                    <a:lstStyle/>
                    <a:p>
                      <a:r>
                        <a:rPr lang="en-US" sz="2000" dirty="0">
                          <a:latin typeface="Calibri" panose="020F0502020204030204" pitchFamily="34" charset="0"/>
                          <a:cs typeface="Calibri" panose="020F0502020204030204" pitchFamily="34" charset="0"/>
                        </a:rPr>
                        <a:t>Support Vector Machine</a:t>
                      </a:r>
                    </a:p>
                  </a:txBody>
                  <a:tcPr/>
                </a:tc>
                <a:tc>
                  <a:txBody>
                    <a:bodyPr/>
                    <a:lstStyle/>
                    <a:p>
                      <a:r>
                        <a:rPr lang="en-IN" sz="2000" dirty="0">
                          <a:latin typeface="Calibri" panose="020F0502020204030204" pitchFamily="34" charset="0"/>
                          <a:cs typeface="Calibri" panose="020F0502020204030204" pitchFamily="34" charset="0"/>
                        </a:rPr>
                        <a:t>0.982068141063957</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701040">
                <a:tc>
                  <a:txBody>
                    <a:bodyPr/>
                    <a:lstStyle/>
                    <a:p>
                      <a:r>
                        <a:rPr lang="en-US" sz="2000" dirty="0">
                          <a:latin typeface="Calibri" panose="020F0502020204030204" pitchFamily="34" charset="0"/>
                          <a:cs typeface="Calibri" panose="020F0502020204030204" pitchFamily="34" charset="0"/>
                        </a:rPr>
                        <a:t>Decision Tree</a:t>
                      </a:r>
                    </a:p>
                  </a:txBody>
                  <a:tcPr/>
                </a:tc>
                <a:tc>
                  <a:txBody>
                    <a:bodyPr/>
                    <a:lstStyle/>
                    <a:p>
                      <a:r>
                        <a:rPr lang="en-IN" sz="2000" dirty="0">
                          <a:latin typeface="Calibri" panose="020F0502020204030204" pitchFamily="34" charset="0"/>
                          <a:cs typeface="Calibri" panose="020F0502020204030204" pitchFamily="34" charset="0"/>
                        </a:rPr>
                        <a:t>0.9527794381350867</a:t>
                      </a:r>
                      <a:endParaRPr 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701040">
                <a:tc>
                  <a:txBody>
                    <a:bodyPr/>
                    <a:lstStyle/>
                    <a:p>
                      <a:r>
                        <a:rPr lang="en-US" sz="2000" dirty="0">
                          <a:latin typeface="Calibri" panose="020F0502020204030204" pitchFamily="34" charset="0"/>
                          <a:cs typeface="Calibri" panose="020F0502020204030204" pitchFamily="34" charset="0"/>
                        </a:rPr>
                        <a:t>Random Forest </a:t>
                      </a:r>
                    </a:p>
                  </a:txBody>
                  <a:tcPr/>
                </a:tc>
                <a:tc>
                  <a:txBody>
                    <a:bodyPr/>
                    <a:lstStyle/>
                    <a:p>
                      <a:r>
                        <a:rPr lang="en-IN" sz="2000" dirty="0">
                          <a:latin typeface="Calibri" panose="020F0502020204030204" pitchFamily="34" charset="0"/>
                          <a:cs typeface="Calibri" panose="020F0502020204030204" pitchFamily="34" charset="0"/>
                        </a:rPr>
                        <a:t>0.9707112970711297</a:t>
                      </a:r>
                      <a:endParaRPr kumimoji="0" lang="en-US"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7776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FB24-84CE-4A68-954C-53C4614FD7D7}"/>
              </a:ext>
            </a:extLst>
          </p:cNvPr>
          <p:cNvSpPr>
            <a:spLocks noGrp="1"/>
          </p:cNvSpPr>
          <p:nvPr>
            <p:ph type="title"/>
          </p:nvPr>
        </p:nvSpPr>
        <p:spPr>
          <a:xfrm>
            <a:off x="1945201" y="624110"/>
            <a:ext cx="6589199" cy="899890"/>
          </a:xfrm>
        </p:spPr>
        <p:txBody>
          <a:bodyPr/>
          <a:lstStyle/>
          <a:p>
            <a:r>
              <a:rPr lang="en-US" b="1" u="sng" dirty="0">
                <a:solidFill>
                  <a:srgbClr val="FF0000"/>
                </a:solidFill>
              </a:rPr>
              <a:t>Challenges</a:t>
            </a:r>
            <a:endParaRPr lang="en-IN" b="1" u="sng" dirty="0">
              <a:solidFill>
                <a:srgbClr val="FF0000"/>
              </a:solidFill>
            </a:endParaRPr>
          </a:p>
        </p:txBody>
      </p:sp>
      <p:sp>
        <p:nvSpPr>
          <p:cNvPr id="3" name="Content Placeholder 2">
            <a:extLst>
              <a:ext uri="{FF2B5EF4-FFF2-40B4-BE49-F238E27FC236}">
                <a16:creationId xmlns:a16="http://schemas.microsoft.com/office/drawing/2014/main" id="{BB1DBEF5-2F3E-4923-969F-532E8A21E103}"/>
              </a:ext>
            </a:extLst>
          </p:cNvPr>
          <p:cNvSpPr>
            <a:spLocks noGrp="1"/>
          </p:cNvSpPr>
          <p:nvPr>
            <p:ph idx="1"/>
          </p:nvPr>
        </p:nvSpPr>
        <p:spPr>
          <a:xfrm>
            <a:off x="1917492" y="1676400"/>
            <a:ext cx="6591985" cy="3777622"/>
          </a:xfrm>
        </p:spPr>
        <p:txBody>
          <a:bodyPr>
            <a:normAutofit/>
          </a:bodyPr>
          <a:lstStyle/>
          <a:p>
            <a:pPr algn="just"/>
            <a:r>
              <a:rPr lang="en-US" sz="2400" dirty="0">
                <a:latin typeface="Calibri" panose="020F0502020204030204" pitchFamily="34" charset="0"/>
                <a:cs typeface="Calibri" panose="020F0502020204030204" pitchFamily="34" charset="0"/>
              </a:rPr>
              <a:t>After the Connection with Mongodb making the dataset suitable for preprocessing</a:t>
            </a:r>
          </a:p>
          <a:p>
            <a:pPr algn="just"/>
            <a:r>
              <a:rPr lang="en-US" sz="2400" dirty="0">
                <a:latin typeface="Calibri" panose="020F0502020204030204" pitchFamily="34" charset="0"/>
                <a:cs typeface="Calibri" panose="020F0502020204030204" pitchFamily="34" charset="0"/>
              </a:rPr>
              <a:t>Visualization  on Text data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325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Outcome</a:t>
            </a:r>
            <a:r>
              <a:rPr lang="en-US" dirty="0"/>
              <a:t> </a:t>
            </a:r>
          </a:p>
        </p:txBody>
      </p:sp>
      <p:sp>
        <p:nvSpPr>
          <p:cNvPr id="3" name="Content Placeholder 2"/>
          <p:cNvSpPr>
            <a:spLocks noGrp="1"/>
          </p:cNvSpPr>
          <p:nvPr>
            <p:ph idx="1"/>
          </p:nvPr>
        </p:nvSpPr>
        <p:spPr>
          <a:xfrm>
            <a:off x="1600200" y="1676400"/>
            <a:ext cx="6591985" cy="3777622"/>
          </a:xfrm>
        </p:spPr>
        <p:txBody>
          <a:bodyPr/>
          <a:lstStyle/>
          <a:p>
            <a:r>
              <a:rPr lang="en-US" dirty="0"/>
              <a:t> </a:t>
            </a:r>
          </a:p>
        </p:txBody>
      </p:sp>
      <p:pic>
        <p:nvPicPr>
          <p:cNvPr id="5" name="Picture 4">
            <a:extLst>
              <a:ext uri="{FF2B5EF4-FFF2-40B4-BE49-F238E27FC236}">
                <a16:creationId xmlns:a16="http://schemas.microsoft.com/office/drawing/2014/main" id="{B8F7BCA8-E2AD-4BFA-836E-102295515BB8}"/>
              </a:ext>
            </a:extLst>
          </p:cNvPr>
          <p:cNvPicPr>
            <a:picLocks noChangeAspect="1"/>
          </p:cNvPicPr>
          <p:nvPr/>
        </p:nvPicPr>
        <p:blipFill>
          <a:blip r:embed="rId2"/>
          <a:stretch>
            <a:fillRect/>
          </a:stretch>
        </p:blipFill>
        <p:spPr>
          <a:xfrm>
            <a:off x="1638330" y="1676400"/>
            <a:ext cx="5905470" cy="3748530"/>
          </a:xfrm>
          <a:prstGeom prst="rect">
            <a:avLst/>
          </a:prstGeom>
        </p:spPr>
      </p:pic>
    </p:spTree>
    <p:extLst>
      <p:ext uri="{BB962C8B-B14F-4D97-AF65-F5344CB8AC3E}">
        <p14:creationId xmlns:p14="http://schemas.microsoft.com/office/powerpoint/2010/main" val="10521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741599" cy="794378"/>
          </a:xfrm>
        </p:spPr>
        <p:txBody>
          <a:bodyPr>
            <a:normAutofit/>
          </a:bodyPr>
          <a:lstStyle/>
          <a:p>
            <a:r>
              <a:rPr lang="en-US" sz="4000" b="1" u="sng" dirty="0">
                <a:solidFill>
                  <a:srgbClr val="FF0000"/>
                </a:solidFill>
                <a:latin typeface="Calibri" panose="020F0502020204030204" pitchFamily="34" charset="0"/>
                <a:cs typeface="Calibri" panose="020F0502020204030204" pitchFamily="34" charset="0"/>
              </a:rPr>
              <a:t>Introduction</a:t>
            </a:r>
            <a:endParaRPr lang="en-US" sz="4000"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19200" y="1676400"/>
            <a:ext cx="7315200" cy="3777622"/>
          </a:xfrm>
        </p:spPr>
        <p:txBody>
          <a:bodyPr>
            <a:normAutofit/>
          </a:bodyPr>
          <a:lstStyle/>
          <a:p>
            <a:pPr algn="just"/>
            <a:r>
              <a:rPr lang="en-US" sz="2000" dirty="0">
                <a:latin typeface="Calibri" panose="020F0502020204030204" pitchFamily="34" charset="0"/>
                <a:cs typeface="Calibri" panose="020F0502020204030204" pitchFamily="34" charset="0"/>
              </a:rPr>
              <a:t>In today’s globalized world, email is one of the primary source of communication be it for personal, business, corporate to government. With the rapid increase in email usage, there has also been increase in the SPAM emails. SPAM emails, also known as junk email involves nearly identical messages sent to numerous recipients by email. Apart from being annoying, spam emails can also pose a security threat and time wasting. In this project, we use text mining to perform classification of spam and ham. </a:t>
            </a:r>
            <a:endParaRPr lang="en-US" dirty="0"/>
          </a:p>
        </p:txBody>
      </p:sp>
      <p:pic>
        <p:nvPicPr>
          <p:cNvPr id="5" name="Picture 2">
            <a:extLst>
              <a:ext uri="{FF2B5EF4-FFF2-40B4-BE49-F238E27FC236}">
                <a16:creationId xmlns:a16="http://schemas.microsoft.com/office/drawing/2014/main" id="{7E7CF7CF-5875-4C58-8BD6-9E388AD3E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186" y="4220649"/>
            <a:ext cx="6553200" cy="1921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5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E8B9-D5BD-4D4F-91D4-0A1FC8379637}"/>
              </a:ext>
            </a:extLst>
          </p:cNvPr>
          <p:cNvSpPr>
            <a:spLocks noGrp="1"/>
          </p:cNvSpPr>
          <p:nvPr>
            <p:ph type="title"/>
          </p:nvPr>
        </p:nvSpPr>
        <p:spPr>
          <a:xfrm>
            <a:off x="1905001" y="624110"/>
            <a:ext cx="6629400" cy="823690"/>
          </a:xfrm>
        </p:spPr>
        <p:txBody>
          <a:bodyPr>
            <a:normAutofit fontScale="90000"/>
          </a:bodyPr>
          <a:lstStyle/>
          <a:p>
            <a:r>
              <a:rPr lang="en-IN" sz="4400" b="1" u="sng" dirty="0">
                <a:solidFill>
                  <a:srgbClr val="FF0000"/>
                </a:solidFill>
                <a:latin typeface="Calibri" panose="020F0502020204030204" pitchFamily="34" charset="0"/>
                <a:cs typeface="Calibri" panose="020F0502020204030204" pitchFamily="34" charset="0"/>
              </a:rPr>
              <a:t>C</a:t>
            </a:r>
            <a:r>
              <a:rPr lang="en-IN" sz="4400" b="1" i="0" u="sng" dirty="0">
                <a:solidFill>
                  <a:srgbClr val="FF0000"/>
                </a:solidFill>
                <a:effectLst/>
                <a:latin typeface="Calibri" panose="020F0502020204030204" pitchFamily="34" charset="0"/>
                <a:cs typeface="Calibri" panose="020F0502020204030204" pitchFamily="34" charset="0"/>
              </a:rPr>
              <a:t>onclusion</a:t>
            </a:r>
            <a:r>
              <a:rPr lang="en-IN" b="1" i="0" u="sng" dirty="0">
                <a:solidFill>
                  <a:srgbClr val="FF0000"/>
                </a:solidFill>
                <a:effectLst/>
                <a:latin typeface="inherit"/>
              </a:rPr>
              <a:t> </a:t>
            </a:r>
            <a:br>
              <a:rPr lang="en-IN" b="0" i="0" dirty="0">
                <a:effectLst/>
                <a:latin typeface="inherit"/>
              </a:rPr>
            </a:br>
            <a:br>
              <a:rPr lang="en-IN" b="0" i="0" dirty="0">
                <a:effectLst/>
                <a:latin typeface="inherit"/>
              </a:rPr>
            </a:br>
            <a:endParaRPr lang="en-IN" dirty="0"/>
          </a:p>
        </p:txBody>
      </p:sp>
      <p:sp>
        <p:nvSpPr>
          <p:cNvPr id="3" name="Content Placeholder 2">
            <a:extLst>
              <a:ext uri="{FF2B5EF4-FFF2-40B4-BE49-F238E27FC236}">
                <a16:creationId xmlns:a16="http://schemas.microsoft.com/office/drawing/2014/main" id="{A410AE5D-ABEF-4564-99C2-628F3BD32F58}"/>
              </a:ext>
            </a:extLst>
          </p:cNvPr>
          <p:cNvSpPr>
            <a:spLocks noGrp="1"/>
          </p:cNvSpPr>
          <p:nvPr>
            <p:ph idx="1"/>
          </p:nvPr>
        </p:nvSpPr>
        <p:spPr>
          <a:xfrm>
            <a:off x="1676399" y="1752600"/>
            <a:ext cx="6858001" cy="4158622"/>
          </a:xfrm>
        </p:spPr>
        <p:txBody>
          <a:bodyPr/>
          <a:lstStyle/>
          <a:p>
            <a:r>
              <a:rPr lang="en-US" dirty="0"/>
              <a:t>Finally we are Classifying the given mail text as Ham or Spam by using the Logistic regression</a:t>
            </a:r>
            <a:endParaRPr lang="en-IN" dirty="0"/>
          </a:p>
        </p:txBody>
      </p:sp>
    </p:spTree>
    <p:extLst>
      <p:ext uri="{BB962C8B-B14F-4D97-AF65-F5344CB8AC3E}">
        <p14:creationId xmlns:p14="http://schemas.microsoft.com/office/powerpoint/2010/main" val="202687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3FCE-F014-4390-863F-BE4D74F027CE}"/>
              </a:ext>
            </a:extLst>
          </p:cNvPr>
          <p:cNvSpPr>
            <a:spLocks noGrp="1"/>
          </p:cNvSpPr>
          <p:nvPr>
            <p:ph type="title"/>
          </p:nvPr>
        </p:nvSpPr>
        <p:spPr/>
        <p:txBody>
          <a:bodyPr/>
          <a:lstStyle/>
          <a:p>
            <a:r>
              <a:rPr lang="en-IN" b="1" u="sng" dirty="0">
                <a:solidFill>
                  <a:srgbClr val="FF0000"/>
                </a:solidFill>
                <a:latin typeface="inherit"/>
              </a:rPr>
              <a:t>R</a:t>
            </a:r>
            <a:r>
              <a:rPr lang="en-IN" b="1" i="0" u="sng" dirty="0">
                <a:solidFill>
                  <a:srgbClr val="FF0000"/>
                </a:solidFill>
                <a:effectLst/>
                <a:latin typeface="inherit"/>
              </a:rPr>
              <a:t>eferences</a:t>
            </a:r>
            <a:endParaRPr lang="en-IN" b="1" u="sng" dirty="0">
              <a:solidFill>
                <a:srgbClr val="FF0000"/>
              </a:solidFill>
            </a:endParaRPr>
          </a:p>
        </p:txBody>
      </p:sp>
      <p:sp>
        <p:nvSpPr>
          <p:cNvPr id="3" name="Content Placeholder 2">
            <a:extLst>
              <a:ext uri="{FF2B5EF4-FFF2-40B4-BE49-F238E27FC236}">
                <a16:creationId xmlns:a16="http://schemas.microsoft.com/office/drawing/2014/main" id="{5E8433F7-8B9F-437D-BB2D-00143EA4D421}"/>
              </a:ext>
            </a:extLst>
          </p:cNvPr>
          <p:cNvSpPr>
            <a:spLocks noGrp="1"/>
          </p:cNvSpPr>
          <p:nvPr>
            <p:ph idx="1"/>
          </p:nvPr>
        </p:nvSpPr>
        <p:spPr>
          <a:xfrm>
            <a:off x="1942415" y="1752600"/>
            <a:ext cx="6591985" cy="3777622"/>
          </a:xfrm>
        </p:spPr>
        <p:txBody>
          <a:bodyPr>
            <a:normAutofit fontScale="85000" lnSpcReduction="20000"/>
          </a:bodyPr>
          <a:lstStyle/>
          <a:p>
            <a:pPr marL="0" indent="0" algn="just">
              <a:buNone/>
            </a:pPr>
            <a:r>
              <a:rPr lang="en-US" sz="1800" dirty="0">
                <a:latin typeface="Calibri" pitchFamily="34" charset="0"/>
              </a:rPr>
              <a:t>1. E. G. Dada and S. B. Joseph Department of Computer Engineering, University of Maiduguri, Maiduguri – Borno State, Nigeria.et al ., Random Forests Machine Learning Technique for Email Spam Filtering, University of Maiduguri Faculty of Engineering Seminar Series Volume 9 number 1, July 2018 .</a:t>
            </a:r>
          </a:p>
          <a:p>
            <a:pPr marL="0" indent="0" algn="just">
              <a:buNone/>
            </a:pPr>
            <a:r>
              <a:rPr lang="en-US" sz="1800" dirty="0">
                <a:latin typeface="Calibri" pitchFamily="34" charset="0"/>
              </a:rPr>
              <a:t>2. Divesh Palival, Kevin Printer, Ramchandra Devre, Asst.Prof. Nikita Lemos et al ,. Email Spam Filtering Using Decision Tree Algorithm, International Journal of Scientific &amp; Engineering Research ISSN 2229-5518 Volume 9, Issue 3, March-2018 . </a:t>
            </a:r>
          </a:p>
          <a:p>
            <a:pPr marL="0" indent="0" algn="just">
              <a:buNone/>
            </a:pPr>
            <a:r>
              <a:rPr lang="en-US" sz="1800" dirty="0">
                <a:latin typeface="Calibri" pitchFamily="34" charset="0"/>
              </a:rPr>
              <a:t>3. Mansi Goyal, Ankita Sharma CSE&amp; Kurukshetra University Haryana, India et al ,. An Efficient Malicious Email Detection Using Multi Naive Bayes Classifier, International Journal of Advanced Research in Computer Science and Software Engineering, Volume 5, Issue 5, May 2015.</a:t>
            </a:r>
          </a:p>
          <a:p>
            <a:pPr marL="0" indent="0" algn="just">
              <a:buNone/>
            </a:pPr>
            <a:r>
              <a:rPr lang="en-US" sz="1800" dirty="0">
                <a:latin typeface="Calibri" pitchFamily="34" charset="0"/>
              </a:rPr>
              <a:t>4. Megha Tope ME Student, Computer Science and Engineering, CSMSS College of Engineering, Aurangabad, India et al ,. Email Spam Detection using Naive Bayes Classifier, IJSDR |Volume 4, Issue 6 June 2019 .</a:t>
            </a:r>
          </a:p>
          <a:p>
            <a:pPr marL="0" indent="0" algn="just">
              <a:buNone/>
            </a:pPr>
            <a:r>
              <a:rPr lang="en-US" sz="1800" dirty="0">
                <a:latin typeface="Calibri" pitchFamily="34" charset="0"/>
              </a:rPr>
              <a:t>5. Izzat Alsmadi Department of Computer Science, Boise State University, Ikdam Alhami Yarmouk University, Jordan et al ,. Clustering and classification of email contents Received 7 January 2015</a:t>
            </a:r>
          </a:p>
          <a:p>
            <a:endParaRPr lang="en-IN" dirty="0"/>
          </a:p>
        </p:txBody>
      </p:sp>
    </p:spTree>
    <p:extLst>
      <p:ext uri="{BB962C8B-B14F-4D97-AF65-F5344CB8AC3E}">
        <p14:creationId xmlns:p14="http://schemas.microsoft.com/office/powerpoint/2010/main" val="29413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667000"/>
            <a:ext cx="3962400" cy="1295400"/>
          </a:xfrm>
        </p:spPr>
        <p:txBody>
          <a:bodyPr>
            <a:normAutofit/>
          </a:bodyPr>
          <a:lstStyle/>
          <a:p>
            <a:r>
              <a:rPr lang="en-US" sz="5400" b="1" u="sng" dirty="0">
                <a:solidFill>
                  <a:srgbClr val="FF0000"/>
                </a:solidFill>
              </a:rPr>
              <a:t>Thank you</a:t>
            </a:r>
            <a:endParaRPr lang="en-US" sz="4800" dirty="0">
              <a:solidFill>
                <a:srgbClr val="FF0000"/>
              </a:solidFill>
            </a:endParaRPr>
          </a:p>
        </p:txBody>
      </p:sp>
    </p:spTree>
    <p:extLst>
      <p:ext uri="{BB962C8B-B14F-4D97-AF65-F5344CB8AC3E}">
        <p14:creationId xmlns:p14="http://schemas.microsoft.com/office/powerpoint/2010/main" val="299953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589199" cy="823690"/>
          </a:xfrm>
        </p:spPr>
        <p:txBody>
          <a:bodyPr>
            <a:noAutofit/>
          </a:bodyPr>
          <a:lstStyle/>
          <a:p>
            <a:pPr lvl="1" algn="l" rtl="0">
              <a:spcBef>
                <a:spcPct val="0"/>
              </a:spcBef>
            </a:pPr>
            <a:r>
              <a:rPr lang="en-US" sz="4000" b="1" u="sng" dirty="0">
                <a:solidFill>
                  <a:srgbClr val="FF0000"/>
                </a:solidFill>
                <a:latin typeface="Calibri" panose="020F0502020204030204" pitchFamily="34" charset="0"/>
                <a:cs typeface="Calibri" panose="020F0502020204030204" pitchFamily="34" charset="0"/>
              </a:rPr>
              <a:t>Proposed work </a:t>
            </a:r>
          </a:p>
        </p:txBody>
      </p:sp>
      <p:sp>
        <p:nvSpPr>
          <p:cNvPr id="3" name="Content Placeholder 2"/>
          <p:cNvSpPr>
            <a:spLocks noGrp="1"/>
          </p:cNvSpPr>
          <p:nvPr>
            <p:ph idx="1"/>
          </p:nvPr>
        </p:nvSpPr>
        <p:spPr>
          <a:xfrm>
            <a:off x="1371600" y="1458443"/>
            <a:ext cx="6589199" cy="4006222"/>
          </a:xfrm>
        </p:spPr>
        <p:txBody>
          <a:bodyPr>
            <a:normAutofit/>
          </a:bodyPr>
          <a:lstStyle/>
          <a:p>
            <a:pPr algn="just"/>
            <a:r>
              <a:rPr lang="en-US" sz="2000" dirty="0">
                <a:latin typeface="Calibri" panose="020F0502020204030204" pitchFamily="34" charset="0"/>
                <a:cs typeface="Calibri" panose="020F0502020204030204" pitchFamily="34" charset="0"/>
              </a:rPr>
              <a:t>We are using Natural Language Processing and Machine Learning classification algorithms to perform SPAM Mail Classification.</a:t>
            </a:r>
          </a:p>
          <a:p>
            <a:pPr algn="just"/>
            <a:r>
              <a:rPr lang="en-US" sz="2000" dirty="0">
                <a:latin typeface="Calibri" panose="020F0502020204030204" pitchFamily="34" charset="0"/>
                <a:cs typeface="Calibri" panose="020F0502020204030204" pitchFamily="34" charset="0"/>
              </a:rPr>
              <a:t>The objective of Spam Email classification project is to build Model using NLTK and ML algorithm for testing the accuracy of identifying SPAM and HAM mails. </a:t>
            </a:r>
          </a:p>
        </p:txBody>
      </p:sp>
      <p:pic>
        <p:nvPicPr>
          <p:cNvPr id="4" name="Picture 3">
            <a:extLst>
              <a:ext uri="{FF2B5EF4-FFF2-40B4-BE49-F238E27FC236}">
                <a16:creationId xmlns:a16="http://schemas.microsoft.com/office/drawing/2014/main" id="{4B6360DC-5264-4523-A00B-A04E4294788B}"/>
              </a:ext>
            </a:extLst>
          </p:cNvPr>
          <p:cNvPicPr>
            <a:picLocks noChangeAspect="1"/>
          </p:cNvPicPr>
          <p:nvPr/>
        </p:nvPicPr>
        <p:blipFill rotWithShape="1">
          <a:blip r:embed="rId2"/>
          <a:srcRect l="10811" r="17568"/>
          <a:stretch/>
        </p:blipFill>
        <p:spPr>
          <a:xfrm>
            <a:off x="2875499" y="3657600"/>
            <a:ext cx="4038600" cy="2929533"/>
          </a:xfrm>
          <a:prstGeom prst="rect">
            <a:avLst/>
          </a:prstGeom>
        </p:spPr>
      </p:pic>
    </p:spTree>
    <p:extLst>
      <p:ext uri="{BB962C8B-B14F-4D97-AF65-F5344CB8AC3E}">
        <p14:creationId xmlns:p14="http://schemas.microsoft.com/office/powerpoint/2010/main" val="1678760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7289-166F-4BB2-A723-BD37D06D2267}"/>
              </a:ext>
            </a:extLst>
          </p:cNvPr>
          <p:cNvSpPr>
            <a:spLocks noGrp="1"/>
          </p:cNvSpPr>
          <p:nvPr>
            <p:ph type="title"/>
          </p:nvPr>
        </p:nvSpPr>
        <p:spPr>
          <a:xfrm>
            <a:off x="1752601" y="533400"/>
            <a:ext cx="6781799" cy="838200"/>
          </a:xfrm>
        </p:spPr>
        <p:txBody>
          <a:bodyPr>
            <a:normAutofit/>
          </a:bodyPr>
          <a:lstStyle/>
          <a:p>
            <a:r>
              <a:rPr lang="en-US" sz="4000" b="1" u="sng" dirty="0">
                <a:solidFill>
                  <a:srgbClr val="FF0000"/>
                </a:solidFill>
                <a:latin typeface="Calibri" panose="020F0502020204030204" pitchFamily="34" charset="0"/>
                <a:cs typeface="Calibri" panose="020F0502020204030204" pitchFamily="34" charset="0"/>
              </a:rPr>
              <a:t>Architecture:</a:t>
            </a:r>
            <a:endParaRPr lang="en-IN" sz="4000" dirty="0"/>
          </a:p>
        </p:txBody>
      </p:sp>
      <p:sp>
        <p:nvSpPr>
          <p:cNvPr id="3" name="Content Placeholder 2">
            <a:extLst>
              <a:ext uri="{FF2B5EF4-FFF2-40B4-BE49-F238E27FC236}">
                <a16:creationId xmlns:a16="http://schemas.microsoft.com/office/drawing/2014/main" id="{9C91AA58-2351-4EE2-9B80-BC3335DF98B8}"/>
              </a:ext>
            </a:extLst>
          </p:cNvPr>
          <p:cNvSpPr>
            <a:spLocks noGrp="1"/>
          </p:cNvSpPr>
          <p:nvPr>
            <p:ph idx="1"/>
          </p:nvPr>
        </p:nvSpPr>
        <p:spPr>
          <a:xfrm>
            <a:off x="1752601" y="1600200"/>
            <a:ext cx="6781800" cy="4311022"/>
          </a:xfrm>
        </p:spPr>
        <p:txBody>
          <a:bodyPr/>
          <a:lstStyle/>
          <a:p>
            <a:r>
              <a:rPr lang="en-US" dirty="0"/>
              <a:t>Fig</a:t>
            </a:r>
          </a:p>
          <a:p>
            <a:endParaRPr lang="en-IN" dirty="0"/>
          </a:p>
        </p:txBody>
      </p:sp>
      <p:pic>
        <p:nvPicPr>
          <p:cNvPr id="1030" name="Picture 6">
            <a:extLst>
              <a:ext uri="{FF2B5EF4-FFF2-40B4-BE49-F238E27FC236}">
                <a16:creationId xmlns:a16="http://schemas.microsoft.com/office/drawing/2014/main" id="{ED7BACC3-CFBE-48E8-AA83-56E999138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600200"/>
            <a:ext cx="73533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688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30BB0C2-E87C-4632-BB07-B63396E1C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671638"/>
            <a:ext cx="657225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439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667000"/>
            <a:ext cx="5981700" cy="1219200"/>
          </a:xfrm>
        </p:spPr>
        <p:txBody>
          <a:bodyPr>
            <a:normAutofit fontScale="90000"/>
          </a:bodyPr>
          <a:lstStyle/>
          <a:p>
            <a:pPr algn="ctr"/>
            <a:br>
              <a:rPr lang="en-US" sz="5400" b="1" u="sng" dirty="0">
                <a:solidFill>
                  <a:srgbClr val="FF0000"/>
                </a:solidFill>
                <a:latin typeface="Calibri" panose="020F0502020204030204" pitchFamily="34" charset="0"/>
                <a:cs typeface="Calibri" panose="020F0502020204030204" pitchFamily="34" charset="0"/>
              </a:rPr>
            </a:br>
            <a:br>
              <a:rPr lang="en-US" sz="5400" b="1" u="sng" dirty="0">
                <a:solidFill>
                  <a:srgbClr val="FF0000"/>
                </a:solidFill>
                <a:latin typeface="Calibri" panose="020F0502020204030204" pitchFamily="34" charset="0"/>
                <a:cs typeface="Calibri" panose="020F0502020204030204" pitchFamily="34" charset="0"/>
              </a:rPr>
            </a:br>
            <a:br>
              <a:rPr lang="en-US" sz="5400" b="1" u="sng" dirty="0">
                <a:solidFill>
                  <a:srgbClr val="FF0000"/>
                </a:solidFill>
                <a:latin typeface="Calibri" panose="020F0502020204030204" pitchFamily="34" charset="0"/>
                <a:cs typeface="Calibri" panose="020F0502020204030204" pitchFamily="34" charset="0"/>
              </a:rPr>
            </a:br>
            <a:br>
              <a:rPr lang="en-US" sz="5400" b="1" u="sng" dirty="0">
                <a:solidFill>
                  <a:srgbClr val="FF0000"/>
                </a:solidFill>
                <a:latin typeface="Calibri" panose="020F0502020204030204" pitchFamily="34" charset="0"/>
                <a:cs typeface="Calibri" panose="020F0502020204030204" pitchFamily="34" charset="0"/>
              </a:rPr>
            </a:br>
            <a:br>
              <a:rPr lang="en-US" sz="5400" b="1" u="sng" dirty="0">
                <a:solidFill>
                  <a:srgbClr val="FF0000"/>
                </a:solidFill>
                <a:latin typeface="Calibri" panose="020F0502020204030204" pitchFamily="34" charset="0"/>
                <a:cs typeface="Calibri" panose="020F0502020204030204" pitchFamily="34" charset="0"/>
              </a:rPr>
            </a:br>
            <a:endParaRPr lang="en-US" sz="5400" b="1" u="sng" dirty="0">
              <a:solidFill>
                <a:srgbClr val="FF000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0D6DEA8-A611-4B4B-B3B1-3C7B2F88EBE2}"/>
              </a:ext>
            </a:extLst>
          </p:cNvPr>
          <p:cNvSpPr txBox="1"/>
          <p:nvPr/>
        </p:nvSpPr>
        <p:spPr>
          <a:xfrm>
            <a:off x="3154038" y="2667000"/>
            <a:ext cx="3178823" cy="830997"/>
          </a:xfrm>
          <a:prstGeom prst="rect">
            <a:avLst/>
          </a:prstGeom>
          <a:noFill/>
        </p:spPr>
        <p:txBody>
          <a:bodyPr wrap="square">
            <a:spAutoFit/>
          </a:bodyPr>
          <a:lstStyle/>
          <a:p>
            <a:r>
              <a:rPr lang="en-US" sz="4800" b="1" u="sng" dirty="0">
                <a:solidFill>
                  <a:srgbClr val="FF0000"/>
                </a:solidFill>
                <a:latin typeface="Calibri" panose="020F0502020204030204" pitchFamily="34" charset="0"/>
                <a:cs typeface="Calibri" panose="020F0502020204030204" pitchFamily="34" charset="0"/>
              </a:rPr>
              <a:t>Work Flow</a:t>
            </a:r>
            <a:r>
              <a:rPr lang="en-US" sz="4000" b="1" u="sng" dirty="0">
                <a:solidFill>
                  <a:srgbClr val="FF0000"/>
                </a:solidFill>
                <a:latin typeface="Calibri" panose="020F0502020204030204" pitchFamily="34" charset="0"/>
                <a:cs typeface="Calibri" panose="020F0502020204030204" pitchFamily="34" charset="0"/>
              </a:rPr>
              <a:t>:</a:t>
            </a:r>
            <a:endParaRPr lang="en-IN" sz="4000" dirty="0"/>
          </a:p>
        </p:txBody>
      </p:sp>
    </p:spTree>
    <p:extLst>
      <p:ext uri="{BB962C8B-B14F-4D97-AF65-F5344CB8AC3E}">
        <p14:creationId xmlns:p14="http://schemas.microsoft.com/office/powerpoint/2010/main" val="408564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1470" y="168544"/>
            <a:ext cx="3733800" cy="577312"/>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effectLst/>
                <a:latin typeface="Calibri" pitchFamily="34" charset="0"/>
                <a:ea typeface="Calibri"/>
                <a:cs typeface="Times New Roman"/>
              </a:rPr>
              <a:t>DATA COLLECTION</a:t>
            </a:r>
            <a:endParaRPr lang="en-US" sz="2000" b="1" dirty="0">
              <a:effectLst/>
              <a:latin typeface="Calibri" pitchFamily="34" charset="0"/>
              <a:ea typeface="Calibri"/>
              <a:cs typeface="Times New Roman"/>
            </a:endParaRPr>
          </a:p>
        </p:txBody>
      </p:sp>
      <p:sp>
        <p:nvSpPr>
          <p:cNvPr id="5" name="Rectangle 4"/>
          <p:cNvSpPr/>
          <p:nvPr/>
        </p:nvSpPr>
        <p:spPr>
          <a:xfrm>
            <a:off x="1344930" y="1004032"/>
            <a:ext cx="3733800" cy="596168"/>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effectLst/>
                <a:latin typeface="Calibri" pitchFamily="34" charset="0"/>
                <a:ea typeface="Calibri"/>
                <a:cs typeface="Times New Roman"/>
              </a:rPr>
              <a:t>DATA PRE-PROCESSING</a:t>
            </a:r>
            <a:endParaRPr lang="en-US" sz="2000" b="1" dirty="0">
              <a:effectLst/>
              <a:latin typeface="Calibri" pitchFamily="34" charset="0"/>
              <a:ea typeface="Calibri"/>
              <a:cs typeface="Times New Roman"/>
            </a:endParaRPr>
          </a:p>
        </p:txBody>
      </p:sp>
      <p:sp>
        <p:nvSpPr>
          <p:cNvPr id="6" name="Rectangle 5"/>
          <p:cNvSpPr/>
          <p:nvPr/>
        </p:nvSpPr>
        <p:spPr>
          <a:xfrm>
            <a:off x="1318576" y="1798062"/>
            <a:ext cx="3733800" cy="562610"/>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effectLst/>
                <a:latin typeface="Calibri" pitchFamily="34" charset="0"/>
                <a:ea typeface="Calibri"/>
                <a:cs typeface="Times New Roman"/>
              </a:rPr>
              <a:t>FEATURE SELECTION</a:t>
            </a:r>
            <a:endParaRPr lang="en-US" sz="2000" b="1" dirty="0">
              <a:effectLst/>
              <a:latin typeface="Calibri" pitchFamily="34" charset="0"/>
              <a:ea typeface="Calibri"/>
              <a:cs typeface="Times New Roman"/>
            </a:endParaRPr>
          </a:p>
        </p:txBody>
      </p:sp>
      <p:sp>
        <p:nvSpPr>
          <p:cNvPr id="7" name="Rectangle 6"/>
          <p:cNvSpPr/>
          <p:nvPr/>
        </p:nvSpPr>
        <p:spPr>
          <a:xfrm>
            <a:off x="1344930" y="2749161"/>
            <a:ext cx="3733800" cy="668461"/>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effectLst/>
                <a:latin typeface="Calibri" pitchFamily="34" charset="0"/>
                <a:ea typeface="Calibri"/>
                <a:cs typeface="Times New Roman"/>
              </a:rPr>
              <a:t>FEATURE EXTRACTION</a:t>
            </a:r>
            <a:endParaRPr lang="en-US" sz="2000" b="1" dirty="0">
              <a:effectLst/>
              <a:latin typeface="Calibri" pitchFamily="34" charset="0"/>
              <a:ea typeface="Calibri"/>
              <a:cs typeface="Times New Roman"/>
            </a:endParaRPr>
          </a:p>
        </p:txBody>
      </p:sp>
      <p:sp>
        <p:nvSpPr>
          <p:cNvPr id="8" name="Rectangle 7"/>
          <p:cNvSpPr/>
          <p:nvPr/>
        </p:nvSpPr>
        <p:spPr>
          <a:xfrm>
            <a:off x="1356360" y="3789239"/>
            <a:ext cx="3733800" cy="668403"/>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effectLst/>
                <a:latin typeface="Calibri" pitchFamily="34" charset="0"/>
                <a:ea typeface="Calibri"/>
                <a:cs typeface="Times New Roman"/>
              </a:rPr>
              <a:t>TRAINING AND TESTING DATASET</a:t>
            </a:r>
            <a:endParaRPr lang="en-US" sz="2000" b="1" dirty="0">
              <a:effectLst/>
              <a:latin typeface="Calibri" pitchFamily="34" charset="0"/>
              <a:ea typeface="Calibri"/>
              <a:cs typeface="Times New Roman"/>
            </a:endParaRPr>
          </a:p>
        </p:txBody>
      </p:sp>
      <p:sp>
        <p:nvSpPr>
          <p:cNvPr id="9" name="Rectangle 8"/>
          <p:cNvSpPr/>
          <p:nvPr/>
        </p:nvSpPr>
        <p:spPr>
          <a:xfrm>
            <a:off x="1356360" y="4873614"/>
            <a:ext cx="3733800" cy="780426"/>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effectLst/>
                <a:latin typeface="Calibri" pitchFamily="34" charset="0"/>
                <a:ea typeface="Calibri"/>
                <a:cs typeface="Times New Roman"/>
              </a:rPr>
              <a:t>CLASSIFICATION ALGORITHM</a:t>
            </a:r>
            <a:endParaRPr lang="en-US" sz="2000" b="1" dirty="0">
              <a:effectLst/>
              <a:latin typeface="Calibri" pitchFamily="34" charset="0"/>
              <a:ea typeface="Calibri"/>
              <a:cs typeface="Times New Roman"/>
            </a:endParaRPr>
          </a:p>
        </p:txBody>
      </p:sp>
      <p:sp>
        <p:nvSpPr>
          <p:cNvPr id="10" name="Rectangle 9"/>
          <p:cNvSpPr/>
          <p:nvPr/>
        </p:nvSpPr>
        <p:spPr>
          <a:xfrm>
            <a:off x="1344930" y="6115072"/>
            <a:ext cx="3733800" cy="593714"/>
          </a:xfrm>
          <a:prstGeom prst="rect">
            <a:avLst/>
          </a:prstGeom>
          <a:solidFill>
            <a:schemeClr val="tx2"/>
          </a:solidFill>
        </p:spPr>
        <p:style>
          <a:lnRef idx="1">
            <a:schemeClr val="accent5"/>
          </a:lnRef>
          <a:fillRef idx="3">
            <a:schemeClr val="accent5"/>
          </a:fillRef>
          <a:effectRef idx="2">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rgbClr val="FFC000"/>
                </a:solidFill>
                <a:latin typeface="Calibri" pitchFamily="34" charset="0"/>
                <a:ea typeface="Calibri"/>
                <a:cs typeface="Times New Roman"/>
              </a:rPr>
              <a:t>MODEL ANALYSIS</a:t>
            </a:r>
            <a:endParaRPr lang="en-US" sz="2000" b="1" dirty="0">
              <a:effectLst/>
              <a:latin typeface="Calibri" pitchFamily="34" charset="0"/>
              <a:ea typeface="Calibri"/>
              <a:cs typeface="Times New Roman"/>
            </a:endParaRPr>
          </a:p>
        </p:txBody>
      </p:sp>
      <p:sp>
        <p:nvSpPr>
          <p:cNvPr id="16" name="Down Arrow 15"/>
          <p:cNvSpPr/>
          <p:nvPr/>
        </p:nvSpPr>
        <p:spPr>
          <a:xfrm>
            <a:off x="3006090" y="811792"/>
            <a:ext cx="205740"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b="1" dirty="0">
              <a:latin typeface="Calibri" pitchFamily="34" charset="0"/>
            </a:endParaRPr>
          </a:p>
        </p:txBody>
      </p:sp>
      <p:sp>
        <p:nvSpPr>
          <p:cNvPr id="17" name="Rounded Rectangle 16"/>
          <p:cNvSpPr/>
          <p:nvPr/>
        </p:nvSpPr>
        <p:spPr>
          <a:xfrm>
            <a:off x="6141914" y="4792322"/>
            <a:ext cx="2065020" cy="7476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chemeClr val="tx1"/>
                </a:solidFill>
                <a:effectLst/>
                <a:latin typeface="Calibri" pitchFamily="34" charset="0"/>
                <a:ea typeface="Calibri"/>
                <a:cs typeface="Times New Roman"/>
              </a:rPr>
              <a:t>SVM</a:t>
            </a:r>
            <a:endParaRPr lang="en-US" sz="2000" b="1" dirty="0">
              <a:solidFill>
                <a:schemeClr val="tx1"/>
              </a:solidFill>
              <a:effectLst/>
              <a:latin typeface="Calibri" pitchFamily="34" charset="0"/>
              <a:ea typeface="Calibri"/>
              <a:cs typeface="Times New Roman"/>
            </a:endParaRPr>
          </a:p>
        </p:txBody>
      </p:sp>
      <p:sp>
        <p:nvSpPr>
          <p:cNvPr id="19" name="Rounded Rectangle 18"/>
          <p:cNvSpPr/>
          <p:nvPr/>
        </p:nvSpPr>
        <p:spPr>
          <a:xfrm>
            <a:off x="6143837" y="3812913"/>
            <a:ext cx="2065019" cy="812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chemeClr val="tx1"/>
                </a:solidFill>
                <a:effectLst/>
                <a:latin typeface="Calibri" pitchFamily="34" charset="0"/>
                <a:ea typeface="Calibri"/>
                <a:cs typeface="Times New Roman"/>
              </a:rPr>
              <a:t>Decision Tree Classifier</a:t>
            </a:r>
            <a:endParaRPr lang="en-US" sz="2000" b="1" dirty="0">
              <a:solidFill>
                <a:schemeClr val="tx1"/>
              </a:solidFill>
              <a:effectLst/>
              <a:latin typeface="Calibri" pitchFamily="34" charset="0"/>
              <a:ea typeface="Calibri"/>
              <a:cs typeface="Times New Roman"/>
            </a:endParaRPr>
          </a:p>
        </p:txBody>
      </p:sp>
      <p:sp>
        <p:nvSpPr>
          <p:cNvPr id="20" name="Rounded Rectangle 19"/>
          <p:cNvSpPr/>
          <p:nvPr/>
        </p:nvSpPr>
        <p:spPr>
          <a:xfrm>
            <a:off x="6167067" y="5717960"/>
            <a:ext cx="2024347" cy="9908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chemeClr val="tx1"/>
                </a:solidFill>
                <a:effectLst/>
                <a:latin typeface="Calibri" pitchFamily="34" charset="0"/>
                <a:ea typeface="Calibri"/>
                <a:cs typeface="Times New Roman"/>
              </a:rPr>
              <a:t>Random Forest Classifier</a:t>
            </a:r>
            <a:endParaRPr lang="en-US" sz="2000" b="1" dirty="0">
              <a:solidFill>
                <a:schemeClr val="tx1"/>
              </a:solidFill>
              <a:effectLst/>
              <a:latin typeface="Calibri" pitchFamily="34" charset="0"/>
              <a:ea typeface="Calibri"/>
              <a:cs typeface="Times New Roman"/>
            </a:endParaRPr>
          </a:p>
        </p:txBody>
      </p:sp>
      <p:sp>
        <p:nvSpPr>
          <p:cNvPr id="25" name="Rectangle 22"/>
          <p:cNvSpPr>
            <a:spLocks noChangeArrowheads="1"/>
          </p:cNvSpPr>
          <p:nvPr/>
        </p:nvSpPr>
        <p:spPr bwMode="auto">
          <a:xfrm>
            <a:off x="0" y="-125342"/>
            <a:ext cx="18473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20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br>
            <a:endParaRPr kumimoji="0" lang="en-US" sz="2000" b="1" i="0" u="none" strike="noStrike" cap="none" normalizeH="0" baseline="0" dirty="0">
              <a:ln>
                <a:noFill/>
              </a:ln>
              <a:solidFill>
                <a:schemeClr val="tx1"/>
              </a:solidFill>
              <a:effectLst/>
              <a:latin typeface="Calibri" pitchFamily="34" charset="0"/>
              <a:cs typeface="Arial" pitchFamily="34" charset="0"/>
            </a:endParaRPr>
          </a:p>
        </p:txBody>
      </p:sp>
      <p:sp>
        <p:nvSpPr>
          <p:cNvPr id="26" name="Down Arrow 25"/>
          <p:cNvSpPr/>
          <p:nvPr/>
        </p:nvSpPr>
        <p:spPr>
          <a:xfrm>
            <a:off x="3006090" y="1615182"/>
            <a:ext cx="205740" cy="1828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b="1" dirty="0">
              <a:latin typeface="Calibri" pitchFamily="34" charset="0"/>
            </a:endParaRPr>
          </a:p>
        </p:txBody>
      </p:sp>
      <p:sp>
        <p:nvSpPr>
          <p:cNvPr id="27" name="Down Arrow 26"/>
          <p:cNvSpPr/>
          <p:nvPr/>
        </p:nvSpPr>
        <p:spPr>
          <a:xfrm>
            <a:off x="3006090" y="2401534"/>
            <a:ext cx="214444" cy="339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b="1" dirty="0">
              <a:latin typeface="Calibri" pitchFamily="34" charset="0"/>
            </a:endParaRPr>
          </a:p>
        </p:txBody>
      </p:sp>
      <p:sp>
        <p:nvSpPr>
          <p:cNvPr id="28" name="Down Arrow 27"/>
          <p:cNvSpPr/>
          <p:nvPr/>
        </p:nvSpPr>
        <p:spPr>
          <a:xfrm>
            <a:off x="3016196" y="3438551"/>
            <a:ext cx="270898" cy="350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b="1" dirty="0">
              <a:latin typeface="Calibri" pitchFamily="34" charset="0"/>
            </a:endParaRPr>
          </a:p>
        </p:txBody>
      </p:sp>
      <p:sp>
        <p:nvSpPr>
          <p:cNvPr id="30" name="Down Arrow 29"/>
          <p:cNvSpPr/>
          <p:nvPr/>
        </p:nvSpPr>
        <p:spPr>
          <a:xfrm>
            <a:off x="3066042" y="4482006"/>
            <a:ext cx="238868" cy="350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b="1" dirty="0">
              <a:latin typeface="Calibri" pitchFamily="34" charset="0"/>
            </a:endParaRPr>
          </a:p>
        </p:txBody>
      </p:sp>
      <p:sp>
        <p:nvSpPr>
          <p:cNvPr id="31" name="Down Arrow 30"/>
          <p:cNvSpPr/>
          <p:nvPr/>
        </p:nvSpPr>
        <p:spPr>
          <a:xfrm>
            <a:off x="3070963" y="5709183"/>
            <a:ext cx="238868" cy="350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2000" b="1" dirty="0">
              <a:latin typeface="Calibri" pitchFamily="34" charset="0"/>
            </a:endParaRPr>
          </a:p>
        </p:txBody>
      </p:sp>
      <p:sp>
        <p:nvSpPr>
          <p:cNvPr id="22" name="Rounded Rectangle 18">
            <a:extLst>
              <a:ext uri="{FF2B5EF4-FFF2-40B4-BE49-F238E27FC236}">
                <a16:creationId xmlns:a16="http://schemas.microsoft.com/office/drawing/2014/main" id="{A7EC78C2-EA51-42E3-8B17-1E4206363283}"/>
              </a:ext>
            </a:extLst>
          </p:cNvPr>
          <p:cNvSpPr/>
          <p:nvPr/>
        </p:nvSpPr>
        <p:spPr>
          <a:xfrm>
            <a:off x="6141914" y="2743129"/>
            <a:ext cx="2065019" cy="812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chemeClr val="tx1"/>
                </a:solidFill>
                <a:latin typeface="Calibri" pitchFamily="34" charset="0"/>
                <a:ea typeface="Calibri"/>
                <a:cs typeface="Times New Roman"/>
              </a:rPr>
              <a:t>Logistic Regression</a:t>
            </a:r>
            <a:endParaRPr lang="en-US" sz="2000" b="1" u="sng" dirty="0">
              <a:solidFill>
                <a:schemeClr val="tx1"/>
              </a:solidFill>
              <a:effectLst/>
              <a:latin typeface="Calibri" pitchFamily="34" charset="0"/>
              <a:ea typeface="Calibri"/>
              <a:cs typeface="Times New Roman"/>
            </a:endParaRPr>
          </a:p>
        </p:txBody>
      </p:sp>
      <p:sp>
        <p:nvSpPr>
          <p:cNvPr id="23" name="Rounded Rectangle 18">
            <a:extLst>
              <a:ext uri="{FF2B5EF4-FFF2-40B4-BE49-F238E27FC236}">
                <a16:creationId xmlns:a16="http://schemas.microsoft.com/office/drawing/2014/main" id="{E7FE9A93-8629-4AA4-96A5-5E68F4C6BFEA}"/>
              </a:ext>
            </a:extLst>
          </p:cNvPr>
          <p:cNvSpPr/>
          <p:nvPr/>
        </p:nvSpPr>
        <p:spPr>
          <a:xfrm>
            <a:off x="6109363" y="1673345"/>
            <a:ext cx="2065019" cy="812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2000" b="1" u="sng" dirty="0">
                <a:solidFill>
                  <a:schemeClr val="tx1"/>
                </a:solidFill>
                <a:latin typeface="Calibri" pitchFamily="34" charset="0"/>
                <a:ea typeface="Calibri"/>
                <a:cs typeface="Times New Roman"/>
              </a:rPr>
              <a:t>Naïve Bayes</a:t>
            </a:r>
            <a:endParaRPr lang="en-US" sz="2000" b="1" u="sng" dirty="0">
              <a:solidFill>
                <a:schemeClr val="tx1"/>
              </a:solidFill>
              <a:effectLst/>
              <a:latin typeface="Calibri" pitchFamily="34" charset="0"/>
              <a:ea typeface="Calibri"/>
              <a:cs typeface="Times New Roman"/>
            </a:endParaRPr>
          </a:p>
        </p:txBody>
      </p:sp>
      <p:cxnSp>
        <p:nvCxnSpPr>
          <p:cNvPr id="50" name="Connector: Curved 49">
            <a:extLst>
              <a:ext uri="{FF2B5EF4-FFF2-40B4-BE49-F238E27FC236}">
                <a16:creationId xmlns:a16="http://schemas.microsoft.com/office/drawing/2014/main" id="{E4DBEE95-3288-4A2F-953F-50E1D9D95678}"/>
              </a:ext>
            </a:extLst>
          </p:cNvPr>
          <p:cNvCxnSpPr>
            <a:endCxn id="23" idx="1"/>
          </p:cNvCxnSpPr>
          <p:nvPr/>
        </p:nvCxnSpPr>
        <p:spPr>
          <a:xfrm rot="5400000" flipH="1" flipV="1">
            <a:off x="4146447" y="3053560"/>
            <a:ext cx="2937108" cy="98872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3" name="Connector: Curved 52">
            <a:extLst>
              <a:ext uri="{FF2B5EF4-FFF2-40B4-BE49-F238E27FC236}">
                <a16:creationId xmlns:a16="http://schemas.microsoft.com/office/drawing/2014/main" id="{AE8F343A-C083-45F7-802A-CCBCC94E3912}"/>
              </a:ext>
            </a:extLst>
          </p:cNvPr>
          <p:cNvCxnSpPr>
            <a:stCxn id="9" idx="3"/>
            <a:endCxn id="19" idx="1"/>
          </p:cNvCxnSpPr>
          <p:nvPr/>
        </p:nvCxnSpPr>
        <p:spPr>
          <a:xfrm flipV="1">
            <a:off x="5090160" y="4218935"/>
            <a:ext cx="1053677" cy="1044892"/>
          </a:xfrm>
          <a:prstGeom prst="curvedConnector3">
            <a:avLst>
              <a:gd name="adj1" fmla="val 17983"/>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Curved 54">
            <a:extLst>
              <a:ext uri="{FF2B5EF4-FFF2-40B4-BE49-F238E27FC236}">
                <a16:creationId xmlns:a16="http://schemas.microsoft.com/office/drawing/2014/main" id="{4D9C0E64-40D7-40FF-9FC7-2D3D16DBE1B6}"/>
              </a:ext>
            </a:extLst>
          </p:cNvPr>
          <p:cNvCxnSpPr>
            <a:cxnSpLocks/>
          </p:cNvCxnSpPr>
          <p:nvPr/>
        </p:nvCxnSpPr>
        <p:spPr>
          <a:xfrm rot="5400000" flipH="1" flipV="1">
            <a:off x="4706492" y="3679575"/>
            <a:ext cx="1867325" cy="105382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Curved 56">
            <a:extLst>
              <a:ext uri="{FF2B5EF4-FFF2-40B4-BE49-F238E27FC236}">
                <a16:creationId xmlns:a16="http://schemas.microsoft.com/office/drawing/2014/main" id="{F34733DB-C3B2-4A0D-B704-CF1BF1EAB204}"/>
              </a:ext>
            </a:extLst>
          </p:cNvPr>
          <p:cNvCxnSpPr>
            <a:cxnSpLocks/>
          </p:cNvCxnSpPr>
          <p:nvPr/>
        </p:nvCxnSpPr>
        <p:spPr>
          <a:xfrm>
            <a:off x="5090160" y="5410200"/>
            <a:ext cx="1040324" cy="1001729"/>
          </a:xfrm>
          <a:prstGeom prst="curvedConnector3">
            <a:avLst>
              <a:gd name="adj1" fmla="val 26106"/>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97E54A08-AE9A-4C75-B8B1-1F4972000AE3}"/>
              </a:ext>
            </a:extLst>
          </p:cNvPr>
          <p:cNvCxnSpPr>
            <a:stCxn id="9" idx="3"/>
          </p:cNvCxnSpPr>
          <p:nvPr/>
        </p:nvCxnSpPr>
        <p:spPr>
          <a:xfrm>
            <a:off x="5090160" y="5263827"/>
            <a:ext cx="101920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8886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906" y="609600"/>
            <a:ext cx="7086600" cy="884238"/>
          </a:xfrm>
        </p:spPr>
        <p:txBody>
          <a:bodyPr>
            <a:noAutofit/>
          </a:bodyPr>
          <a:lstStyle/>
          <a:p>
            <a:r>
              <a:rPr lang="en" sz="4000" b="1" u="sng" dirty="0">
                <a:solidFill>
                  <a:srgbClr val="FF0000"/>
                </a:solidFill>
                <a:latin typeface="Calibri" panose="020F0502020204030204" pitchFamily="34" charset="0"/>
                <a:cs typeface="Calibri" panose="020F0502020204030204" pitchFamily="34" charset="0"/>
              </a:rPr>
              <a:t>What are we Planning to Use:-</a:t>
            </a:r>
            <a:endParaRPr lang="en-US" sz="4000" b="1" u="sng" dirty="0">
              <a:solidFill>
                <a:srgbClr val="FF000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524000" y="1752600"/>
            <a:ext cx="6591985" cy="3777622"/>
          </a:xfrm>
        </p:spPr>
        <p:txBody>
          <a:bodyPr>
            <a:normAutofit/>
          </a:bodyPr>
          <a:lstStyle/>
          <a:p>
            <a:pPr marL="0" lvl="0" indent="0">
              <a:spcBef>
                <a:spcPts val="0"/>
              </a:spcBef>
              <a:buNone/>
            </a:pPr>
            <a:r>
              <a:rPr lang="en-US" sz="2000" b="1" u="sng" dirty="0">
                <a:solidFill>
                  <a:schemeClr val="tx2">
                    <a:lumMod val="50000"/>
                  </a:schemeClr>
                </a:solidFill>
                <a:latin typeface="Calibri" pitchFamily="34" charset="0"/>
              </a:rPr>
              <a:t>PROGRAMMING LANGUAGE</a:t>
            </a:r>
            <a:r>
              <a:rPr lang="en-US" sz="2000" b="1" dirty="0">
                <a:solidFill>
                  <a:schemeClr val="tx2">
                    <a:lumMod val="50000"/>
                  </a:schemeClr>
                </a:solidFill>
                <a:latin typeface="Calibri" pitchFamily="34" charset="0"/>
              </a:rPr>
              <a:t> : Python,JSON.</a:t>
            </a:r>
          </a:p>
          <a:p>
            <a:pPr marL="0" lvl="0" indent="0">
              <a:spcBef>
                <a:spcPts val="1600"/>
              </a:spcBef>
              <a:buNone/>
            </a:pPr>
            <a:r>
              <a:rPr lang="en-US" sz="2000" b="1" u="sng" dirty="0">
                <a:solidFill>
                  <a:schemeClr val="tx2">
                    <a:lumMod val="50000"/>
                  </a:schemeClr>
                </a:solidFill>
                <a:latin typeface="Calibri" pitchFamily="34" charset="0"/>
              </a:rPr>
              <a:t>Libraries</a:t>
            </a:r>
            <a:r>
              <a:rPr lang="en-US" sz="2000" b="1" dirty="0">
                <a:solidFill>
                  <a:schemeClr val="tx2">
                    <a:lumMod val="50000"/>
                  </a:schemeClr>
                </a:solidFill>
                <a:latin typeface="Calibri" pitchFamily="34" charset="0"/>
              </a:rPr>
              <a:t>:  Numpy, Pandas, Seaborn, Matplotlib, NLTK</a:t>
            </a:r>
          </a:p>
          <a:p>
            <a:pPr marL="0" lvl="0" indent="0">
              <a:spcBef>
                <a:spcPts val="1600"/>
              </a:spcBef>
              <a:buNone/>
            </a:pPr>
            <a:r>
              <a:rPr lang="en-US" sz="2000" b="1" u="sng" dirty="0">
                <a:solidFill>
                  <a:schemeClr val="tx2">
                    <a:lumMod val="50000"/>
                  </a:schemeClr>
                </a:solidFill>
                <a:latin typeface="Calibri" pitchFamily="34" charset="0"/>
              </a:rPr>
              <a:t>DATABASE</a:t>
            </a:r>
            <a:r>
              <a:rPr lang="en-US" sz="2000" b="1" dirty="0">
                <a:solidFill>
                  <a:schemeClr val="tx2">
                    <a:lumMod val="50000"/>
                  </a:schemeClr>
                </a:solidFill>
                <a:latin typeface="Calibri" pitchFamily="34" charset="0"/>
              </a:rPr>
              <a:t>: MongoDB</a:t>
            </a:r>
          </a:p>
          <a:p>
            <a:pPr marL="0" lvl="0" indent="0">
              <a:spcBef>
                <a:spcPts val="1600"/>
              </a:spcBef>
              <a:buNone/>
            </a:pPr>
            <a:r>
              <a:rPr lang="en-US" sz="2000" b="1" u="sng" dirty="0">
                <a:solidFill>
                  <a:schemeClr val="tx2">
                    <a:lumMod val="50000"/>
                  </a:schemeClr>
                </a:solidFill>
                <a:latin typeface="Calibri" pitchFamily="34" charset="0"/>
              </a:rPr>
              <a:t>PLATFORM</a:t>
            </a:r>
            <a:r>
              <a:rPr lang="en-US" sz="2000" b="1" dirty="0">
                <a:solidFill>
                  <a:schemeClr val="tx2">
                    <a:lumMod val="50000"/>
                  </a:schemeClr>
                </a:solidFill>
                <a:latin typeface="Calibri" pitchFamily="34" charset="0"/>
              </a:rPr>
              <a:t> : Jupyter Notebook</a:t>
            </a:r>
          </a:p>
        </p:txBody>
      </p:sp>
    </p:spTree>
    <p:extLst>
      <p:ext uri="{BB962C8B-B14F-4D97-AF65-F5344CB8AC3E}">
        <p14:creationId xmlns:p14="http://schemas.microsoft.com/office/powerpoint/2010/main" val="3947876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547CB-7702-437F-9A48-0C67C1490806}"/>
              </a:ext>
            </a:extLst>
          </p:cNvPr>
          <p:cNvSpPr>
            <a:spLocks noGrp="1"/>
          </p:cNvSpPr>
          <p:nvPr>
            <p:ph type="title"/>
          </p:nvPr>
        </p:nvSpPr>
        <p:spPr>
          <a:xfrm>
            <a:off x="1942415" y="624110"/>
            <a:ext cx="6591985" cy="899890"/>
          </a:xfrm>
        </p:spPr>
        <p:txBody>
          <a:bodyPr>
            <a:normAutofit/>
          </a:bodyPr>
          <a:lstStyle/>
          <a:p>
            <a:r>
              <a:rPr lang="en-US" sz="4000" b="1" u="sng" dirty="0">
                <a:solidFill>
                  <a:srgbClr val="FF0000"/>
                </a:solidFill>
                <a:latin typeface="Calibri" panose="020F0502020204030204" pitchFamily="34" charset="0"/>
                <a:cs typeface="Calibri" panose="020F0502020204030204" pitchFamily="34" charset="0"/>
              </a:rPr>
              <a:t>Data Pre-processing:</a:t>
            </a:r>
            <a:endParaRPr lang="en-IN" sz="4000" b="1" u="sng" dirty="0">
              <a:solidFill>
                <a:srgbClr val="FF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2E2C576-A719-4745-81C5-EE8F6B5F34A9}"/>
              </a:ext>
            </a:extLst>
          </p:cNvPr>
          <p:cNvSpPr>
            <a:spLocks noGrp="1"/>
          </p:cNvSpPr>
          <p:nvPr>
            <p:ph idx="1"/>
          </p:nvPr>
        </p:nvSpPr>
        <p:spPr>
          <a:xfrm>
            <a:off x="1143000" y="1447800"/>
            <a:ext cx="7467600" cy="5105400"/>
          </a:xfrm>
        </p:spPr>
        <p:txBody>
          <a:bodyPr>
            <a:noAutofit/>
          </a:bodyPr>
          <a:lstStyle/>
          <a:p>
            <a:pPr algn="just"/>
            <a:r>
              <a:rPr lang="en-US" sz="2000" dirty="0">
                <a:latin typeface="Calibri" panose="020F0502020204030204" pitchFamily="34" charset="0"/>
                <a:cs typeface="Calibri" panose="020F0502020204030204" pitchFamily="34" charset="0"/>
              </a:rPr>
              <a:t>Pre-processing is a very crucial step in text mining. There are three steps involved in pre-processing viz. tokenization, stop word removal and stemming. The initial step consist of the process called tokenization. In this process all the unnecessary word, punctuations and symbols would be removed from the sentences. Now the strings that are left would be split up into various tokens. The next step is stop word removal. </a:t>
            </a:r>
            <a:r>
              <a:rPr lang="en-US" sz="2000" dirty="0" err="1">
                <a:latin typeface="Calibri" panose="020F0502020204030204" pitchFamily="34" charset="0"/>
                <a:cs typeface="Calibri" panose="020F0502020204030204" pitchFamily="34" charset="0"/>
              </a:rPr>
              <a:t>Stopwords</a:t>
            </a:r>
            <a:r>
              <a:rPr lang="en-US" sz="2000" dirty="0">
                <a:latin typeface="Calibri" panose="020F0502020204030204" pitchFamily="34" charset="0"/>
                <a:cs typeface="Calibri" panose="020F0502020204030204" pitchFamily="34" charset="0"/>
              </a:rPr>
              <a:t> are the words which carry nearly no information when considered form the text mining point of view. These words contain pronouns, prepositions and conjunctions like he, she, they, and, if, but, etc. In the second step all such words which carry no information are removed. English language has around 300-400 stop words. A list of these words could be made quite easily and referring to that list they can be removed form the sentences, which in turn would save a lot of space required to store them as well as would reduce the operational time to a great extent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190275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946</TotalTime>
  <Words>1439</Words>
  <Application>Microsoft Office PowerPoint</Application>
  <PresentationFormat>On-screen Show (4:3)</PresentationFormat>
  <Paragraphs>77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charter</vt:lpstr>
      <vt:lpstr>inherit</vt:lpstr>
      <vt:lpstr>Wingdings 3</vt:lpstr>
      <vt:lpstr>Wisp</vt:lpstr>
      <vt:lpstr>PowerPoint Presentation</vt:lpstr>
      <vt:lpstr>Introduction</vt:lpstr>
      <vt:lpstr>Proposed work </vt:lpstr>
      <vt:lpstr>Architecture:</vt:lpstr>
      <vt:lpstr>PowerPoint Presentation</vt:lpstr>
      <vt:lpstr>     </vt:lpstr>
      <vt:lpstr>PowerPoint Presentation</vt:lpstr>
      <vt:lpstr>What are we Planning to Use:-</vt:lpstr>
      <vt:lpstr>Data Pre-processing:</vt:lpstr>
      <vt:lpstr>Feature Selection:</vt:lpstr>
      <vt:lpstr>Algorithms</vt:lpstr>
      <vt:lpstr>PowerPoint Presentation</vt:lpstr>
      <vt:lpstr>PowerPoint Presentation</vt:lpstr>
      <vt:lpstr>PowerPoint Presentation</vt:lpstr>
      <vt:lpstr>Dataset details</vt:lpstr>
      <vt:lpstr>PowerPoint Presentation</vt:lpstr>
      <vt:lpstr>Comparative results</vt:lpstr>
      <vt:lpstr>Challenges</vt:lpstr>
      <vt:lpstr>Outcome </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Spam Mail Classifier</dc:title>
  <dc:creator>User1</dc:creator>
  <cp:lastModifiedBy>THANGA PURNI - 20MCB1020</cp:lastModifiedBy>
  <cp:revision>59</cp:revision>
  <dcterms:created xsi:type="dcterms:W3CDTF">2021-03-29T18:02:08Z</dcterms:created>
  <dcterms:modified xsi:type="dcterms:W3CDTF">2021-05-31T06:41:22Z</dcterms:modified>
</cp:coreProperties>
</file>