
<file path=[Content_Types].xml><?xml version="1.0" encoding="utf-8"?>
<Types xmlns="http://schemas.openxmlformats.org/package/2006/content-types">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presProps.xml" Type="http://schemas.openxmlformats.org/officeDocument/2006/relationships/presProps" Id="rId2"/><Relationship Target="slides/slide7.xml" Type="http://schemas.openxmlformats.org/officeDocument/2006/relationships/slide" Id="rId12"/><Relationship Target="slides/slide8.xml" Type="http://schemas.openxmlformats.org/officeDocument/2006/relationships/slide" Id="rId13"/><Relationship Target="theme/theme1.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 name="Shape 25"/>
        <p:cNvGrpSpPr/>
        <p:nvPr/>
      </p:nvGrpSpPr>
      <p:grpSpPr>
        <a:xfrm>
          <a:off y="0" x="0"/>
          <a:ext cy="0" cx="0"/>
          <a:chOff y="0" x="0"/>
          <a:chExt cy="0" cx="0"/>
        </a:xfrm>
      </p:grpSpPr>
      <p:sp>
        <p:nvSpPr>
          <p:cNvPr id="26" name="Shape 2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7" name="Shape 2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lang="en"/>
              <a:t>Student            Student Id</a:t>
            </a:r>
          </a:p>
          <a:p>
            <a:pPr rtl="0" lvl="0">
              <a:spcBef>
                <a:spcPts val="0"/>
              </a:spcBef>
              <a:buNone/>
            </a:pPr>
            <a:r>
              <a:rPr lang="en"/>
              <a:t>Shweta            009424064</a:t>
            </a:r>
          </a:p>
          <a:p>
            <a:pPr rtl="0" lvl="0">
              <a:spcBef>
                <a:spcPts val="0"/>
              </a:spcBef>
              <a:buNone/>
            </a:pPr>
            <a:r>
              <a:rPr lang="en"/>
              <a:t>Srividhya         009431539</a:t>
            </a:r>
          </a:p>
          <a:p>
            <a:pPr>
              <a:spcBef>
                <a:spcPts val="0"/>
              </a:spcBef>
              <a:buNone/>
            </a:pPr>
            <a:r>
              <a:rPr lang="en"/>
              <a:t>Ramya 	009431864</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 name="Shape 31"/>
        <p:cNvGrpSpPr/>
        <p:nvPr/>
      </p:nvGrpSpPr>
      <p:grpSpPr>
        <a:xfrm>
          <a:off y="0" x="0"/>
          <a:ext cy="0" cx="0"/>
          <a:chOff y="0" x="0"/>
          <a:chExt cy="0" cx="0"/>
        </a:xfrm>
      </p:grpSpPr>
      <p:sp>
        <p:nvSpPr>
          <p:cNvPr id="32" name="Shape 3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3" name="Shape 3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lang="en"/>
              <a:t>Program File Name=CreateSmallerWikiAndCountReferences/create_mini_wiki.py</a:t>
            </a:r>
          </a:p>
          <a:p>
            <a:pPr rtl="0" lvl="0">
              <a:spcBef>
                <a:spcPts val="0"/>
              </a:spcBef>
              <a:buNone/>
            </a:pPr>
            <a:r>
              <a:rPr lang="en"/>
              <a:t>File Read by the Program-wikipedia xml dump of 45gb</a:t>
            </a:r>
          </a:p>
          <a:p>
            <a:pPr rtl="0" lvl="0">
              <a:spcBef>
                <a:spcPts val="0"/>
              </a:spcBef>
              <a:buNone/>
            </a:pPr>
            <a:r>
              <a:rPr lang="en"/>
              <a:t>File Produced By the Program-45 files each with 1,00,000 pages each which were concatenated to form the smaller wikipedia dump of relevant pages. New page Ids were assigned to the pages during this parsing phase. The total size of smaller wikipedia dump was 27 Gb.</a:t>
            </a:r>
          </a:p>
          <a:p>
            <a:pPr rtl="0" lvl="0">
              <a:spcBef>
                <a:spcPts val="0"/>
              </a:spcBef>
              <a:buNone/>
            </a:pPr>
            <a:r>
              <a:rPr lang="en"/>
              <a:t>Execution time-25 mins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 name="Shape 37"/>
        <p:cNvGrpSpPr/>
        <p:nvPr/>
      </p:nvGrpSpPr>
      <p:grpSpPr>
        <a:xfrm>
          <a:off y="0" x="0"/>
          <a:ext cy="0" cx="0"/>
          <a:chOff y="0" x="0"/>
          <a:chExt cy="0" cx="0"/>
        </a:xfrm>
      </p:grpSpPr>
      <p:sp>
        <p:nvSpPr>
          <p:cNvPr id="38" name="Shape 3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9" name="Shape 3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b="1" lang="en"/>
              <a:t>Indegree</a:t>
            </a:r>
            <a:r>
              <a:rPr lang="en"/>
              <a:t>=ComputingIndegree.java</a:t>
            </a:r>
          </a:p>
          <a:p>
            <a:pPr rtl="0" lvl="0">
              <a:spcBef>
                <a:spcPts val="0"/>
              </a:spcBef>
              <a:buNone/>
            </a:pPr>
            <a:r>
              <a:rPr lang="en"/>
              <a:t>This program reads the 27 GB xml file names</a:t>
            </a:r>
            <a:r>
              <a:rPr lang="en" i="1"/>
              <a:t> version_1.xml</a:t>
            </a:r>
            <a:r>
              <a:rPr lang="en"/>
              <a:t>(Pages without redirect) to produce a file </a:t>
            </a:r>
            <a:r>
              <a:rPr lang="en" i="1"/>
              <a:t>“AdjacencyList.txt”</a:t>
            </a:r>
            <a:r>
              <a:rPr lang="en"/>
              <a:t>  which stores the adjacency list of all the pages.Time taken to create adjacency list was 6 hours 45 min.From the adjacency list,it computes indegree and creates a file “</a:t>
            </a:r>
            <a:r>
              <a:rPr lang="en" i="1"/>
              <a:t>Indegree.txt</a:t>
            </a:r>
            <a:r>
              <a:rPr lang="en"/>
              <a:t> “.Time taken to create Indegree was 45 min.</a:t>
            </a:r>
          </a:p>
          <a:p>
            <a:pPr rtl="0" lvl="0">
              <a:spcBef>
                <a:spcPts val="0"/>
              </a:spcBef>
              <a:buNone/>
            </a:pPr>
            <a:r>
              <a:t/>
            </a:r>
            <a:endParaRPr/>
          </a:p>
          <a:p>
            <a:pPr rtl="0" lvl="0">
              <a:spcBef>
                <a:spcPts val="0"/>
              </a:spcBef>
              <a:buNone/>
            </a:pPr>
            <a:r>
              <a:rPr b="1" lang="en"/>
              <a:t>Length of the Document</a:t>
            </a:r>
          </a:p>
          <a:p>
            <a:pPr rtl="0" lvl="0">
              <a:spcBef>
                <a:spcPts val="0"/>
              </a:spcBef>
              <a:buNone/>
            </a:pPr>
            <a:r>
              <a:rPr lang="en"/>
              <a:t>Recorded the number of non-stop words for each document. Time taken to parse the nodes and tokenize was 1.5 hours</a:t>
            </a:r>
          </a:p>
          <a:p>
            <a:pPr rtl="0" lvl="0">
              <a:spcBef>
                <a:spcPts val="0"/>
              </a:spcBef>
              <a:buNone/>
            </a:pPr>
            <a:r>
              <a:t/>
            </a:r>
            <a:endParaRPr/>
          </a:p>
          <a:p>
            <a:pPr rtl="0" lvl="0">
              <a:spcBef>
                <a:spcPts val="0"/>
              </a:spcBef>
              <a:buNone/>
            </a:pPr>
            <a:r>
              <a:t/>
            </a:r>
            <a:endParaRPr b="1"/>
          </a:p>
          <a:p>
            <a:pPr rtl="0" lvl="0">
              <a:spcBef>
                <a:spcPts val="0"/>
              </a:spcBef>
              <a:buNone/>
            </a:pPr>
            <a:r>
              <a:rPr b="1" lang="en"/>
              <a:t>Number of references=</a:t>
            </a:r>
            <a:r>
              <a:rPr lang="en"/>
              <a:t>CreateSmallerWikiAndCountReferences/create_mini_wiki.py and </a:t>
            </a:r>
            <a:r>
              <a:rPr lang="en">
                <a:solidFill>
                  <a:schemeClr val="dk1"/>
                </a:solidFill>
              </a:rPr>
              <a:t>CreateSmallerWikiAndCountReferences/</a:t>
            </a:r>
            <a:r>
              <a:rPr lang="en"/>
              <a:t>countReferences.py</a:t>
            </a:r>
          </a:p>
          <a:p>
            <a:pPr rtl="0" lvl="0">
              <a:spcBef>
                <a:spcPts val="0"/>
              </a:spcBef>
              <a:buNone/>
            </a:pPr>
            <a:r>
              <a:rPr lang="en"/>
              <a:t>Time taken to countReferences was 25 mins. This was carried out at the same time the initial wikipedia dump of relevant pages was created simultaneously. A file called references.txt was created which had the page Id vs the references in the page. The countReferences.py file then sorted these according to the descending order of references. </a:t>
            </a:r>
          </a:p>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 name="Shape 43"/>
        <p:cNvGrpSpPr/>
        <p:nvPr/>
      </p:nvGrpSpPr>
      <p:grpSpPr>
        <a:xfrm>
          <a:off y="0" x="0"/>
          <a:ext cy="0" cx="0"/>
          <a:chOff y="0" x="0"/>
          <a:chExt cy="0" cx="0"/>
        </a:xfrm>
      </p:grpSpPr>
      <p:sp>
        <p:nvSpPr>
          <p:cNvPr id="44" name="Shape 4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5" name="Shape 4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lang="en"/>
              <a:t>Program Name-</a:t>
            </a:r>
          </a:p>
          <a:p>
            <a:pPr rtl="0" lvl="0">
              <a:spcBef>
                <a:spcPts val="0"/>
              </a:spcBef>
              <a:buNone/>
            </a:pPr>
            <a:r>
              <a:rPr lang="en"/>
              <a:t>PageLengthCalculation/PageSelector.java to select the document ids to index</a:t>
            </a:r>
          </a:p>
          <a:p>
            <a:pPr rtl="0" lvl="0">
              <a:spcBef>
                <a:spcPts val="0"/>
              </a:spcBef>
              <a:buNone/>
            </a:pPr>
            <a:r>
              <a:rPr lang="en"/>
              <a:t>PagelengthCalculation/LengthCalculator was run again to select only those documents to index and prepare them for indexing (Removing special characters in text and generating a bunch of tokens for each document to be indexed) - 1.5 hours. </a:t>
            </a:r>
          </a:p>
          <a:p>
            <a:pPr rtl="0" lvl="0">
              <a:lnSpc>
                <a:spcPct val="115000"/>
              </a:lnSpc>
              <a:spcBef>
                <a:spcPts val="0"/>
              </a:spcBef>
              <a:buClr>
                <a:schemeClr val="dk1"/>
              </a:buClr>
              <a:buSzPct val="100000"/>
              <a:buFont typeface="Arial"/>
              <a:buNone/>
            </a:pPr>
            <a:r>
              <a:rPr lang="en"/>
              <a:t>	</a:t>
            </a:r>
            <a:r>
              <a:rPr lang="en">
                <a:solidFill>
                  <a:schemeClr val="dk1"/>
                </a:solidFill>
              </a:rPr>
              <a:t>Thu May 08 12:53:53 PDT 2014: Starting process</a:t>
            </a:r>
          </a:p>
          <a:p>
            <a:pPr lvl="0" indent="457200">
              <a:lnSpc>
                <a:spcPct val="115000"/>
              </a:lnSpc>
              <a:spcBef>
                <a:spcPts val="0"/>
              </a:spcBef>
              <a:buClr>
                <a:schemeClr val="dk1"/>
              </a:buClr>
              <a:buSzPct val="100000"/>
              <a:buFont typeface="Arial"/>
              <a:buNone/>
            </a:pPr>
            <a:r>
              <a:rPr lang="en">
                <a:solidFill>
                  <a:schemeClr val="dk1"/>
                </a:solidFill>
              </a:rPr>
              <a:t>Thu May 08 14:47:39 PDT 2014: Process completed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 name="Shape 49"/>
        <p:cNvGrpSpPr/>
        <p:nvPr/>
      </p:nvGrpSpPr>
      <p:grpSpPr>
        <a:xfrm>
          <a:off y="0" x="0"/>
          <a:ext cy="0" cx="0"/>
          <a:chOff y="0" x="0"/>
          <a:chExt cy="0" cx="0"/>
        </a:xfrm>
      </p:grpSpPr>
      <p:sp>
        <p:nvSpPr>
          <p:cNvPr id="50" name="Shape 5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1" name="Shape 5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lang="en"/>
              <a:t>List of StopWords-are,and,etc,has,however,http,if,image,in,instead,into,is,it,most,mostly,on,only,of,off,or,over,so,that,the,this,there,to,with,www</a:t>
            </a:r>
          </a:p>
          <a:p>
            <a:pPr rtl="0" lvl="0">
              <a:spcBef>
                <a:spcPts val="0"/>
              </a:spcBef>
              <a:buNone/>
            </a:pPr>
            <a:r>
              <a:rPr lang="en"/>
              <a:t>If the document has more than 8000 words, only the first 8000 non-stop words from the document are indexed</a:t>
            </a:r>
          </a:p>
          <a:p>
            <a:pPr rtl="0" lvl="0">
              <a:spcBef>
                <a:spcPts val="0"/>
              </a:spcBef>
              <a:buNone/>
            </a:pPr>
            <a:r>
              <a:t/>
            </a:r>
            <a:endParaRPr/>
          </a:p>
          <a:p>
            <a:pPr rtl="0" lvl="0">
              <a:spcBef>
                <a:spcPts val="0"/>
              </a:spcBef>
              <a:buNone/>
            </a:pPr>
            <a:r>
              <a:rPr lang="en"/>
              <a:t>Program Name Index Creation/CreateIndex.java</a:t>
            </a:r>
          </a:p>
          <a:p>
            <a:pPr rtl="0" lvl="0">
              <a:spcBef>
                <a:spcPts val="0"/>
              </a:spcBef>
              <a:buNone/>
            </a:pPr>
            <a:r>
              <a:rPr lang="en"/>
              <a:t>Execution Time 2 hours, 10 minutes</a:t>
            </a:r>
          </a:p>
          <a:p>
            <a:pPr rtl="0" lvl="0">
              <a:spcBef>
                <a:spcPts val="0"/>
              </a:spcBef>
              <a:buNone/>
            </a:pPr>
            <a:r>
              <a:t/>
            </a:r>
            <a:endParaRPr/>
          </a:p>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 name="Shape 55"/>
        <p:cNvGrpSpPr/>
        <p:nvPr/>
      </p:nvGrpSpPr>
      <p:grpSpPr>
        <a:xfrm>
          <a:off y="0" x="0"/>
          <a:ext cy="0" cx="0"/>
          <a:chOff y="0" x="0"/>
          <a:chExt cy="0" cx="0"/>
        </a:xfrm>
      </p:grpSpPr>
      <p:sp>
        <p:nvSpPr>
          <p:cNvPr id="56" name="Shape 5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7" name="Shape 5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lang="en"/>
              <a:t>Program Name-SortCombineIndexFiles/first_sorting.py and </a:t>
            </a:r>
            <a:r>
              <a:rPr lang="en">
                <a:solidFill>
                  <a:schemeClr val="dk1"/>
                </a:solidFill>
              </a:rPr>
              <a:t>SortCombineIndexFiles/f</a:t>
            </a:r>
            <a:r>
              <a:rPr lang="en"/>
              <a:t>second_sorting.py</a:t>
            </a:r>
          </a:p>
          <a:p>
            <a:pPr rtl="0" lvl="0">
              <a:spcBef>
                <a:spcPts val="0"/>
              </a:spcBef>
              <a:buNone/>
            </a:pPr>
            <a:r>
              <a:rPr lang="en"/>
              <a:t>Execution time-15 mins each</a:t>
            </a:r>
          </a:p>
          <a:p>
            <a:pPr rtl="0" lvl="0">
              <a:spcBef>
                <a:spcPts val="0"/>
              </a:spcBef>
              <a:buNone/>
            </a:pPr>
            <a:r>
              <a:t/>
            </a:r>
            <a:endParaRPr/>
          </a:p>
          <a:p>
            <a:pPr rtl="0" lvl="0">
              <a:spcBef>
                <a:spcPts val="0"/>
              </a:spcBef>
              <a:buNone/>
            </a:pPr>
            <a:r>
              <a:rPr lang="en"/>
              <a:t>The 45 index files produced were merged and combined in two steps to make the process faster. In the first run, all the files are combined into 15 files totally, where tokens beginning with a-g were present in  3 different files, h-n in 3 different files and so on. In the second step these were combined again to make 4 files totally, one for each range.</a:t>
            </a:r>
          </a:p>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1" name="Shape 61"/>
        <p:cNvGrpSpPr/>
        <p:nvPr/>
      </p:nvGrpSpPr>
      <p:grpSpPr>
        <a:xfrm>
          <a:off y="0" x="0"/>
          <a:ext cy="0" cx="0"/>
          <a:chOff y="0" x="0"/>
          <a:chExt cy="0" cx="0"/>
        </a:xfrm>
      </p:grpSpPr>
      <p:sp>
        <p:nvSpPr>
          <p:cNvPr id="62" name="Shape 6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63" name="Shape 6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b="1" lang="en"/>
              <a:t>Program names-</a:t>
            </a:r>
          </a:p>
          <a:p>
            <a:pPr rtl="0" lvl="0">
              <a:spcBef>
                <a:spcPts val="0"/>
              </a:spcBef>
              <a:buNone/>
            </a:pPr>
            <a:r>
              <a:rPr lang="en"/>
              <a:t>Tf-Idf.java</a:t>
            </a:r>
          </a:p>
          <a:p>
            <a:pPr rtl="0" lvl="0">
              <a:spcBef>
                <a:spcPts val="0"/>
              </a:spcBef>
              <a:buNone/>
            </a:pPr>
            <a:r>
              <a:rPr lang="en"/>
              <a:t>ComputeScore.java</a:t>
            </a:r>
          </a:p>
          <a:p>
            <a:pPr rtl="0" lvl="0">
              <a:spcBef>
                <a:spcPts val="0"/>
              </a:spcBef>
              <a:buNone/>
            </a:pPr>
            <a:r>
              <a:rPr lang="en"/>
              <a:t>CustomSearchEngine.java(Main method)</a:t>
            </a:r>
          </a:p>
          <a:p>
            <a:pPr rtl="0" lvl="0">
              <a:spcBef>
                <a:spcPts val="0"/>
              </a:spcBef>
              <a:buNone/>
            </a:pPr>
            <a:r>
              <a:rPr lang="en" i="1"/>
              <a:t>Sample execution time for query “jesus christ”</a:t>
            </a:r>
          </a:p>
          <a:p>
            <a:pPr rtl="0" lvl="0">
              <a:spcBef>
                <a:spcPts val="0"/>
              </a:spcBef>
              <a:buClr>
                <a:schemeClr val="dk1"/>
              </a:buClr>
              <a:buSzPct val="100000"/>
              <a:buFont typeface="Arial"/>
              <a:buNone/>
            </a:pPr>
            <a:r>
              <a:rPr lang="en"/>
              <a:t>Sun May 11 09:51:40 PDT 2014--&gt;Starting search</a:t>
            </a:r>
          </a:p>
          <a:p>
            <a:pPr rtl="0" lvl="0">
              <a:spcBef>
                <a:spcPts val="0"/>
              </a:spcBef>
              <a:buClr>
                <a:schemeClr val="dk1"/>
              </a:buClr>
              <a:buSzPct val="100000"/>
              <a:buFont typeface="Arial"/>
              <a:buNone/>
            </a:pPr>
            <a:r>
              <a:rPr lang="en"/>
              <a:t>Sun May 11 09:51:40 PDT 2014--&gt;loading posting list for term: jesus</a:t>
            </a:r>
          </a:p>
          <a:p>
            <a:pPr rtl="0" lvl="0">
              <a:spcBef>
                <a:spcPts val="0"/>
              </a:spcBef>
              <a:buClr>
                <a:schemeClr val="dk1"/>
              </a:buClr>
              <a:buSzPct val="100000"/>
              <a:buFont typeface="Arial"/>
              <a:buNone/>
            </a:pPr>
            <a:r>
              <a:rPr lang="en"/>
              <a:t>Sun May 11 09:51:40 PDT 2014--&gt;loading posting list for term: jesus complete</a:t>
            </a:r>
          </a:p>
          <a:p>
            <a:pPr rtl="0" lvl="0">
              <a:spcBef>
                <a:spcPts val="0"/>
              </a:spcBef>
              <a:buClr>
                <a:schemeClr val="dk1"/>
              </a:buClr>
              <a:buSzPct val="100000"/>
              <a:buFont typeface="Arial"/>
              <a:buNone/>
            </a:pPr>
            <a:r>
              <a:rPr lang="en"/>
              <a:t>Sun May 11 09:51:41 PDT 2014--&gt;loading posting list for term: christ</a:t>
            </a:r>
          </a:p>
          <a:p>
            <a:pPr rtl="0" lvl="0">
              <a:spcBef>
                <a:spcPts val="0"/>
              </a:spcBef>
              <a:buClr>
                <a:schemeClr val="dk1"/>
              </a:buClr>
              <a:buSzPct val="100000"/>
              <a:buFont typeface="Arial"/>
              <a:buNone/>
            </a:pPr>
            <a:r>
              <a:rPr lang="en"/>
              <a:t>Sun May 11 09:51:46 PDT 2014--&gt;loading posting list for term: christ complete</a:t>
            </a:r>
          </a:p>
          <a:p>
            <a:pPr rtl="0" lvl="0">
              <a:spcBef>
                <a:spcPts val="0"/>
              </a:spcBef>
              <a:buNone/>
            </a:pPr>
            <a:r>
              <a:rPr lang="en"/>
              <a:t>Sun May 11 09:51:52 PDT 2014--&gt;Search complete</a:t>
            </a:r>
          </a:p>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 name="Shape 67"/>
        <p:cNvGrpSpPr/>
        <p:nvPr/>
      </p:nvGrpSpPr>
      <p:grpSpPr>
        <a:xfrm>
          <a:off y="0" x="0"/>
          <a:ext cy="0" cx="0"/>
          <a:chOff y="0" x="0"/>
          <a:chExt cy="0" cx="0"/>
        </a:xfrm>
      </p:grpSpPr>
      <p:sp>
        <p:nvSpPr>
          <p:cNvPr id="68" name="Shape 6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69" name="Shape 6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Clr>
                <a:schemeClr val="dk1"/>
              </a:buClr>
              <a:buSzPct val="100000"/>
              <a:buFont typeface="Arial"/>
              <a:buNone/>
            </a:pPr>
            <a:r>
              <a:rPr lang="en"/>
              <a:t>Sun May 11 12:11:43 PDT 2014--&gt;Starting search</a:t>
            </a:r>
          </a:p>
          <a:p>
            <a:pPr rtl="0" lvl="0">
              <a:spcBef>
                <a:spcPts val="0"/>
              </a:spcBef>
              <a:buClr>
                <a:schemeClr val="dk1"/>
              </a:buClr>
              <a:buFont typeface="Arial"/>
              <a:buNone/>
            </a:pPr>
            <a:r>
              <a:t/>
            </a:r>
            <a:endParaRPr/>
          </a:p>
          <a:p>
            <a:pPr rtl="0" lvl="0">
              <a:spcBef>
                <a:spcPts val="0"/>
              </a:spcBef>
              <a:buClr>
                <a:schemeClr val="dk1"/>
              </a:buClr>
              <a:buSzPct val="100000"/>
              <a:buFont typeface="Arial"/>
              <a:buNone/>
            </a:pPr>
            <a:r>
              <a:rPr lang="en"/>
              <a:t>Sun May 11 12:11:43 PDT 2014--&gt;loading posting list for term: of</a:t>
            </a:r>
          </a:p>
          <a:p>
            <a:pPr rtl="0" lvl="0">
              <a:spcBef>
                <a:spcPts val="0"/>
              </a:spcBef>
              <a:buClr>
                <a:schemeClr val="dk1"/>
              </a:buClr>
              <a:buFont typeface="Arial"/>
              <a:buNone/>
            </a:pPr>
            <a:r>
              <a:t/>
            </a:r>
            <a:endParaRPr/>
          </a:p>
          <a:p>
            <a:pPr rtl="0" lvl="0">
              <a:spcBef>
                <a:spcPts val="0"/>
              </a:spcBef>
              <a:buClr>
                <a:schemeClr val="dk1"/>
              </a:buClr>
              <a:buSzPct val="100000"/>
              <a:buFont typeface="Arial"/>
              <a:buNone/>
            </a:pPr>
            <a:r>
              <a:rPr lang="en"/>
              <a:t>Sun May 11 12:11:59 PDT 2014--&gt;loading posting list for term: egypt</a:t>
            </a:r>
          </a:p>
          <a:p>
            <a:pPr rtl="0" lvl="0">
              <a:spcBef>
                <a:spcPts val="0"/>
              </a:spcBef>
              <a:buClr>
                <a:schemeClr val="dk1"/>
              </a:buClr>
              <a:buFont typeface="Arial"/>
              <a:buNone/>
            </a:pPr>
            <a:r>
              <a:t/>
            </a:r>
            <a:endParaRPr/>
          </a:p>
          <a:p>
            <a:pPr rtl="0" lvl="0">
              <a:spcBef>
                <a:spcPts val="0"/>
              </a:spcBef>
              <a:buClr>
                <a:schemeClr val="dk1"/>
              </a:buClr>
              <a:buSzPct val="100000"/>
              <a:buFont typeface="Arial"/>
              <a:buNone/>
            </a:pPr>
            <a:r>
              <a:rPr lang="en"/>
              <a:t>Sun May 11 12:12:03 PDT 2014--&gt;loading posting list for term: egypt complete</a:t>
            </a:r>
          </a:p>
          <a:p>
            <a:pPr rtl="0" lvl="0">
              <a:spcBef>
                <a:spcPts val="0"/>
              </a:spcBef>
              <a:buClr>
                <a:schemeClr val="dk1"/>
              </a:buClr>
              <a:buFont typeface="Arial"/>
              <a:buNone/>
            </a:pPr>
            <a:r>
              <a:t/>
            </a:r>
            <a:endParaRPr/>
          </a:p>
          <a:p>
            <a:pPr rtl="0" lvl="0">
              <a:spcBef>
                <a:spcPts val="0"/>
              </a:spcBef>
              <a:buClr>
                <a:schemeClr val="dk1"/>
              </a:buClr>
              <a:buSzPct val="100000"/>
              <a:buFont typeface="Arial"/>
              <a:buNone/>
            </a:pPr>
            <a:r>
              <a:rPr lang="en"/>
              <a:t>Sun May 11 12:12:05 PDT 2014--&gt;loading posting list for term: pyramid</a:t>
            </a:r>
          </a:p>
          <a:p>
            <a:pPr rtl="0" lvl="0">
              <a:spcBef>
                <a:spcPts val="0"/>
              </a:spcBef>
              <a:buClr>
                <a:schemeClr val="dk1"/>
              </a:buClr>
              <a:buFont typeface="Arial"/>
              <a:buNone/>
            </a:pPr>
            <a:r>
              <a:t/>
            </a:r>
            <a:endParaRPr/>
          </a:p>
          <a:p>
            <a:pPr rtl="0" lvl="0">
              <a:spcBef>
                <a:spcPts val="0"/>
              </a:spcBef>
              <a:buClr>
                <a:schemeClr val="dk1"/>
              </a:buClr>
              <a:buSzPct val="100000"/>
              <a:buFont typeface="Arial"/>
              <a:buNone/>
            </a:pPr>
            <a:r>
              <a:rPr lang="en"/>
              <a:t>Sun May 11 12:12:12 PDT 2014--&gt;loading posting list for term: pyramid complete</a:t>
            </a:r>
          </a:p>
          <a:p>
            <a:pPr rtl="0" lvl="0">
              <a:spcBef>
                <a:spcPts val="0"/>
              </a:spcBef>
              <a:buClr>
                <a:schemeClr val="dk1"/>
              </a:buClr>
              <a:buFont typeface="Arial"/>
              <a:buNone/>
            </a:pPr>
            <a:r>
              <a:t/>
            </a:r>
            <a:endParaRPr/>
          </a:p>
          <a:p>
            <a:pPr rtl="0" lvl="0">
              <a:spcBef>
                <a:spcPts val="0"/>
              </a:spcBef>
              <a:buClr>
                <a:schemeClr val="dk1"/>
              </a:buClr>
              <a:buSzPct val="100000"/>
              <a:buFont typeface="Arial"/>
              <a:buNone/>
            </a:pPr>
            <a:r>
              <a:rPr lang="en"/>
              <a:t>Sun May 11 12:12:34 PDT 2014--&gt;Search complete</a:t>
            </a:r>
          </a:p>
          <a:p>
            <a:pPr rtl="0" lvl="0">
              <a:spcBef>
                <a:spcPts val="0"/>
              </a:spcBef>
              <a:buClr>
                <a:schemeClr val="dk1"/>
              </a:buClr>
              <a:buFont typeface="Arial"/>
              <a:buNone/>
            </a:pPr>
            <a:r>
              <a:t/>
            </a:r>
            <a:endParaRPr/>
          </a:p>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type="ctrTitle"/>
          </p:nvPr>
        </p:nvSpPr>
        <p:spPr>
          <a:xfrm>
            <a:off y="1583342" x="685800"/>
            <a:ext cy="1159856" cx="7772400"/>
          </a:xfrm>
          <a:prstGeom prst="rect">
            <a:avLst/>
          </a:prstGeom>
        </p:spPr>
        <p:txBody>
          <a:bodyPr bIns="91425" rIns="91425" lIns="91425" t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9" name="Shape 9"/>
          <p:cNvSpPr txBox="1"/>
          <p:nvPr>
            <p:ph idx="1" type="subTitle"/>
          </p:nvPr>
        </p:nvSpPr>
        <p:spPr>
          <a:xfrm>
            <a:off y="2840053" x="685800"/>
            <a:ext cy="784737" cx="7772400"/>
          </a:xfrm>
          <a:prstGeom prst="rect">
            <a:avLst/>
          </a:prstGeom>
        </p:spPr>
        <p:txBody>
          <a:bodyPr bIns="91425" rIns="91425" lIns="91425" t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2" name="Shape 12"/>
          <p:cNvSpPr txBox="1"/>
          <p:nvPr>
            <p:ph idx="1" type="body"/>
          </p:nvPr>
        </p:nvSpPr>
        <p:spPr>
          <a:xfrm>
            <a:off y="1200150" x="457200"/>
            <a:ext cy="3725680"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 type="body"/>
          </p:nvPr>
        </p:nvSpPr>
        <p:spPr>
          <a:xfrm>
            <a:off y="1200150" x="457200"/>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2" type="body"/>
          </p:nvPr>
        </p:nvSpPr>
        <p:spPr>
          <a:xfrm>
            <a:off y="1200150" x="4692273"/>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4406309" x="457200"/>
            <a:ext cy="519520" cx="8229600"/>
          </a:xfrm>
          <a:prstGeom prst="rect">
            <a:avLst/>
          </a:prstGeom>
        </p:spPr>
        <p:txBody>
          <a:bodyPr bIns="91425" rIns="91425" lIns="91425" tIns="91425" anchor="t" anchorCtr="0"/>
          <a:lstStyle>
            <a:lvl1pPr algn="ctr">
              <a:spcBef>
                <a:spcPts val="36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y="1200150" x="457200"/>
            <a:ext cy="3725680" cx="8229600"/>
          </a:xfrm>
          <a:prstGeom prst="rect">
            <a:avLst/>
          </a:prstGeom>
        </p:spPr>
        <p:txBody>
          <a:bodyPr bIns="91425" rIns="91425" lIns="91425" t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y="0" x="0"/>
          <a:ext cy="0" cx="0"/>
          <a:chOff y="0" x="0"/>
          <a:chExt cy="0" cx="0"/>
        </a:xfrm>
      </p:grpSpPr>
      <p:sp>
        <p:nvSpPr>
          <p:cNvPr id="23" name="Shape 23"/>
          <p:cNvSpPr txBox="1"/>
          <p:nvPr>
            <p:ph type="ctrTitle"/>
          </p:nvPr>
        </p:nvSpPr>
        <p:spPr>
          <a:xfrm>
            <a:off y="1583342" x="685800"/>
            <a:ext cy="1159856" cx="7772400"/>
          </a:xfrm>
          <a:prstGeom prst="rect">
            <a:avLst/>
          </a:prstGeom>
        </p:spPr>
        <p:txBody>
          <a:bodyPr bIns="91425" rIns="91425" lIns="91425" tIns="91425" anchor="b" anchorCtr="0">
            <a:noAutofit/>
          </a:bodyPr>
          <a:lstStyle/>
          <a:p>
            <a:pPr>
              <a:spcBef>
                <a:spcPts val="0"/>
              </a:spcBef>
              <a:buNone/>
            </a:pPr>
            <a:r>
              <a:rPr lang="en"/>
              <a:t>Assignment 3 Flow</a:t>
            </a:r>
          </a:p>
        </p:txBody>
      </p:sp>
      <p:sp>
        <p:nvSpPr>
          <p:cNvPr id="24" name="Shape 24"/>
          <p:cNvSpPr txBox="1"/>
          <p:nvPr>
            <p:ph idx="1" type="subTitle"/>
          </p:nvPr>
        </p:nvSpPr>
        <p:spPr>
          <a:xfrm>
            <a:off y="2840053" x="685800"/>
            <a:ext cy="784737" cx="7772400"/>
          </a:xfrm>
          <a:prstGeom prst="rect">
            <a:avLst/>
          </a:prstGeom>
        </p:spPr>
        <p:txBody>
          <a:bodyPr bIns="91425" rIns="91425" lIns="91425" tIns="91425" anchor="t" anchorCtr="0">
            <a:noAutofit/>
          </a:bodyPr>
          <a:lstStyle/>
          <a:p>
            <a:pPr>
              <a:spcBef>
                <a:spcPts val="0"/>
              </a:spcBef>
              <a:buNone/>
            </a:pPr>
            <a:r>
              <a:rPr lang="en"/>
              <a:t>Authors - Ramya Shenoy, Srividhya Srinivasan, Shweta</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 name="Shape 28"/>
        <p:cNvGrpSpPr/>
        <p:nvPr/>
      </p:nvGrpSpPr>
      <p:grpSpPr>
        <a:xfrm>
          <a:off y="0" x="0"/>
          <a:ext cy="0" cx="0"/>
          <a:chOff y="0" x="0"/>
          <a:chExt cy="0" cx="0"/>
        </a:xfrm>
      </p:grpSpPr>
      <p:sp>
        <p:nvSpPr>
          <p:cNvPr id="29" name="Shape 2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Removing Redirects</a:t>
            </a:r>
          </a:p>
        </p:txBody>
      </p:sp>
      <p:sp>
        <p:nvSpPr>
          <p:cNvPr id="30" name="Shape 3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Removed pages in wikipedia that are redirects</a:t>
            </a:r>
          </a:p>
          <a:p>
            <a:pPr rtl="0" lvl="0">
              <a:spcBef>
                <a:spcPts val="0"/>
              </a:spcBef>
              <a:buNone/>
            </a:pPr>
            <a:r>
              <a:rPr lang="en"/>
              <a:t>Initial number of Pages -14,313,024</a:t>
            </a:r>
          </a:p>
          <a:p>
            <a:pPr rtl="0" lvl="0">
              <a:spcBef>
                <a:spcPts val="0"/>
              </a:spcBef>
              <a:buNone/>
            </a:pPr>
            <a:r>
              <a:rPr lang="en"/>
              <a:t>After removing Redirects - 4,540,303</a:t>
            </a:r>
          </a:p>
          <a:p>
            <a:pPr rtl="0" lvl="0">
              <a:spcBef>
                <a:spcPts val="0"/>
              </a:spcBef>
              <a:buNone/>
            </a:pPr>
            <a:r>
              <a:rPr lang="en"/>
              <a:t>Total files with ns=0 - 10,836, 523</a:t>
            </a:r>
          </a:p>
          <a:p>
            <a:pPr rtl="0" lvl="0">
              <a:spcBef>
                <a:spcPts val="0"/>
              </a:spcBef>
              <a:buNone/>
            </a:pPr>
            <a:r>
              <a:rPr lang="en"/>
              <a:t>Reduced wikipedia size = 27GB</a:t>
            </a:r>
          </a:p>
          <a:p>
            <a:pPr>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y="0" x="0"/>
          <a:ext cy="0" cx="0"/>
          <a:chOff y="0" x="0"/>
          <a:chExt cy="0" cx="0"/>
        </a:xfrm>
      </p:grpSpPr>
      <p:sp>
        <p:nvSpPr>
          <p:cNvPr id="35" name="Shape 3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Page Selection</a:t>
            </a:r>
          </a:p>
        </p:txBody>
      </p:sp>
      <p:sp>
        <p:nvSpPr>
          <p:cNvPr id="36" name="Shape 3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Applied three algorithms to remove pages with low importance</a:t>
            </a:r>
          </a:p>
          <a:p>
            <a:pPr rtl="0" lvl="0">
              <a:spcBef>
                <a:spcPts val="0"/>
              </a:spcBef>
              <a:buClr>
                <a:schemeClr val="dk1"/>
              </a:buClr>
              <a:buSzPct val="36666"/>
              <a:buFont typeface="Arial"/>
              <a:buNone/>
            </a:pPr>
            <a:r>
              <a:rPr lang="en"/>
              <a:t>1.Indegree</a:t>
            </a:r>
          </a:p>
          <a:p>
            <a:pPr rtl="0" lvl="0">
              <a:spcBef>
                <a:spcPts val="0"/>
              </a:spcBef>
              <a:buClr>
                <a:schemeClr val="dk1"/>
              </a:buClr>
              <a:buSzPct val="36666"/>
              <a:buFont typeface="Arial"/>
              <a:buNone/>
            </a:pPr>
            <a:r>
              <a:rPr lang="en"/>
              <a:t>2.Length of the document</a:t>
            </a:r>
          </a:p>
          <a:p>
            <a:pPr rtl="0" lvl="0">
              <a:spcBef>
                <a:spcPts val="0"/>
              </a:spcBef>
              <a:buNone/>
            </a:pPr>
            <a:r>
              <a:rPr lang="en"/>
              <a:t>3.Number of references</a:t>
            </a:r>
          </a:p>
          <a:p>
            <a:pPr rtl="0" lvl="0">
              <a:spcBef>
                <a:spcPts val="0"/>
              </a:spcBef>
              <a:buNone/>
            </a:pPr>
            <a:r>
              <a:rPr lang="en"/>
              <a:t>Number of pages after removal=2,959,128</a:t>
            </a:r>
          </a:p>
          <a:p>
            <a:pPr rtl="0" lvl="0">
              <a:spcBef>
                <a:spcPts val="0"/>
              </a:spcBef>
              <a:buClr>
                <a:schemeClr val="dk1"/>
              </a:buClr>
              <a:buSzPct val="36666"/>
              <a:buFont typeface="Arial"/>
              <a:buNone/>
            </a:pPr>
            <a:r>
              <a:rPr lang="en"/>
              <a:t>Please see notes for execution time of programs</a:t>
            </a:r>
          </a:p>
          <a:p>
            <a:pPr>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y="0" x="0"/>
          <a:ext cy="0" cx="0"/>
          <a:chOff y="0" x="0"/>
          <a:chExt cy="0" cx="0"/>
        </a:xfrm>
      </p:grpSpPr>
      <p:sp>
        <p:nvSpPr>
          <p:cNvPr id="41" name="Shape 4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Condition for eliminating pages</a:t>
            </a:r>
          </a:p>
        </p:txBody>
      </p:sp>
      <p:sp>
        <p:nvSpPr>
          <p:cNvPr id="42" name="Shape 4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A document will be skipped if it meets all the following conditions:</a:t>
            </a:r>
          </a:p>
          <a:p>
            <a:pPr rtl="0" lvl="0" indent="-419100" marL="457200">
              <a:spcBef>
                <a:spcPts val="0"/>
              </a:spcBef>
              <a:buClr>
                <a:schemeClr val="dk1"/>
              </a:buClr>
              <a:buSzPct val="100000"/>
              <a:buFont typeface="Arial"/>
              <a:buAutoNum type="arabicPeriod"/>
            </a:pPr>
            <a:r>
              <a:rPr lang="en"/>
              <a:t>Length &lt; 300</a:t>
            </a:r>
          </a:p>
          <a:p>
            <a:pPr rtl="0" lvl="0" indent="-419100" marL="457200">
              <a:spcBef>
                <a:spcPts val="0"/>
              </a:spcBef>
              <a:buClr>
                <a:schemeClr val="dk1"/>
              </a:buClr>
              <a:buSzPct val="100000"/>
              <a:buFont typeface="Arial"/>
              <a:buAutoNum type="arabicPeriod"/>
            </a:pPr>
            <a:r>
              <a:rPr lang="en"/>
              <a:t>Number of references in the doc &lt;= 3</a:t>
            </a:r>
          </a:p>
          <a:p>
            <a:pPr rtl="0" lvl="0" indent="-419100" marL="457200">
              <a:spcBef>
                <a:spcPts val="0"/>
              </a:spcBef>
              <a:buClr>
                <a:schemeClr val="dk1"/>
              </a:buClr>
              <a:buSzPct val="100000"/>
              <a:buFont typeface="Arial"/>
              <a:buAutoNum type="arabicPeriod"/>
            </a:pPr>
            <a:r>
              <a:rPr lang="en"/>
              <a:t>Number of inlinks to the doc &lt;= 4 OR &gt; 1000</a:t>
            </a:r>
          </a:p>
          <a:p>
            <a:pPr>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y="0" x="0"/>
          <a:ext cy="0" cx="0"/>
          <a:chOff y="0" x="0"/>
          <a:chExt cy="0" cx="0"/>
        </a:xfrm>
      </p:grpSpPr>
      <p:sp>
        <p:nvSpPr>
          <p:cNvPr id="47" name="Shape 4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Creation of posting List</a:t>
            </a:r>
          </a:p>
        </p:txBody>
      </p:sp>
      <p:sp>
        <p:nvSpPr>
          <p:cNvPr id="48" name="Shape 4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Number of documents indexed: 2959128</a:t>
            </a:r>
          </a:p>
          <a:p>
            <a:pPr rtl="0" lvl="0">
              <a:spcBef>
                <a:spcPts val="0"/>
              </a:spcBef>
              <a:buNone/>
            </a:pPr>
            <a:r>
              <a:rPr lang="en"/>
              <a:t>Total size of the index: 6 gb</a:t>
            </a:r>
          </a:p>
          <a:p>
            <a:pPr rtl="0" lvl="0">
              <a:spcBef>
                <a:spcPts val="0"/>
              </a:spcBef>
              <a:buNone/>
            </a:pPr>
            <a:r>
              <a:t/>
            </a:r>
            <a:endParaRPr/>
          </a:p>
          <a:p>
            <a:pPr rtl="0" lvl="0">
              <a:spcBef>
                <a:spcPts val="0"/>
              </a:spcBef>
              <a:buNone/>
            </a:pPr>
            <a:r>
              <a:rPr lang="en"/>
              <a:t>Index file format:</a:t>
            </a:r>
          </a:p>
          <a:p>
            <a:pPr>
              <a:spcBef>
                <a:spcPts val="0"/>
              </a:spcBef>
              <a:buNone/>
            </a:pPr>
            <a:r>
              <a:rPr lang="en"/>
              <a:t>&lt;TERM&gt;#&lt;CollectionFrequency&gt;#&lt;d1-tf1&gt;,&lt;d2-tf2&gt;...</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y="0" x="0"/>
          <a:ext cy="0" cx="0"/>
          <a:chOff y="0" x="0"/>
          <a:chExt cy="0" cx="0"/>
        </a:xfrm>
      </p:grpSpPr>
      <p:sp>
        <p:nvSpPr>
          <p:cNvPr id="53" name="Shape 5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Merging of Posting List</a:t>
            </a:r>
          </a:p>
        </p:txBody>
      </p:sp>
      <p:sp>
        <p:nvSpPr>
          <p:cNvPr id="54" name="Shape 5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Merged the postings and divided it into 4 blocks for faster search</a:t>
            </a:r>
          </a:p>
          <a:p>
            <a:pPr rtl="0" lvl="0">
              <a:spcBef>
                <a:spcPts val="0"/>
              </a:spcBef>
              <a:buNone/>
            </a:pPr>
            <a:r>
              <a:rPr lang="en"/>
              <a:t>1. a-g </a:t>
            </a:r>
          </a:p>
          <a:p>
            <a:pPr rtl="0" lvl="0">
              <a:spcBef>
                <a:spcPts val="0"/>
              </a:spcBef>
              <a:buNone/>
            </a:pPr>
            <a:r>
              <a:rPr lang="en"/>
              <a:t>2. h-n</a:t>
            </a:r>
          </a:p>
          <a:p>
            <a:pPr rtl="0" lvl="0">
              <a:spcBef>
                <a:spcPts val="0"/>
              </a:spcBef>
              <a:buNone/>
            </a:pPr>
            <a:r>
              <a:rPr lang="en"/>
              <a:t>3. o-u</a:t>
            </a:r>
          </a:p>
          <a:p>
            <a:pPr>
              <a:spcBef>
                <a:spcPts val="0"/>
              </a:spcBef>
              <a:buNone/>
            </a:pPr>
            <a:r>
              <a:rPr lang="en"/>
              <a:t>4. v-z</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y="0" x="0"/>
          <a:ext cy="0" cx="0"/>
          <a:chOff y="0" x="0"/>
          <a:chExt cy="0" cx="0"/>
        </a:xfrm>
      </p:grpSpPr>
      <p:sp>
        <p:nvSpPr>
          <p:cNvPr id="59" name="Shape 5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Computing tf-idf</a:t>
            </a:r>
          </a:p>
        </p:txBody>
      </p:sp>
      <p:sp>
        <p:nvSpPr>
          <p:cNvPr id="60" name="Shape 6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For each query term tf-idf is calculated with respect to documents.Also included Zone Scoring</a:t>
            </a:r>
          </a:p>
          <a:p>
            <a:pPr rtl="0" lvl="0">
              <a:spcBef>
                <a:spcPts val="0"/>
              </a:spcBef>
              <a:buNone/>
            </a:pPr>
            <a:r>
              <a:rPr lang="en"/>
              <a:t>Score(title)=0.8</a:t>
            </a:r>
          </a:p>
          <a:p>
            <a:pPr rtl="0" lvl="0">
              <a:spcBef>
                <a:spcPts val="0"/>
              </a:spcBef>
              <a:buNone/>
            </a:pPr>
            <a:r>
              <a:rPr lang="en"/>
              <a:t>Score(body)=0.2</a:t>
            </a:r>
          </a:p>
          <a:p>
            <a:pPr>
              <a:spcBef>
                <a:spcPts val="0"/>
              </a:spcBef>
              <a:buNone/>
            </a:pPr>
            <a:r>
              <a:rPr lang="en"/>
              <a:t>Sorted in nonincreasing order and top results are displayed</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y="0" x="0"/>
          <a:ext cy="0" cx="0"/>
          <a:chOff y="0" x="0"/>
          <a:chExt cy="0" cx="0"/>
        </a:xfrm>
      </p:grpSpPr>
      <p:sp>
        <p:nvSpPr>
          <p:cNvPr id="65" name="Shape 6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Query-Pyramid of Egypt</a:t>
            </a:r>
          </a:p>
        </p:txBody>
      </p:sp>
      <p:sp>
        <p:nvSpPr>
          <p:cNvPr id="66" name="Shape 6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sz="1400" lang="en" i="1"/>
              <a:t>Top 10 Result</a:t>
            </a:r>
          </a:p>
          <a:p>
            <a:pPr rtl="0" lvl="0">
              <a:spcBef>
                <a:spcPts val="0"/>
              </a:spcBef>
              <a:buClr>
                <a:schemeClr val="dk1"/>
              </a:buClr>
              <a:buSzPct val="78571"/>
              <a:buFont typeface="Arial"/>
              <a:buNone/>
            </a:pPr>
            <a:r>
              <a:rPr sz="1400" lang="en"/>
              <a:t>Pyramid of Khui</a:t>
            </a:r>
          </a:p>
          <a:p>
            <a:pPr rtl="0" lvl="0">
              <a:spcBef>
                <a:spcPts val="0"/>
              </a:spcBef>
              <a:buClr>
                <a:schemeClr val="dk1"/>
              </a:buClr>
              <a:buSzPct val="78571"/>
              <a:buFont typeface="Arial"/>
              <a:buNone/>
            </a:pPr>
            <a:r>
              <a:rPr sz="1400" lang="en"/>
              <a:t>Egyptian pyramids</a:t>
            </a:r>
          </a:p>
          <a:p>
            <a:pPr rtl="0" lvl="0">
              <a:spcBef>
                <a:spcPts val="0"/>
              </a:spcBef>
              <a:buClr>
                <a:schemeClr val="dk1"/>
              </a:buClr>
              <a:buSzPct val="78571"/>
              <a:buFont typeface="Arial"/>
              <a:buNone/>
            </a:pPr>
            <a:r>
              <a:rPr sz="1400" lang="en"/>
              <a:t>Johnson solid</a:t>
            </a:r>
          </a:p>
          <a:p>
            <a:pPr rtl="0" lvl="0">
              <a:spcBef>
                <a:spcPts val="0"/>
              </a:spcBef>
              <a:buClr>
                <a:schemeClr val="dk1"/>
              </a:buClr>
              <a:buSzPct val="78571"/>
              <a:buFont typeface="Arial"/>
              <a:buNone/>
            </a:pPr>
            <a:r>
              <a:rPr sz="1400" lang="en"/>
              <a:t>Dendera</a:t>
            </a:r>
          </a:p>
          <a:p>
            <a:pPr rtl="0" lvl="0">
              <a:spcBef>
                <a:spcPts val="0"/>
              </a:spcBef>
              <a:buClr>
                <a:schemeClr val="dk1"/>
              </a:buClr>
              <a:buSzPct val="78571"/>
              <a:buFont typeface="Arial"/>
              <a:buNone/>
            </a:pPr>
            <a:r>
              <a:rPr sz="1400" lang="en"/>
              <a:t>Great Pyramid of Cholula</a:t>
            </a:r>
          </a:p>
          <a:p>
            <a:pPr rtl="0" lvl="0">
              <a:spcBef>
                <a:spcPts val="0"/>
              </a:spcBef>
              <a:buClr>
                <a:schemeClr val="dk1"/>
              </a:buClr>
              <a:buSzPct val="78571"/>
              <a:buFont typeface="Arial"/>
              <a:buNone/>
            </a:pPr>
            <a:r>
              <a:rPr sz="1400" lang="en"/>
              <a:t>Great Pyramid of Giza</a:t>
            </a:r>
          </a:p>
          <a:p>
            <a:pPr rtl="0" lvl="0">
              <a:spcBef>
                <a:spcPts val="0"/>
              </a:spcBef>
              <a:buClr>
                <a:schemeClr val="dk1"/>
              </a:buClr>
              <a:buSzPct val="78571"/>
              <a:buFont typeface="Arial"/>
              <a:buNone/>
            </a:pPr>
            <a:r>
              <a:rPr sz="1400" lang="en"/>
              <a:t>Outline of Egypt</a:t>
            </a:r>
          </a:p>
          <a:p>
            <a:pPr rtl="0" lvl="0">
              <a:spcBef>
                <a:spcPts val="0"/>
              </a:spcBef>
              <a:buClr>
                <a:schemeClr val="dk1"/>
              </a:buClr>
              <a:buSzPct val="78571"/>
              <a:buFont typeface="Arial"/>
              <a:buNone/>
            </a:pPr>
            <a:r>
              <a:rPr sz="1400" lang="en"/>
              <a:t>Food guide pyramid</a:t>
            </a:r>
          </a:p>
          <a:p>
            <a:pPr rtl="0" lvl="0">
              <a:spcBef>
                <a:spcPts val="0"/>
              </a:spcBef>
              <a:buClr>
                <a:schemeClr val="dk1"/>
              </a:buClr>
              <a:buSzPct val="78571"/>
              <a:buFont typeface="Arial"/>
              <a:buNone/>
            </a:pPr>
            <a:r>
              <a:rPr sz="1400" lang="en"/>
              <a:t>Pyramid</a:t>
            </a:r>
          </a:p>
          <a:p>
            <a:pPr rtl="0" lvl="0">
              <a:spcBef>
                <a:spcPts val="0"/>
              </a:spcBef>
              <a:buClr>
                <a:schemeClr val="dk1"/>
              </a:buClr>
              <a:buSzPct val="78571"/>
              <a:buFont typeface="Arial"/>
              <a:buNone/>
            </a:pPr>
            <a:r>
              <a:rPr sz="1400" lang="en"/>
              <a:t>Pyramid (geometry)</a:t>
            </a:r>
          </a:p>
          <a:p>
            <a:pPr rtl="0" lvl="0">
              <a:spcBef>
                <a:spcPts val="0"/>
              </a:spcBef>
              <a:buClr>
                <a:schemeClr val="dk1"/>
              </a:buClr>
              <a:buFont typeface="Arial"/>
              <a:buNone/>
            </a:pPr>
            <a:r>
              <a:t/>
            </a:r>
            <a:endParaRPr sz="1400"/>
          </a:p>
          <a:p>
            <a:pPr>
              <a:spcBef>
                <a:spcPts val="0"/>
              </a:spcBef>
              <a:buNone/>
            </a:pPr>
            <a:r>
              <a:t/>
            </a:r>
            <a:endParaRPr sz="1400"/>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