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2"/>
  </p:notesMasterIdLst>
  <p:sldIdLst>
    <p:sldId id="256" r:id="rId2"/>
    <p:sldId id="270" r:id="rId3"/>
    <p:sldId id="267" r:id="rId4"/>
    <p:sldId id="268" r:id="rId5"/>
    <p:sldId id="269" r:id="rId6"/>
    <p:sldId id="271" r:id="rId7"/>
    <p:sldId id="272" r:id="rId8"/>
    <p:sldId id="278" r:id="rId9"/>
    <p:sldId id="277"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6826"/>
  </p:normalViewPr>
  <p:slideViewPr>
    <p:cSldViewPr snapToGrid="0" snapToObjects="1">
      <p:cViewPr varScale="1">
        <p:scale>
          <a:sx n="93" d="100"/>
          <a:sy n="93" d="100"/>
        </p:scale>
        <p:origin x="13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0A277-B43C-DD40-B0EE-748F65E00053}" type="datetimeFigureOut">
              <a:rPr lang="en-US" smtClean="0"/>
              <a:t>8/2/19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6867F-EA93-F746-B509-FDBC58AAF15A}" type="slidenum">
              <a:rPr lang="en-US" smtClean="0"/>
              <a:t>‹#›</a:t>
            </a:fld>
            <a:endParaRPr lang="en-US"/>
          </a:p>
        </p:txBody>
      </p:sp>
    </p:spTree>
    <p:extLst>
      <p:ext uri="{BB962C8B-B14F-4D97-AF65-F5344CB8AC3E}">
        <p14:creationId xmlns:p14="http://schemas.microsoft.com/office/powerpoint/2010/main" val="221515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rank 20% top customers are predicted and are given RFM score based on </a:t>
            </a:r>
          </a:p>
        </p:txBody>
      </p:sp>
      <p:sp>
        <p:nvSpPr>
          <p:cNvPr id="4" name="Slide Number Placeholder 3"/>
          <p:cNvSpPr>
            <a:spLocks noGrp="1"/>
          </p:cNvSpPr>
          <p:nvPr>
            <p:ph type="sldNum" sz="quarter" idx="10"/>
          </p:nvPr>
        </p:nvSpPr>
        <p:spPr/>
        <p:txBody>
          <a:bodyPr/>
          <a:lstStyle/>
          <a:p>
            <a:fld id="{31F6867F-EA93-F746-B509-FDBC58AAF15A}" type="slidenum">
              <a:rPr lang="en-US" smtClean="0"/>
              <a:t>6</a:t>
            </a:fld>
            <a:endParaRPr lang="en-US"/>
          </a:p>
        </p:txBody>
      </p:sp>
    </p:spTree>
    <p:extLst>
      <p:ext uri="{BB962C8B-B14F-4D97-AF65-F5344CB8AC3E}">
        <p14:creationId xmlns:p14="http://schemas.microsoft.com/office/powerpoint/2010/main" val="17445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a:t>
            </a:r>
            <a:r>
              <a:rPr lang="en-US" dirty="0" err="1"/>
              <a:t>Recency</a:t>
            </a:r>
            <a:r>
              <a:rPr lang="en-US" dirty="0"/>
              <a:t> score = 4: most recently purchased.</a:t>
            </a:r>
          </a:p>
          <a:p>
            <a:r>
              <a:rPr lang="en-US" dirty="0"/>
              <a:t>Best Frequency score = 4: most quantity purchase.</a:t>
            </a:r>
          </a:p>
          <a:p>
            <a:r>
              <a:rPr lang="en-US" dirty="0"/>
              <a:t>Best Monetary score = 4: spent the most.</a:t>
            </a:r>
          </a:p>
          <a:p>
            <a:endParaRPr lang="en-US" dirty="0"/>
          </a:p>
          <a:p>
            <a:r>
              <a:rPr lang="en-US" dirty="0"/>
              <a:t>**Best Customers - Champions**: Reward them. They can be early adopters to new products. Suggest them "Refer a friend".</a:t>
            </a:r>
          </a:p>
          <a:p>
            <a:r>
              <a:rPr lang="en-US" dirty="0"/>
              <a:t>**At Risk**: Send them personalized emails to encourage them to shop.</a:t>
            </a:r>
          </a:p>
        </p:txBody>
      </p:sp>
      <p:sp>
        <p:nvSpPr>
          <p:cNvPr id="4" name="Slide Number Placeholder 3"/>
          <p:cNvSpPr>
            <a:spLocks noGrp="1"/>
          </p:cNvSpPr>
          <p:nvPr>
            <p:ph type="sldNum" sz="quarter" idx="10"/>
          </p:nvPr>
        </p:nvSpPr>
        <p:spPr/>
        <p:txBody>
          <a:bodyPr/>
          <a:lstStyle/>
          <a:p>
            <a:fld id="{31F6867F-EA93-F746-B509-FDBC58AAF15A}" type="slidenum">
              <a:rPr lang="en-US" smtClean="0"/>
              <a:t>7</a:t>
            </a:fld>
            <a:endParaRPr lang="en-US"/>
          </a:p>
        </p:txBody>
      </p:sp>
    </p:spTree>
    <p:extLst>
      <p:ext uri="{BB962C8B-B14F-4D97-AF65-F5344CB8AC3E}">
        <p14:creationId xmlns:p14="http://schemas.microsoft.com/office/powerpoint/2010/main" val="385341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9189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679AE9-CFFE-0947-A491-E0A18FB0E3BB}"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38231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96664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047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80750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309534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2919919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330482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011429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517200" y="610701"/>
            <a:ext cx="11157600" cy="9147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517200" y="1986433"/>
            <a:ext cx="11157600" cy="4105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56070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340280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9608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679AE9-CFFE-0947-A491-E0A18FB0E3BB}"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30689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679AE9-CFFE-0947-A491-E0A18FB0E3BB}" type="datetimeFigureOut">
              <a:rPr lang="en-US" smtClean="0"/>
              <a:t>8/2/19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279447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14477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21399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4679AE9-CFFE-0947-A491-E0A18FB0E3BB}" type="datetimeFigureOut">
              <a:rPr lang="en-US" smtClean="0"/>
              <a:t>8/2/19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418722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679AE9-CFFE-0947-A491-E0A18FB0E3BB}" type="datetimeFigureOut">
              <a:rPr lang="en-US" smtClean="0"/>
              <a:t>8/2/19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D4CE28-15AB-0C4E-90C0-3059553B4595}" type="slidenum">
              <a:rPr lang="en-US" smtClean="0"/>
              <a:t>‹#›</a:t>
            </a:fld>
            <a:endParaRPr lang="en-US"/>
          </a:p>
        </p:txBody>
      </p:sp>
    </p:spTree>
    <p:extLst>
      <p:ext uri="{BB962C8B-B14F-4D97-AF65-F5344CB8AC3E}">
        <p14:creationId xmlns:p14="http://schemas.microsoft.com/office/powerpoint/2010/main" val="114912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679AE9-CFFE-0947-A491-E0A18FB0E3BB}" type="datetimeFigureOut">
              <a:rPr lang="en-US" smtClean="0"/>
              <a:t>8/2/19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D4CE28-15AB-0C4E-90C0-3059553B4595}" type="slidenum">
              <a:rPr lang="en-US" smtClean="0"/>
              <a:t>‹#›</a:t>
            </a:fld>
            <a:endParaRPr lang="en-US"/>
          </a:p>
        </p:txBody>
      </p:sp>
    </p:spTree>
    <p:extLst>
      <p:ext uri="{BB962C8B-B14F-4D97-AF65-F5344CB8AC3E}">
        <p14:creationId xmlns:p14="http://schemas.microsoft.com/office/powerpoint/2010/main" val="1885986284"/>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4EAF-06A7-6D41-A89C-B01FC6D36ADF}"/>
              </a:ext>
            </a:extLst>
          </p:cNvPr>
          <p:cNvSpPr>
            <a:spLocks noGrp="1"/>
          </p:cNvSpPr>
          <p:nvPr>
            <p:ph type="ctrTitle"/>
          </p:nvPr>
        </p:nvSpPr>
        <p:spPr>
          <a:xfrm>
            <a:off x="189470" y="321275"/>
            <a:ext cx="9144000" cy="2545491"/>
          </a:xfrm>
        </p:spPr>
        <p:txBody>
          <a:bodyPr>
            <a:noAutofit/>
          </a:bodyPr>
          <a:lstStyle/>
          <a:p>
            <a:r>
              <a:rPr lang="en-US" sz="4400" b="1" dirty="0">
                <a:latin typeface="Corsiva Hebrew" pitchFamily="2" charset="-79"/>
                <a:cs typeface="Corsiva Hebrew" pitchFamily="2" charset="-79"/>
              </a:rPr>
              <a:t>Predicting Repeated Customers based on the purchase behavior </a:t>
            </a:r>
            <a:r>
              <a:rPr lang="en" sz="4400" b="1" dirty="0">
                <a:latin typeface="Corsiva Hebrew" pitchFamily="2" charset="-79"/>
                <a:ea typeface="Corsiva"/>
                <a:cs typeface="Corsiva Hebrew" pitchFamily="2" charset="-79"/>
                <a:sym typeface="Corsiva"/>
              </a:rPr>
              <a:t>using Customer Segmentation </a:t>
            </a:r>
            <a:endParaRPr lang="en-US" sz="4400" b="1" dirty="0">
              <a:latin typeface="Corsiva Hebrew" pitchFamily="2" charset="-79"/>
              <a:cs typeface="Corsiva Hebrew" pitchFamily="2" charset="-79"/>
            </a:endParaRPr>
          </a:p>
        </p:txBody>
      </p:sp>
      <p:sp>
        <p:nvSpPr>
          <p:cNvPr id="3" name="Subtitle 2">
            <a:extLst>
              <a:ext uri="{FF2B5EF4-FFF2-40B4-BE49-F238E27FC236}">
                <a16:creationId xmlns:a16="http://schemas.microsoft.com/office/drawing/2014/main" id="{0258FB65-27FE-FE4E-9FD3-F73FB6A6CD8A}"/>
              </a:ext>
            </a:extLst>
          </p:cNvPr>
          <p:cNvSpPr>
            <a:spLocks noGrp="1"/>
          </p:cNvSpPr>
          <p:nvPr>
            <p:ph type="subTitle" idx="1"/>
          </p:nvPr>
        </p:nvSpPr>
        <p:spPr>
          <a:xfrm>
            <a:off x="1462216" y="4238367"/>
            <a:ext cx="10338486" cy="1767017"/>
          </a:xfrm>
        </p:spPr>
        <p:txBody>
          <a:bodyPr>
            <a:normAutofit/>
          </a:bodyPr>
          <a:lstStyle/>
          <a:p>
            <a:r>
              <a:rPr lang="en-US" b="1" dirty="0">
                <a:latin typeface="Corsiva Hebrew" pitchFamily="2" charset="-79"/>
                <a:cs typeface="Corsiva Hebrew" pitchFamily="2" charset="-79"/>
              </a:rPr>
              <a:t>									</a:t>
            </a:r>
          </a:p>
          <a:p>
            <a:r>
              <a:rPr lang="en-US" b="1" dirty="0">
                <a:latin typeface="Corsiva Hebrew" pitchFamily="2" charset="-79"/>
                <a:cs typeface="Corsiva Hebrew" pitchFamily="2" charset="-79"/>
              </a:rPr>
              <a:t>  															Presented by :</a:t>
            </a:r>
          </a:p>
          <a:p>
            <a:r>
              <a:rPr lang="en-US" b="1" dirty="0">
                <a:latin typeface="Corsiva Hebrew" pitchFamily="2" charset="-79"/>
                <a:cs typeface="Corsiva Hebrew" pitchFamily="2" charset="-79"/>
              </a:rPr>
              <a:t>																	Shweta </a:t>
            </a:r>
            <a:r>
              <a:rPr lang="en-US" b="1" dirty="0" err="1">
                <a:latin typeface="Corsiva Hebrew" pitchFamily="2" charset="-79"/>
                <a:cs typeface="Corsiva Hebrew" pitchFamily="2" charset="-79"/>
              </a:rPr>
              <a:t>Tatiya</a:t>
            </a:r>
            <a:endParaRPr lang="en-US" b="1" dirty="0">
              <a:latin typeface="Corsiva Hebrew" pitchFamily="2" charset="-79"/>
              <a:cs typeface="Corsiva Hebrew" pitchFamily="2" charset="-79"/>
            </a:endParaRPr>
          </a:p>
          <a:p>
            <a:r>
              <a:rPr lang="en-US" b="1" dirty="0">
                <a:latin typeface="Corsiva Hebrew" pitchFamily="2" charset="-79"/>
                <a:cs typeface="Corsiva Hebrew" pitchFamily="2" charset="-79"/>
              </a:rPr>
              <a:t>		 		  									         	 </a:t>
            </a:r>
            <a:r>
              <a:rPr lang="en-US" b="1">
                <a:latin typeface="Corsiva Hebrew" pitchFamily="2" charset="-79"/>
                <a:cs typeface="Corsiva Hebrew" pitchFamily="2" charset="-79"/>
              </a:rPr>
              <a:t>	</a:t>
            </a:r>
            <a:endParaRPr lang="en-US" b="1" dirty="0">
              <a:latin typeface="Corsiva Hebrew" pitchFamily="2" charset="-79"/>
              <a:cs typeface="Corsiva Hebrew" pitchFamily="2" charset="-79"/>
            </a:endParaRPr>
          </a:p>
        </p:txBody>
      </p:sp>
    </p:spTree>
    <p:extLst>
      <p:ext uri="{BB962C8B-B14F-4D97-AF65-F5344CB8AC3E}">
        <p14:creationId xmlns:p14="http://schemas.microsoft.com/office/powerpoint/2010/main" val="898774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39C0-944C-254B-BE4E-330C1A11614E}"/>
              </a:ext>
            </a:extLst>
          </p:cNvPr>
          <p:cNvSpPr>
            <a:spLocks noGrp="1"/>
          </p:cNvSpPr>
          <p:nvPr>
            <p:ph type="title"/>
          </p:nvPr>
        </p:nvSpPr>
        <p:spPr>
          <a:xfrm>
            <a:off x="838200" y="2248930"/>
            <a:ext cx="10515600" cy="2434280"/>
          </a:xfrm>
        </p:spPr>
        <p:txBody>
          <a:bodyPr>
            <a:normAutofit/>
          </a:bodyPr>
          <a:lstStyle/>
          <a:p>
            <a:pPr algn="ctr"/>
            <a:r>
              <a:rPr lang="en-US" sz="8000" b="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9771289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B010-8D14-BD4D-A9A0-24943F3DC715}"/>
              </a:ext>
            </a:extLst>
          </p:cNvPr>
          <p:cNvSpPr>
            <a:spLocks noGrp="1"/>
          </p:cNvSpPr>
          <p:nvPr>
            <p:ph type="title"/>
          </p:nvPr>
        </p:nvSpPr>
        <p:spPr/>
        <p:txBody>
          <a:bodyPr/>
          <a:lstStyle/>
          <a:p>
            <a:r>
              <a:rPr lang="en-US" sz="4400" b="1" dirty="0"/>
              <a:t>Problem Statement</a:t>
            </a:r>
            <a:endParaRPr lang="en-US" sz="4400" dirty="0"/>
          </a:p>
        </p:txBody>
      </p:sp>
      <p:sp>
        <p:nvSpPr>
          <p:cNvPr id="3" name="Text Placeholder 2">
            <a:extLst>
              <a:ext uri="{FF2B5EF4-FFF2-40B4-BE49-F238E27FC236}">
                <a16:creationId xmlns:a16="http://schemas.microsoft.com/office/drawing/2014/main" id="{44D1EE4A-95D3-A34A-814A-CD1169AFA8E8}"/>
              </a:ext>
            </a:extLst>
          </p:cNvPr>
          <p:cNvSpPr>
            <a:spLocks noGrp="1"/>
          </p:cNvSpPr>
          <p:nvPr>
            <p:ph type="body" idx="1"/>
          </p:nvPr>
        </p:nvSpPr>
        <p:spPr>
          <a:xfrm>
            <a:off x="517200" y="1940011"/>
            <a:ext cx="11157600" cy="4151621"/>
          </a:xfrm>
        </p:spPr>
        <p:txBody>
          <a:bodyPr>
            <a:normAutofit/>
          </a:bodyPr>
          <a:lstStyle/>
          <a:p>
            <a:pPr marL="342900" indent="-342900" algn="just"/>
            <a:r>
              <a:rPr lang="en-US" dirty="0"/>
              <a:t>In today’s business world it is difficult to build loyal relationships with customers, where customer retention is a major issue. It is generally believed that loyalty and customer satisfaction is a key factor in repurchasing </a:t>
            </a:r>
          </a:p>
          <a:p>
            <a:pPr marL="0" indent="0" algn="just">
              <a:buNone/>
            </a:pPr>
            <a:endParaRPr lang="en" dirty="0"/>
          </a:p>
          <a:p>
            <a:pPr marL="342900" indent="-342900" algn="just"/>
            <a:r>
              <a:rPr lang="en" dirty="0"/>
              <a:t>Predicting the ‘Repeat Purchase’ behavior of an existing customer using </a:t>
            </a:r>
            <a:r>
              <a:rPr lang="en-US" dirty="0"/>
              <a:t>customer segmentation and RFM analysis model.</a:t>
            </a:r>
          </a:p>
          <a:p>
            <a:pPr marL="0" indent="0" algn="just">
              <a:buNone/>
            </a:pPr>
            <a:endParaRPr lang="en" dirty="0"/>
          </a:p>
          <a:p>
            <a:pPr marL="342900" indent="-342900" algn="just"/>
            <a:r>
              <a:rPr lang="en" dirty="0"/>
              <a:t>We use geographical segmentation data of customers for over a year to predict ‘Loyal Customers’ , ‘Best Customers’ , ‘Lost Customers’ by finding the </a:t>
            </a:r>
            <a:r>
              <a:rPr lang="en" dirty="0" err="1"/>
              <a:t>recency</a:t>
            </a:r>
            <a:r>
              <a:rPr lang="en" dirty="0"/>
              <a:t> frequency and </a:t>
            </a:r>
            <a:r>
              <a:rPr lang="en-US" dirty="0"/>
              <a:t>monetary</a:t>
            </a:r>
            <a:r>
              <a:rPr lang="en" dirty="0"/>
              <a:t> values .</a:t>
            </a:r>
          </a:p>
          <a:p>
            <a:endParaRPr lang="en-US" dirty="0"/>
          </a:p>
        </p:txBody>
      </p:sp>
    </p:spTree>
    <p:extLst>
      <p:ext uri="{BB962C8B-B14F-4D97-AF65-F5344CB8AC3E}">
        <p14:creationId xmlns:p14="http://schemas.microsoft.com/office/powerpoint/2010/main" val="1566322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AB73-F303-6945-815D-1F87540154E1}"/>
              </a:ext>
            </a:extLst>
          </p:cNvPr>
          <p:cNvSpPr>
            <a:spLocks noGrp="1"/>
          </p:cNvSpPr>
          <p:nvPr>
            <p:ph type="title"/>
          </p:nvPr>
        </p:nvSpPr>
        <p:spPr/>
        <p:txBody>
          <a:bodyPr/>
          <a:lstStyle/>
          <a:p>
            <a:r>
              <a:rPr lang="en-US" sz="4400" dirty="0"/>
              <a:t>Customer Segmentation</a:t>
            </a:r>
          </a:p>
        </p:txBody>
      </p:sp>
      <p:sp>
        <p:nvSpPr>
          <p:cNvPr id="3" name="Text Placeholder 2">
            <a:extLst>
              <a:ext uri="{FF2B5EF4-FFF2-40B4-BE49-F238E27FC236}">
                <a16:creationId xmlns:a16="http://schemas.microsoft.com/office/drawing/2014/main" id="{A3AB93F6-E015-4243-A494-9A8D0DB1E31D}"/>
              </a:ext>
            </a:extLst>
          </p:cNvPr>
          <p:cNvSpPr>
            <a:spLocks noGrp="1"/>
          </p:cNvSpPr>
          <p:nvPr>
            <p:ph type="body" idx="1"/>
          </p:nvPr>
        </p:nvSpPr>
        <p:spPr>
          <a:xfrm>
            <a:off x="517200" y="1698171"/>
            <a:ext cx="11157600" cy="4752056"/>
          </a:xfrm>
        </p:spPr>
        <p:txBody>
          <a:bodyPr>
            <a:noAutofit/>
          </a:bodyPr>
          <a:lstStyle/>
          <a:p>
            <a:pPr algn="just"/>
            <a:r>
              <a:rPr lang="en-US" sz="1900" dirty="0"/>
              <a:t>Customer segmentation relies on identifying key differentiators that divide customers into groups that can be targeted. Information such as a customers' demographics (age, race, religion, gender, family size, ethnicity, income, education level), geography (where they live and work), psychographic (social class, lifestyle and personality characteristics) and behavioral (spending, consumption, usage and desired benefits) tendencies are taken into account when determining customer segmentation practices.</a:t>
            </a:r>
          </a:p>
          <a:p>
            <a:pPr algn="just"/>
            <a:endParaRPr lang="en-US" sz="1900" dirty="0"/>
          </a:p>
          <a:p>
            <a:pPr algn="just"/>
            <a:r>
              <a:rPr lang="en-US" sz="1900" dirty="0"/>
              <a:t>In ecommerce companies like online retails, customer segmentation is necessary in order to understand customers behaviors. </a:t>
            </a:r>
          </a:p>
          <a:p>
            <a:pPr marL="0" indent="0" algn="just">
              <a:buNone/>
            </a:pPr>
            <a:endParaRPr lang="en-US" sz="1900" dirty="0"/>
          </a:p>
          <a:p>
            <a:pPr algn="just"/>
            <a:r>
              <a:rPr lang="en-US" sz="1900" dirty="0"/>
              <a:t>It leverages acquired customer data , transactions data in order to divide customers into groups. Our goal is to cluster our customers to get insights in</a:t>
            </a:r>
          </a:p>
          <a:p>
            <a:pPr lvl="1" algn="just"/>
            <a:r>
              <a:rPr lang="en-US" sz="1900" dirty="0"/>
              <a:t>Increasing revenue (Knowing customers who present most of our revenue)</a:t>
            </a:r>
          </a:p>
          <a:p>
            <a:pPr lvl="1" algn="just"/>
            <a:r>
              <a:rPr lang="en-US" sz="1900" dirty="0"/>
              <a:t>Increasing customer retention</a:t>
            </a:r>
          </a:p>
          <a:p>
            <a:pPr lvl="1" algn="just"/>
            <a:r>
              <a:rPr lang="en-US" sz="1900" dirty="0"/>
              <a:t>Discovering Trends and pattern </a:t>
            </a:r>
          </a:p>
          <a:p>
            <a:pPr lvl="1" algn="just"/>
            <a:r>
              <a:rPr lang="en-US" sz="1900" dirty="0"/>
              <a:t>Defining customers at risk</a:t>
            </a:r>
          </a:p>
        </p:txBody>
      </p:sp>
      <p:sp>
        <p:nvSpPr>
          <p:cNvPr id="4" name="TextBox 3">
            <a:extLst>
              <a:ext uri="{FF2B5EF4-FFF2-40B4-BE49-F238E27FC236}">
                <a16:creationId xmlns:a16="http://schemas.microsoft.com/office/drawing/2014/main" id="{AEC70036-C8AE-1649-85D9-A63110CDE971}"/>
              </a:ext>
            </a:extLst>
          </p:cNvPr>
          <p:cNvSpPr txBox="1"/>
          <p:nvPr/>
        </p:nvSpPr>
        <p:spPr>
          <a:xfrm>
            <a:off x="1132114" y="169817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66045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AB73-F303-6945-815D-1F87540154E1}"/>
              </a:ext>
            </a:extLst>
          </p:cNvPr>
          <p:cNvSpPr>
            <a:spLocks noGrp="1"/>
          </p:cNvSpPr>
          <p:nvPr>
            <p:ph type="title"/>
          </p:nvPr>
        </p:nvSpPr>
        <p:spPr/>
        <p:txBody>
          <a:bodyPr/>
          <a:lstStyle/>
          <a:p>
            <a:r>
              <a:rPr lang="en-US" sz="4400" dirty="0"/>
              <a:t>RFM Model Analysis </a:t>
            </a:r>
          </a:p>
        </p:txBody>
      </p:sp>
      <p:sp>
        <p:nvSpPr>
          <p:cNvPr id="3" name="Text Placeholder 2">
            <a:extLst>
              <a:ext uri="{FF2B5EF4-FFF2-40B4-BE49-F238E27FC236}">
                <a16:creationId xmlns:a16="http://schemas.microsoft.com/office/drawing/2014/main" id="{A3AB93F6-E015-4243-A494-9A8D0DB1E31D}"/>
              </a:ext>
            </a:extLst>
          </p:cNvPr>
          <p:cNvSpPr>
            <a:spLocks noGrp="1"/>
          </p:cNvSpPr>
          <p:nvPr>
            <p:ph type="body" idx="1"/>
          </p:nvPr>
        </p:nvSpPr>
        <p:spPr>
          <a:xfrm>
            <a:off x="517200" y="1779373"/>
            <a:ext cx="11157600" cy="4584357"/>
          </a:xfrm>
        </p:spPr>
        <p:txBody>
          <a:bodyPr>
            <a:normAutofit/>
          </a:bodyPr>
          <a:lstStyle/>
          <a:p>
            <a:pPr algn="just"/>
            <a:r>
              <a:rPr lang="en-GB" sz="2000" dirty="0"/>
              <a:t>RFM (Recency, Frequency, Monetary) analysis is a customer segmentation technique that uses past purchase behaviour to divide customers into groups.</a:t>
            </a:r>
          </a:p>
          <a:p>
            <a:pPr algn="just"/>
            <a:endParaRPr lang="en-GB" sz="2000" dirty="0"/>
          </a:p>
          <a:p>
            <a:pPr algn="just"/>
            <a:r>
              <a:rPr lang="en-GB" sz="2000" dirty="0"/>
              <a:t>RFM helps divide customers into various categories or clusters to identify customers who are more likely to respond to promotions and also for future personalization services.- </a:t>
            </a:r>
          </a:p>
          <a:p>
            <a:pPr lvl="1" algn="just"/>
            <a:r>
              <a:rPr lang="en-GB" sz="1600" dirty="0"/>
              <a:t>RECENCY (R): Days since last purchase </a:t>
            </a:r>
          </a:p>
          <a:p>
            <a:pPr lvl="1" algn="just"/>
            <a:r>
              <a:rPr lang="en-GB" sz="1600" dirty="0"/>
              <a:t>FREQUENCY (F): How many times a customer purchased from us </a:t>
            </a:r>
          </a:p>
          <a:p>
            <a:pPr lvl="1" algn="just"/>
            <a:r>
              <a:rPr lang="en-GB" sz="1600" dirty="0"/>
              <a:t>MONETARY VALUE (M): Total money this customer spent.</a:t>
            </a:r>
          </a:p>
          <a:p>
            <a:pPr marL="457200" lvl="1" indent="0" algn="just">
              <a:buNone/>
            </a:pPr>
            <a:endParaRPr lang="en-GB" sz="1600" dirty="0"/>
          </a:p>
          <a:p>
            <a:pPr algn="just"/>
            <a:r>
              <a:rPr lang="en-GB" sz="2000" dirty="0"/>
              <a:t>RFM Analysis answers these questions:- </a:t>
            </a:r>
          </a:p>
          <a:p>
            <a:pPr lvl="1" algn="just"/>
            <a:r>
              <a:rPr lang="en-GB" sz="1600" dirty="0"/>
              <a:t>Who are our best customers? </a:t>
            </a:r>
          </a:p>
          <a:p>
            <a:pPr lvl="1" algn="just"/>
            <a:r>
              <a:rPr lang="en-GB" sz="1600" dirty="0"/>
              <a:t>Who has the potential to be converted in more profitable customers?</a:t>
            </a:r>
          </a:p>
          <a:p>
            <a:pPr lvl="1" algn="just"/>
            <a:r>
              <a:rPr lang="en-GB" sz="1600" dirty="0"/>
              <a:t>Which customers we must retain?</a:t>
            </a:r>
          </a:p>
          <a:p>
            <a:pPr lvl="1" algn="just"/>
            <a:r>
              <a:rPr lang="en-GB" sz="1600" dirty="0"/>
              <a:t>Which group of customers is most likely to respond to our current campaign?</a:t>
            </a:r>
            <a:endParaRPr lang="en-US" sz="1600" dirty="0"/>
          </a:p>
        </p:txBody>
      </p:sp>
    </p:spTree>
    <p:extLst>
      <p:ext uri="{BB962C8B-B14F-4D97-AF65-F5344CB8AC3E}">
        <p14:creationId xmlns:p14="http://schemas.microsoft.com/office/powerpoint/2010/main" val="12460172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09FE7D-69C6-5D48-98A3-F7085E5D2714}"/>
              </a:ext>
            </a:extLst>
          </p:cNvPr>
          <p:cNvPicPr>
            <a:picLocks noChangeAspect="1"/>
          </p:cNvPicPr>
          <p:nvPr/>
        </p:nvPicPr>
        <p:blipFill>
          <a:blip r:embed="rId2"/>
          <a:stretch>
            <a:fillRect/>
          </a:stretch>
        </p:blipFill>
        <p:spPr>
          <a:xfrm>
            <a:off x="2159782" y="980715"/>
            <a:ext cx="8040385" cy="5261822"/>
          </a:xfrm>
          <a:prstGeom prst="rect">
            <a:avLst/>
          </a:prstGeom>
        </p:spPr>
      </p:pic>
      <p:sp>
        <p:nvSpPr>
          <p:cNvPr id="3" name="TextBox 2">
            <a:extLst>
              <a:ext uri="{FF2B5EF4-FFF2-40B4-BE49-F238E27FC236}">
                <a16:creationId xmlns:a16="http://schemas.microsoft.com/office/drawing/2014/main" id="{977030F8-94AB-B044-899D-7542EB527C6F}"/>
              </a:ext>
            </a:extLst>
          </p:cNvPr>
          <p:cNvSpPr txBox="1"/>
          <p:nvPr/>
        </p:nvSpPr>
        <p:spPr>
          <a:xfrm>
            <a:off x="786124" y="457495"/>
            <a:ext cx="1833508" cy="523220"/>
          </a:xfrm>
          <a:prstGeom prst="rect">
            <a:avLst/>
          </a:prstGeom>
          <a:noFill/>
        </p:spPr>
        <p:txBody>
          <a:bodyPr wrap="square" rtlCol="0">
            <a:spAutoFit/>
          </a:bodyPr>
          <a:lstStyle/>
          <a:p>
            <a:r>
              <a:rPr lang="en-US" sz="2800" dirty="0" err="1"/>
              <a:t>Contd</a:t>
            </a:r>
            <a:r>
              <a:rPr lang="en-US" sz="2800" dirty="0"/>
              <a:t> …</a:t>
            </a:r>
          </a:p>
        </p:txBody>
      </p:sp>
    </p:spTree>
    <p:extLst>
      <p:ext uri="{BB962C8B-B14F-4D97-AF65-F5344CB8AC3E}">
        <p14:creationId xmlns:p14="http://schemas.microsoft.com/office/powerpoint/2010/main" val="2723733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5964-959A-1441-86CC-1462A4D82F6A}"/>
              </a:ext>
            </a:extLst>
          </p:cNvPr>
          <p:cNvSpPr>
            <a:spLocks noGrp="1"/>
          </p:cNvSpPr>
          <p:nvPr>
            <p:ph type="title"/>
          </p:nvPr>
        </p:nvSpPr>
        <p:spPr/>
        <p:txBody>
          <a:bodyPr/>
          <a:lstStyle/>
          <a:p>
            <a:r>
              <a:rPr lang="en-US" sz="4400" dirty="0"/>
              <a:t>Pareto Principle</a:t>
            </a:r>
          </a:p>
        </p:txBody>
      </p:sp>
      <p:sp>
        <p:nvSpPr>
          <p:cNvPr id="3" name="Text Placeholder 2">
            <a:extLst>
              <a:ext uri="{FF2B5EF4-FFF2-40B4-BE49-F238E27FC236}">
                <a16:creationId xmlns:a16="http://schemas.microsoft.com/office/drawing/2014/main" id="{35588F78-616D-7C4F-9C0E-D80E97F52C30}"/>
              </a:ext>
            </a:extLst>
          </p:cNvPr>
          <p:cNvSpPr>
            <a:spLocks noGrp="1"/>
          </p:cNvSpPr>
          <p:nvPr>
            <p:ph type="body" idx="1"/>
          </p:nvPr>
        </p:nvSpPr>
        <p:spPr>
          <a:xfrm>
            <a:off x="517200" y="2360141"/>
            <a:ext cx="11157600" cy="3731491"/>
          </a:xfrm>
        </p:spPr>
        <p:txBody>
          <a:bodyPr/>
          <a:lstStyle/>
          <a:p>
            <a:pPr algn="just"/>
            <a:r>
              <a:rPr lang="en-US" dirty="0"/>
              <a:t>Commonly referred to as the 80-20 rule on our dataset by applying it to our RFM variables.</a:t>
            </a:r>
          </a:p>
          <a:p>
            <a:pPr marL="0" indent="0" algn="just">
              <a:buNone/>
            </a:pPr>
            <a:endParaRPr lang="en-US" dirty="0"/>
          </a:p>
          <a:p>
            <a:pPr algn="just"/>
            <a:r>
              <a:rPr lang="en-US" dirty="0"/>
              <a:t>Pareto’s rule says </a:t>
            </a:r>
            <a:r>
              <a:rPr lang="en-US" b="1" dirty="0"/>
              <a:t>80% of the results come from 20% of the causes</a:t>
            </a:r>
            <a:r>
              <a:rPr lang="en-US" dirty="0"/>
              <a:t>.</a:t>
            </a:r>
          </a:p>
          <a:p>
            <a:pPr marL="0" indent="0" algn="just">
              <a:buNone/>
            </a:pPr>
            <a:endParaRPr lang="en-US" dirty="0"/>
          </a:p>
          <a:p>
            <a:pPr algn="just"/>
            <a:r>
              <a:rPr lang="en-US" dirty="0"/>
              <a:t>Similarly, </a:t>
            </a:r>
            <a:r>
              <a:rPr lang="en-US" b="1" dirty="0"/>
              <a:t>20% customers contribute to 80% of your total revenue</a:t>
            </a:r>
            <a:r>
              <a:rPr lang="en-US" dirty="0"/>
              <a:t>.</a:t>
            </a:r>
          </a:p>
        </p:txBody>
      </p:sp>
    </p:spTree>
    <p:extLst>
      <p:ext uri="{BB962C8B-B14F-4D97-AF65-F5344CB8AC3E}">
        <p14:creationId xmlns:p14="http://schemas.microsoft.com/office/powerpoint/2010/main" val="2111827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9FC4C-BF4A-3A45-9255-27B32A1E467C}"/>
              </a:ext>
            </a:extLst>
          </p:cNvPr>
          <p:cNvSpPr>
            <a:spLocks noGrp="1"/>
          </p:cNvSpPr>
          <p:nvPr>
            <p:ph type="title"/>
          </p:nvPr>
        </p:nvSpPr>
        <p:spPr/>
        <p:txBody>
          <a:bodyPr/>
          <a:lstStyle/>
          <a:p>
            <a:r>
              <a:rPr lang="en-US" sz="4400" dirty="0"/>
              <a:t>Creation of RFM segmentation table</a:t>
            </a:r>
          </a:p>
        </p:txBody>
      </p:sp>
      <p:sp>
        <p:nvSpPr>
          <p:cNvPr id="3" name="Text Placeholder 2">
            <a:extLst>
              <a:ext uri="{FF2B5EF4-FFF2-40B4-BE49-F238E27FC236}">
                <a16:creationId xmlns:a16="http://schemas.microsoft.com/office/drawing/2014/main" id="{A3E867D5-2C7F-EA42-99B8-937C02BA602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163D00E2-9F23-7746-83A3-F324F4C45BA9}"/>
              </a:ext>
            </a:extLst>
          </p:cNvPr>
          <p:cNvPicPr>
            <a:picLocks noChangeAspect="1"/>
          </p:cNvPicPr>
          <p:nvPr/>
        </p:nvPicPr>
        <p:blipFill>
          <a:blip r:embed="rId3"/>
          <a:stretch>
            <a:fillRect/>
          </a:stretch>
        </p:blipFill>
        <p:spPr>
          <a:xfrm>
            <a:off x="1754658" y="2384854"/>
            <a:ext cx="8303741" cy="3467047"/>
          </a:xfrm>
          <a:prstGeom prst="rect">
            <a:avLst/>
          </a:prstGeom>
        </p:spPr>
      </p:pic>
    </p:spTree>
    <p:extLst>
      <p:ext uri="{BB962C8B-B14F-4D97-AF65-F5344CB8AC3E}">
        <p14:creationId xmlns:p14="http://schemas.microsoft.com/office/powerpoint/2010/main" val="9315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39C0-944C-254B-BE4E-330C1A11614E}"/>
              </a:ext>
            </a:extLst>
          </p:cNvPr>
          <p:cNvSpPr>
            <a:spLocks noGrp="1"/>
          </p:cNvSpPr>
          <p:nvPr>
            <p:ph type="title"/>
          </p:nvPr>
        </p:nvSpPr>
        <p:spPr>
          <a:xfrm>
            <a:off x="838200" y="2248930"/>
            <a:ext cx="10515600" cy="2434280"/>
          </a:xfrm>
        </p:spPr>
        <p:txBody>
          <a:bodyPr>
            <a:normAutofit/>
          </a:bodyPr>
          <a:lstStyle/>
          <a:p>
            <a:pPr algn="ctr"/>
            <a:r>
              <a:rPr lang="en-US" sz="8000" b="1" dirty="0">
                <a:latin typeface="Calibri" panose="020F0502020204030204" pitchFamily="34" charset="0"/>
                <a:cs typeface="Calibri" panose="020F0502020204030204" pitchFamily="34" charset="0"/>
              </a:rPr>
              <a:t>Future Work</a:t>
            </a:r>
          </a:p>
        </p:txBody>
      </p:sp>
    </p:spTree>
    <p:extLst>
      <p:ext uri="{BB962C8B-B14F-4D97-AF65-F5344CB8AC3E}">
        <p14:creationId xmlns:p14="http://schemas.microsoft.com/office/powerpoint/2010/main" val="1533362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F856A9-1AD9-9B43-AE2B-A7556003F895}"/>
              </a:ext>
            </a:extLst>
          </p:cNvPr>
          <p:cNvSpPr>
            <a:spLocks noGrp="1"/>
          </p:cNvSpPr>
          <p:nvPr>
            <p:ph type="title"/>
          </p:nvPr>
        </p:nvSpPr>
        <p:spPr>
          <a:xfrm>
            <a:off x="646111" y="452718"/>
            <a:ext cx="9404723" cy="1141304"/>
          </a:xfrm>
        </p:spPr>
        <p:txBody>
          <a:bodyPr/>
          <a:lstStyle/>
          <a:p>
            <a:r>
              <a:rPr lang="en-US" sz="4400" dirty="0"/>
              <a:t>Relevant Research papers</a:t>
            </a:r>
          </a:p>
        </p:txBody>
      </p:sp>
      <p:sp>
        <p:nvSpPr>
          <p:cNvPr id="3" name="Content Placeholder 2">
            <a:extLst>
              <a:ext uri="{FF2B5EF4-FFF2-40B4-BE49-F238E27FC236}">
                <a16:creationId xmlns:a16="http://schemas.microsoft.com/office/drawing/2014/main" id="{30577718-15CF-6A45-9F76-FB21D97D949B}"/>
              </a:ext>
            </a:extLst>
          </p:cNvPr>
          <p:cNvSpPr>
            <a:spLocks noGrp="1"/>
          </p:cNvSpPr>
          <p:nvPr>
            <p:ph idx="1"/>
          </p:nvPr>
        </p:nvSpPr>
        <p:spPr>
          <a:xfrm>
            <a:off x="1104293" y="1816444"/>
            <a:ext cx="10338064" cy="4753231"/>
          </a:xfrm>
        </p:spPr>
        <p:txBody>
          <a:bodyPr>
            <a:normAutofit/>
          </a:bodyPr>
          <a:lstStyle/>
          <a:p>
            <a:pPr algn="just"/>
            <a:r>
              <a:rPr lang="en-US" dirty="0"/>
              <a:t>The evolution of direct, data and digital marketing, Richard Webber, Journal of Direct, Data and Digital Marketing Practice (2013) 14, 291â€“309. </a:t>
            </a:r>
          </a:p>
          <a:p>
            <a:pPr marL="0" indent="0" algn="just">
              <a:buNone/>
            </a:pPr>
            <a:endParaRPr lang="en-US" dirty="0"/>
          </a:p>
          <a:p>
            <a:pPr algn="just"/>
            <a:r>
              <a:rPr lang="en-US" dirty="0"/>
              <a:t>Clustering Experiments on Big Transaction Data for Market Segmentation, </a:t>
            </a:r>
            <a:r>
              <a:rPr lang="en-US" dirty="0" err="1"/>
              <a:t>Ashishkumar</a:t>
            </a:r>
            <a:r>
              <a:rPr lang="en-US" dirty="0"/>
              <a:t> Singh, Grace </a:t>
            </a:r>
            <a:r>
              <a:rPr lang="en-US" dirty="0" err="1"/>
              <a:t>Rumantir</a:t>
            </a:r>
            <a:r>
              <a:rPr lang="en-US" dirty="0"/>
              <a:t>, Annie South, Blair </a:t>
            </a:r>
            <a:r>
              <a:rPr lang="en-US" dirty="0" err="1"/>
              <a:t>Bethwaite</a:t>
            </a:r>
            <a:r>
              <a:rPr lang="en-US" dirty="0"/>
              <a:t>, Proceedings of the 2014 International Conference on Big Data Science and Computing.</a:t>
            </a:r>
          </a:p>
          <a:p>
            <a:pPr marL="0" indent="0" algn="just">
              <a:buNone/>
            </a:pPr>
            <a:r>
              <a:rPr lang="en-US" dirty="0"/>
              <a:t> </a:t>
            </a:r>
          </a:p>
          <a:p>
            <a:pPr algn="just"/>
            <a:r>
              <a:rPr lang="en-US" dirty="0"/>
              <a:t>A decision-making framework for precision marketing, Zhen You, </a:t>
            </a:r>
            <a:r>
              <a:rPr lang="en-US" dirty="0" err="1"/>
              <a:t>Yain-Whar</a:t>
            </a:r>
            <a:r>
              <a:rPr lang="en-US" dirty="0"/>
              <a:t> Si, </a:t>
            </a:r>
            <a:r>
              <a:rPr lang="en-US" dirty="0" err="1"/>
              <a:t>Defu</a:t>
            </a:r>
            <a:r>
              <a:rPr lang="en-US" dirty="0"/>
              <a:t> Zhang, </a:t>
            </a:r>
            <a:r>
              <a:rPr lang="en-US" dirty="0" err="1"/>
              <a:t>XiangXiang</a:t>
            </a:r>
            <a:r>
              <a:rPr lang="en-US" dirty="0"/>
              <a:t> Zeng, Stephen C.H. Leung c, Tao Li, Expert Systems with Applications, 42 (2015) 3357â€“3367.</a:t>
            </a:r>
          </a:p>
          <a:p>
            <a:pPr marL="0" indent="0" algn="just">
              <a:buNone/>
            </a:pPr>
            <a:br>
              <a:rPr lang="en-US" dirty="0"/>
            </a:br>
            <a:endParaRPr lang="en-US" dirty="0"/>
          </a:p>
        </p:txBody>
      </p:sp>
    </p:spTree>
    <p:extLst>
      <p:ext uri="{BB962C8B-B14F-4D97-AF65-F5344CB8AC3E}">
        <p14:creationId xmlns:p14="http://schemas.microsoft.com/office/powerpoint/2010/main" val="3100319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{772B5D77-E186-FD4F-B00E-1FF62797FEA9}tf10001062</Template>
  <TotalTime>304</TotalTime>
  <Words>417</Words>
  <Application>Microsoft Macintosh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Corsiva Hebrew</vt:lpstr>
      <vt:lpstr>Wingdings 3</vt:lpstr>
      <vt:lpstr>Ion</vt:lpstr>
      <vt:lpstr>Predicting Repeated Customers based on the purchase behavior using Customer Segmentation </vt:lpstr>
      <vt:lpstr>Problem Statement</vt:lpstr>
      <vt:lpstr>Customer Segmentation</vt:lpstr>
      <vt:lpstr>RFM Model Analysis </vt:lpstr>
      <vt:lpstr>PowerPoint Presentation</vt:lpstr>
      <vt:lpstr>Pareto Principle</vt:lpstr>
      <vt:lpstr>Creation of RFM segmentation table</vt:lpstr>
      <vt:lpstr>Future Work</vt:lpstr>
      <vt:lpstr>Relevant Research papers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Repeated purchase behavior of customers using Customer Segmentation</dc:title>
  <dc:creator>Shweta Tatiya</dc:creator>
  <cp:lastModifiedBy>Shweta Tatiya</cp:lastModifiedBy>
  <cp:revision>19</cp:revision>
  <dcterms:created xsi:type="dcterms:W3CDTF">2018-03-11T17:49:30Z</dcterms:created>
  <dcterms:modified xsi:type="dcterms:W3CDTF">2019-08-02T23:11:41Z</dcterms:modified>
</cp:coreProperties>
</file>