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0" r:id="rId2"/>
    <p:sldId id="281" r:id="rId3"/>
    <p:sldId id="282" r:id="rId4"/>
    <p:sldId id="283" r:id="rId5"/>
    <p:sldId id="276" r:id="rId6"/>
    <p:sldId id="284" r:id="rId7"/>
    <p:sldId id="260" r:id="rId8"/>
    <p:sldId id="285" r:id="rId9"/>
    <p:sldId id="286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87" r:id="rId18"/>
    <p:sldId id="288" r:id="rId19"/>
    <p:sldId id="289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14csv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15csv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1.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4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5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cuments\s-q7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AppData\Roaming\Microsoft\Excel\s-q9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WEETA\Downloads\s-q9..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Consistent Player Performance Over IPL Seasons</a:t>
            </a:r>
          </a:p>
        </c:rich>
      </c:tx>
      <c:layout>
        <c:manualLayout>
          <c:xMode val="edge"/>
          <c:yMode val="edge"/>
          <c:x val="0.1393273611111111"/>
          <c:y val="4.37170634920634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407916666666666E-2"/>
          <c:y val="0.21862658730158729"/>
          <c:w val="0.96909233228773817"/>
          <c:h val="0.58966301708182256"/>
        </c:manualLayout>
      </c:layout>
      <c:lineChart>
        <c:grouping val="standard"/>
        <c:varyColors val="0"/>
        <c:ser>
          <c:idx val="0"/>
          <c:order val="0"/>
          <c:tx>
            <c:strRef>
              <c:f>'s-q14csv'!$B$1</c:f>
              <c:strCache>
                <c:ptCount val="1"/>
                <c:pt idx="0">
                  <c:v>Avg_Runs_Per_Match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's-q14csv'!$A$2:$A$6</c:f>
              <c:strCache>
                <c:ptCount val="5"/>
                <c:pt idx="0">
                  <c:v>LMP Simmons</c:v>
                </c:pt>
                <c:pt idx="1">
                  <c:v>V Kohli</c:v>
                </c:pt>
                <c:pt idx="2">
                  <c:v>DA Warner</c:v>
                </c:pt>
                <c:pt idx="3">
                  <c:v>AB de Villiers</c:v>
                </c:pt>
                <c:pt idx="4">
                  <c:v>MEK Hussey</c:v>
                </c:pt>
              </c:strCache>
            </c:strRef>
          </c:cat>
          <c:val>
            <c:numRef>
              <c:f>'s-q14csv'!$B$2:$B$6</c:f>
              <c:numCache>
                <c:formatCode>General</c:formatCode>
                <c:ptCount val="5"/>
                <c:pt idx="0">
                  <c:v>42.82</c:v>
                </c:pt>
                <c:pt idx="1">
                  <c:v>39.869999999999997</c:v>
                </c:pt>
                <c:pt idx="2">
                  <c:v>38.49</c:v>
                </c:pt>
                <c:pt idx="3">
                  <c:v>34.53</c:v>
                </c:pt>
                <c:pt idx="4">
                  <c:v>33.97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F-403B-8ED7-05CBE9D73152}"/>
            </c:ext>
          </c:extLst>
        </c:ser>
        <c:ser>
          <c:idx val="1"/>
          <c:order val="1"/>
          <c:tx>
            <c:strRef>
              <c:f>'s-q14csv'!$C$1</c:f>
              <c:strCache>
                <c:ptCount val="1"/>
                <c:pt idx="0">
                  <c:v>Seasons_Played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's-q14csv'!$A$2:$A$6</c:f>
              <c:strCache>
                <c:ptCount val="5"/>
                <c:pt idx="0">
                  <c:v>LMP Simmons</c:v>
                </c:pt>
                <c:pt idx="1">
                  <c:v>V Kohli</c:v>
                </c:pt>
                <c:pt idx="2">
                  <c:v>DA Warner</c:v>
                </c:pt>
                <c:pt idx="3">
                  <c:v>AB de Villiers</c:v>
                </c:pt>
                <c:pt idx="4">
                  <c:v>MEK Hussey</c:v>
                </c:pt>
              </c:strCache>
            </c:strRef>
          </c:cat>
          <c:val>
            <c:numRef>
              <c:f>'s-q14csv'!$C$2:$C$6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FF-403B-8ED7-05CBE9D7315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58086704"/>
        <c:axId val="1058085744"/>
      </c:lineChart>
      <c:catAx>
        <c:axId val="105808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85744"/>
        <c:crosses val="autoZero"/>
        <c:auto val="1"/>
        <c:lblAlgn val="ctr"/>
        <c:lblOffset val="100"/>
        <c:noMultiLvlLbl val="0"/>
      </c:catAx>
      <c:valAx>
        <c:axId val="105808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8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[s-q15csv.csv]s-q15csv!PivotTable40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"Player Average Runs by Venue" </a:t>
            </a:r>
          </a:p>
        </c:rich>
      </c:tx>
      <c:layout>
        <c:manualLayout>
          <c:xMode val="edge"/>
          <c:yMode val="edge"/>
          <c:x val="0.20858118686868687"/>
          <c:y val="3.5476736111111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's-q15csv'!$G$2:$G$3</c:f>
              <c:strCache>
                <c:ptCount val="1"/>
                <c:pt idx="0">
                  <c:v>AB de Villiers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's-q15csv'!$F$4:$F$17</c:f>
              <c:strCache>
                <c:ptCount val="13"/>
                <c:pt idx="0">
                  <c:v>Brabourne Stadium</c:v>
                </c:pt>
                <c:pt idx="1">
                  <c:v>Dr. Y.S. Rajasekhara Reddy ACA-VDCA Cricket Stadium</c:v>
                </c:pt>
                <c:pt idx="2">
                  <c:v>Eden Gardens</c:v>
                </c:pt>
                <c:pt idx="3">
                  <c:v>Feroz Shah Kotla</c:v>
                </c:pt>
                <c:pt idx="4">
                  <c:v>JSCA International Stadium Complex</c:v>
                </c:pt>
                <c:pt idx="5">
                  <c:v>M Chinnaswamy Stadium</c:v>
                </c:pt>
                <c:pt idx="6">
                  <c:v>Maharashtra Cricket Association Stadium</c:v>
                </c:pt>
                <c:pt idx="7">
                  <c:v>Rajiv Gandhi International Stadium, Uppal</c:v>
                </c:pt>
                <c:pt idx="8">
                  <c:v>Sardar Patel Stadium, Motera</c:v>
                </c:pt>
                <c:pt idx="9">
                  <c:v>Sawai Mansingh Stadium</c:v>
                </c:pt>
                <c:pt idx="10">
                  <c:v>Shaheed Veer Narayan Singh International Stadium</c:v>
                </c:pt>
                <c:pt idx="11">
                  <c:v>Sheikh Zayed Stadium</c:v>
                </c:pt>
                <c:pt idx="12">
                  <c:v>Wankhede Stadium</c:v>
                </c:pt>
              </c:strCache>
            </c:strRef>
          </c:cat>
          <c:val>
            <c:numRef>
              <c:f>'s-q15csv'!$G$4:$G$17</c:f>
              <c:numCache>
                <c:formatCode>General</c:formatCode>
                <c:ptCount val="13"/>
                <c:pt idx="2">
                  <c:v>33.33</c:v>
                </c:pt>
                <c:pt idx="4">
                  <c:v>19</c:v>
                </c:pt>
                <c:pt idx="5">
                  <c:v>35.81</c:v>
                </c:pt>
                <c:pt idx="7">
                  <c:v>25.33</c:v>
                </c:pt>
                <c:pt idx="12">
                  <c:v>43.25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8-4FCD-8D20-39B39C7C02A2}"/>
            </c:ext>
          </c:extLst>
        </c:ser>
        <c:ser>
          <c:idx val="1"/>
          <c:order val="1"/>
          <c:tx>
            <c:strRef>
              <c:f>'s-q15csv'!$H$2:$H$3</c:f>
              <c:strCache>
                <c:ptCount val="1"/>
                <c:pt idx="0">
                  <c:v>AM Rahane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's-q15csv'!$F$4:$F$17</c:f>
              <c:strCache>
                <c:ptCount val="13"/>
                <c:pt idx="0">
                  <c:v>Brabourne Stadium</c:v>
                </c:pt>
                <c:pt idx="1">
                  <c:v>Dr. Y.S. Rajasekhara Reddy ACA-VDCA Cricket Stadium</c:v>
                </c:pt>
                <c:pt idx="2">
                  <c:v>Eden Gardens</c:v>
                </c:pt>
                <c:pt idx="3">
                  <c:v>Feroz Shah Kotla</c:v>
                </c:pt>
                <c:pt idx="4">
                  <c:v>JSCA International Stadium Complex</c:v>
                </c:pt>
                <c:pt idx="5">
                  <c:v>M Chinnaswamy Stadium</c:v>
                </c:pt>
                <c:pt idx="6">
                  <c:v>Maharashtra Cricket Association Stadium</c:v>
                </c:pt>
                <c:pt idx="7">
                  <c:v>Rajiv Gandhi International Stadium, Uppal</c:v>
                </c:pt>
                <c:pt idx="8">
                  <c:v>Sardar Patel Stadium, Motera</c:v>
                </c:pt>
                <c:pt idx="9">
                  <c:v>Sawai Mansingh Stadium</c:v>
                </c:pt>
                <c:pt idx="10">
                  <c:v>Shaheed Veer Narayan Singh International Stadium</c:v>
                </c:pt>
                <c:pt idx="11">
                  <c:v>Sheikh Zayed Stadium</c:v>
                </c:pt>
                <c:pt idx="12">
                  <c:v>Wankhede Stadium</c:v>
                </c:pt>
              </c:strCache>
            </c:strRef>
          </c:cat>
          <c:val>
            <c:numRef>
              <c:f>'s-q15csv'!$H$4:$H$17</c:f>
              <c:numCache>
                <c:formatCode>General</c:formatCode>
                <c:ptCount val="13"/>
                <c:pt idx="0">
                  <c:v>45.33</c:v>
                </c:pt>
                <c:pt idx="1">
                  <c:v>30.75</c:v>
                </c:pt>
                <c:pt idx="2">
                  <c:v>9.67</c:v>
                </c:pt>
                <c:pt idx="3">
                  <c:v>33.6</c:v>
                </c:pt>
                <c:pt idx="5">
                  <c:v>37.33</c:v>
                </c:pt>
                <c:pt idx="6">
                  <c:v>37.67</c:v>
                </c:pt>
                <c:pt idx="8">
                  <c:v>44</c:v>
                </c:pt>
                <c:pt idx="9">
                  <c:v>35</c:v>
                </c:pt>
                <c:pt idx="11">
                  <c:v>51.33</c:v>
                </c:pt>
                <c:pt idx="12">
                  <c:v>28.67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8-4FCD-8D20-39B39C7C02A2}"/>
            </c:ext>
          </c:extLst>
        </c:ser>
        <c:ser>
          <c:idx val="2"/>
          <c:order val="2"/>
          <c:tx>
            <c:strRef>
              <c:f>'s-q15csv'!$I$2:$I$3</c:f>
              <c:strCache>
                <c:ptCount val="1"/>
                <c:pt idx="0">
                  <c:v>DA Warner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's-q15csv'!$F$4:$F$17</c:f>
              <c:strCache>
                <c:ptCount val="13"/>
                <c:pt idx="0">
                  <c:v>Brabourne Stadium</c:v>
                </c:pt>
                <c:pt idx="1">
                  <c:v>Dr. Y.S. Rajasekhara Reddy ACA-VDCA Cricket Stadium</c:v>
                </c:pt>
                <c:pt idx="2">
                  <c:v>Eden Gardens</c:v>
                </c:pt>
                <c:pt idx="3">
                  <c:v>Feroz Shah Kotla</c:v>
                </c:pt>
                <c:pt idx="4">
                  <c:v>JSCA International Stadium Complex</c:v>
                </c:pt>
                <c:pt idx="5">
                  <c:v>M Chinnaswamy Stadium</c:v>
                </c:pt>
                <c:pt idx="6">
                  <c:v>Maharashtra Cricket Association Stadium</c:v>
                </c:pt>
                <c:pt idx="7">
                  <c:v>Rajiv Gandhi International Stadium, Uppal</c:v>
                </c:pt>
                <c:pt idx="8">
                  <c:v>Sardar Patel Stadium, Motera</c:v>
                </c:pt>
                <c:pt idx="9">
                  <c:v>Sawai Mansingh Stadium</c:v>
                </c:pt>
                <c:pt idx="10">
                  <c:v>Shaheed Veer Narayan Singh International Stadium</c:v>
                </c:pt>
                <c:pt idx="11">
                  <c:v>Sheikh Zayed Stadium</c:v>
                </c:pt>
                <c:pt idx="12">
                  <c:v>Wankhede Stadium</c:v>
                </c:pt>
              </c:strCache>
            </c:strRef>
          </c:cat>
          <c:val>
            <c:numRef>
              <c:f>'s-q15csv'!$I$4:$I$17</c:f>
              <c:numCache>
                <c:formatCode>General</c:formatCode>
                <c:ptCount val="13"/>
                <c:pt idx="1">
                  <c:v>39.799999999999997</c:v>
                </c:pt>
                <c:pt idx="2">
                  <c:v>11.75</c:v>
                </c:pt>
                <c:pt idx="3">
                  <c:v>29.11</c:v>
                </c:pt>
                <c:pt idx="5">
                  <c:v>52</c:v>
                </c:pt>
                <c:pt idx="7">
                  <c:v>45.25</c:v>
                </c:pt>
                <c:pt idx="10">
                  <c:v>51.75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8-4FCD-8D20-39B39C7C02A2}"/>
            </c:ext>
          </c:extLst>
        </c:ser>
        <c:ser>
          <c:idx val="3"/>
          <c:order val="3"/>
          <c:tx>
            <c:strRef>
              <c:f>'s-q15csv'!$J$2:$J$3</c:f>
              <c:strCache>
                <c:ptCount val="1"/>
                <c:pt idx="0">
                  <c:v>LMP Simmons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's-q15csv'!$F$4:$F$17</c:f>
              <c:strCache>
                <c:ptCount val="13"/>
                <c:pt idx="0">
                  <c:v>Brabourne Stadium</c:v>
                </c:pt>
                <c:pt idx="1">
                  <c:v>Dr. Y.S. Rajasekhara Reddy ACA-VDCA Cricket Stadium</c:v>
                </c:pt>
                <c:pt idx="2">
                  <c:v>Eden Gardens</c:v>
                </c:pt>
                <c:pt idx="3">
                  <c:v>Feroz Shah Kotla</c:v>
                </c:pt>
                <c:pt idx="4">
                  <c:v>JSCA International Stadium Complex</c:v>
                </c:pt>
                <c:pt idx="5">
                  <c:v>M Chinnaswamy Stadium</c:v>
                </c:pt>
                <c:pt idx="6">
                  <c:v>Maharashtra Cricket Association Stadium</c:v>
                </c:pt>
                <c:pt idx="7">
                  <c:v>Rajiv Gandhi International Stadium, Uppal</c:v>
                </c:pt>
                <c:pt idx="8">
                  <c:v>Sardar Patel Stadium, Motera</c:v>
                </c:pt>
                <c:pt idx="9">
                  <c:v>Sawai Mansingh Stadium</c:v>
                </c:pt>
                <c:pt idx="10">
                  <c:v>Shaheed Veer Narayan Singh International Stadium</c:v>
                </c:pt>
                <c:pt idx="11">
                  <c:v>Sheikh Zayed Stadium</c:v>
                </c:pt>
                <c:pt idx="12">
                  <c:v>Wankhede Stadium</c:v>
                </c:pt>
              </c:strCache>
            </c:strRef>
          </c:cat>
          <c:val>
            <c:numRef>
              <c:f>'s-q15csv'!$J$4:$J$17</c:f>
              <c:numCache>
                <c:formatCode>General</c:formatCode>
                <c:ptCount val="13"/>
                <c:pt idx="12">
                  <c:v>30.36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18-4FCD-8D20-39B39C7C02A2}"/>
            </c:ext>
          </c:extLst>
        </c:ser>
        <c:ser>
          <c:idx val="4"/>
          <c:order val="4"/>
          <c:tx>
            <c:strRef>
              <c:f>'s-q15csv'!$K$2:$K$3</c:f>
              <c:strCache>
                <c:ptCount val="1"/>
                <c:pt idx="0">
                  <c:v>V Kohli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's-q15csv'!$F$4:$F$17</c:f>
              <c:strCache>
                <c:ptCount val="13"/>
                <c:pt idx="0">
                  <c:v>Brabourne Stadium</c:v>
                </c:pt>
                <c:pt idx="1">
                  <c:v>Dr. Y.S. Rajasekhara Reddy ACA-VDCA Cricket Stadium</c:v>
                </c:pt>
                <c:pt idx="2">
                  <c:v>Eden Gardens</c:v>
                </c:pt>
                <c:pt idx="3">
                  <c:v>Feroz Shah Kotla</c:v>
                </c:pt>
                <c:pt idx="4">
                  <c:v>JSCA International Stadium Complex</c:v>
                </c:pt>
                <c:pt idx="5">
                  <c:v>M Chinnaswamy Stadium</c:v>
                </c:pt>
                <c:pt idx="6">
                  <c:v>Maharashtra Cricket Association Stadium</c:v>
                </c:pt>
                <c:pt idx="7">
                  <c:v>Rajiv Gandhi International Stadium, Uppal</c:v>
                </c:pt>
                <c:pt idx="8">
                  <c:v>Sardar Patel Stadium, Motera</c:v>
                </c:pt>
                <c:pt idx="9">
                  <c:v>Sawai Mansingh Stadium</c:v>
                </c:pt>
                <c:pt idx="10">
                  <c:v>Shaheed Veer Narayan Singh International Stadium</c:v>
                </c:pt>
                <c:pt idx="11">
                  <c:v>Sheikh Zayed Stadium</c:v>
                </c:pt>
                <c:pt idx="12">
                  <c:v>Wankhede Stadium</c:v>
                </c:pt>
              </c:strCache>
            </c:strRef>
          </c:cat>
          <c:val>
            <c:numRef>
              <c:f>'s-q15csv'!$K$4:$K$17</c:f>
              <c:numCache>
                <c:formatCode>General</c:formatCode>
                <c:ptCount val="13"/>
                <c:pt idx="2">
                  <c:v>42</c:v>
                </c:pt>
                <c:pt idx="4">
                  <c:v>18.670000000000002</c:v>
                </c:pt>
                <c:pt idx="5">
                  <c:v>41.38</c:v>
                </c:pt>
                <c:pt idx="7">
                  <c:v>44</c:v>
                </c:pt>
                <c:pt idx="12">
                  <c:v>37.75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18-4FCD-8D20-39B39C7C02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1111056"/>
        <c:axId val="1271111536"/>
      </c:barChart>
      <c:catAx>
        <c:axId val="1271111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111536"/>
        <c:crosses val="autoZero"/>
        <c:auto val="1"/>
        <c:lblAlgn val="ctr"/>
        <c:lblOffset val="100"/>
        <c:noMultiLvlLbl val="0"/>
      </c:catAx>
      <c:valAx>
        <c:axId val="12711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11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[s-q1.csv]s-q1!PivotTable48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"Venue-wise Toss Decision Impact on Match Outcome"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's-q1'!$H$2:$H$3</c:f>
              <c:strCache>
                <c:ptCount val="1"/>
                <c:pt idx="0">
                  <c:v>bat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's-q1'!$G$4:$G$27</c:f>
              <c:strCache>
                <c:ptCount val="23"/>
                <c:pt idx="0">
                  <c:v>Barabati Stadium</c:v>
                </c:pt>
                <c:pt idx="1">
                  <c:v>Brabourne Stadium</c:v>
                </c:pt>
                <c:pt idx="2">
                  <c:v>Dr. Y.S. Rajasekhara Reddy ACA-VDCA Cricket Stadium</c:v>
                </c:pt>
                <c:pt idx="3">
                  <c:v>Dubai International Cricket Stadium</c:v>
                </c:pt>
                <c:pt idx="4">
                  <c:v>Eden Gardens</c:v>
                </c:pt>
                <c:pt idx="5">
                  <c:v>Feroz Shah Kotla</c:v>
                </c:pt>
                <c:pt idx="6">
                  <c:v>Green Park</c:v>
                </c:pt>
                <c:pt idx="7">
                  <c:v>Himachal Pradesh Cricket Association Stadium</c:v>
                </c:pt>
                <c:pt idx="8">
                  <c:v>JSCA International Stadium Complex</c:v>
                </c:pt>
                <c:pt idx="9">
                  <c:v>M Chinnaswamy Stadium</c:v>
                </c:pt>
                <c:pt idx="10">
                  <c:v>MA Chidambaram Stadium, Chepauk</c:v>
                </c:pt>
                <c:pt idx="11">
                  <c:v>Maharashtra Cricket Association Stadium</c:v>
                </c:pt>
                <c:pt idx="12">
                  <c:v>Punjab Cricket Association IS Bindra Stadium, Mohali</c:v>
                </c:pt>
                <c:pt idx="13">
                  <c:v>Punjab Cricket Association Stadium, Mohali</c:v>
                </c:pt>
                <c:pt idx="14">
                  <c:v>Rajiv Gandhi International Stadium, Uppal</c:v>
                </c:pt>
                <c:pt idx="15">
                  <c:v>Sardar Patel Stadium, Motera</c:v>
                </c:pt>
                <c:pt idx="16">
                  <c:v>Saurashtra Cricket Association Stadium</c:v>
                </c:pt>
                <c:pt idx="17">
                  <c:v>Sawai Mansingh Stadium</c:v>
                </c:pt>
                <c:pt idx="18">
                  <c:v>Shaheed Veer Narayan Singh International Stadium</c:v>
                </c:pt>
                <c:pt idx="19">
                  <c:v>Sharjah Cricket Stadium</c:v>
                </c:pt>
                <c:pt idx="20">
                  <c:v>Sheikh Zayed Stadium</c:v>
                </c:pt>
                <c:pt idx="21">
                  <c:v>Subrata Roy Sahara Stadium</c:v>
                </c:pt>
                <c:pt idx="22">
                  <c:v>Wankhede Stadium</c:v>
                </c:pt>
              </c:strCache>
            </c:strRef>
          </c:cat>
          <c:val>
            <c:numRef>
              <c:f>'s-q1'!$H$4:$H$27</c:f>
              <c:numCache>
                <c:formatCode>General</c:formatCode>
                <c:ptCount val="23"/>
                <c:pt idx="1">
                  <c:v>100</c:v>
                </c:pt>
                <c:pt idx="2">
                  <c:v>50</c:v>
                </c:pt>
                <c:pt idx="3">
                  <c:v>33.33</c:v>
                </c:pt>
                <c:pt idx="4">
                  <c:v>30</c:v>
                </c:pt>
                <c:pt idx="5">
                  <c:v>42.86</c:v>
                </c:pt>
                <c:pt idx="8">
                  <c:v>33.33</c:v>
                </c:pt>
                <c:pt idx="9">
                  <c:v>33.33</c:v>
                </c:pt>
                <c:pt idx="10">
                  <c:v>72.73</c:v>
                </c:pt>
                <c:pt idx="11">
                  <c:v>50</c:v>
                </c:pt>
                <c:pt idx="12">
                  <c:v>0</c:v>
                </c:pt>
                <c:pt idx="13">
                  <c:v>50</c:v>
                </c:pt>
                <c:pt idx="14">
                  <c:v>15.38</c:v>
                </c:pt>
                <c:pt idx="15">
                  <c:v>33.33</c:v>
                </c:pt>
                <c:pt idx="16">
                  <c:v>0</c:v>
                </c:pt>
                <c:pt idx="17">
                  <c:v>25</c:v>
                </c:pt>
                <c:pt idx="18">
                  <c:v>33.33</c:v>
                </c:pt>
                <c:pt idx="19">
                  <c:v>0</c:v>
                </c:pt>
                <c:pt idx="20">
                  <c:v>75</c:v>
                </c:pt>
                <c:pt idx="21">
                  <c:v>57.14</c:v>
                </c:pt>
                <c:pt idx="22">
                  <c:v>64.290000000000006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D-480E-87C8-31380AFAA44C}"/>
            </c:ext>
          </c:extLst>
        </c:ser>
        <c:ser>
          <c:idx val="1"/>
          <c:order val="1"/>
          <c:tx>
            <c:strRef>
              <c:f>'s-q1'!$I$2:$I$3</c:f>
              <c:strCache>
                <c:ptCount val="1"/>
                <c:pt idx="0">
                  <c:v>field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's-q1'!$G$4:$G$27</c:f>
              <c:strCache>
                <c:ptCount val="23"/>
                <c:pt idx="0">
                  <c:v>Barabati Stadium</c:v>
                </c:pt>
                <c:pt idx="1">
                  <c:v>Brabourne Stadium</c:v>
                </c:pt>
                <c:pt idx="2">
                  <c:v>Dr. Y.S. Rajasekhara Reddy ACA-VDCA Cricket Stadium</c:v>
                </c:pt>
                <c:pt idx="3">
                  <c:v>Dubai International Cricket Stadium</c:v>
                </c:pt>
                <c:pt idx="4">
                  <c:v>Eden Gardens</c:v>
                </c:pt>
                <c:pt idx="5">
                  <c:v>Feroz Shah Kotla</c:v>
                </c:pt>
                <c:pt idx="6">
                  <c:v>Green Park</c:v>
                </c:pt>
                <c:pt idx="7">
                  <c:v>Himachal Pradesh Cricket Association Stadium</c:v>
                </c:pt>
                <c:pt idx="8">
                  <c:v>JSCA International Stadium Complex</c:v>
                </c:pt>
                <c:pt idx="9">
                  <c:v>M Chinnaswamy Stadium</c:v>
                </c:pt>
                <c:pt idx="10">
                  <c:v>MA Chidambaram Stadium, Chepauk</c:v>
                </c:pt>
                <c:pt idx="11">
                  <c:v>Maharashtra Cricket Association Stadium</c:v>
                </c:pt>
                <c:pt idx="12">
                  <c:v>Punjab Cricket Association IS Bindra Stadium, Mohali</c:v>
                </c:pt>
                <c:pt idx="13">
                  <c:v>Punjab Cricket Association Stadium, Mohali</c:v>
                </c:pt>
                <c:pt idx="14">
                  <c:v>Rajiv Gandhi International Stadium, Uppal</c:v>
                </c:pt>
                <c:pt idx="15">
                  <c:v>Sardar Patel Stadium, Motera</c:v>
                </c:pt>
                <c:pt idx="16">
                  <c:v>Saurashtra Cricket Association Stadium</c:v>
                </c:pt>
                <c:pt idx="17">
                  <c:v>Sawai Mansingh Stadium</c:v>
                </c:pt>
                <c:pt idx="18">
                  <c:v>Shaheed Veer Narayan Singh International Stadium</c:v>
                </c:pt>
                <c:pt idx="19">
                  <c:v>Sharjah Cricket Stadium</c:v>
                </c:pt>
                <c:pt idx="20">
                  <c:v>Sheikh Zayed Stadium</c:v>
                </c:pt>
                <c:pt idx="21">
                  <c:v>Subrata Roy Sahara Stadium</c:v>
                </c:pt>
                <c:pt idx="22">
                  <c:v>Wankhede Stadium</c:v>
                </c:pt>
              </c:strCache>
            </c:strRef>
          </c:cat>
          <c:val>
            <c:numRef>
              <c:f>'s-q1'!$I$4:$I$27</c:f>
              <c:numCache>
                <c:formatCode>General</c:formatCode>
                <c:ptCount val="23"/>
                <c:pt idx="0">
                  <c:v>66.67</c:v>
                </c:pt>
                <c:pt idx="1">
                  <c:v>33.33</c:v>
                </c:pt>
                <c:pt idx="2">
                  <c:v>40</c:v>
                </c:pt>
                <c:pt idx="3">
                  <c:v>50</c:v>
                </c:pt>
                <c:pt idx="4">
                  <c:v>62.5</c:v>
                </c:pt>
                <c:pt idx="5">
                  <c:v>66.67</c:v>
                </c:pt>
                <c:pt idx="6">
                  <c:v>100</c:v>
                </c:pt>
                <c:pt idx="7">
                  <c:v>0</c:v>
                </c:pt>
                <c:pt idx="8">
                  <c:v>75</c:v>
                </c:pt>
                <c:pt idx="9">
                  <c:v>51.85</c:v>
                </c:pt>
                <c:pt idx="10">
                  <c:v>25</c:v>
                </c:pt>
                <c:pt idx="11">
                  <c:v>66.67</c:v>
                </c:pt>
                <c:pt idx="12">
                  <c:v>40</c:v>
                </c:pt>
                <c:pt idx="13">
                  <c:v>54.55</c:v>
                </c:pt>
                <c:pt idx="14">
                  <c:v>60</c:v>
                </c:pt>
                <c:pt idx="15">
                  <c:v>40</c:v>
                </c:pt>
                <c:pt idx="16">
                  <c:v>66.67</c:v>
                </c:pt>
                <c:pt idx="17">
                  <c:v>75</c:v>
                </c:pt>
                <c:pt idx="18">
                  <c:v>66.67</c:v>
                </c:pt>
                <c:pt idx="19">
                  <c:v>50</c:v>
                </c:pt>
                <c:pt idx="20">
                  <c:v>66.67</c:v>
                </c:pt>
                <c:pt idx="21">
                  <c:v>0</c:v>
                </c:pt>
                <c:pt idx="22">
                  <c:v>41.67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1D-480E-87C8-31380AFAA4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98942416"/>
        <c:axId val="1198942896"/>
      </c:barChart>
      <c:catAx>
        <c:axId val="119894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42896"/>
        <c:crosses val="autoZero"/>
        <c:auto val="1"/>
        <c:lblAlgn val="ctr"/>
        <c:lblOffset val="100"/>
        <c:noMultiLvlLbl val="0"/>
      </c:catAx>
      <c:valAx>
        <c:axId val="119894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4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"Toss Decision vs. Match Win %"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/>
          </a:p>
        </c:rich>
      </c:tx>
      <c:layout>
        <c:manualLayout>
          <c:xMode val="edge"/>
          <c:yMode val="edge"/>
          <c:x val="0.23923600174978127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's-q1.'!$C$6</c:f>
              <c:strCache>
                <c:ptCount val="1"/>
                <c:pt idx="0">
                  <c:v>Win_Percentage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's-q1.'!$B$7:$B$8</c:f>
              <c:strCache>
                <c:ptCount val="2"/>
                <c:pt idx="0">
                  <c:v>field</c:v>
                </c:pt>
                <c:pt idx="1">
                  <c:v>bat</c:v>
                </c:pt>
              </c:strCache>
            </c:strRef>
          </c:cat>
          <c:val>
            <c:numRef>
              <c:f>'s-q1.'!$C$7:$C$8</c:f>
              <c:numCache>
                <c:formatCode>General</c:formatCode>
                <c:ptCount val="2"/>
                <c:pt idx="0">
                  <c:v>54.84</c:v>
                </c:pt>
                <c:pt idx="1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7-4942-A185-9C7EF6F588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98939056"/>
        <c:axId val="1198937136"/>
      </c:barChart>
      <c:catAx>
        <c:axId val="119893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37136"/>
        <c:crosses val="autoZero"/>
        <c:auto val="1"/>
        <c:lblAlgn val="ctr"/>
        <c:lblOffset val="100"/>
        <c:noMultiLvlLbl val="0"/>
      </c:catAx>
      <c:valAx>
        <c:axId val="119893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3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"Top All-Rounders: Batting and Bowling Contributions"</a:t>
            </a:r>
          </a:p>
        </c:rich>
      </c:tx>
      <c:layout>
        <c:manualLayout>
          <c:xMode val="edge"/>
          <c:yMode val="edge"/>
          <c:x val="0.10820820707070708"/>
          <c:y val="2.6458333333333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's-q4'!$B$1</c:f>
              <c:strCache>
                <c:ptCount val="1"/>
                <c:pt idx="0">
                  <c:v>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's-q4'!$A$2:$A$11</c:f>
              <c:strCache>
                <c:ptCount val="10"/>
                <c:pt idx="0">
                  <c:v>DJ Bravo</c:v>
                </c:pt>
                <c:pt idx="1">
                  <c:v>JP Faulkner</c:v>
                </c:pt>
                <c:pt idx="2">
                  <c:v>Harbhajan Singh</c:v>
                </c:pt>
                <c:pt idx="3">
                  <c:v>AR Patel</c:v>
                </c:pt>
                <c:pt idx="4">
                  <c:v>RA Jadeja</c:v>
                </c:pt>
                <c:pt idx="5">
                  <c:v>SR Watson</c:v>
                </c:pt>
                <c:pt idx="6">
                  <c:v>CH Morris</c:v>
                </c:pt>
                <c:pt idx="7">
                  <c:v>KV Sharma</c:v>
                </c:pt>
                <c:pt idx="8">
                  <c:v>AD Russell</c:v>
                </c:pt>
                <c:pt idx="9">
                  <c:v>MC Henriques</c:v>
                </c:pt>
              </c:strCache>
            </c:strRef>
          </c:cat>
          <c:val>
            <c:numRef>
              <c:f>'s-q4'!$B$2:$B$11</c:f>
              <c:numCache>
                <c:formatCode>General</c:formatCode>
                <c:ptCount val="10"/>
                <c:pt idx="0">
                  <c:v>423</c:v>
                </c:pt>
                <c:pt idx="1">
                  <c:v>459</c:v>
                </c:pt>
                <c:pt idx="2">
                  <c:v>353</c:v>
                </c:pt>
                <c:pt idx="3">
                  <c:v>379</c:v>
                </c:pt>
                <c:pt idx="4">
                  <c:v>670</c:v>
                </c:pt>
                <c:pt idx="5">
                  <c:v>1315</c:v>
                </c:pt>
                <c:pt idx="6">
                  <c:v>285</c:v>
                </c:pt>
                <c:pt idx="7">
                  <c:v>267</c:v>
                </c:pt>
                <c:pt idx="8">
                  <c:v>527</c:v>
                </c:pt>
                <c:pt idx="9">
                  <c:v>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A-4C4E-A0C7-46B15AE13DAD}"/>
            </c:ext>
          </c:extLst>
        </c:ser>
        <c:ser>
          <c:idx val="1"/>
          <c:order val="1"/>
          <c:tx>
            <c:strRef>
              <c:f>'s-q4'!$C$1</c:f>
              <c:strCache>
                <c:ptCount val="1"/>
                <c:pt idx="0">
                  <c:v>Wickets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's-q4'!$A$2:$A$11</c:f>
              <c:strCache>
                <c:ptCount val="10"/>
                <c:pt idx="0">
                  <c:v>DJ Bravo</c:v>
                </c:pt>
                <c:pt idx="1">
                  <c:v>JP Faulkner</c:v>
                </c:pt>
                <c:pt idx="2">
                  <c:v>Harbhajan Singh</c:v>
                </c:pt>
                <c:pt idx="3">
                  <c:v>AR Patel</c:v>
                </c:pt>
                <c:pt idx="4">
                  <c:v>RA Jadeja</c:v>
                </c:pt>
                <c:pt idx="5">
                  <c:v>SR Watson</c:v>
                </c:pt>
                <c:pt idx="6">
                  <c:v>CH Morris</c:v>
                </c:pt>
                <c:pt idx="7">
                  <c:v>KV Sharma</c:v>
                </c:pt>
                <c:pt idx="8">
                  <c:v>AD Russell</c:v>
                </c:pt>
                <c:pt idx="9">
                  <c:v>MC Henriques</c:v>
                </c:pt>
              </c:strCache>
            </c:strRef>
          </c:cat>
          <c:val>
            <c:numRef>
              <c:f>'s-q4'!$C$2:$C$11</c:f>
              <c:numCache>
                <c:formatCode>General</c:formatCode>
                <c:ptCount val="10"/>
                <c:pt idx="0">
                  <c:v>131</c:v>
                </c:pt>
                <c:pt idx="1">
                  <c:v>122</c:v>
                </c:pt>
                <c:pt idx="2">
                  <c:v>118</c:v>
                </c:pt>
                <c:pt idx="3">
                  <c:v>107</c:v>
                </c:pt>
                <c:pt idx="4">
                  <c:v>101</c:v>
                </c:pt>
                <c:pt idx="5">
                  <c:v>91</c:v>
                </c:pt>
                <c:pt idx="6">
                  <c:v>91</c:v>
                </c:pt>
                <c:pt idx="7">
                  <c:v>72</c:v>
                </c:pt>
                <c:pt idx="8">
                  <c:v>66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BA-4C4E-A0C7-46B15AE13D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0435264"/>
        <c:axId val="1030436224"/>
      </c:barChart>
      <c:catAx>
        <c:axId val="103043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36224"/>
        <c:crosses val="autoZero"/>
        <c:auto val="1"/>
        <c:lblAlgn val="ctr"/>
        <c:lblOffset val="100"/>
        <c:noMultiLvlLbl val="0"/>
      </c:catAx>
      <c:valAx>
        <c:axId val="103043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3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"Top Players with Most Man of the Match Awards"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's-q5'!$B$1</c:f>
              <c:strCache>
                <c:ptCount val="1"/>
                <c:pt idx="0">
                  <c:v>MOM_Awards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's-q5'!$A$2:$A$11</c:f>
              <c:strCache>
                <c:ptCount val="10"/>
                <c:pt idx="0">
                  <c:v>DA Warner</c:v>
                </c:pt>
                <c:pt idx="1">
                  <c:v>AM Rahane</c:v>
                </c:pt>
                <c:pt idx="2">
                  <c:v>V Kohli</c:v>
                </c:pt>
                <c:pt idx="3">
                  <c:v>AB de Villiers</c:v>
                </c:pt>
                <c:pt idx="4">
                  <c:v>RG Sharma</c:v>
                </c:pt>
                <c:pt idx="5">
                  <c:v>SK Raina</c:v>
                </c:pt>
                <c:pt idx="6">
                  <c:v>DR Smith</c:v>
                </c:pt>
                <c:pt idx="7">
                  <c:v>MEK Hussey</c:v>
                </c:pt>
                <c:pt idx="8">
                  <c:v>AD Russell</c:v>
                </c:pt>
                <c:pt idx="9">
                  <c:v>RA Jadeja</c:v>
                </c:pt>
              </c:strCache>
            </c:strRef>
          </c:cat>
          <c:val>
            <c:numRef>
              <c:f>'s-q5'!$B$2:$B$11</c:f>
              <c:numCache>
                <c:formatCode>General</c:formatCode>
                <c:ptCount val="10"/>
                <c:pt idx="0">
                  <c:v>11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9-479A-BBF6-BB6C527097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271115856"/>
        <c:axId val="1271116336"/>
      </c:barChart>
      <c:catAx>
        <c:axId val="1271115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116336"/>
        <c:crosses val="autoZero"/>
        <c:auto val="1"/>
        <c:lblAlgn val="ctr"/>
        <c:lblOffset val="100"/>
        <c:noMultiLvlLbl val="0"/>
      </c:catAx>
      <c:valAx>
        <c:axId val="1271116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11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"Average Team Score per Venue in IPL"</a:t>
            </a:r>
          </a:p>
        </c:rich>
      </c:tx>
      <c:layout>
        <c:manualLayout>
          <c:xMode val="edge"/>
          <c:yMode val="edge"/>
          <c:x val="0.24339432383044898"/>
          <c:y val="2.9939292947730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's-q77'!$A$10</c:f>
              <c:strCache>
                <c:ptCount val="1"/>
                <c:pt idx="0">
                  <c:v>Wankhede Stadium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's-q77'!$B$9</c:f>
              <c:strCache>
                <c:ptCount val="1"/>
                <c:pt idx="0">
                  <c:v>Avg_Score_Per_Match</c:v>
                </c:pt>
              </c:strCache>
            </c:strRef>
          </c:cat>
          <c:val>
            <c:numRef>
              <c:f>'s-q77'!$B$10</c:f>
              <c:numCache>
                <c:formatCode>General</c:formatCode>
                <c:ptCount val="1"/>
                <c:pt idx="0">
                  <c:v>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3-4EDB-837E-9AE3494EBD90}"/>
            </c:ext>
          </c:extLst>
        </c:ser>
        <c:ser>
          <c:idx val="1"/>
          <c:order val="1"/>
          <c:tx>
            <c:strRef>
              <c:f>'s-q77'!$A$11</c:f>
              <c:strCache>
                <c:ptCount val="1"/>
                <c:pt idx="0">
                  <c:v>M Chinnaswamy Stadium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's-q77'!$B$9</c:f>
              <c:strCache>
                <c:ptCount val="1"/>
                <c:pt idx="0">
                  <c:v>Avg_Score_Per_Match</c:v>
                </c:pt>
              </c:strCache>
            </c:strRef>
          </c:cat>
          <c:val>
            <c:numRef>
              <c:f>'s-q77'!$B$11</c:f>
              <c:numCache>
                <c:formatCode>General</c:formatCode>
                <c:ptCount val="1"/>
                <c:pt idx="0">
                  <c:v>310.77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3-4EDB-837E-9AE3494EBD90}"/>
            </c:ext>
          </c:extLst>
        </c:ser>
        <c:ser>
          <c:idx val="2"/>
          <c:order val="2"/>
          <c:tx>
            <c:strRef>
              <c:f>'s-q77'!$A$12</c:f>
              <c:strCache>
                <c:ptCount val="1"/>
                <c:pt idx="0">
                  <c:v>Eden Gardens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's-q77'!$B$9</c:f>
              <c:strCache>
                <c:ptCount val="1"/>
                <c:pt idx="0">
                  <c:v>Avg_Score_Per_Match</c:v>
                </c:pt>
              </c:strCache>
            </c:strRef>
          </c:cat>
          <c:val>
            <c:numRef>
              <c:f>'s-q77'!$B$12</c:f>
              <c:numCache>
                <c:formatCode>General</c:formatCode>
                <c:ptCount val="1"/>
                <c:pt idx="0">
                  <c:v>293.85000000000002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23-4EDB-837E-9AE3494EBD90}"/>
            </c:ext>
          </c:extLst>
        </c:ser>
        <c:ser>
          <c:idx val="3"/>
          <c:order val="3"/>
          <c:tx>
            <c:strRef>
              <c:f>'s-q77'!$A$13</c:f>
              <c:strCache>
                <c:ptCount val="1"/>
                <c:pt idx="0">
                  <c:v>Feroz Shah Kotla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's-q77'!$B$9</c:f>
              <c:strCache>
                <c:ptCount val="1"/>
                <c:pt idx="0">
                  <c:v>Avg_Score_Per_Match</c:v>
                </c:pt>
              </c:strCache>
            </c:strRef>
          </c:cat>
          <c:val>
            <c:numRef>
              <c:f>'s-q77'!$B$13</c:f>
              <c:numCache>
                <c:formatCode>General</c:formatCode>
                <c:ptCount val="1"/>
                <c:pt idx="0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23-4EDB-837E-9AE3494EBD90}"/>
            </c:ext>
          </c:extLst>
        </c:ser>
        <c:ser>
          <c:idx val="4"/>
          <c:order val="4"/>
          <c:tx>
            <c:strRef>
              <c:f>'s-q77'!$A$14</c:f>
              <c:strCache>
                <c:ptCount val="1"/>
                <c:pt idx="0">
                  <c:v>Rajiv Gandhi International Stadium, Uppal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's-q77'!$B$9</c:f>
              <c:strCache>
                <c:ptCount val="1"/>
                <c:pt idx="0">
                  <c:v>Avg_Score_Per_Match</c:v>
                </c:pt>
              </c:strCache>
            </c:strRef>
          </c:cat>
          <c:val>
            <c:numRef>
              <c:f>'s-q77'!$B$14</c:f>
              <c:numCache>
                <c:formatCode>General</c:formatCode>
                <c:ptCount val="1"/>
                <c:pt idx="0">
                  <c:v>273.04000000000002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23-4EDB-837E-9AE3494EBD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47039519"/>
        <c:axId val="547029919"/>
      </c:barChart>
      <c:catAx>
        <c:axId val="547039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29919"/>
        <c:crosses val="autoZero"/>
        <c:auto val="1"/>
        <c:lblAlgn val="ctr"/>
        <c:lblOffset val="100"/>
        <c:noMultiLvlLbl val="0"/>
      </c:catAx>
      <c:valAx>
        <c:axId val="547029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039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 "RCB Season Performance – Wins vs Losses"</a:t>
            </a:r>
          </a:p>
        </c:rich>
      </c:tx>
      <c:layout>
        <c:manualLayout>
          <c:xMode val="edge"/>
          <c:yMode val="edge"/>
          <c:x val="0.13154155730533684"/>
          <c:y val="2.3148148148148147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's-q9'!$B$1</c:f>
              <c:strCache>
                <c:ptCount val="1"/>
                <c:pt idx="0">
                  <c:v>Wins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's-q9'!$A$2:$A$5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's-q9'!$B$2:$B$5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8B-4C52-8A16-4C5339E75C69}"/>
            </c:ext>
          </c:extLst>
        </c:ser>
        <c:ser>
          <c:idx val="1"/>
          <c:order val="1"/>
          <c:tx>
            <c:strRef>
              <c:f>'s-q9'!$C$1</c:f>
              <c:strCache>
                <c:ptCount val="1"/>
                <c:pt idx="0">
                  <c:v>Losses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's-q9'!$A$2:$A$5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's-q9'!$C$2:$C$5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8B-4C52-8A16-4C5339E75C69}"/>
            </c:ext>
          </c:extLst>
        </c:ser>
        <c:ser>
          <c:idx val="2"/>
          <c:order val="2"/>
          <c:tx>
            <c:strRef>
              <c:f>'s-q9'!$D$1</c:f>
              <c:strCache>
                <c:ptCount val="1"/>
                <c:pt idx="0">
                  <c:v>Total_Matches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's-q9'!$A$2:$A$5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's-q9'!$D$2:$D$5</c:f>
              <c:numCache>
                <c:formatCode>General</c:formatCode>
                <c:ptCount val="4"/>
                <c:pt idx="0">
                  <c:v>16</c:v>
                </c:pt>
                <c:pt idx="1">
                  <c:v>14</c:v>
                </c:pt>
                <c:pt idx="2">
                  <c:v>16</c:v>
                </c:pt>
                <c:pt idx="3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8B-4C52-8A16-4C5339E75C6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87996944"/>
        <c:axId val="587986384"/>
      </c:lineChart>
      <c:catAx>
        <c:axId val="58799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86384"/>
        <c:crosses val="autoZero"/>
        <c:auto val="1"/>
        <c:lblAlgn val="ctr"/>
        <c:lblOffset val="100"/>
        <c:noMultiLvlLbl val="0"/>
      </c:catAx>
      <c:valAx>
        <c:axId val="58798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9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"RCB's Bowling Performance: Runs Conceded per Match"</a:t>
            </a:r>
          </a:p>
        </c:rich>
      </c:tx>
      <c:layout>
        <c:manualLayout>
          <c:xMode val="edge"/>
          <c:yMode val="edge"/>
          <c:x val="0.11090112929246371"/>
          <c:y val="2.55036980362152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's-q9..'!$A$1</c:f>
              <c:strCache>
                <c:ptCount val="1"/>
                <c:pt idx="0">
                  <c:v>Match_Id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's-q9..'!$A$2:$A$62</c:f>
              <c:numCache>
                <c:formatCode>General</c:formatCode>
                <c:ptCount val="61"/>
                <c:pt idx="0">
                  <c:v>598004</c:v>
                </c:pt>
                <c:pt idx="1">
                  <c:v>598009</c:v>
                </c:pt>
                <c:pt idx="2">
                  <c:v>598013</c:v>
                </c:pt>
                <c:pt idx="3">
                  <c:v>598017</c:v>
                </c:pt>
                <c:pt idx="4">
                  <c:v>598022</c:v>
                </c:pt>
                <c:pt idx="5">
                  <c:v>598028</c:v>
                </c:pt>
                <c:pt idx="6">
                  <c:v>598032</c:v>
                </c:pt>
                <c:pt idx="7">
                  <c:v>598038</c:v>
                </c:pt>
                <c:pt idx="8">
                  <c:v>598041</c:v>
                </c:pt>
                <c:pt idx="9">
                  <c:v>598047</c:v>
                </c:pt>
                <c:pt idx="10">
                  <c:v>598050</c:v>
                </c:pt>
                <c:pt idx="11">
                  <c:v>598053</c:v>
                </c:pt>
                <c:pt idx="12">
                  <c:v>598059</c:v>
                </c:pt>
                <c:pt idx="13">
                  <c:v>598062</c:v>
                </c:pt>
                <c:pt idx="14">
                  <c:v>598069</c:v>
                </c:pt>
                <c:pt idx="15">
                  <c:v>598073</c:v>
                </c:pt>
                <c:pt idx="16">
                  <c:v>729286</c:v>
                </c:pt>
                <c:pt idx="17">
                  <c:v>729292</c:v>
                </c:pt>
                <c:pt idx="18">
                  <c:v>729304</c:v>
                </c:pt>
                <c:pt idx="19">
                  <c:v>729310</c:v>
                </c:pt>
                <c:pt idx="20">
                  <c:v>729318</c:v>
                </c:pt>
                <c:pt idx="21">
                  <c:v>733982</c:v>
                </c:pt>
                <c:pt idx="22">
                  <c:v>733988</c:v>
                </c:pt>
                <c:pt idx="23">
                  <c:v>733996</c:v>
                </c:pt>
                <c:pt idx="24">
                  <c:v>734004</c:v>
                </c:pt>
                <c:pt idx="25">
                  <c:v>734010</c:v>
                </c:pt>
                <c:pt idx="26">
                  <c:v>734018</c:v>
                </c:pt>
                <c:pt idx="27">
                  <c:v>734026</c:v>
                </c:pt>
                <c:pt idx="28">
                  <c:v>734032</c:v>
                </c:pt>
                <c:pt idx="29">
                  <c:v>734040</c:v>
                </c:pt>
                <c:pt idx="30">
                  <c:v>829718</c:v>
                </c:pt>
                <c:pt idx="31">
                  <c:v>829724</c:v>
                </c:pt>
                <c:pt idx="32">
                  <c:v>829742</c:v>
                </c:pt>
                <c:pt idx="33">
                  <c:v>829750</c:v>
                </c:pt>
                <c:pt idx="34">
                  <c:v>829754</c:v>
                </c:pt>
                <c:pt idx="35">
                  <c:v>829762</c:v>
                </c:pt>
                <c:pt idx="36">
                  <c:v>829776</c:v>
                </c:pt>
                <c:pt idx="37">
                  <c:v>829784</c:v>
                </c:pt>
                <c:pt idx="38">
                  <c:v>829790</c:v>
                </c:pt>
                <c:pt idx="39">
                  <c:v>829800</c:v>
                </c:pt>
                <c:pt idx="40">
                  <c:v>829808</c:v>
                </c:pt>
                <c:pt idx="41">
                  <c:v>829812</c:v>
                </c:pt>
                <c:pt idx="42">
                  <c:v>829818</c:v>
                </c:pt>
                <c:pt idx="43">
                  <c:v>829824</c:v>
                </c:pt>
                <c:pt idx="44">
                  <c:v>829826</c:v>
                </c:pt>
                <c:pt idx="45">
                  <c:v>980912</c:v>
                </c:pt>
                <c:pt idx="46">
                  <c:v>980926</c:v>
                </c:pt>
                <c:pt idx="47">
                  <c:v>980932</c:v>
                </c:pt>
                <c:pt idx="48">
                  <c:v>980936</c:v>
                </c:pt>
                <c:pt idx="49">
                  <c:v>980942</c:v>
                </c:pt>
                <c:pt idx="50">
                  <c:v>980958</c:v>
                </c:pt>
                <c:pt idx="51">
                  <c:v>980964</c:v>
                </c:pt>
                <c:pt idx="52">
                  <c:v>980974</c:v>
                </c:pt>
                <c:pt idx="53">
                  <c:v>980982</c:v>
                </c:pt>
                <c:pt idx="54">
                  <c:v>980986</c:v>
                </c:pt>
                <c:pt idx="55">
                  <c:v>980992</c:v>
                </c:pt>
                <c:pt idx="56">
                  <c:v>981000</c:v>
                </c:pt>
                <c:pt idx="57">
                  <c:v>981004</c:v>
                </c:pt>
                <c:pt idx="58">
                  <c:v>981016</c:v>
                </c:pt>
                <c:pt idx="59">
                  <c:v>981018</c:v>
                </c:pt>
                <c:pt idx="60">
                  <c:v>981024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5-41E8-9836-EC9A0D1D04E0}"/>
            </c:ext>
          </c:extLst>
        </c:ser>
        <c:ser>
          <c:idx val="1"/>
          <c:order val="1"/>
          <c:tx>
            <c:strRef>
              <c:f>'s-q9..'!$B$1</c:f>
              <c:strCache>
                <c:ptCount val="1"/>
                <c:pt idx="0">
                  <c:v>Runs_Conceded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val>
            <c:numRef>
              <c:f>'s-q9..'!$B$2:$B$62</c:f>
              <c:numCache>
                <c:formatCode>General</c:formatCode>
                <c:ptCount val="61"/>
                <c:pt idx="0">
                  <c:v>146</c:v>
                </c:pt>
                <c:pt idx="1">
                  <c:v>133</c:v>
                </c:pt>
                <c:pt idx="2">
                  <c:v>148</c:v>
                </c:pt>
                <c:pt idx="3">
                  <c:v>158</c:v>
                </c:pt>
                <c:pt idx="4">
                  <c:v>158</c:v>
                </c:pt>
                <c:pt idx="5">
                  <c:v>117</c:v>
                </c:pt>
                <c:pt idx="6">
                  <c:v>129</c:v>
                </c:pt>
                <c:pt idx="7">
                  <c:v>185</c:v>
                </c:pt>
                <c:pt idx="8">
                  <c:v>168</c:v>
                </c:pt>
                <c:pt idx="9">
                  <c:v>164</c:v>
                </c:pt>
                <c:pt idx="10">
                  <c:v>168</c:v>
                </c:pt>
                <c:pt idx="11">
                  <c:v>156</c:v>
                </c:pt>
                <c:pt idx="12">
                  <c:v>168</c:v>
                </c:pt>
                <c:pt idx="13">
                  <c:v>111</c:v>
                </c:pt>
                <c:pt idx="14">
                  <c:v>183</c:v>
                </c:pt>
                <c:pt idx="15">
                  <c:v>80</c:v>
                </c:pt>
                <c:pt idx="16">
                  <c:v>135</c:v>
                </c:pt>
                <c:pt idx="17">
                  <c:v>103</c:v>
                </c:pt>
                <c:pt idx="18">
                  <c:v>143</c:v>
                </c:pt>
                <c:pt idx="19">
                  <c:v>68</c:v>
                </c:pt>
                <c:pt idx="20">
                  <c:v>115</c:v>
                </c:pt>
                <c:pt idx="21">
                  <c:v>145</c:v>
                </c:pt>
                <c:pt idx="22">
                  <c:v>162</c:v>
                </c:pt>
                <c:pt idx="23">
                  <c:v>183</c:v>
                </c:pt>
                <c:pt idx="24">
                  <c:v>184</c:v>
                </c:pt>
                <c:pt idx="25">
                  <c:v>160</c:v>
                </c:pt>
                <c:pt idx="26">
                  <c:v>132</c:v>
                </c:pt>
                <c:pt idx="27">
                  <c:v>154</c:v>
                </c:pt>
                <c:pt idx="28">
                  <c:v>188</c:v>
                </c:pt>
                <c:pt idx="29">
                  <c:v>155</c:v>
                </c:pt>
                <c:pt idx="30">
                  <c:v>171</c:v>
                </c:pt>
                <c:pt idx="31">
                  <c:v>156</c:v>
                </c:pt>
                <c:pt idx="32">
                  <c:v>192</c:v>
                </c:pt>
                <c:pt idx="33">
                  <c:v>171</c:v>
                </c:pt>
                <c:pt idx="34">
                  <c:v>126</c:v>
                </c:pt>
                <c:pt idx="35">
                  <c:v>87</c:v>
                </c:pt>
                <c:pt idx="36">
                  <c:v>103</c:v>
                </c:pt>
                <c:pt idx="37">
                  <c:v>143</c:v>
                </c:pt>
                <c:pt idx="38">
                  <c:v>79</c:v>
                </c:pt>
                <c:pt idx="39">
                  <c:v>192</c:v>
                </c:pt>
                <c:pt idx="40">
                  <c:v>102</c:v>
                </c:pt>
                <c:pt idx="41">
                  <c:v>128</c:v>
                </c:pt>
                <c:pt idx="42">
                  <c:v>181</c:v>
                </c:pt>
                <c:pt idx="43">
                  <c:v>106</c:v>
                </c:pt>
                <c:pt idx="44">
                  <c:v>133</c:v>
                </c:pt>
                <c:pt idx="45">
                  <c:v>171</c:v>
                </c:pt>
                <c:pt idx="46">
                  <c:v>178</c:v>
                </c:pt>
                <c:pt idx="47">
                  <c:v>168</c:v>
                </c:pt>
                <c:pt idx="48">
                  <c:v>165</c:v>
                </c:pt>
                <c:pt idx="49">
                  <c:v>168</c:v>
                </c:pt>
                <c:pt idx="50">
                  <c:v>189</c:v>
                </c:pt>
                <c:pt idx="51">
                  <c:v>170</c:v>
                </c:pt>
                <c:pt idx="52">
                  <c:v>184</c:v>
                </c:pt>
                <c:pt idx="53">
                  <c:v>169</c:v>
                </c:pt>
                <c:pt idx="54">
                  <c:v>143</c:v>
                </c:pt>
                <c:pt idx="55">
                  <c:v>92</c:v>
                </c:pt>
                <c:pt idx="56">
                  <c:v>171</c:v>
                </c:pt>
                <c:pt idx="57">
                  <c:v>114</c:v>
                </c:pt>
                <c:pt idx="58">
                  <c:v>132</c:v>
                </c:pt>
                <c:pt idx="59">
                  <c:v>147</c:v>
                </c:pt>
                <c:pt idx="60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85-41E8-9836-EC9A0D1D0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7963344"/>
        <c:axId val="587956144"/>
      </c:barChart>
      <c:catAx>
        <c:axId val="587963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56144"/>
        <c:crosses val="autoZero"/>
        <c:auto val="1"/>
        <c:lblAlgn val="ctr"/>
        <c:lblOffset val="100"/>
        <c:noMultiLvlLbl val="0"/>
      </c:catAx>
      <c:valAx>
        <c:axId val="58795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6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C510F-31CF-44A0-8AB3-E42398CCD26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9097-CBCF-490D-90C3-23AB68D05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8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8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0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4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1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2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8E1D-2B6E-4DE4-8FEF-A4602FBD4F50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B6CE-3A8E-438A-BDEC-4034FD082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0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E1E-C2D9-A96F-7DBC-DAF77E84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- IPL Data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DD2F-3642-836C-2FF9-04C2A65B4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endParaRPr lang="en-US" b="1" dirty="0">
              <a:solidFill>
                <a:srgbClr val="0D0D0D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cs typeface="Arial"/>
              </a:rPr>
              <a:t>SQL</a:t>
            </a:r>
            <a:r>
              <a:rPr lang="en-US" sz="2000" b="1" spc="-170" dirty="0">
                <a:solidFill>
                  <a:srgbClr val="0D0D0D"/>
                </a:solidFill>
                <a:latin typeface="Times New Roman" panose="02020603050405020304" pitchFamily="18" charset="0"/>
                <a:cs typeface="Arial"/>
              </a:rPr>
              <a:t> </a:t>
            </a:r>
            <a:r>
              <a:rPr lang="en-US" sz="2000" b="1" spc="-10" dirty="0">
                <a:solidFill>
                  <a:srgbClr val="0D0D0D"/>
                </a:solidFill>
                <a:latin typeface="Times New Roman" panose="02020603050405020304" pitchFamily="18" charset="0"/>
                <a:cs typeface="Arial"/>
              </a:rPr>
              <a:t>Project</a:t>
            </a:r>
            <a:endParaRPr lang="en-US" sz="2000" b="1" spc="-10" dirty="0">
              <a:latin typeface="Times New Roman" panose="02020603050405020304" pitchFamily="18" charset="0"/>
              <a:cs typeface="Arial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Calibri"/>
              </a:rPr>
              <a:t>Name</a:t>
            </a:r>
            <a:r>
              <a:rPr lang="en-US" sz="2000" b="1" spc="-20" dirty="0">
                <a:latin typeface="Times New Roman" panose="02020603050405020304" pitchFamily="18" charset="0"/>
                <a:cs typeface="Calibri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Calibri"/>
              </a:rPr>
              <a:t>:</a:t>
            </a:r>
            <a:r>
              <a:rPr lang="en-US" sz="2000" spc="-20" dirty="0">
                <a:latin typeface="Times New Roman" panose="02020603050405020304" pitchFamily="18" charset="0"/>
                <a:cs typeface="Calibri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Calibri"/>
              </a:rPr>
              <a:t>Shweta</a:t>
            </a:r>
            <a:r>
              <a:rPr lang="en-US" sz="2000" spc="-20" dirty="0">
                <a:latin typeface="Times New Roman" panose="02020603050405020304" pitchFamily="18" charset="0"/>
                <a:cs typeface="Calibri"/>
              </a:rPr>
              <a:t> Teli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Calibri"/>
              </a:rPr>
              <a:t>Submission</a:t>
            </a:r>
            <a:r>
              <a:rPr lang="en-US" sz="2000" b="1" spc="-25" dirty="0">
                <a:latin typeface="Times New Roman" panose="02020603050405020304" pitchFamily="18" charset="0"/>
                <a:cs typeface="Calibri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Calibri"/>
              </a:rPr>
              <a:t>Date</a:t>
            </a:r>
            <a:r>
              <a:rPr lang="en-US" sz="2000" b="1" spc="-15" dirty="0">
                <a:latin typeface="Times New Roman" panose="02020603050405020304" pitchFamily="18" charset="0"/>
                <a:cs typeface="Calibri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Calibri"/>
              </a:rPr>
              <a:t>:</a:t>
            </a:r>
            <a:r>
              <a:rPr lang="en-US"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Calibri"/>
              </a:rPr>
              <a:t> </a:t>
            </a:r>
            <a:r>
              <a:rPr lang="en-US" sz="2000" spc="-10" dirty="0">
                <a:solidFill>
                  <a:srgbClr val="171616"/>
                </a:solidFill>
                <a:latin typeface="Times New Roman" panose="02020603050405020304" pitchFamily="18" charset="0"/>
                <a:cs typeface="Calibri"/>
              </a:rPr>
              <a:t>31/7/2025</a:t>
            </a:r>
            <a:endParaRPr lang="en-US" sz="2000" dirty="0">
              <a:latin typeface="Times New Roman" panose="02020603050405020304" pitchFamily="18" charset="0"/>
              <a:cs typeface="Calibri"/>
            </a:endParaRPr>
          </a:p>
          <a:p>
            <a:endParaRPr lang="en-IN" dirty="0"/>
          </a:p>
        </p:txBody>
      </p:sp>
      <p:pic>
        <p:nvPicPr>
          <p:cNvPr id="6" name="Picture 2" descr="RCB">
            <a:extLst>
              <a:ext uri="{FF2B5EF4-FFF2-40B4-BE49-F238E27FC236}">
                <a16:creationId xmlns:a16="http://schemas.microsoft.com/office/drawing/2014/main" id="{164A3774-4824-3EBE-D6BE-15F52353F8E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4224"/>
          <a:stretch>
            <a:fillRect/>
          </a:stretch>
        </p:blipFill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5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4173-1EB8-EC4E-C765-C5E73A27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Strategy Impact by Venue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FBF3-BD81-BE1B-AC6E-DE008C44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486400"/>
          </a:xfrm>
        </p:spPr>
        <p:txBody>
          <a:bodyPr>
            <a:normAutofit/>
          </a:bodyPr>
          <a:lstStyle/>
          <a:p>
            <a:r>
              <a:rPr lang="en-US" sz="2000" b="1" dirty="0"/>
              <a:t>Insight:</a:t>
            </a:r>
            <a:br>
              <a:rPr lang="en-US" sz="2000" dirty="0"/>
            </a:br>
            <a:r>
              <a:rPr lang="en-US" sz="2000" dirty="0"/>
              <a:t>Winning the toss and choosing to </a:t>
            </a:r>
            <a:r>
              <a:rPr lang="en-US" sz="2000" b="1" dirty="0"/>
              <a:t>chase</a:t>
            </a:r>
            <a:r>
              <a:rPr lang="en-US" sz="2000" dirty="0"/>
              <a:t> provides better win ratios at certain venues, while </a:t>
            </a:r>
            <a:r>
              <a:rPr lang="en-US" sz="2000" b="1" dirty="0"/>
              <a:t>batting first</a:t>
            </a:r>
            <a:r>
              <a:rPr lang="en-US" sz="2000" dirty="0"/>
              <a:t> is better elsewhere.</a:t>
            </a:r>
            <a:br>
              <a:rPr lang="en-US" sz="2000" dirty="0"/>
            </a:br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Recommendation:</a:t>
            </a:r>
            <a:br>
              <a:rPr lang="en-US" sz="2000" dirty="0"/>
            </a:br>
            <a:r>
              <a:rPr lang="en-US" sz="2000" dirty="0"/>
              <a:t>✔ Plan toss decisions </a:t>
            </a:r>
            <a:r>
              <a:rPr lang="en-US" sz="2000" b="1" dirty="0"/>
              <a:t>based on venue conditions and historical outcomes</a:t>
            </a:r>
            <a:r>
              <a:rPr lang="en-US" sz="2000" dirty="0"/>
              <a:t>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672680-7A2B-5952-38AA-BAD24F7FF3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823923"/>
              </p:ext>
            </p:extLst>
          </p:nvPr>
        </p:nvGraphicFramePr>
        <p:xfrm>
          <a:off x="2136000" y="2515073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39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D15C-E88B-C958-C3CE-BCB8309C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0C46-A46F-4F25-0E14-BD8E372DB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39791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that win the toss and make the right decision (bat or bowl) enjoy a higher win percentage (~55–60%).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Develop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toss strategy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gain early match advantage.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440B83-9A80-1015-E9A3-26580FBA9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511413"/>
              </p:ext>
            </p:extLst>
          </p:nvPr>
        </p:nvGraphicFramePr>
        <p:xfrm>
          <a:off x="2136000" y="2431026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628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6BA4-C97D-C3C1-1AB8-468E407D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 Player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0FF8-F1F0-D84C-AA77-9BF6239E4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571745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All-rounders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200+ runs and 10+ wickets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flexibility and balance.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Target players with dual capabilities in the auction for tactical advantage and depth.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A54A6D-CBAD-D696-53FE-6EEEAECE3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589387"/>
              </p:ext>
            </p:extLst>
          </p:nvPr>
        </p:nvGraphicFramePr>
        <p:xfrm>
          <a:off x="2136000" y="2251589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422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3CFD-24FF-471E-2823-74D8B8AD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Winners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FAAC-A298-45AD-FE50-A69B4647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1757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 with high Man of the Match counts are game-changers under pressure.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Prioritize retaining or bidding for players who have a history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match-winning performances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A4E436-DDEF-B50F-027C-AAA346999F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810928"/>
              </p:ext>
            </p:extLst>
          </p:nvPr>
        </p:nvGraphicFramePr>
        <p:xfrm>
          <a:off x="2136000" y="2145889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468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E30E-23D1-467D-A15F-A85D3AB6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365126"/>
            <a:ext cx="10515600" cy="677094"/>
          </a:xfrm>
        </p:spPr>
        <p:txBody>
          <a:bodyPr>
            <a:normAutofit/>
          </a:bodyPr>
          <a:lstStyle/>
          <a:p>
            <a:r>
              <a:rPr lang="it-IT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Team Score per Venue in IPL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FFF6-2441-62AE-AAC5-1EA6CC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20"/>
            <a:ext cx="10515600" cy="56535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/>
              <a:t>Insights</a:t>
            </a:r>
          </a:p>
          <a:p>
            <a:r>
              <a:rPr lang="en-US" sz="3200" dirty="0" err="1"/>
              <a:t>Chinnaswamy</a:t>
            </a:r>
            <a:r>
              <a:rPr lang="en-US" sz="3200" dirty="0"/>
              <a:t> &amp; Wankhede are top high-scoring venues (Avg &gt; 180).</a:t>
            </a:r>
          </a:p>
          <a:p>
            <a:r>
              <a:rPr lang="en-US" sz="3200" dirty="0"/>
              <a:t>Flat pitches &amp; short boundaries favor batsmen.</a:t>
            </a:r>
          </a:p>
          <a:p>
            <a:r>
              <a:rPr lang="en-US" sz="3200" dirty="0"/>
              <a:t>High totals are common, especially in evening games.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Recommendations</a:t>
            </a:r>
          </a:p>
          <a:p>
            <a:r>
              <a:rPr lang="en-US" sz="3200" dirty="0"/>
              <a:t>Build batting-heavy squads for these venues.</a:t>
            </a:r>
          </a:p>
          <a:p>
            <a:r>
              <a:rPr lang="en-US" sz="3200" dirty="0"/>
              <a:t>Pick bowlers with strong death-over skills.</a:t>
            </a:r>
          </a:p>
          <a:p>
            <a:r>
              <a:rPr lang="en-US" sz="3200" dirty="0"/>
              <a:t>Use high-scoring games for fan engagement &amp; branding.</a:t>
            </a: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406A32-7602-9750-408C-E1C4026E85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180782"/>
              </p:ext>
            </p:extLst>
          </p:nvPr>
        </p:nvGraphicFramePr>
        <p:xfrm>
          <a:off x="2136000" y="2340077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358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A4A0-7E7A-AA91-4492-7D6C478A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Overall Season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2B84-6B5A-B8E4-690A-EB845536E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374"/>
            <a:ext cx="10515600" cy="5624052"/>
          </a:xfrm>
        </p:spPr>
        <p:txBody>
          <a:bodyPr>
            <a:normAutofit/>
          </a:bodyPr>
          <a:lstStyle/>
          <a:p>
            <a:r>
              <a:rPr lang="en-US" sz="2000" b="1" dirty="0"/>
              <a:t>Insight:</a:t>
            </a:r>
            <a:br>
              <a:rPr lang="en-US" sz="2000" dirty="0"/>
            </a:br>
            <a:r>
              <a:rPr lang="en-US" sz="2000" dirty="0"/>
              <a:t>RCB shows inconsistent win-loss patterns across seasons with playoff exits and few finals.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Recommendation:</a:t>
            </a:r>
            <a:br>
              <a:rPr lang="en-US" sz="2000" dirty="0"/>
            </a:br>
            <a:r>
              <a:rPr lang="en-US" sz="2000" dirty="0"/>
              <a:t>✔ Focus on strengthening weak areas (especially bowling) and improving performance in crucial matches.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EAAC348-0931-CADB-3F28-0FEE91451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03255"/>
              </p:ext>
            </p:extLst>
          </p:nvPr>
        </p:nvGraphicFramePr>
        <p:xfrm>
          <a:off x="2136000" y="2202426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697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D796-B6FF-C635-405A-64FBE138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Bowling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4D34-082B-71C7-7B62-9EB763BF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496232"/>
          </a:xfrm>
        </p:spPr>
        <p:txBody>
          <a:bodyPr>
            <a:noAutofit/>
          </a:bodyPr>
          <a:lstStyle/>
          <a:p>
            <a:r>
              <a:rPr lang="en-US" sz="2000" b="1" dirty="0"/>
              <a:t>Insight:</a:t>
            </a:r>
            <a:br>
              <a:rPr lang="en-US" sz="2000" dirty="0"/>
            </a:br>
            <a:r>
              <a:rPr lang="en-US" sz="2000" dirty="0"/>
              <a:t>RCB concedes high runs per match, especially in smaller venues like their home ground.</a:t>
            </a:r>
            <a:br>
              <a:rPr lang="en-US" sz="2000" dirty="0"/>
            </a:br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Recommendation:</a:t>
            </a:r>
            <a:br>
              <a:rPr lang="en-US" sz="2000" dirty="0"/>
            </a:br>
            <a:r>
              <a:rPr lang="en-US" sz="2000" dirty="0"/>
              <a:t>✔ Recruit </a:t>
            </a:r>
            <a:r>
              <a:rPr lang="en-US" sz="2000" b="1" dirty="0"/>
              <a:t>death-over specialists and economical bowlers</a:t>
            </a:r>
            <a:r>
              <a:rPr lang="en-US" sz="2000" dirty="0"/>
              <a:t> to contain runs in powerplay and slog overs.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08B57A-B809-171A-A35D-24E9103DF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821675"/>
              </p:ext>
            </p:extLst>
          </p:nvPr>
        </p:nvGraphicFramePr>
        <p:xfrm>
          <a:off x="2136000" y="2202426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42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8A2D-8A7D-4921-E748-4BA670DD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9EC8-A327-5EF3-15B5-BC7E976D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analyzed IPL historical data using SQL and Excel visualizations, focusing on Royal Challengers Bangalore (RCB).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was to evaluate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consistency, player performance, auction strategy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match outcomes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multiple seasons was explored to assess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impact, venue influence, all-round capabilities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RCB’s match trends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visualizations included player performance by season/venue, toss decision analysis, and bowling inefficiencies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43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8B45-881B-DDC9-69A6-DB5BAE2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EDE3-46DC-0806-2C5B-AAB10D3DA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having top-tier players, RCB has struggled with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bowling depth and pressure games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decisions and venue conditions significantly influence match outcomes, often overlooked in team strategy.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consistent performers have been the backbone of the team, but overreliance has hurt RCB in critical moments.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All-rounders and match-winners (high "Man of the Match" players) provide strategic flexibility and should be prioritized.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RCB’s inability to contain runs highlights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bowling issue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at smaller, batting-friendly venues like Chinnaswamy.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96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632D-216A-C609-82D8-CE26459C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206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 for RCB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2594-ADCB-CE93-1DFF-F665E897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813"/>
            <a:ext cx="10515600" cy="51471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Auction Strategy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Retain consistent top-order batsmen with 3+ good seasons.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Target bowlers with strong strike rates and control in death overs.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Invest in quality all-rounders who can adapt to various roles.</a:t>
            </a:r>
          </a:p>
          <a:p>
            <a:pPr marL="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Venue-Based Strategy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Use venue-specific data to plan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decisions and team combinations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Recruit bowlers who can perform at high-scoring venues.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Suggestions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Build bench strength to avoid over-reliance on 2–3 players.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Consider players with proven “match-winning” records under pressure.</a:t>
            </a:r>
          </a:p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Culture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Incorporate performance dashboards into coaching and selection.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Use past performance and conditions data to build match-day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0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7887-446D-7EA8-4FCF-22973FB4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Lato"/>
                <a:sym typeface="Lato"/>
              </a:rPr>
              <a:t>Agenda</a:t>
            </a:r>
            <a:br>
              <a:rPr lang="en-GB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CCA0-B21B-53C2-434F-5C76027D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US" sz="2300" dirty="0">
                <a:latin typeface="Times New Roman" panose="02020603050405020304" pitchFamily="18" charset="0"/>
                <a:sym typeface="Lato"/>
              </a:rPr>
              <a:t>Introduction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US" sz="2300" dirty="0">
                <a:latin typeface="Times New Roman" panose="02020603050405020304" pitchFamily="18" charset="0"/>
                <a:sym typeface="Lato"/>
              </a:rPr>
              <a:t>Problem Statement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US" sz="2300" dirty="0">
                <a:latin typeface="Times New Roman" panose="02020603050405020304" pitchFamily="18" charset="0"/>
                <a:sym typeface="Lato"/>
              </a:rPr>
              <a:t>Database </a:t>
            </a:r>
            <a:r>
              <a:rPr lang="en-GB" sz="2300" dirty="0">
                <a:latin typeface="Times New Roman" panose="02020603050405020304" pitchFamily="18" charset="0"/>
                <a:sym typeface="Lato"/>
              </a:rPr>
              <a:t>S</a:t>
            </a:r>
            <a:r>
              <a:rPr lang="en-GB" sz="2300" dirty="0">
                <a:latin typeface="Times New Roman" panose="02020603050405020304" pitchFamily="18" charset="0"/>
              </a:rPr>
              <a:t>chema &amp; Data Overview</a:t>
            </a: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US" sz="2300" dirty="0">
                <a:latin typeface="Times New Roman" panose="02020603050405020304" pitchFamily="18" charset="0"/>
                <a:sym typeface="Lato"/>
              </a:rPr>
              <a:t>Objective Key Metrics and Visualizations</a:t>
            </a:r>
          </a:p>
          <a:p>
            <a:pPr marL="4572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US" sz="2300" dirty="0">
                <a:latin typeface="Times New Roman" panose="02020603050405020304" pitchFamily="18" charset="0"/>
                <a:sym typeface="Lato"/>
              </a:rPr>
              <a:t>Subjective Question for Insights</a:t>
            </a: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457200" lvl="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Char char="❏"/>
            </a:pPr>
            <a:r>
              <a:rPr lang="en-IN" sz="2300" dirty="0">
                <a:latin typeface="Times New Roman" panose="02020603050405020304" pitchFamily="18" charset="0"/>
              </a:rPr>
              <a:t>Recommendations</a:t>
            </a:r>
            <a:endParaRPr lang="en-US" sz="2300" dirty="0">
              <a:latin typeface="Times New Roman" panose="02020603050405020304" pitchFamily="18" charset="0"/>
              <a:sym typeface="Lato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61;p14">
            <a:extLst>
              <a:ext uri="{FF2B5EF4-FFF2-40B4-BE49-F238E27FC236}">
                <a16:creationId xmlns:a16="http://schemas.microsoft.com/office/drawing/2014/main" id="{69991233-3040-49DC-37E3-223F61D27E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80494" y="2029926"/>
            <a:ext cx="3198783" cy="3942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50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75A23-9BA9-7970-9D22-BD6047721730}"/>
              </a:ext>
            </a:extLst>
          </p:cNvPr>
          <p:cNvSpPr txBox="1"/>
          <p:nvPr/>
        </p:nvSpPr>
        <p:spPr>
          <a:xfrm>
            <a:off x="2928394" y="2413337"/>
            <a:ext cx="6713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  </a:t>
            </a:r>
            <a:r>
              <a:rPr lang="en-US" sz="9600" b="1" i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Thank you</a:t>
            </a:r>
            <a:endParaRPr lang="en-IN" sz="9600" b="1" i="1" dirty="0">
              <a:solidFill>
                <a:schemeClr val="accent1">
                  <a:lumMod val="50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357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190C-E95D-69CF-A4DE-56DEC3BD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Franchise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2827-A5E7-4B10-D642-3EBA5603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Royal Challengers Bengaluru, a professional cricket franchise that competes in the Indian Premier League (IPL) representing Bengaluru, a city from Karnataka in India .</a:t>
            </a:r>
          </a:p>
          <a:p>
            <a:r>
              <a:rPr lang="en-GB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Royal Challengers Bengaluru is part of IPL from inaugural Year i.e. 2008. </a:t>
            </a:r>
          </a:p>
          <a:p>
            <a:r>
              <a:rPr lang="en-GB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RCB hold the record for Highest Partnership in IPL between two batsmen.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holds the record for hitting the most sixes by a team in a single IPL season</a:t>
            </a:r>
            <a:r>
              <a:rPr lang="en-US" sz="2000" dirty="0"/>
              <a:t>.</a:t>
            </a:r>
            <a:endParaRPr lang="en-GB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commands one of the most passionate fan bases in IPL history.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2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76C7-1716-CD2F-6F96-AEDDCDE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statement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88D5-6E7A-A869-EAA9-C317253E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Despite featuring star players and thrilling performances, RCB has never clinched an IPL title. Their campaigns have been marked by: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Inconsistent team combinations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Weak death bowling &amp; pressure handling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Over-reliance on a few key players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</a:rPr>
              <a:t>🔍 </a:t>
            </a:r>
            <a:r>
              <a:rPr lang="en-US" sz="2000" b="1" dirty="0">
                <a:latin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</a:rPr>
              <a:t>This project aims to uncover data-driven insights to answer: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What’s holding RCB back?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Who are the consistent and impactful players?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How can RCB optimize their auction strategy and select the best-performing players to build a title-winning team?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5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CB15-AA12-3F25-D7BE-3C7DF327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066"/>
            <a:ext cx="10515600" cy="634180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</a:rPr>
              <a:t>Database Schema</a:t>
            </a:r>
            <a:endParaRPr lang="en-IN" sz="3600" b="1" dirty="0">
              <a:latin typeface="Times New Roman" panose="02020603050405020304" pitchFamily="18" charset="0"/>
            </a:endParaRPr>
          </a:p>
        </p:txBody>
      </p:sp>
      <p:pic>
        <p:nvPicPr>
          <p:cNvPr id="4" name="Google Shape;73;p16">
            <a:extLst>
              <a:ext uri="{FF2B5EF4-FFF2-40B4-BE49-F238E27FC236}">
                <a16:creationId xmlns:a16="http://schemas.microsoft.com/office/drawing/2014/main" id="{21FCD78E-BB73-A670-7BC6-F7A7F0FF15D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8426" y="806246"/>
            <a:ext cx="10933471" cy="587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43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E64E-1BFB-5339-FF0A-C09396BE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</a:rPr>
              <a:t>Data Overview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B698-8829-6DE7-5FB8-9A630F0E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Source</a:t>
            </a:r>
            <a:r>
              <a:rPr lang="en-US" altLang="en-US" dirty="0">
                <a:latin typeface="Times New Roman" panose="02020603050405020304" pitchFamily="18" charset="0"/>
              </a:rPr>
              <a:t>: IPL relational database (MySQL-based)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Seasons Covered</a:t>
            </a:r>
            <a:r>
              <a:rPr lang="en-US" altLang="en-US" dirty="0">
                <a:latin typeface="Times New Roman" panose="02020603050405020304" pitchFamily="18" charset="0"/>
              </a:rPr>
              <a:t>: Multiple IPL seasons (2008 onwards)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Volume: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</a:rPr>
              <a:t>15,000+ ball-by-ball records, 700+ matches, 300+ players, 20+ venues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Table Name                                                Description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Matches                                     	          Match-level details (teams, venue, result)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ball_by_ball</a:t>
            </a:r>
            <a:r>
              <a:rPr lang="en-US" altLang="en-US" dirty="0">
                <a:latin typeface="Times New Roman" panose="02020603050405020304" pitchFamily="18" charset="0"/>
              </a:rPr>
              <a:t>	                                    Every delivery’s run, player, and outcome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player	                                                 Player details (ID, name, type)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wicket_taken</a:t>
            </a:r>
            <a:r>
              <a:rPr lang="en-US" altLang="en-US" dirty="0">
                <a:latin typeface="Times New Roman" panose="02020603050405020304" pitchFamily="18" charset="0"/>
              </a:rPr>
              <a:t>	                                    Records of dismissals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season	                                                 Season year &amp; ID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venue	                                                 Stadium info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team	                                                 Team ID and name mapping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toss_decision</a:t>
            </a:r>
            <a:r>
              <a:rPr lang="en-US" altLang="en-US" dirty="0">
                <a:latin typeface="Times New Roman" panose="02020603050405020304" pitchFamily="18" charset="0"/>
              </a:rPr>
              <a:t>	                                    Toss decision lookup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Times New Roman" panose="02020603050405020304" pitchFamily="18" charset="0"/>
              </a:rPr>
              <a:t>player_match</a:t>
            </a:r>
            <a:r>
              <a:rPr lang="en-US" altLang="en-US" dirty="0">
                <a:latin typeface="Times New Roman" panose="02020603050405020304" pitchFamily="18" charset="0"/>
              </a:rPr>
              <a:t>	                                    Player participation in matches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8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88B6-B450-AA40-03FB-958C58D5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</a:rPr>
              <a:t>Objective &amp; Subjectives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5D76-97E0-D196-F079-1371528C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</a:rPr>
              <a:t>Main Goal: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</a:rPr>
              <a:t>To assist RCB in forming a </a:t>
            </a:r>
            <a:r>
              <a:rPr lang="en-US" sz="2200" b="1" dirty="0">
                <a:latin typeface="Times New Roman" panose="02020603050405020304" pitchFamily="18" charset="0"/>
              </a:rPr>
              <a:t>balanced, winning squad </a:t>
            </a:r>
            <a:r>
              <a:rPr lang="en-US" sz="2200" dirty="0">
                <a:latin typeface="Times New Roman" panose="02020603050405020304" pitchFamily="18" charset="0"/>
              </a:rPr>
              <a:t>and build strategies based on performance insights.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</a:rPr>
              <a:t> Key Objectives</a:t>
            </a:r>
            <a:r>
              <a:rPr lang="en-US" sz="2200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</a:rPr>
              <a:t>Identify consistent players across seasons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Understand toss and venue impact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Highlight top batsmen, bowlers, and all-rounders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Evaluate RCB's past performance trends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Build auction strategy for future seasons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2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D501-EEBC-ADE2-6427-C53D56F6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</a:rPr>
              <a:t>Consistent Player Performance</a:t>
            </a:r>
            <a:endParaRPr lang="en-IN" sz="36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4B0C-B574-AA1E-E25D-956A0B01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684"/>
            <a:ext cx="10515600" cy="5024284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Insight:</a:t>
            </a:r>
            <a:br>
              <a:rPr lang="en-US" sz="4200" dirty="0"/>
            </a:br>
            <a:r>
              <a:rPr lang="en-US" sz="4200" dirty="0"/>
              <a:t>Players like </a:t>
            </a:r>
            <a:r>
              <a:rPr lang="en-US" sz="4200" b="1" dirty="0"/>
              <a:t>Virat Kohli</a:t>
            </a:r>
            <a:r>
              <a:rPr lang="en-US" sz="4200" dirty="0"/>
              <a:t>, </a:t>
            </a:r>
            <a:r>
              <a:rPr lang="en-US" sz="4200" b="1" dirty="0"/>
              <a:t>AB de Villiers</a:t>
            </a:r>
            <a:r>
              <a:rPr lang="en-US" sz="4200" dirty="0"/>
              <a:t>, and </a:t>
            </a:r>
            <a:r>
              <a:rPr lang="en-US" sz="4200" b="1" dirty="0"/>
              <a:t>Chris Gayle</a:t>
            </a:r>
            <a:r>
              <a:rPr lang="en-US" sz="4200" dirty="0"/>
              <a:t> showed high and steady averages over multiple seasons, proving their reliability</a:t>
            </a:r>
            <a:r>
              <a:rPr lang="en-US" sz="3200" dirty="0"/>
              <a:t>.</a:t>
            </a:r>
            <a:br>
              <a:rPr lang="en-US" sz="3200" dirty="0"/>
            </a:b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4200" b="1" dirty="0"/>
              <a:t>Recommendation:</a:t>
            </a:r>
            <a:br>
              <a:rPr lang="en-US" sz="4200" dirty="0"/>
            </a:br>
            <a:r>
              <a:rPr lang="en-US" sz="4200" dirty="0"/>
              <a:t>✔ Retain or scout players with consistent season-wise averages to build a solid batting core.</a:t>
            </a:r>
            <a:endParaRPr lang="en-IN" sz="4200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F88753-6A84-529B-3F73-074B36837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177019"/>
              </p:ext>
            </p:extLst>
          </p:nvPr>
        </p:nvGraphicFramePr>
        <p:xfrm>
          <a:off x="2136000" y="2438826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04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1024-604C-58A0-6C21-02480BF8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Venue-Specific Batting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23DB-4A13-99DF-3B83-5B67FA2E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5234346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Insight:</a:t>
            </a:r>
            <a:br>
              <a:rPr lang="en-US" sz="3600" dirty="0"/>
            </a:br>
            <a:r>
              <a:rPr lang="en-US" sz="3600" dirty="0"/>
              <a:t>Some batsmen consistently score higher at specific venues (e.g., flat pitches like Chinnaswamy Stadium favor high scoring).</a:t>
            </a:r>
            <a:br>
              <a:rPr lang="en-US" sz="3600" dirty="0"/>
            </a:br>
            <a:endParaRPr lang="en-US" sz="3600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/>
              <a:t>Recommendation:</a:t>
            </a:r>
            <a:br>
              <a:rPr lang="en-US" sz="3600" dirty="0"/>
            </a:br>
            <a:r>
              <a:rPr lang="en-US" sz="3600" dirty="0"/>
              <a:t>✔ Use this data to optimize player selection for </a:t>
            </a:r>
            <a:r>
              <a:rPr lang="en-US" sz="3600" b="1" dirty="0"/>
              <a:t>venue-based match planning</a:t>
            </a:r>
            <a:r>
              <a:rPr lang="en-US" sz="3600" dirty="0"/>
              <a:t>.</a:t>
            </a:r>
            <a:br>
              <a:rPr lang="en-US" sz="3600" dirty="0"/>
            </a:br>
            <a:r>
              <a:rPr lang="en-US" sz="3600" dirty="0"/>
              <a:t>✔ Retain players who perform well at home grounds.</a:t>
            </a:r>
            <a:endParaRPr lang="en-IN" sz="3600" dirty="0"/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A47D9A-28BE-CFAC-D9A1-2BFCB9A8B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516119"/>
              </p:ext>
            </p:extLst>
          </p:nvPr>
        </p:nvGraphicFramePr>
        <p:xfrm>
          <a:off x="2136000" y="2266335"/>
          <a:ext cx="79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76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311</TotalTime>
  <Words>1196</Words>
  <Application>Microsoft Office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Lato</vt:lpstr>
      <vt:lpstr>Times New Roman</vt:lpstr>
      <vt:lpstr>Office Theme</vt:lpstr>
      <vt:lpstr>RCB - IPL Data    Analysis </vt:lpstr>
      <vt:lpstr>Agenda </vt:lpstr>
      <vt:lpstr>About Franchise</vt:lpstr>
      <vt:lpstr>Business problem statement</vt:lpstr>
      <vt:lpstr>Database Schema</vt:lpstr>
      <vt:lpstr>Data Overview</vt:lpstr>
      <vt:lpstr>Objective &amp; Subjectives of the Analysis</vt:lpstr>
      <vt:lpstr>Consistent Player Performance</vt:lpstr>
      <vt:lpstr>Venue-Specific Batting</vt:lpstr>
      <vt:lpstr>Toss Strategy Impact by Venue</vt:lpstr>
      <vt:lpstr>Toss Decision Efficiency</vt:lpstr>
      <vt:lpstr>Versatile Player Performance</vt:lpstr>
      <vt:lpstr>Match Winners</vt:lpstr>
      <vt:lpstr>Average Team Score per Venue in IPL</vt:lpstr>
      <vt:lpstr>RCB Overall Season Performance</vt:lpstr>
      <vt:lpstr>RCB Bowling Weakness</vt:lpstr>
      <vt:lpstr>Summary</vt:lpstr>
      <vt:lpstr>Conclusion</vt:lpstr>
      <vt:lpstr>Final Recommendations for RCB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Teli</dc:creator>
  <cp:lastModifiedBy>shweta Teli</cp:lastModifiedBy>
  <cp:revision>33</cp:revision>
  <dcterms:created xsi:type="dcterms:W3CDTF">2025-07-29T20:50:13Z</dcterms:created>
  <dcterms:modified xsi:type="dcterms:W3CDTF">2025-08-04T21:48:45Z</dcterms:modified>
</cp:coreProperties>
</file>