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8/23/2024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89805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8/23/2024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41798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8/23/2024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199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8/23/2024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5542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8/23/2024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5336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8/23/2024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84448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8/23/2024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1096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8/23/2024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5748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8/23/2024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00899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8/23/2024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92287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8/23/2024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39651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8/23/2024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65059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ogos-world.net/youtube-logo/"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logos-world.net/youtube-logo/"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05B437B7-8977-4FCB-A046-84E7F8E29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6665A8-E1C1-0190-75E0-A05778019835}"/>
              </a:ext>
            </a:extLst>
          </p:cNvPr>
          <p:cNvSpPr>
            <a:spLocks noGrp="1"/>
          </p:cNvSpPr>
          <p:nvPr>
            <p:ph type="ctrTitle"/>
          </p:nvPr>
        </p:nvSpPr>
        <p:spPr>
          <a:xfrm>
            <a:off x="6082616" y="1517904"/>
            <a:ext cx="4579288" cy="2796945"/>
          </a:xfrm>
        </p:spPr>
        <p:txBody>
          <a:bodyPr>
            <a:normAutofit/>
          </a:bodyPr>
          <a:lstStyle/>
          <a:p>
            <a:pPr algn="l"/>
            <a:r>
              <a:rPr lang="en-GB"/>
              <a:t>Analysis Report</a:t>
            </a:r>
            <a:endParaRPr lang="en-IN"/>
          </a:p>
        </p:txBody>
      </p:sp>
      <p:pic>
        <p:nvPicPr>
          <p:cNvPr id="7" name="Picture 6" descr="A red and black logo&#10;&#10;Description automatically generated">
            <a:extLst>
              <a:ext uri="{FF2B5EF4-FFF2-40B4-BE49-F238E27FC236}">
                <a16:creationId xmlns:a16="http://schemas.microsoft.com/office/drawing/2014/main" id="{39800376-D212-F06E-A6DE-A8B07270702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8615" y="2138955"/>
            <a:ext cx="4579288" cy="2575849"/>
          </a:xfrm>
          <a:prstGeom prst="rect">
            <a:avLst/>
          </a:prstGeom>
        </p:spPr>
      </p:pic>
    </p:spTree>
    <p:extLst>
      <p:ext uri="{BB962C8B-B14F-4D97-AF65-F5344CB8AC3E}">
        <p14:creationId xmlns:p14="http://schemas.microsoft.com/office/powerpoint/2010/main" val="181328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A3531B0-EDC7-85C0-9AAC-7AB4913437FF}"/>
              </a:ext>
            </a:extLst>
          </p:cNvPr>
          <p:cNvPicPr>
            <a:picLocks noChangeAspect="1"/>
          </p:cNvPicPr>
          <p:nvPr/>
        </p:nvPicPr>
        <p:blipFill>
          <a:blip r:embed="rId2"/>
          <a:stretch>
            <a:fillRect/>
          </a:stretch>
        </p:blipFill>
        <p:spPr>
          <a:xfrm>
            <a:off x="958644" y="924825"/>
            <a:ext cx="10997473" cy="5608711"/>
          </a:xfrm>
          <a:prstGeom prst="rect">
            <a:avLst/>
          </a:prstGeom>
        </p:spPr>
      </p:pic>
    </p:spTree>
    <p:extLst>
      <p:ext uri="{BB962C8B-B14F-4D97-AF65-F5344CB8AC3E}">
        <p14:creationId xmlns:p14="http://schemas.microsoft.com/office/powerpoint/2010/main" val="1014172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DA04551-DB37-9B55-E505-154B65C1BBC4}"/>
              </a:ext>
            </a:extLst>
          </p:cNvPr>
          <p:cNvPicPr>
            <a:picLocks noChangeAspect="1"/>
          </p:cNvPicPr>
          <p:nvPr/>
        </p:nvPicPr>
        <p:blipFill>
          <a:blip r:embed="rId2"/>
          <a:stretch>
            <a:fillRect/>
          </a:stretch>
        </p:blipFill>
        <p:spPr>
          <a:xfrm>
            <a:off x="633731" y="933197"/>
            <a:ext cx="10634037" cy="5423358"/>
          </a:xfrm>
          <a:prstGeom prst="rect">
            <a:avLst/>
          </a:prstGeom>
        </p:spPr>
      </p:pic>
    </p:spTree>
    <p:extLst>
      <p:ext uri="{BB962C8B-B14F-4D97-AF65-F5344CB8AC3E}">
        <p14:creationId xmlns:p14="http://schemas.microsoft.com/office/powerpoint/2010/main" val="1024661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513B28-328A-D7CB-CDE4-6250E238B153}"/>
              </a:ext>
            </a:extLst>
          </p:cNvPr>
          <p:cNvPicPr>
            <a:picLocks noChangeAspect="1"/>
          </p:cNvPicPr>
          <p:nvPr/>
        </p:nvPicPr>
        <p:blipFill>
          <a:blip r:embed="rId2"/>
          <a:stretch>
            <a:fillRect/>
          </a:stretch>
        </p:blipFill>
        <p:spPr>
          <a:xfrm>
            <a:off x="825999" y="888884"/>
            <a:ext cx="10987459" cy="5603603"/>
          </a:xfrm>
          <a:prstGeom prst="rect">
            <a:avLst/>
          </a:prstGeom>
        </p:spPr>
      </p:pic>
    </p:spTree>
    <p:extLst>
      <p:ext uri="{BB962C8B-B14F-4D97-AF65-F5344CB8AC3E}">
        <p14:creationId xmlns:p14="http://schemas.microsoft.com/office/powerpoint/2010/main" val="292799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numbers and dots&#10;&#10;Description automatically generated with medium confidence">
            <a:extLst>
              <a:ext uri="{FF2B5EF4-FFF2-40B4-BE49-F238E27FC236}">
                <a16:creationId xmlns:a16="http://schemas.microsoft.com/office/drawing/2014/main" id="{C74C6425-17A5-48BF-D588-23594E9D6213}"/>
              </a:ext>
            </a:extLst>
          </p:cNvPr>
          <p:cNvPicPr>
            <a:picLocks noChangeAspect="1"/>
          </p:cNvPicPr>
          <p:nvPr/>
        </p:nvPicPr>
        <p:blipFill>
          <a:blip r:embed="rId2"/>
          <a:srcRect r="-1" b="1964"/>
          <a:stretch/>
        </p:blipFill>
        <p:spPr>
          <a:xfrm>
            <a:off x="761998" y="758089"/>
            <a:ext cx="10695298" cy="5347435"/>
          </a:xfrm>
          <a:prstGeom prst="rect">
            <a:avLst/>
          </a:prstGeom>
        </p:spPr>
      </p:pic>
    </p:spTree>
    <p:extLst>
      <p:ext uri="{BB962C8B-B14F-4D97-AF65-F5344CB8AC3E}">
        <p14:creationId xmlns:p14="http://schemas.microsoft.com/office/powerpoint/2010/main" val="845557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2D8470A-0FCB-B90F-5E15-92C55CCB96F1}"/>
              </a:ext>
            </a:extLst>
          </p:cNvPr>
          <p:cNvPicPr>
            <a:picLocks noChangeAspect="1"/>
          </p:cNvPicPr>
          <p:nvPr/>
        </p:nvPicPr>
        <p:blipFill>
          <a:blip r:embed="rId2"/>
          <a:stretch>
            <a:fillRect/>
          </a:stretch>
        </p:blipFill>
        <p:spPr>
          <a:xfrm>
            <a:off x="922165" y="952856"/>
            <a:ext cx="10228056" cy="5633566"/>
          </a:xfrm>
          <a:prstGeom prst="rect">
            <a:avLst/>
          </a:prstGeom>
        </p:spPr>
      </p:pic>
    </p:spTree>
    <p:extLst>
      <p:ext uri="{BB962C8B-B14F-4D97-AF65-F5344CB8AC3E}">
        <p14:creationId xmlns:p14="http://schemas.microsoft.com/office/powerpoint/2010/main" val="993737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FB4FF00-96A0-F2F7-DBE7-DB92DB210A81}"/>
              </a:ext>
            </a:extLst>
          </p:cNvPr>
          <p:cNvPicPr>
            <a:picLocks noChangeAspect="1"/>
          </p:cNvPicPr>
          <p:nvPr/>
        </p:nvPicPr>
        <p:blipFill>
          <a:blip r:embed="rId2"/>
          <a:stretch>
            <a:fillRect/>
          </a:stretch>
        </p:blipFill>
        <p:spPr>
          <a:xfrm>
            <a:off x="669698" y="926097"/>
            <a:ext cx="10050846" cy="5502838"/>
          </a:xfrm>
          <a:prstGeom prst="rect">
            <a:avLst/>
          </a:prstGeom>
        </p:spPr>
      </p:pic>
    </p:spTree>
    <p:extLst>
      <p:ext uri="{BB962C8B-B14F-4D97-AF65-F5344CB8AC3E}">
        <p14:creationId xmlns:p14="http://schemas.microsoft.com/office/powerpoint/2010/main" val="1513496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6397554-EB49-D057-AF34-0D0DAA5A36C2}"/>
              </a:ext>
            </a:extLst>
          </p:cNvPr>
          <p:cNvPicPr>
            <a:picLocks noChangeAspect="1"/>
          </p:cNvPicPr>
          <p:nvPr/>
        </p:nvPicPr>
        <p:blipFill>
          <a:blip r:embed="rId2"/>
          <a:stretch>
            <a:fillRect/>
          </a:stretch>
        </p:blipFill>
        <p:spPr>
          <a:xfrm>
            <a:off x="1070084" y="926762"/>
            <a:ext cx="10493311" cy="4826923"/>
          </a:xfrm>
          <a:prstGeom prst="rect">
            <a:avLst/>
          </a:prstGeom>
        </p:spPr>
      </p:pic>
    </p:spTree>
    <p:extLst>
      <p:ext uri="{BB962C8B-B14F-4D97-AF65-F5344CB8AC3E}">
        <p14:creationId xmlns:p14="http://schemas.microsoft.com/office/powerpoint/2010/main" val="1777284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FC90E93-5B8F-E662-902E-6B6004EA5F22}"/>
              </a:ext>
            </a:extLst>
          </p:cNvPr>
          <p:cNvPicPr>
            <a:picLocks noChangeAspect="1"/>
          </p:cNvPicPr>
          <p:nvPr/>
        </p:nvPicPr>
        <p:blipFill>
          <a:blip r:embed="rId2"/>
          <a:stretch>
            <a:fillRect/>
          </a:stretch>
        </p:blipFill>
        <p:spPr>
          <a:xfrm>
            <a:off x="505939" y="601833"/>
            <a:ext cx="11422897" cy="5654333"/>
          </a:xfrm>
          <a:prstGeom prst="rect">
            <a:avLst/>
          </a:prstGeom>
        </p:spPr>
      </p:pic>
    </p:spTree>
    <p:extLst>
      <p:ext uri="{BB962C8B-B14F-4D97-AF65-F5344CB8AC3E}">
        <p14:creationId xmlns:p14="http://schemas.microsoft.com/office/powerpoint/2010/main" val="3309795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CE3C6DA-D38C-EAE5-D7F1-7A82E34D2D17}"/>
              </a:ext>
            </a:extLst>
          </p:cNvPr>
          <p:cNvPicPr>
            <a:picLocks noChangeAspect="1"/>
          </p:cNvPicPr>
          <p:nvPr/>
        </p:nvPicPr>
        <p:blipFill>
          <a:blip r:embed="rId2"/>
          <a:stretch>
            <a:fillRect/>
          </a:stretch>
        </p:blipFill>
        <p:spPr>
          <a:xfrm>
            <a:off x="125934" y="538089"/>
            <a:ext cx="11680449" cy="5781821"/>
          </a:xfrm>
          <a:prstGeom prst="rect">
            <a:avLst/>
          </a:prstGeom>
        </p:spPr>
      </p:pic>
    </p:spTree>
    <p:extLst>
      <p:ext uri="{BB962C8B-B14F-4D97-AF65-F5344CB8AC3E}">
        <p14:creationId xmlns:p14="http://schemas.microsoft.com/office/powerpoint/2010/main" val="3606121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E15628D-4660-0A38-0238-087F50AA4941}"/>
              </a:ext>
            </a:extLst>
          </p:cNvPr>
          <p:cNvPicPr>
            <a:picLocks noChangeAspect="1"/>
          </p:cNvPicPr>
          <p:nvPr/>
        </p:nvPicPr>
        <p:blipFill>
          <a:blip r:embed="rId2"/>
          <a:stretch>
            <a:fillRect/>
          </a:stretch>
        </p:blipFill>
        <p:spPr>
          <a:xfrm>
            <a:off x="404018" y="609206"/>
            <a:ext cx="11383964" cy="5639587"/>
          </a:xfrm>
          <a:prstGeom prst="rect">
            <a:avLst/>
          </a:prstGeom>
        </p:spPr>
      </p:pic>
    </p:spTree>
    <p:extLst>
      <p:ext uri="{BB962C8B-B14F-4D97-AF65-F5344CB8AC3E}">
        <p14:creationId xmlns:p14="http://schemas.microsoft.com/office/powerpoint/2010/main" val="425861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E6F932-C66F-8680-7C93-E0F98F6CB6DC}"/>
              </a:ext>
            </a:extLst>
          </p:cNvPr>
          <p:cNvSpPr>
            <a:spLocks noGrp="1"/>
          </p:cNvSpPr>
          <p:nvPr>
            <p:ph type="title"/>
          </p:nvPr>
        </p:nvSpPr>
        <p:spPr>
          <a:xfrm>
            <a:off x="1015729" y="292502"/>
            <a:ext cx="4699271" cy="2028388"/>
          </a:xfrm>
        </p:spPr>
        <p:txBody>
          <a:bodyPr vert="horz" lIns="91440" tIns="45720" rIns="91440" bIns="45720" rtlCol="0" anchor="ctr">
            <a:normAutofit/>
          </a:bodyPr>
          <a:lstStyle/>
          <a:p>
            <a:r>
              <a:rPr lang="en-US" sz="4400" kern="1200" spc="-50" baseline="0" dirty="0">
                <a:solidFill>
                  <a:srgbClr val="C00000"/>
                </a:solidFill>
                <a:latin typeface="+mj-lt"/>
                <a:ea typeface="+mj-ea"/>
                <a:cs typeface="+mj-cs"/>
              </a:rPr>
              <a:t>INTRODUCTION</a:t>
            </a:r>
          </a:p>
        </p:txBody>
      </p:sp>
      <p:sp>
        <p:nvSpPr>
          <p:cNvPr id="4" name="TextBox 3">
            <a:extLst>
              <a:ext uri="{FF2B5EF4-FFF2-40B4-BE49-F238E27FC236}">
                <a16:creationId xmlns:a16="http://schemas.microsoft.com/office/drawing/2014/main" id="{10FF0A40-BCF1-7875-9529-905CFB2F652C}"/>
              </a:ext>
            </a:extLst>
          </p:cNvPr>
          <p:cNvSpPr txBox="1"/>
          <p:nvPr/>
        </p:nvSpPr>
        <p:spPr>
          <a:xfrm>
            <a:off x="761999" y="2107229"/>
            <a:ext cx="5857164" cy="4444621"/>
          </a:xfrm>
          <a:prstGeom prst="rect">
            <a:avLst/>
          </a:prstGeom>
        </p:spPr>
        <p:txBody>
          <a:bodyPr vert="horz" lIns="91440" tIns="45720" rIns="91440" bIns="45720" rtlCol="0" anchor="t">
            <a:normAutofit/>
          </a:bodyPr>
          <a:lstStyle/>
          <a:p>
            <a:pPr>
              <a:lnSpc>
                <a:spcPct val="95000"/>
              </a:lnSpc>
              <a:spcAft>
                <a:spcPts val="600"/>
              </a:spcAft>
            </a:pPr>
            <a:r>
              <a:rPr lang="en-US" sz="2400" dirty="0"/>
              <a:t>In this report, we delve into the performance metrics of a YouTube channel, examining viewer engagement, content trends, and growth patterns. The analysis aims to identify key factors that influence audience behavior and channel success. By leveraging these insights, we can enhance content strategies to drive higher engagement and sustainable growth on the platform.</a:t>
            </a:r>
          </a:p>
        </p:txBody>
      </p:sp>
      <p:pic>
        <p:nvPicPr>
          <p:cNvPr id="8" name="Graphic 7" descr="Eye">
            <a:extLst>
              <a:ext uri="{FF2B5EF4-FFF2-40B4-BE49-F238E27FC236}">
                <a16:creationId xmlns:a16="http://schemas.microsoft.com/office/drawing/2014/main" id="{EFD5FD9F-A6EA-7B9A-90E6-42474EB544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7339" y="1142669"/>
            <a:ext cx="4572661" cy="4572661"/>
          </a:xfrm>
          <a:prstGeom prst="rect">
            <a:avLst/>
          </a:prstGeom>
        </p:spPr>
      </p:pic>
    </p:spTree>
    <p:extLst>
      <p:ext uri="{BB962C8B-B14F-4D97-AF65-F5344CB8AC3E}">
        <p14:creationId xmlns:p14="http://schemas.microsoft.com/office/powerpoint/2010/main" val="3688690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5BA4126-BA40-6DCE-1979-A3E7AD040FF7}"/>
              </a:ext>
            </a:extLst>
          </p:cNvPr>
          <p:cNvPicPr>
            <a:picLocks noChangeAspect="1"/>
          </p:cNvPicPr>
          <p:nvPr/>
        </p:nvPicPr>
        <p:blipFill>
          <a:blip r:embed="rId2"/>
          <a:stretch>
            <a:fillRect/>
          </a:stretch>
        </p:blipFill>
        <p:spPr>
          <a:xfrm>
            <a:off x="158865" y="253218"/>
            <a:ext cx="11874270" cy="5877763"/>
          </a:xfrm>
          <a:prstGeom prst="rect">
            <a:avLst/>
          </a:prstGeom>
        </p:spPr>
      </p:pic>
    </p:spTree>
    <p:extLst>
      <p:ext uri="{BB962C8B-B14F-4D97-AF65-F5344CB8AC3E}">
        <p14:creationId xmlns:p14="http://schemas.microsoft.com/office/powerpoint/2010/main" val="3083832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Rectangle 1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868FD6-BE95-F164-4789-4F8918E89FF3}"/>
              </a:ext>
            </a:extLst>
          </p:cNvPr>
          <p:cNvSpPr>
            <a:spLocks noGrp="1"/>
          </p:cNvSpPr>
          <p:nvPr>
            <p:ph type="title"/>
          </p:nvPr>
        </p:nvSpPr>
        <p:spPr>
          <a:xfrm>
            <a:off x="952822" y="602699"/>
            <a:ext cx="3962564" cy="999136"/>
          </a:xfrm>
        </p:spPr>
        <p:txBody>
          <a:bodyPr vert="horz" lIns="91440" tIns="45720" rIns="91440" bIns="45720" rtlCol="0" anchor="ctr">
            <a:normAutofit/>
          </a:bodyPr>
          <a:lstStyle/>
          <a:p>
            <a:r>
              <a:rPr lang="en-US" kern="1200" spc="-50" baseline="0" dirty="0">
                <a:solidFill>
                  <a:srgbClr val="C00000"/>
                </a:solidFill>
                <a:latin typeface="+mj-lt"/>
                <a:ea typeface="+mj-ea"/>
                <a:cs typeface="+mj-cs"/>
              </a:rPr>
              <a:t>CONCLUSION</a:t>
            </a:r>
          </a:p>
        </p:txBody>
      </p:sp>
      <p:sp>
        <p:nvSpPr>
          <p:cNvPr id="3" name="Rectangle 1">
            <a:extLst>
              <a:ext uri="{FF2B5EF4-FFF2-40B4-BE49-F238E27FC236}">
                <a16:creationId xmlns:a16="http://schemas.microsoft.com/office/drawing/2014/main" id="{1E7E1D3D-784E-D4EE-BB76-B6F38209E216}"/>
              </a:ext>
            </a:extLst>
          </p:cNvPr>
          <p:cNvSpPr>
            <a:spLocks noChangeArrowheads="1"/>
          </p:cNvSpPr>
          <p:nvPr/>
        </p:nvSpPr>
        <p:spPr bwMode="auto">
          <a:xfrm>
            <a:off x="450376" y="1681525"/>
            <a:ext cx="5417833" cy="449408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0" fontAlgn="base">
              <a:spcBef>
                <a:spcPct val="0"/>
              </a:spcBef>
              <a:spcAft>
                <a:spcPts val="600"/>
              </a:spcAft>
              <a:buClrTx/>
              <a:buSzTx/>
              <a:buFontTx/>
              <a:buNone/>
              <a:tabLst/>
            </a:pPr>
            <a:r>
              <a:rPr kumimoji="0" lang="en-US" altLang="en-US" sz="2400" b="0" i="0" u="none" strike="noStrike" cap="none" normalizeH="0" baseline="0" dirty="0">
                <a:ln>
                  <a:noFill/>
                </a:ln>
                <a:effectLst/>
              </a:rPr>
              <a:t>YouTube analysis reveals key insights into channel performance, highlighting that factors such as content type, posting consistency, and engagement strategies significantly impact viewer retention and subscriber growth. By applying these findings, the channel can optimize its content strategy to drive better results and enhance overall success on the platform.</a:t>
            </a:r>
          </a:p>
          <a:p>
            <a:pPr marL="0" marR="0" lvl="0" indent="0" fontAlgn="base">
              <a:spcBef>
                <a:spcPct val="0"/>
              </a:spcBef>
              <a:spcAft>
                <a:spcPts val="600"/>
              </a:spcAft>
              <a:buClrTx/>
              <a:buSzTx/>
              <a:buFontTx/>
              <a:buNone/>
              <a:tabLst/>
            </a:pPr>
            <a:endParaRPr kumimoji="0" lang="en-US" altLang="en-US" sz="2400" b="0" i="0" u="none" strike="noStrike" cap="none" normalizeH="0" baseline="0" dirty="0">
              <a:ln>
                <a:noFill/>
              </a:ln>
              <a:effectLst/>
            </a:endParaRPr>
          </a:p>
        </p:txBody>
      </p:sp>
      <p:pic>
        <p:nvPicPr>
          <p:cNvPr id="22" name="Graphic 21" descr="Gavel">
            <a:extLst>
              <a:ext uri="{FF2B5EF4-FFF2-40B4-BE49-F238E27FC236}">
                <a16:creationId xmlns:a16="http://schemas.microsoft.com/office/drawing/2014/main" id="{73DDEC1C-A99A-D242-03F9-A82D1CF712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8208" y="1522145"/>
            <a:ext cx="4572661" cy="4572661"/>
          </a:xfrm>
          <a:prstGeom prst="rect">
            <a:avLst/>
          </a:prstGeom>
        </p:spPr>
      </p:pic>
    </p:spTree>
    <p:extLst>
      <p:ext uri="{BB962C8B-B14F-4D97-AF65-F5344CB8AC3E}">
        <p14:creationId xmlns:p14="http://schemas.microsoft.com/office/powerpoint/2010/main" val="1276649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CEB6-1446-B963-730E-18EFBCF8001A}"/>
              </a:ext>
            </a:extLst>
          </p:cNvPr>
          <p:cNvSpPr>
            <a:spLocks noGrp="1"/>
          </p:cNvSpPr>
          <p:nvPr>
            <p:ph type="title"/>
          </p:nvPr>
        </p:nvSpPr>
        <p:spPr/>
        <p:txBody>
          <a:bodyPr/>
          <a:lstStyle/>
          <a:p>
            <a:pPr algn="ctr"/>
            <a:r>
              <a:rPr lang="en-GB" dirty="0"/>
              <a:t>THANK YOU</a:t>
            </a:r>
            <a:endParaRPr lang="en-IN" dirty="0"/>
          </a:p>
        </p:txBody>
      </p:sp>
      <p:sp useBgFill="1">
        <p:nvSpPr>
          <p:cNvPr id="3" name="Rectangle 2">
            <a:extLst>
              <a:ext uri="{FF2B5EF4-FFF2-40B4-BE49-F238E27FC236}">
                <a16:creationId xmlns:a16="http://schemas.microsoft.com/office/drawing/2014/main" id="{7BCEDE48-6AE5-3E06-A677-AED3F61F6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E329138-5501-3603-C698-6AFCD9197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Freeform: Shape 4">
            <a:extLst>
              <a:ext uri="{FF2B5EF4-FFF2-40B4-BE49-F238E27FC236}">
                <a16:creationId xmlns:a16="http://schemas.microsoft.com/office/drawing/2014/main" id="{046B9173-B623-E3AA-3BFA-2988E33FB0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EDCBE96D-9B5B-CF3A-72C2-73EB81BA6F79}"/>
              </a:ext>
            </a:extLst>
          </p:cNvPr>
          <p:cNvSpPr txBox="1"/>
          <p:nvPr/>
        </p:nvSpPr>
        <p:spPr>
          <a:xfrm>
            <a:off x="1083212" y="2975213"/>
            <a:ext cx="10026065" cy="1200329"/>
          </a:xfrm>
          <a:prstGeom prst="rect">
            <a:avLst/>
          </a:prstGeom>
          <a:noFill/>
        </p:spPr>
        <p:txBody>
          <a:bodyPr wrap="square" rtlCol="0">
            <a:spAutoFit/>
          </a:bodyPr>
          <a:lstStyle/>
          <a:p>
            <a:pPr algn="ctr"/>
            <a:r>
              <a:rPr lang="en-GB" sz="7200" b="1" dirty="0">
                <a:solidFill>
                  <a:srgbClr val="C00000"/>
                </a:solidFill>
              </a:rPr>
              <a:t>THANK YOU</a:t>
            </a:r>
            <a:endParaRPr lang="en-IN" sz="7200" b="1" dirty="0">
              <a:solidFill>
                <a:srgbClr val="C00000"/>
              </a:solidFill>
            </a:endParaRPr>
          </a:p>
        </p:txBody>
      </p:sp>
      <p:pic>
        <p:nvPicPr>
          <p:cNvPr id="9" name="Picture 8" descr="A red and black logo&#10;&#10;Description automatically generated">
            <a:extLst>
              <a:ext uri="{FF2B5EF4-FFF2-40B4-BE49-F238E27FC236}">
                <a16:creationId xmlns:a16="http://schemas.microsoft.com/office/drawing/2014/main" id="{533989F2-243F-C0AA-0A6A-26C7827AE839}"/>
              </a:ext>
            </a:extLst>
          </p:cNvPr>
          <p:cNvPicPr>
            <a:picLocks noChangeAspect="1"/>
          </p:cNvPicPr>
          <p:nvPr/>
        </p:nvPicPr>
        <p:blipFill>
          <a:blip r:embed="rId2">
            <a:alphaModFix amt="17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23088" y="-69743"/>
            <a:ext cx="2389632" cy="1344168"/>
          </a:xfrm>
          <a:prstGeom prst="rect">
            <a:avLst/>
          </a:prstGeom>
        </p:spPr>
      </p:pic>
    </p:spTree>
    <p:extLst>
      <p:ext uri="{BB962C8B-B14F-4D97-AF65-F5344CB8AC3E}">
        <p14:creationId xmlns:p14="http://schemas.microsoft.com/office/powerpoint/2010/main" val="11553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D1A7B06-29FF-4713-8AA4-9AC7528CE38B}"/>
              </a:ext>
            </a:extLst>
          </p:cNvPr>
          <p:cNvPicPr>
            <a:picLocks noChangeAspect="1"/>
          </p:cNvPicPr>
          <p:nvPr/>
        </p:nvPicPr>
        <p:blipFill>
          <a:blip r:embed="rId2"/>
          <a:stretch>
            <a:fillRect/>
          </a:stretch>
        </p:blipFill>
        <p:spPr>
          <a:xfrm>
            <a:off x="0" y="752476"/>
            <a:ext cx="11139197" cy="5513901"/>
          </a:xfrm>
          <a:prstGeom prst="rect">
            <a:avLst/>
          </a:prstGeom>
        </p:spPr>
      </p:pic>
      <p:sp>
        <p:nvSpPr>
          <p:cNvPr id="3" name="TextBox 2">
            <a:extLst>
              <a:ext uri="{FF2B5EF4-FFF2-40B4-BE49-F238E27FC236}">
                <a16:creationId xmlns:a16="http://schemas.microsoft.com/office/drawing/2014/main" id="{ED88F73D-3CA6-05A4-7B97-3F11E7E20385}"/>
              </a:ext>
            </a:extLst>
          </p:cNvPr>
          <p:cNvSpPr txBox="1"/>
          <p:nvPr/>
        </p:nvSpPr>
        <p:spPr>
          <a:xfrm>
            <a:off x="6333873" y="2810798"/>
            <a:ext cx="5115419" cy="2554545"/>
          </a:xfrm>
          <a:prstGeom prst="rect">
            <a:avLst/>
          </a:prstGeom>
          <a:noFill/>
        </p:spPr>
        <p:txBody>
          <a:bodyPr wrap="square">
            <a:spAutoFit/>
          </a:bodyPr>
          <a:lstStyle/>
          <a:p>
            <a:pPr algn="l">
              <a:buFont typeface="+mj-lt"/>
              <a:buAutoNum type="arabicPeriod"/>
            </a:pPr>
            <a:r>
              <a:rPr lang="en-IN" sz="1600" b="1" i="0" dirty="0">
                <a:solidFill>
                  <a:srgbClr val="111111"/>
                </a:solidFill>
                <a:effectLst/>
                <a:latin typeface="-apple-system"/>
              </a:rPr>
              <a:t>Highest (Peak)</a:t>
            </a:r>
            <a:r>
              <a:rPr lang="en-IN" sz="1600" b="0" i="0" dirty="0">
                <a:solidFill>
                  <a:srgbClr val="111111"/>
                </a:solidFill>
                <a:effectLst/>
                <a:latin typeface="-apple-system"/>
              </a:rPr>
              <a:t>:</a:t>
            </a:r>
          </a:p>
          <a:p>
            <a:pPr lvl="1" algn="l"/>
            <a:r>
              <a:rPr lang="en-IN" sz="1600" b="1" i="0" dirty="0">
                <a:solidFill>
                  <a:srgbClr val="111111"/>
                </a:solidFill>
                <a:effectLst/>
                <a:latin typeface="-apple-system"/>
              </a:rPr>
              <a:t>T-Series</a:t>
            </a:r>
            <a:r>
              <a:rPr lang="en-IN" sz="1600" b="0" i="0" dirty="0">
                <a:solidFill>
                  <a:srgbClr val="111111"/>
                </a:solidFill>
                <a:effectLst/>
                <a:latin typeface="-apple-system"/>
              </a:rPr>
              <a:t>: 170M subscribers - Channel Type: Music</a:t>
            </a:r>
          </a:p>
          <a:p>
            <a:pPr algn="l">
              <a:buFont typeface="+mj-lt"/>
              <a:buAutoNum type="arabicPeriod"/>
            </a:pPr>
            <a:r>
              <a:rPr lang="en-IN" sz="1600" b="1" i="0" dirty="0">
                <a:solidFill>
                  <a:srgbClr val="111111"/>
                </a:solidFill>
                <a:effectLst/>
                <a:latin typeface="-apple-system"/>
              </a:rPr>
              <a:t>Lowest</a:t>
            </a:r>
            <a:r>
              <a:rPr lang="en-IN" sz="1600" b="0" i="0" dirty="0">
                <a:solidFill>
                  <a:srgbClr val="111111"/>
                </a:solidFill>
                <a:effectLst/>
                <a:latin typeface="-apple-system"/>
              </a:rPr>
              <a:t>:</a:t>
            </a:r>
          </a:p>
          <a:p>
            <a:pPr lvl="1" algn="l"/>
            <a:r>
              <a:rPr lang="en-IN" sz="1600" b="1" i="0" dirty="0">
                <a:solidFill>
                  <a:srgbClr val="111111"/>
                </a:solidFill>
                <a:effectLst/>
                <a:latin typeface="-apple-system"/>
              </a:rPr>
              <a:t>Justin Bieber</a:t>
            </a:r>
            <a:r>
              <a:rPr lang="en-IN" sz="1600" b="0" i="0" dirty="0">
                <a:solidFill>
                  <a:srgbClr val="111111"/>
                </a:solidFill>
                <a:effectLst/>
                <a:latin typeface="-apple-system"/>
              </a:rPr>
              <a:t>: 76M subscribers - Channel Type: Music</a:t>
            </a:r>
          </a:p>
          <a:p>
            <a:pPr algn="l">
              <a:buFont typeface="+mj-lt"/>
              <a:buAutoNum type="arabicPeriod"/>
            </a:pPr>
            <a:r>
              <a:rPr lang="en-IN" sz="1600" b="1" i="0" dirty="0">
                <a:solidFill>
                  <a:srgbClr val="111111"/>
                </a:solidFill>
                <a:effectLst/>
                <a:latin typeface="-apple-system"/>
              </a:rPr>
              <a:t>Top 3</a:t>
            </a:r>
            <a:r>
              <a:rPr lang="en-IN" sz="1600" b="0" i="0" dirty="0">
                <a:solidFill>
                  <a:srgbClr val="111111"/>
                </a:solidFill>
                <a:effectLst/>
                <a:latin typeface="-apple-system"/>
              </a:rPr>
              <a:t>:</a:t>
            </a:r>
          </a:p>
          <a:p>
            <a:pPr lvl="1" algn="l"/>
            <a:r>
              <a:rPr lang="en-IN" sz="1600" b="1" i="0" dirty="0">
                <a:solidFill>
                  <a:srgbClr val="111111"/>
                </a:solidFill>
                <a:effectLst/>
                <a:latin typeface="-apple-system"/>
              </a:rPr>
              <a:t>T-Series</a:t>
            </a:r>
            <a:r>
              <a:rPr lang="en-IN" sz="1600" b="0" i="0" dirty="0">
                <a:solidFill>
                  <a:srgbClr val="111111"/>
                </a:solidFill>
                <a:effectLst/>
                <a:latin typeface="-apple-system"/>
              </a:rPr>
              <a:t>: 170M subscribers - Channel Type: Music</a:t>
            </a:r>
          </a:p>
          <a:p>
            <a:pPr lvl="1" algn="l"/>
            <a:r>
              <a:rPr lang="en-IN" sz="1600" b="1" i="0" dirty="0">
                <a:solidFill>
                  <a:srgbClr val="111111"/>
                </a:solidFill>
                <a:effectLst/>
                <a:latin typeface="-apple-system"/>
              </a:rPr>
              <a:t>YouTube Movies</a:t>
            </a:r>
            <a:r>
              <a:rPr lang="en-IN" sz="1600" b="0" i="0" dirty="0">
                <a:solidFill>
                  <a:srgbClr val="111111"/>
                </a:solidFill>
                <a:effectLst/>
                <a:latin typeface="-apple-system"/>
              </a:rPr>
              <a:t>: 156M subscribers - Channel Type: Entertainment</a:t>
            </a:r>
          </a:p>
          <a:p>
            <a:pPr lvl="1" algn="l"/>
            <a:r>
              <a:rPr lang="en-IN" sz="1600" b="1" i="0" dirty="0">
                <a:solidFill>
                  <a:srgbClr val="111111"/>
                </a:solidFill>
                <a:effectLst/>
                <a:latin typeface="-apple-system"/>
              </a:rPr>
              <a:t>Cocomelon - Nursery Rhymes</a:t>
            </a:r>
            <a:r>
              <a:rPr lang="en-IN" sz="1600" b="0" i="0" dirty="0">
                <a:solidFill>
                  <a:srgbClr val="111111"/>
                </a:solidFill>
                <a:effectLst/>
                <a:latin typeface="-apple-system"/>
              </a:rPr>
              <a:t>: 135M subscribers - Channel Type: Education</a:t>
            </a:r>
          </a:p>
        </p:txBody>
      </p:sp>
    </p:spTree>
    <p:extLst>
      <p:ext uri="{BB962C8B-B14F-4D97-AF65-F5344CB8AC3E}">
        <p14:creationId xmlns:p14="http://schemas.microsoft.com/office/powerpoint/2010/main" val="90790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F73A732-C44B-044D-79C2-FA0618584AF2}"/>
              </a:ext>
            </a:extLst>
          </p:cNvPr>
          <p:cNvPicPr>
            <a:picLocks noChangeAspect="1"/>
          </p:cNvPicPr>
          <p:nvPr/>
        </p:nvPicPr>
        <p:blipFill>
          <a:blip r:embed="rId2"/>
          <a:stretch>
            <a:fillRect/>
          </a:stretch>
        </p:blipFill>
        <p:spPr>
          <a:xfrm>
            <a:off x="1695565" y="875904"/>
            <a:ext cx="9321479" cy="5592888"/>
          </a:xfrm>
          <a:prstGeom prst="rect">
            <a:avLst/>
          </a:prstGeom>
        </p:spPr>
      </p:pic>
    </p:spTree>
    <p:extLst>
      <p:ext uri="{BB962C8B-B14F-4D97-AF65-F5344CB8AC3E}">
        <p14:creationId xmlns:p14="http://schemas.microsoft.com/office/powerpoint/2010/main" val="287980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0BA790B-A46A-3E84-DFDE-E519A248C95E}"/>
              </a:ext>
            </a:extLst>
          </p:cNvPr>
          <p:cNvPicPr>
            <a:picLocks noChangeAspect="1"/>
          </p:cNvPicPr>
          <p:nvPr/>
        </p:nvPicPr>
        <p:blipFill>
          <a:blip r:embed="rId2"/>
          <a:stretch>
            <a:fillRect/>
          </a:stretch>
        </p:blipFill>
        <p:spPr>
          <a:xfrm>
            <a:off x="516194" y="752475"/>
            <a:ext cx="10872717" cy="5545085"/>
          </a:xfrm>
          <a:prstGeom prst="rect">
            <a:avLst/>
          </a:prstGeom>
        </p:spPr>
      </p:pic>
    </p:spTree>
    <p:extLst>
      <p:ext uri="{BB962C8B-B14F-4D97-AF65-F5344CB8AC3E}">
        <p14:creationId xmlns:p14="http://schemas.microsoft.com/office/powerpoint/2010/main" val="71416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10FED5B-1A66-4E90-8551-82AE87655D9B}"/>
              </a:ext>
            </a:extLst>
          </p:cNvPr>
          <p:cNvPicPr>
            <a:picLocks noChangeAspect="1"/>
          </p:cNvPicPr>
          <p:nvPr/>
        </p:nvPicPr>
        <p:blipFill>
          <a:blip r:embed="rId2"/>
          <a:stretch>
            <a:fillRect/>
          </a:stretch>
        </p:blipFill>
        <p:spPr>
          <a:xfrm>
            <a:off x="954670" y="797029"/>
            <a:ext cx="10782187" cy="5471961"/>
          </a:xfrm>
          <a:prstGeom prst="rect">
            <a:avLst/>
          </a:prstGeom>
        </p:spPr>
      </p:pic>
    </p:spTree>
    <p:extLst>
      <p:ext uri="{BB962C8B-B14F-4D97-AF65-F5344CB8AC3E}">
        <p14:creationId xmlns:p14="http://schemas.microsoft.com/office/powerpoint/2010/main" val="2651337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1B6C981-7C75-7BA9-25BB-4A392B0CF389}"/>
              </a:ext>
            </a:extLst>
          </p:cNvPr>
          <p:cNvPicPr>
            <a:picLocks noChangeAspect="1"/>
          </p:cNvPicPr>
          <p:nvPr/>
        </p:nvPicPr>
        <p:blipFill>
          <a:blip r:embed="rId2"/>
          <a:stretch>
            <a:fillRect/>
          </a:stretch>
        </p:blipFill>
        <p:spPr>
          <a:xfrm>
            <a:off x="639905" y="843618"/>
            <a:ext cx="10568869" cy="5680768"/>
          </a:xfrm>
          <a:prstGeom prst="rect">
            <a:avLst/>
          </a:prstGeom>
        </p:spPr>
      </p:pic>
    </p:spTree>
    <p:extLst>
      <p:ext uri="{BB962C8B-B14F-4D97-AF65-F5344CB8AC3E}">
        <p14:creationId xmlns:p14="http://schemas.microsoft.com/office/powerpoint/2010/main" val="3288786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CF794E1-FF65-AF59-49BE-BAD9B58D8972}"/>
              </a:ext>
            </a:extLst>
          </p:cNvPr>
          <p:cNvPicPr>
            <a:picLocks noChangeAspect="1"/>
          </p:cNvPicPr>
          <p:nvPr/>
        </p:nvPicPr>
        <p:blipFill>
          <a:blip r:embed="rId2"/>
          <a:stretch>
            <a:fillRect/>
          </a:stretch>
        </p:blipFill>
        <p:spPr>
          <a:xfrm>
            <a:off x="1486879" y="874135"/>
            <a:ext cx="9308939" cy="5585363"/>
          </a:xfrm>
          <a:prstGeom prst="rect">
            <a:avLst/>
          </a:prstGeom>
        </p:spPr>
      </p:pic>
    </p:spTree>
    <p:extLst>
      <p:ext uri="{BB962C8B-B14F-4D97-AF65-F5344CB8AC3E}">
        <p14:creationId xmlns:p14="http://schemas.microsoft.com/office/powerpoint/2010/main" val="96598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5D859AB-046F-A441-2915-51D9B41373C9}"/>
              </a:ext>
            </a:extLst>
          </p:cNvPr>
          <p:cNvPicPr>
            <a:picLocks noChangeAspect="1"/>
          </p:cNvPicPr>
          <p:nvPr/>
        </p:nvPicPr>
        <p:blipFill>
          <a:blip r:embed="rId2"/>
          <a:stretch>
            <a:fillRect/>
          </a:stretch>
        </p:blipFill>
        <p:spPr>
          <a:xfrm>
            <a:off x="442452" y="884903"/>
            <a:ext cx="10825316" cy="5520911"/>
          </a:xfrm>
          <a:prstGeom prst="rect">
            <a:avLst/>
          </a:prstGeom>
        </p:spPr>
      </p:pic>
    </p:spTree>
    <p:extLst>
      <p:ext uri="{BB962C8B-B14F-4D97-AF65-F5344CB8AC3E}">
        <p14:creationId xmlns:p14="http://schemas.microsoft.com/office/powerpoint/2010/main" val="3928098264"/>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160</TotalTime>
  <Words>184</Words>
  <Application>Microsoft Office PowerPoint</Application>
  <PresentationFormat>Widescreen</PresentationFormat>
  <Paragraphs>15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Aharoni</vt:lpstr>
      <vt:lpstr>-apple-system</vt:lpstr>
      <vt:lpstr>Arial</vt:lpstr>
      <vt:lpstr>Avenir Next LT Pro</vt:lpstr>
      <vt:lpstr>PrismaticVTI</vt:lpstr>
      <vt:lpstr>Analysis Report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16991</dc:creator>
  <cp:lastModifiedBy>16991</cp:lastModifiedBy>
  <cp:revision>3</cp:revision>
  <dcterms:created xsi:type="dcterms:W3CDTF">2024-08-18T10:10:36Z</dcterms:created>
  <dcterms:modified xsi:type="dcterms:W3CDTF">2024-08-23T11:18:38Z</dcterms:modified>
</cp:coreProperties>
</file>