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3" r:id="rId7"/>
    <p:sldId id="304" r:id="rId8"/>
    <p:sldId id="307" r:id="rId9"/>
    <p:sldId id="305" r:id="rId10"/>
    <p:sldId id="328" r:id="rId11"/>
    <p:sldId id="308" r:id="rId12"/>
    <p:sldId id="329" r:id="rId13"/>
    <p:sldId id="309" r:id="rId14"/>
    <p:sldId id="330" r:id="rId15"/>
    <p:sldId id="310" r:id="rId16"/>
    <p:sldId id="331" r:id="rId17"/>
    <p:sldId id="311" r:id="rId18"/>
    <p:sldId id="332" r:id="rId19"/>
    <p:sldId id="312" r:id="rId20"/>
    <p:sldId id="333" r:id="rId21"/>
    <p:sldId id="313" r:id="rId22"/>
    <p:sldId id="334" r:id="rId23"/>
    <p:sldId id="317" r:id="rId24"/>
    <p:sldId id="336" r:id="rId25"/>
    <p:sldId id="318" r:id="rId26"/>
    <p:sldId id="337" r:id="rId27"/>
    <p:sldId id="319" r:id="rId28"/>
    <p:sldId id="338" r:id="rId29"/>
    <p:sldId id="320" r:id="rId30"/>
    <p:sldId id="339" r:id="rId31"/>
    <p:sldId id="321" r:id="rId32"/>
    <p:sldId id="340" r:id="rId33"/>
    <p:sldId id="323" r:id="rId34"/>
    <p:sldId id="341" r:id="rId35"/>
    <p:sldId id="322" r:id="rId36"/>
    <p:sldId id="342" r:id="rId37"/>
    <p:sldId id="324" r:id="rId38"/>
    <p:sldId id="343" r:id="rId39"/>
    <p:sldId id="325" r:id="rId40"/>
    <p:sldId id="344" r:id="rId41"/>
    <p:sldId id="345" r:id="rId42"/>
    <p:sldId id="346" r:id="rId43"/>
    <p:sldId id="34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E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5" d="100"/>
          <a:sy n="65" d="100"/>
        </p:scale>
        <p:origin x="9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www.mprnews.org/story/2020/11/17/amazon-opens-online-pharmacy-shaking-up-another-industry"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stock.adobe.com/jp/images/thank-you-message-handwritten-in-fresh-black-ink-with-old-fashioned-calligraphy-pen-on-textured-gold-paper/301725285" TargetMode="External"/><Relationship Id="rId2" Type="http://schemas.openxmlformats.org/officeDocument/2006/relationships/image" Target="../media/image19.jpg"/><Relationship Id="rId1" Type="http://schemas.openxmlformats.org/officeDocument/2006/relationships/slideLayout" Target="../slideLayouts/slideLayout1.xml"/><Relationship Id="rId5" Type="http://schemas.openxmlformats.org/officeDocument/2006/relationships/hyperlink" Target="https://www.mprnews.org/story/2020/11/17/amazon-opens-online-pharmacy-shaking-up-another-industry"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414576"/>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0" y="1475238"/>
            <a:ext cx="3205640" cy="2901690"/>
          </a:xfrm>
        </p:spPr>
        <p:txBody>
          <a:bodyPr anchor="b">
            <a:normAutofit fontScale="90000"/>
          </a:bodyPr>
          <a:lstStyle/>
          <a:p>
            <a:pPr algn="ctr"/>
            <a:br>
              <a:rPr lang="en-US" sz="4400" dirty="0">
                <a:solidFill>
                  <a:srgbClr val="FF0000"/>
                </a:solidFill>
              </a:rPr>
            </a:br>
            <a:br>
              <a:rPr lang="en-US" sz="4400" dirty="0">
                <a:solidFill>
                  <a:srgbClr val="FF0000"/>
                </a:solidFill>
              </a:rPr>
            </a:br>
            <a:br>
              <a:rPr lang="en-US" sz="4400" dirty="0">
                <a:solidFill>
                  <a:srgbClr val="FF0000"/>
                </a:solidFill>
              </a:rPr>
            </a:br>
            <a:r>
              <a:rPr lang="en-US" sz="5300" b="1" dirty="0">
                <a:solidFill>
                  <a:srgbClr val="FF0000"/>
                </a:solidFill>
              </a:rPr>
              <a:t>Amazon </a:t>
            </a:r>
            <a:br>
              <a:rPr lang="en-US" sz="5300" b="1" dirty="0">
                <a:solidFill>
                  <a:srgbClr val="FF0000"/>
                </a:solidFill>
              </a:rPr>
            </a:br>
            <a:r>
              <a:rPr lang="en-US" sz="5300" b="1" dirty="0">
                <a:solidFill>
                  <a:srgbClr val="FF0000"/>
                </a:solidFill>
              </a:rPr>
              <a:t>Sales </a:t>
            </a:r>
            <a:br>
              <a:rPr lang="en-US" sz="5300" b="1" dirty="0">
                <a:solidFill>
                  <a:srgbClr val="FF0000"/>
                </a:solidFill>
              </a:rPr>
            </a:br>
            <a:r>
              <a:rPr lang="en-US" sz="5300" b="1" dirty="0">
                <a:solidFill>
                  <a:srgbClr val="FF0000"/>
                </a:solidFill>
              </a:rPr>
              <a:t>Analysis</a:t>
            </a:r>
            <a:br>
              <a:rPr lang="en-US" sz="5300" b="1" dirty="0">
                <a:solidFill>
                  <a:srgbClr val="FF0000"/>
                </a:solidFill>
              </a:rPr>
            </a:br>
            <a:endParaRPr lang="en-US" sz="4900" b="1" dirty="0">
              <a:solidFill>
                <a:schemeClr val="tx1"/>
              </a:solidFill>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 name="Picture 2" descr="A sign on a wall&#10;&#10;Description automatically generated">
            <a:extLst>
              <a:ext uri="{FF2B5EF4-FFF2-40B4-BE49-F238E27FC236}">
                <a16:creationId xmlns:a16="http://schemas.microsoft.com/office/drawing/2014/main" id="{E073C8C5-BEEC-66CA-22A2-9A7584975CA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912606" y="4507545"/>
            <a:ext cx="3635926" cy="1086648"/>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66DF-F336-E196-8E48-13C34CD68E58}"/>
              </a:ext>
            </a:extLst>
          </p:cNvPr>
          <p:cNvSpPr>
            <a:spLocks noGrp="1"/>
          </p:cNvSpPr>
          <p:nvPr>
            <p:ph type="title"/>
          </p:nvPr>
        </p:nvSpPr>
        <p:spPr>
          <a:xfrm>
            <a:off x="1097280" y="286603"/>
            <a:ext cx="10058400" cy="1450757"/>
          </a:xfrm>
        </p:spPr>
        <p:txBody>
          <a:bodyPr anchor="b">
            <a:normAutofit/>
          </a:bodyPr>
          <a:lstStyle/>
          <a:p>
            <a:pPr algn="ctr"/>
            <a:r>
              <a:rPr lang="en-GB" b="1" dirty="0">
                <a:highlight>
                  <a:srgbClr val="FFFFFF"/>
                </a:highlight>
              </a:rPr>
              <a:t>Top Selling Products</a:t>
            </a:r>
            <a:endParaRPr lang="en-IN" dirty="0"/>
          </a:p>
        </p:txBody>
      </p:sp>
      <p:pic>
        <p:nvPicPr>
          <p:cNvPr id="13" name="Picture 12">
            <a:extLst>
              <a:ext uri="{FF2B5EF4-FFF2-40B4-BE49-F238E27FC236}">
                <a16:creationId xmlns:a16="http://schemas.microsoft.com/office/drawing/2014/main" id="{B048CA3D-B789-B846-CA8C-35E429A18CF8}"/>
              </a:ext>
            </a:extLst>
          </p:cNvPr>
          <p:cNvPicPr>
            <a:picLocks noChangeAspect="1"/>
          </p:cNvPicPr>
          <p:nvPr/>
        </p:nvPicPr>
        <p:blipFill>
          <a:blip r:embed="rId2"/>
          <a:stretch>
            <a:fillRect/>
          </a:stretch>
        </p:blipFill>
        <p:spPr>
          <a:xfrm>
            <a:off x="1401772" y="1932039"/>
            <a:ext cx="9134475" cy="4336026"/>
          </a:xfrm>
          <a:prstGeom prst="rect">
            <a:avLst/>
          </a:prstGeom>
        </p:spPr>
      </p:pic>
    </p:spTree>
    <p:extLst>
      <p:ext uri="{BB962C8B-B14F-4D97-AF65-F5344CB8AC3E}">
        <p14:creationId xmlns:p14="http://schemas.microsoft.com/office/powerpoint/2010/main" val="368050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E51B-2DCC-1681-53DF-7A5948854969}"/>
              </a:ext>
            </a:extLst>
          </p:cNvPr>
          <p:cNvSpPr>
            <a:spLocks noGrp="1"/>
          </p:cNvSpPr>
          <p:nvPr>
            <p:ph type="title"/>
          </p:nvPr>
        </p:nvSpPr>
        <p:spPr/>
        <p:txBody>
          <a:bodyPr/>
          <a:lstStyle/>
          <a:p>
            <a:r>
              <a:rPr lang="en-GB" b="1" dirty="0">
                <a:highlight>
                  <a:srgbClr val="FFFFFF"/>
                </a:highlight>
              </a:rPr>
              <a:t>Top Selling Products</a:t>
            </a:r>
            <a:endParaRPr lang="en-IN" dirty="0"/>
          </a:p>
        </p:txBody>
      </p:sp>
      <p:sp>
        <p:nvSpPr>
          <p:cNvPr id="3" name="Content Placeholder 2">
            <a:extLst>
              <a:ext uri="{FF2B5EF4-FFF2-40B4-BE49-F238E27FC236}">
                <a16:creationId xmlns:a16="http://schemas.microsoft.com/office/drawing/2014/main" id="{27F86CB2-6DEB-8650-0013-013B7541DB16}"/>
              </a:ext>
            </a:extLst>
          </p:cNvPr>
          <p:cNvSpPr>
            <a:spLocks noGrp="1"/>
          </p:cNvSpPr>
          <p:nvPr>
            <p:ph idx="1"/>
          </p:nvPr>
        </p:nvSpPr>
        <p:spPr/>
        <p:txBody>
          <a:bodyPr/>
          <a:lstStyle/>
          <a:p>
            <a:pPr algn="l">
              <a:buFont typeface="Arial" panose="020B0604020202020204" pitchFamily="34" charset="0"/>
              <a:buChar char="•"/>
            </a:pPr>
            <a:r>
              <a:rPr lang="en-GB" sz="2800" b="1" i="0" dirty="0">
                <a:solidFill>
                  <a:srgbClr val="111111"/>
                </a:solidFill>
                <a:effectLst/>
                <a:latin typeface="-apple-system"/>
              </a:rPr>
              <a:t>Cosmetics</a:t>
            </a:r>
            <a:r>
              <a:rPr lang="en-GB" sz="2800" b="0" i="0" dirty="0">
                <a:solidFill>
                  <a:srgbClr val="111111"/>
                </a:solidFill>
                <a:effectLst/>
                <a:latin typeface="-apple-system"/>
              </a:rPr>
              <a:t> generate the highest revenue, close to </a:t>
            </a:r>
            <a:r>
              <a:rPr lang="en-GB" sz="3200" b="1" i="0" dirty="0">
                <a:solidFill>
                  <a:schemeClr val="accent4">
                    <a:lumMod val="50000"/>
                  </a:schemeClr>
                </a:solidFill>
                <a:effectLst/>
                <a:latin typeface="-apple-system"/>
              </a:rPr>
              <a:t>$3.5 million</a:t>
            </a:r>
            <a:r>
              <a:rPr lang="en-GB" sz="3200" b="1" i="0" dirty="0">
                <a:solidFill>
                  <a:srgbClr val="111111"/>
                </a:solidFill>
                <a:effectLst/>
                <a:latin typeface="-apple-system"/>
              </a:rPr>
              <a:t>.</a:t>
            </a:r>
          </a:p>
          <a:p>
            <a:pPr algn="l">
              <a:buFont typeface="Arial" panose="020B0604020202020204" pitchFamily="34" charset="0"/>
              <a:buChar char="•"/>
            </a:pPr>
            <a:r>
              <a:rPr lang="en-GB" sz="2800" b="1" i="0" dirty="0">
                <a:solidFill>
                  <a:srgbClr val="111111"/>
                </a:solidFill>
                <a:effectLst/>
                <a:latin typeface="-apple-system"/>
              </a:rPr>
              <a:t>Office Supplies</a:t>
            </a:r>
            <a:r>
              <a:rPr lang="en-GB" sz="2800" b="0" i="0" dirty="0">
                <a:solidFill>
                  <a:srgbClr val="111111"/>
                </a:solidFill>
                <a:effectLst/>
                <a:latin typeface="-apple-system"/>
              </a:rPr>
              <a:t> and </a:t>
            </a:r>
            <a:r>
              <a:rPr lang="en-GB" sz="2800" b="1" i="0" dirty="0">
                <a:solidFill>
                  <a:srgbClr val="111111"/>
                </a:solidFill>
                <a:effectLst/>
                <a:latin typeface="-apple-system"/>
              </a:rPr>
              <a:t>Household items</a:t>
            </a:r>
            <a:r>
              <a:rPr lang="en-GB" sz="2800" b="0" i="0" dirty="0">
                <a:solidFill>
                  <a:srgbClr val="111111"/>
                </a:solidFill>
                <a:effectLst/>
                <a:latin typeface="-apple-system"/>
              </a:rPr>
              <a:t> also have high revenues.</a:t>
            </a:r>
          </a:p>
          <a:p>
            <a:pPr algn="l">
              <a:buFont typeface="Arial" panose="020B0604020202020204" pitchFamily="34" charset="0"/>
              <a:buChar char="•"/>
            </a:pPr>
            <a:r>
              <a:rPr lang="en-GB" sz="2800" b="1" i="0" dirty="0">
                <a:solidFill>
                  <a:srgbClr val="111111"/>
                </a:solidFill>
                <a:effectLst/>
                <a:latin typeface="-apple-system"/>
              </a:rPr>
              <a:t>Beverages</a:t>
            </a:r>
            <a:r>
              <a:rPr lang="en-GB" sz="2800" b="0" i="0" dirty="0">
                <a:solidFill>
                  <a:srgbClr val="111111"/>
                </a:solidFill>
                <a:effectLst/>
                <a:latin typeface="-apple-system"/>
              </a:rPr>
              <a:t> have the lowest revenue among the top 10, slightly above </a:t>
            </a:r>
            <a:r>
              <a:rPr lang="en-GB" sz="3200" b="1" i="0" dirty="0">
                <a:solidFill>
                  <a:schemeClr val="accent4">
                    <a:lumMod val="50000"/>
                  </a:schemeClr>
                </a:solidFill>
                <a:effectLst/>
                <a:latin typeface="-apple-system"/>
              </a:rPr>
              <a:t>$0.5 million.</a:t>
            </a:r>
          </a:p>
          <a:p>
            <a:endParaRPr lang="en-IN" dirty="0"/>
          </a:p>
        </p:txBody>
      </p:sp>
    </p:spTree>
    <p:extLst>
      <p:ext uri="{BB962C8B-B14F-4D97-AF65-F5344CB8AC3E}">
        <p14:creationId xmlns:p14="http://schemas.microsoft.com/office/powerpoint/2010/main" val="98830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66DF-F336-E196-8E48-13C34CD68E58}"/>
              </a:ext>
            </a:extLst>
          </p:cNvPr>
          <p:cNvSpPr>
            <a:spLocks noGrp="1"/>
          </p:cNvSpPr>
          <p:nvPr>
            <p:ph type="title"/>
          </p:nvPr>
        </p:nvSpPr>
        <p:spPr>
          <a:xfrm>
            <a:off x="1097280" y="286603"/>
            <a:ext cx="10058400" cy="1450757"/>
          </a:xfrm>
        </p:spPr>
        <p:txBody>
          <a:bodyPr anchor="b">
            <a:normAutofit/>
          </a:bodyPr>
          <a:lstStyle/>
          <a:p>
            <a:pPr algn="ctr"/>
            <a:r>
              <a:rPr lang="en-GB" b="1" dirty="0">
                <a:highlight>
                  <a:srgbClr val="FFFFFF"/>
                </a:highlight>
              </a:rPr>
              <a:t>Total Profit Distribution by Item type</a:t>
            </a:r>
            <a:endParaRPr lang="en-IN" dirty="0"/>
          </a:p>
        </p:txBody>
      </p:sp>
      <p:pic>
        <p:nvPicPr>
          <p:cNvPr id="7" name="Picture 6">
            <a:extLst>
              <a:ext uri="{FF2B5EF4-FFF2-40B4-BE49-F238E27FC236}">
                <a16:creationId xmlns:a16="http://schemas.microsoft.com/office/drawing/2014/main" id="{BE05231E-67C9-4BC4-1DC8-728FB8BC413E}"/>
              </a:ext>
            </a:extLst>
          </p:cNvPr>
          <p:cNvPicPr>
            <a:picLocks noChangeAspect="1"/>
          </p:cNvPicPr>
          <p:nvPr/>
        </p:nvPicPr>
        <p:blipFill>
          <a:blip r:embed="rId2"/>
          <a:stretch>
            <a:fillRect/>
          </a:stretch>
        </p:blipFill>
        <p:spPr>
          <a:xfrm>
            <a:off x="1097280" y="1985797"/>
            <a:ext cx="10058400" cy="4297016"/>
          </a:xfrm>
          <a:prstGeom prst="rect">
            <a:avLst/>
          </a:prstGeom>
        </p:spPr>
      </p:pic>
    </p:spTree>
    <p:extLst>
      <p:ext uri="{BB962C8B-B14F-4D97-AF65-F5344CB8AC3E}">
        <p14:creationId xmlns:p14="http://schemas.microsoft.com/office/powerpoint/2010/main" val="92036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8126-8752-B7EA-67FF-1523E408C533}"/>
              </a:ext>
            </a:extLst>
          </p:cNvPr>
          <p:cNvSpPr>
            <a:spLocks noGrp="1"/>
          </p:cNvSpPr>
          <p:nvPr>
            <p:ph type="title"/>
          </p:nvPr>
        </p:nvSpPr>
        <p:spPr/>
        <p:txBody>
          <a:bodyPr/>
          <a:lstStyle/>
          <a:p>
            <a:pPr algn="ctr"/>
            <a:r>
              <a:rPr lang="en-GB" b="1" dirty="0">
                <a:highlight>
                  <a:srgbClr val="FFFFFF"/>
                </a:highlight>
              </a:rPr>
              <a:t>Total Profit Distribution by Item type</a:t>
            </a:r>
            <a:endParaRPr lang="en-IN" dirty="0"/>
          </a:p>
        </p:txBody>
      </p:sp>
      <p:sp>
        <p:nvSpPr>
          <p:cNvPr id="4" name="TextBox 3">
            <a:extLst>
              <a:ext uri="{FF2B5EF4-FFF2-40B4-BE49-F238E27FC236}">
                <a16:creationId xmlns:a16="http://schemas.microsoft.com/office/drawing/2014/main" id="{2EC38EC9-B81B-F4C4-1F6B-420C2E940174}"/>
              </a:ext>
            </a:extLst>
          </p:cNvPr>
          <p:cNvSpPr txBox="1"/>
          <p:nvPr/>
        </p:nvSpPr>
        <p:spPr>
          <a:xfrm>
            <a:off x="1209368" y="2413338"/>
            <a:ext cx="10736825" cy="3354765"/>
          </a:xfrm>
          <a:prstGeom prst="rect">
            <a:avLst/>
          </a:prstGeom>
          <a:noFill/>
        </p:spPr>
        <p:txBody>
          <a:bodyPr wrap="square">
            <a:spAutoFit/>
          </a:bodyPr>
          <a:lstStyle/>
          <a:p>
            <a:pPr algn="l">
              <a:buFont typeface="Arial" panose="020B0604020202020204" pitchFamily="34" charset="0"/>
              <a:buChar char="•"/>
            </a:pPr>
            <a:r>
              <a:rPr lang="en-GB" sz="2800" b="1" i="0" dirty="0">
                <a:solidFill>
                  <a:srgbClr val="111111"/>
                </a:solidFill>
                <a:effectLst/>
                <a:latin typeface="-apple-system"/>
              </a:rPr>
              <a:t>Consistent Profits</a:t>
            </a:r>
            <a:r>
              <a:rPr lang="en-GB" sz="2800" b="0" i="0" dirty="0">
                <a:solidFill>
                  <a:srgbClr val="111111"/>
                </a:solidFill>
                <a:effectLst/>
                <a:latin typeface="-apple-system"/>
              </a:rPr>
              <a:t>: Categories like </a:t>
            </a:r>
            <a:r>
              <a:rPr lang="en-GB" sz="3200" b="1" i="0" dirty="0">
                <a:solidFill>
                  <a:schemeClr val="accent4">
                    <a:lumMod val="50000"/>
                  </a:schemeClr>
                </a:solidFill>
                <a:effectLst/>
                <a:latin typeface="-apple-system"/>
              </a:rPr>
              <a:t>Baby Food</a:t>
            </a:r>
            <a:r>
              <a:rPr lang="en-GB" sz="3200" b="0" i="0" dirty="0">
                <a:solidFill>
                  <a:schemeClr val="accent4">
                    <a:lumMod val="50000"/>
                  </a:schemeClr>
                </a:solidFill>
                <a:effectLst/>
                <a:latin typeface="-apple-system"/>
              </a:rPr>
              <a:t>, </a:t>
            </a:r>
            <a:r>
              <a:rPr lang="en-GB" sz="3200" b="1" i="0" dirty="0">
                <a:solidFill>
                  <a:schemeClr val="accent4">
                    <a:lumMod val="50000"/>
                  </a:schemeClr>
                </a:solidFill>
                <a:effectLst/>
                <a:latin typeface="-apple-system"/>
              </a:rPr>
              <a:t>Fruits</a:t>
            </a:r>
            <a:r>
              <a:rPr lang="en-GB" sz="3200" b="0" i="0" dirty="0">
                <a:solidFill>
                  <a:schemeClr val="accent4">
                    <a:lumMod val="50000"/>
                  </a:schemeClr>
                </a:solidFill>
                <a:effectLst/>
                <a:latin typeface="-apple-system"/>
              </a:rPr>
              <a:t>, </a:t>
            </a:r>
            <a:r>
              <a:rPr lang="en-GB" sz="3200" b="1" i="0" dirty="0">
                <a:solidFill>
                  <a:schemeClr val="accent4">
                    <a:lumMod val="50000"/>
                  </a:schemeClr>
                </a:solidFill>
                <a:effectLst/>
                <a:latin typeface="-apple-system"/>
              </a:rPr>
              <a:t>Personal Care</a:t>
            </a:r>
            <a:r>
              <a:rPr lang="en-GB" sz="2800" b="0" i="0" dirty="0">
                <a:solidFill>
                  <a:srgbClr val="111111"/>
                </a:solidFill>
                <a:effectLst/>
                <a:latin typeface="-apple-system"/>
              </a:rPr>
              <a:t>, and </a:t>
            </a:r>
            <a:r>
              <a:rPr lang="en-GB" sz="3200" b="1" i="0" dirty="0">
                <a:solidFill>
                  <a:schemeClr val="accent4">
                    <a:lumMod val="50000"/>
                  </a:schemeClr>
                </a:solidFill>
                <a:effectLst/>
                <a:latin typeface="-apple-system"/>
              </a:rPr>
              <a:t>Cosmetics</a:t>
            </a:r>
            <a:r>
              <a:rPr lang="en-GB" sz="2800" b="0" i="0" dirty="0">
                <a:solidFill>
                  <a:srgbClr val="111111"/>
                </a:solidFill>
                <a:effectLst/>
                <a:latin typeface="-apple-system"/>
              </a:rPr>
              <a:t> have narrow distributions, indicating stable profits.</a:t>
            </a:r>
          </a:p>
          <a:p>
            <a:pPr algn="l">
              <a:buFont typeface="Arial" panose="020B0604020202020204" pitchFamily="34" charset="0"/>
              <a:buChar char="•"/>
            </a:pPr>
            <a:r>
              <a:rPr lang="en-GB" sz="2800" b="1" i="0" dirty="0">
                <a:solidFill>
                  <a:srgbClr val="111111"/>
                </a:solidFill>
                <a:effectLst/>
                <a:latin typeface="-apple-system"/>
              </a:rPr>
              <a:t>Variable Profits</a:t>
            </a:r>
            <a:r>
              <a:rPr lang="en-GB" sz="2800" b="0" i="0" dirty="0">
                <a:solidFill>
                  <a:srgbClr val="111111"/>
                </a:solidFill>
                <a:effectLst/>
                <a:latin typeface="-apple-system"/>
              </a:rPr>
              <a:t>: </a:t>
            </a:r>
            <a:r>
              <a:rPr lang="en-GB" sz="3200" b="1" i="0" dirty="0">
                <a:solidFill>
                  <a:schemeClr val="accent4">
                    <a:lumMod val="50000"/>
                  </a:schemeClr>
                </a:solidFill>
                <a:effectLst/>
                <a:latin typeface="-apple-system"/>
              </a:rPr>
              <a:t>Office Supplies</a:t>
            </a:r>
            <a:r>
              <a:rPr lang="en-GB" sz="3200" b="0" i="0" dirty="0">
                <a:solidFill>
                  <a:schemeClr val="accent4">
                    <a:lumMod val="50000"/>
                  </a:schemeClr>
                </a:solidFill>
                <a:effectLst/>
                <a:latin typeface="-apple-system"/>
              </a:rPr>
              <a:t> </a:t>
            </a:r>
            <a:r>
              <a:rPr lang="en-GB" sz="2800" b="0" i="0" dirty="0">
                <a:solidFill>
                  <a:srgbClr val="111111"/>
                </a:solidFill>
                <a:effectLst/>
                <a:latin typeface="-apple-system"/>
              </a:rPr>
              <a:t>and </a:t>
            </a:r>
            <a:r>
              <a:rPr lang="en-GB" sz="3200" b="1" i="0" dirty="0">
                <a:solidFill>
                  <a:schemeClr val="accent4">
                    <a:lumMod val="50000"/>
                  </a:schemeClr>
                </a:solidFill>
                <a:effectLst/>
                <a:latin typeface="-apple-system"/>
              </a:rPr>
              <a:t>Clothes</a:t>
            </a:r>
            <a:r>
              <a:rPr lang="en-GB" sz="2800" b="0" i="0" dirty="0">
                <a:solidFill>
                  <a:srgbClr val="111111"/>
                </a:solidFill>
                <a:effectLst/>
                <a:latin typeface="-apple-system"/>
              </a:rPr>
              <a:t> show wider distributions with outliers, suggesting variability in profits.</a:t>
            </a:r>
          </a:p>
          <a:p>
            <a:pPr algn="l">
              <a:buFont typeface="Arial" panose="020B0604020202020204" pitchFamily="34" charset="0"/>
              <a:buChar char="•"/>
            </a:pPr>
            <a:r>
              <a:rPr lang="en-GB" sz="2800" b="1" i="0" dirty="0">
                <a:solidFill>
                  <a:srgbClr val="111111"/>
                </a:solidFill>
                <a:effectLst/>
                <a:latin typeface="-apple-system"/>
              </a:rPr>
              <a:t>Inconsistent Profits</a:t>
            </a:r>
            <a:r>
              <a:rPr lang="en-GB" sz="2800" b="0" i="0" dirty="0">
                <a:solidFill>
                  <a:srgbClr val="111111"/>
                </a:solidFill>
                <a:effectLst/>
                <a:latin typeface="-apple-system"/>
              </a:rPr>
              <a:t>: </a:t>
            </a:r>
            <a:r>
              <a:rPr lang="en-GB" sz="3200" b="1" i="0" dirty="0">
                <a:solidFill>
                  <a:schemeClr val="accent4">
                    <a:lumMod val="50000"/>
                  </a:schemeClr>
                </a:solidFill>
                <a:effectLst/>
                <a:latin typeface="-apple-system"/>
              </a:rPr>
              <a:t>Beverages</a:t>
            </a:r>
            <a:r>
              <a:rPr lang="en-GB" sz="3200" b="0" i="0" dirty="0">
                <a:solidFill>
                  <a:schemeClr val="accent4">
                    <a:lumMod val="50000"/>
                  </a:schemeClr>
                </a:solidFill>
                <a:effectLst/>
                <a:latin typeface="-apple-system"/>
              </a:rPr>
              <a:t>, </a:t>
            </a:r>
            <a:r>
              <a:rPr lang="en-GB" sz="3200" b="1" i="0" dirty="0">
                <a:solidFill>
                  <a:schemeClr val="accent4">
                    <a:lumMod val="50000"/>
                  </a:schemeClr>
                </a:solidFill>
                <a:effectLst/>
                <a:latin typeface="-apple-system"/>
              </a:rPr>
              <a:t>Snacks</a:t>
            </a:r>
            <a:r>
              <a:rPr lang="en-GB" sz="2800" b="0" i="0" dirty="0">
                <a:solidFill>
                  <a:srgbClr val="111111"/>
                </a:solidFill>
                <a:effectLst/>
                <a:latin typeface="-apple-system"/>
              </a:rPr>
              <a:t>, and </a:t>
            </a:r>
            <a:r>
              <a:rPr lang="en-GB" sz="2800" b="1" i="0" dirty="0">
                <a:solidFill>
                  <a:schemeClr val="accent4">
                    <a:lumMod val="50000"/>
                  </a:schemeClr>
                </a:solidFill>
                <a:effectLst/>
                <a:latin typeface="-apple-system"/>
              </a:rPr>
              <a:t>Meat</a:t>
            </a:r>
            <a:r>
              <a:rPr lang="en-GB" sz="2800" b="0" i="0" dirty="0">
                <a:solidFill>
                  <a:srgbClr val="111111"/>
                </a:solidFill>
                <a:effectLst/>
                <a:latin typeface="-apple-system"/>
              </a:rPr>
              <a:t> have small boxes with multiple outliers, indicating inconsistent profit</a:t>
            </a:r>
          </a:p>
        </p:txBody>
      </p:sp>
    </p:spTree>
    <p:extLst>
      <p:ext uri="{BB962C8B-B14F-4D97-AF65-F5344CB8AC3E}">
        <p14:creationId xmlns:p14="http://schemas.microsoft.com/office/powerpoint/2010/main" val="389794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66DF-F336-E196-8E48-13C34CD68E58}"/>
              </a:ext>
            </a:extLst>
          </p:cNvPr>
          <p:cNvSpPr>
            <a:spLocks noGrp="1"/>
          </p:cNvSpPr>
          <p:nvPr>
            <p:ph type="title"/>
          </p:nvPr>
        </p:nvSpPr>
        <p:spPr>
          <a:xfrm>
            <a:off x="1097280" y="286603"/>
            <a:ext cx="10058400" cy="1450757"/>
          </a:xfrm>
        </p:spPr>
        <p:txBody>
          <a:bodyPr anchor="b">
            <a:normAutofit/>
          </a:bodyPr>
          <a:lstStyle/>
          <a:p>
            <a:pPr algn="ctr"/>
            <a:r>
              <a:rPr lang="en-GB" b="1" dirty="0">
                <a:highlight>
                  <a:srgbClr val="FFFFFF"/>
                </a:highlight>
              </a:rPr>
              <a:t>How Does Sales Performance Vary By Region</a:t>
            </a:r>
            <a:endParaRPr lang="en-IN" dirty="0"/>
          </a:p>
        </p:txBody>
      </p:sp>
      <p:sp>
        <p:nvSpPr>
          <p:cNvPr id="4" name="Content Placeholder 3">
            <a:extLst>
              <a:ext uri="{FF2B5EF4-FFF2-40B4-BE49-F238E27FC236}">
                <a16:creationId xmlns:a16="http://schemas.microsoft.com/office/drawing/2014/main" id="{FA034F27-F291-0C20-57EB-72FD59C296F6}"/>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CECC21A1-5F35-75FF-CD25-221B2D5BB327}"/>
              </a:ext>
            </a:extLst>
          </p:cNvPr>
          <p:cNvPicPr>
            <a:picLocks noChangeAspect="1"/>
          </p:cNvPicPr>
          <p:nvPr/>
        </p:nvPicPr>
        <p:blipFill>
          <a:blip r:embed="rId2"/>
          <a:stretch>
            <a:fillRect/>
          </a:stretch>
        </p:blipFill>
        <p:spPr>
          <a:xfrm>
            <a:off x="1036321" y="2073171"/>
            <a:ext cx="10119360" cy="3760891"/>
          </a:xfrm>
          <a:prstGeom prst="rect">
            <a:avLst/>
          </a:prstGeom>
        </p:spPr>
      </p:pic>
    </p:spTree>
    <p:extLst>
      <p:ext uri="{BB962C8B-B14F-4D97-AF65-F5344CB8AC3E}">
        <p14:creationId xmlns:p14="http://schemas.microsoft.com/office/powerpoint/2010/main" val="2296180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F19E-B26E-D9BF-B275-128CA644BF58}"/>
              </a:ext>
            </a:extLst>
          </p:cNvPr>
          <p:cNvSpPr>
            <a:spLocks noGrp="1"/>
          </p:cNvSpPr>
          <p:nvPr>
            <p:ph type="title"/>
          </p:nvPr>
        </p:nvSpPr>
        <p:spPr/>
        <p:txBody>
          <a:bodyPr/>
          <a:lstStyle/>
          <a:p>
            <a:pPr algn="ctr"/>
            <a:r>
              <a:rPr lang="en-GB" b="1" dirty="0">
                <a:highlight>
                  <a:srgbClr val="FFFFFF"/>
                </a:highlight>
              </a:rPr>
              <a:t>How Does Sales Performance Vary By Region</a:t>
            </a:r>
            <a:endParaRPr lang="en-IN" dirty="0"/>
          </a:p>
        </p:txBody>
      </p:sp>
      <p:sp>
        <p:nvSpPr>
          <p:cNvPr id="4" name="TextBox 3">
            <a:extLst>
              <a:ext uri="{FF2B5EF4-FFF2-40B4-BE49-F238E27FC236}">
                <a16:creationId xmlns:a16="http://schemas.microsoft.com/office/drawing/2014/main" id="{6888AB75-2539-DA03-E641-08CB93A84D07}"/>
              </a:ext>
            </a:extLst>
          </p:cNvPr>
          <p:cNvSpPr txBox="1"/>
          <p:nvPr/>
        </p:nvSpPr>
        <p:spPr>
          <a:xfrm>
            <a:off x="1097280" y="2551837"/>
            <a:ext cx="10303223" cy="2862322"/>
          </a:xfrm>
          <a:prstGeom prst="rect">
            <a:avLst/>
          </a:prstGeom>
          <a:noFill/>
        </p:spPr>
        <p:txBody>
          <a:bodyPr wrap="square">
            <a:spAutoFit/>
          </a:bodyPr>
          <a:lstStyle/>
          <a:p>
            <a:pPr algn="l">
              <a:buFont typeface="Arial" panose="020B0604020202020204" pitchFamily="34" charset="0"/>
              <a:buChar char="•"/>
            </a:pPr>
            <a:r>
              <a:rPr lang="en-GB" sz="2800" b="1" i="0" dirty="0">
                <a:solidFill>
                  <a:srgbClr val="111111"/>
                </a:solidFill>
                <a:effectLst/>
                <a:latin typeface="-apple-system"/>
              </a:rPr>
              <a:t>East Region</a:t>
            </a:r>
            <a:r>
              <a:rPr lang="en-GB" sz="2800" b="0" i="0" dirty="0">
                <a:solidFill>
                  <a:srgbClr val="111111"/>
                </a:solidFill>
                <a:effectLst/>
                <a:latin typeface="-apple-system"/>
              </a:rPr>
              <a:t>: This region has the </a:t>
            </a:r>
            <a:r>
              <a:rPr lang="en-GB" sz="3200" b="1" i="0" dirty="0">
                <a:solidFill>
                  <a:schemeClr val="accent4">
                    <a:lumMod val="50000"/>
                  </a:schemeClr>
                </a:solidFill>
                <a:effectLst/>
                <a:latin typeface="-apple-system"/>
              </a:rPr>
              <a:t>highest peak </a:t>
            </a:r>
            <a:r>
              <a:rPr lang="en-GB" sz="2800" b="0" i="0" dirty="0">
                <a:solidFill>
                  <a:srgbClr val="111111"/>
                </a:solidFill>
                <a:effectLst/>
                <a:latin typeface="-apple-system"/>
              </a:rPr>
              <a:t>in sales performance.</a:t>
            </a:r>
          </a:p>
          <a:p>
            <a:pPr algn="l">
              <a:buFont typeface="Arial" panose="020B0604020202020204" pitchFamily="34" charset="0"/>
              <a:buChar char="•"/>
            </a:pPr>
            <a:r>
              <a:rPr lang="en-GB" sz="2800" b="1" i="0" dirty="0">
                <a:solidFill>
                  <a:srgbClr val="111111"/>
                </a:solidFill>
                <a:effectLst/>
                <a:latin typeface="-apple-system"/>
              </a:rPr>
              <a:t>South Region</a:t>
            </a:r>
            <a:r>
              <a:rPr lang="en-GB" sz="2800" b="0" i="0" dirty="0">
                <a:solidFill>
                  <a:srgbClr val="111111"/>
                </a:solidFill>
                <a:effectLst/>
                <a:latin typeface="-apple-system"/>
              </a:rPr>
              <a:t>: This region shows a significant trough, indicating </a:t>
            </a:r>
            <a:r>
              <a:rPr lang="en-GB" sz="3200" b="1" i="0" dirty="0">
                <a:solidFill>
                  <a:schemeClr val="accent4">
                    <a:lumMod val="50000"/>
                  </a:schemeClr>
                </a:solidFill>
                <a:effectLst/>
                <a:latin typeface="-apple-system"/>
              </a:rPr>
              <a:t>lower</a:t>
            </a:r>
            <a:r>
              <a:rPr lang="en-GB" sz="2800" b="0" i="0" dirty="0">
                <a:solidFill>
                  <a:srgbClr val="111111"/>
                </a:solidFill>
                <a:effectLst/>
                <a:latin typeface="-apple-system"/>
              </a:rPr>
              <a:t> sales performance.</a:t>
            </a:r>
          </a:p>
          <a:p>
            <a:pPr algn="l">
              <a:buFont typeface="Arial" panose="020B0604020202020204" pitchFamily="34" charset="0"/>
              <a:buChar char="•"/>
            </a:pPr>
            <a:r>
              <a:rPr lang="en-GB" sz="2800" b="1" i="0" dirty="0">
                <a:solidFill>
                  <a:srgbClr val="111111"/>
                </a:solidFill>
                <a:effectLst/>
                <a:latin typeface="-apple-system"/>
              </a:rPr>
              <a:t>Central, North, and Westcoast Regions</a:t>
            </a:r>
            <a:r>
              <a:rPr lang="en-GB" sz="2800" b="0" i="0" dirty="0">
                <a:solidFill>
                  <a:srgbClr val="111111"/>
                </a:solidFill>
                <a:effectLst/>
                <a:latin typeface="-apple-system"/>
              </a:rPr>
              <a:t>: These regions have </a:t>
            </a:r>
            <a:r>
              <a:rPr lang="en-GB" sz="3200" b="1" i="0" dirty="0">
                <a:solidFill>
                  <a:schemeClr val="accent4">
                    <a:lumMod val="50000"/>
                  </a:schemeClr>
                </a:solidFill>
                <a:effectLst/>
                <a:latin typeface="-apple-system"/>
              </a:rPr>
              <a:t>moderate</a:t>
            </a:r>
            <a:r>
              <a:rPr lang="en-GB" sz="2800" b="0" i="0" dirty="0">
                <a:solidFill>
                  <a:srgbClr val="111111"/>
                </a:solidFill>
                <a:effectLst/>
                <a:latin typeface="-apple-system"/>
              </a:rPr>
              <a:t> sales performance with some fluctuations.</a:t>
            </a:r>
          </a:p>
        </p:txBody>
      </p:sp>
    </p:spTree>
    <p:extLst>
      <p:ext uri="{BB962C8B-B14F-4D97-AF65-F5344CB8AC3E}">
        <p14:creationId xmlns:p14="http://schemas.microsoft.com/office/powerpoint/2010/main" val="240200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66DF-F336-E196-8E48-13C34CD68E58}"/>
              </a:ext>
            </a:extLst>
          </p:cNvPr>
          <p:cNvSpPr>
            <a:spLocks noGrp="1"/>
          </p:cNvSpPr>
          <p:nvPr>
            <p:ph type="title"/>
          </p:nvPr>
        </p:nvSpPr>
        <p:spPr>
          <a:xfrm>
            <a:off x="1097280" y="286603"/>
            <a:ext cx="10058400" cy="1450757"/>
          </a:xfrm>
        </p:spPr>
        <p:txBody>
          <a:bodyPr anchor="b">
            <a:normAutofit/>
          </a:bodyPr>
          <a:lstStyle/>
          <a:p>
            <a:pPr algn="ctr"/>
            <a:r>
              <a:rPr lang="en-GB" b="1" dirty="0">
                <a:highlight>
                  <a:srgbClr val="FFFFFF"/>
                </a:highlight>
              </a:rPr>
              <a:t>How Does Pricing Affect Sales Volume</a:t>
            </a:r>
            <a:endParaRPr lang="en-IN" dirty="0"/>
          </a:p>
        </p:txBody>
      </p:sp>
      <p:pic>
        <p:nvPicPr>
          <p:cNvPr id="5" name="Picture 4">
            <a:extLst>
              <a:ext uri="{FF2B5EF4-FFF2-40B4-BE49-F238E27FC236}">
                <a16:creationId xmlns:a16="http://schemas.microsoft.com/office/drawing/2014/main" id="{CB763B08-F32E-A6C5-1521-C91D03B7F435}"/>
              </a:ext>
            </a:extLst>
          </p:cNvPr>
          <p:cNvPicPr>
            <a:picLocks noChangeAspect="1"/>
          </p:cNvPicPr>
          <p:nvPr/>
        </p:nvPicPr>
        <p:blipFill>
          <a:blip r:embed="rId2"/>
          <a:stretch>
            <a:fillRect/>
          </a:stretch>
        </p:blipFill>
        <p:spPr>
          <a:xfrm>
            <a:off x="1230015" y="2160811"/>
            <a:ext cx="10058400" cy="4122002"/>
          </a:xfrm>
          <a:prstGeom prst="rect">
            <a:avLst/>
          </a:prstGeom>
        </p:spPr>
      </p:pic>
    </p:spTree>
    <p:extLst>
      <p:ext uri="{BB962C8B-B14F-4D97-AF65-F5344CB8AC3E}">
        <p14:creationId xmlns:p14="http://schemas.microsoft.com/office/powerpoint/2010/main" val="139242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886D-F89D-5B55-0F63-029827F18997}"/>
              </a:ext>
            </a:extLst>
          </p:cNvPr>
          <p:cNvSpPr>
            <a:spLocks noGrp="1"/>
          </p:cNvSpPr>
          <p:nvPr>
            <p:ph type="title"/>
          </p:nvPr>
        </p:nvSpPr>
        <p:spPr/>
        <p:txBody>
          <a:bodyPr/>
          <a:lstStyle/>
          <a:p>
            <a:pPr algn="ctr"/>
            <a:r>
              <a:rPr lang="en-GB" b="1" dirty="0">
                <a:highlight>
                  <a:srgbClr val="FFFFFF"/>
                </a:highlight>
              </a:rPr>
              <a:t>How Does Pricing Affect Sales Volume</a:t>
            </a:r>
            <a:endParaRPr lang="en-IN" dirty="0"/>
          </a:p>
        </p:txBody>
      </p:sp>
      <p:sp>
        <p:nvSpPr>
          <p:cNvPr id="4" name="TextBox 3">
            <a:extLst>
              <a:ext uri="{FF2B5EF4-FFF2-40B4-BE49-F238E27FC236}">
                <a16:creationId xmlns:a16="http://schemas.microsoft.com/office/drawing/2014/main" id="{E9E68EB4-289A-89D9-4507-CC72F63BE991}"/>
              </a:ext>
            </a:extLst>
          </p:cNvPr>
          <p:cNvSpPr txBox="1"/>
          <p:nvPr/>
        </p:nvSpPr>
        <p:spPr>
          <a:xfrm>
            <a:off x="1421744" y="2047082"/>
            <a:ext cx="9733936" cy="2923877"/>
          </a:xfrm>
          <a:prstGeom prst="rect">
            <a:avLst/>
          </a:prstGeom>
          <a:noFill/>
        </p:spPr>
        <p:txBody>
          <a:bodyPr wrap="square">
            <a:spAutoFit/>
          </a:bodyPr>
          <a:lstStyle/>
          <a:p>
            <a:pPr algn="l">
              <a:buFont typeface="Arial" panose="020B0604020202020204" pitchFamily="34" charset="0"/>
              <a:buChar char="•"/>
            </a:pPr>
            <a:r>
              <a:rPr lang="en-GB" sz="2800" b="1" i="0" dirty="0">
                <a:solidFill>
                  <a:srgbClr val="111111"/>
                </a:solidFill>
                <a:effectLst/>
                <a:latin typeface="-apple-system"/>
              </a:rPr>
              <a:t>Inverse Relationship</a:t>
            </a:r>
            <a:r>
              <a:rPr lang="en-GB" sz="2800" b="0" i="0" dirty="0">
                <a:solidFill>
                  <a:srgbClr val="111111"/>
                </a:solidFill>
                <a:effectLst/>
                <a:latin typeface="-apple-system"/>
              </a:rPr>
              <a:t>: The chart shows that as the </a:t>
            </a:r>
            <a:r>
              <a:rPr lang="en-GB" sz="3200" b="1" i="0" dirty="0">
                <a:solidFill>
                  <a:schemeClr val="accent4">
                    <a:lumMod val="50000"/>
                  </a:schemeClr>
                </a:solidFill>
                <a:effectLst/>
                <a:latin typeface="-apple-system"/>
              </a:rPr>
              <a:t>unit price increases</a:t>
            </a:r>
            <a:r>
              <a:rPr lang="en-GB" sz="3200" b="0" i="0" dirty="0">
                <a:solidFill>
                  <a:srgbClr val="111111"/>
                </a:solidFill>
                <a:effectLst/>
                <a:latin typeface="-apple-system"/>
              </a:rPr>
              <a:t>, </a:t>
            </a:r>
            <a:r>
              <a:rPr lang="en-GB" sz="2800" b="0" i="0" dirty="0">
                <a:solidFill>
                  <a:srgbClr val="111111"/>
                </a:solidFill>
                <a:effectLst/>
                <a:latin typeface="-apple-system"/>
              </a:rPr>
              <a:t>the</a:t>
            </a:r>
            <a:r>
              <a:rPr lang="en-GB" sz="3200" b="0" i="0" dirty="0">
                <a:solidFill>
                  <a:srgbClr val="111111"/>
                </a:solidFill>
                <a:effectLst/>
                <a:latin typeface="-apple-system"/>
              </a:rPr>
              <a:t> </a:t>
            </a:r>
            <a:r>
              <a:rPr lang="en-GB" sz="3200" b="1" i="0" dirty="0">
                <a:solidFill>
                  <a:schemeClr val="accent4">
                    <a:lumMod val="50000"/>
                  </a:schemeClr>
                </a:solidFill>
                <a:effectLst/>
                <a:latin typeface="-apple-system"/>
              </a:rPr>
              <a:t>number of units sold decreases</a:t>
            </a:r>
            <a:r>
              <a:rPr lang="en-GB" sz="3200" b="0" i="0" dirty="0">
                <a:solidFill>
                  <a:srgbClr val="111111"/>
                </a:solidFill>
                <a:effectLst/>
                <a:latin typeface="-apple-system"/>
              </a:rPr>
              <a:t>.</a:t>
            </a:r>
          </a:p>
          <a:p>
            <a:pPr algn="l">
              <a:buFont typeface="Arial" panose="020B0604020202020204" pitchFamily="34" charset="0"/>
              <a:buChar char="•"/>
            </a:pPr>
            <a:r>
              <a:rPr lang="en-GB" sz="2800" b="1" i="0" dirty="0">
                <a:solidFill>
                  <a:srgbClr val="111111"/>
                </a:solidFill>
                <a:effectLst/>
                <a:latin typeface="-apple-system"/>
              </a:rPr>
              <a:t>Trend Line</a:t>
            </a:r>
            <a:r>
              <a:rPr lang="en-GB" sz="2800" b="0" i="0" dirty="0">
                <a:solidFill>
                  <a:srgbClr val="111111"/>
                </a:solidFill>
                <a:effectLst/>
                <a:latin typeface="-apple-system"/>
              </a:rPr>
              <a:t>: A red trend line indicates this inverse relationship, with a shaded pink area representing </a:t>
            </a:r>
            <a:r>
              <a:rPr lang="en-GB" sz="3200" b="0" i="0" dirty="0">
                <a:solidFill>
                  <a:srgbClr val="111111"/>
                </a:solidFill>
                <a:effectLst/>
                <a:latin typeface="-apple-system"/>
              </a:rPr>
              <a:t>the </a:t>
            </a:r>
            <a:r>
              <a:rPr lang="en-GB" sz="3200" b="1" i="0" dirty="0">
                <a:solidFill>
                  <a:schemeClr val="accent4">
                    <a:lumMod val="50000"/>
                  </a:schemeClr>
                </a:solidFill>
                <a:effectLst/>
                <a:latin typeface="-apple-system"/>
              </a:rPr>
              <a:t>confidence interval</a:t>
            </a:r>
            <a:r>
              <a:rPr lang="en-GB" sz="3200" b="0" i="0" dirty="0">
                <a:solidFill>
                  <a:srgbClr val="111111"/>
                </a:solidFill>
                <a:effectLst/>
                <a:latin typeface="-apple-system"/>
              </a:rPr>
              <a:t>.</a:t>
            </a:r>
          </a:p>
          <a:p>
            <a:pPr algn="l">
              <a:buFont typeface="Arial" panose="020B0604020202020204" pitchFamily="34" charset="0"/>
              <a:buChar char="•"/>
            </a:pPr>
            <a:r>
              <a:rPr lang="en-GB" sz="2800" b="1" i="0" dirty="0">
                <a:solidFill>
                  <a:srgbClr val="111111"/>
                </a:solidFill>
                <a:effectLst/>
                <a:latin typeface="-apple-system"/>
              </a:rPr>
              <a:t>Data Points</a:t>
            </a:r>
            <a:r>
              <a:rPr lang="en-GB" sz="2800" b="0" i="0" dirty="0">
                <a:solidFill>
                  <a:srgbClr val="111111"/>
                </a:solidFill>
                <a:effectLst/>
                <a:latin typeface="-apple-system"/>
              </a:rPr>
              <a:t>: Numerous blue dots represent the </a:t>
            </a:r>
            <a:r>
              <a:rPr lang="en-GB" sz="3200" b="1" i="0" dirty="0">
                <a:solidFill>
                  <a:schemeClr val="accent4">
                    <a:lumMod val="50000"/>
                  </a:schemeClr>
                </a:solidFill>
                <a:effectLst/>
                <a:latin typeface="-apple-system"/>
              </a:rPr>
              <a:t>correlation</a:t>
            </a:r>
            <a:r>
              <a:rPr lang="en-GB" sz="2800" b="0" i="0" dirty="0">
                <a:solidFill>
                  <a:srgbClr val="111111"/>
                </a:solidFill>
                <a:effectLst/>
                <a:latin typeface="-apple-system"/>
              </a:rPr>
              <a:t> between specific unit prices and the number of units sold.</a:t>
            </a:r>
          </a:p>
        </p:txBody>
      </p:sp>
    </p:spTree>
    <p:extLst>
      <p:ext uri="{BB962C8B-B14F-4D97-AF65-F5344CB8AC3E}">
        <p14:creationId xmlns:p14="http://schemas.microsoft.com/office/powerpoint/2010/main" val="244466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66DF-F336-E196-8E48-13C34CD68E58}"/>
              </a:ext>
            </a:extLst>
          </p:cNvPr>
          <p:cNvSpPr>
            <a:spLocks noGrp="1"/>
          </p:cNvSpPr>
          <p:nvPr>
            <p:ph type="title"/>
          </p:nvPr>
        </p:nvSpPr>
        <p:spPr>
          <a:xfrm>
            <a:off x="1097280" y="286603"/>
            <a:ext cx="10058400" cy="1450757"/>
          </a:xfrm>
        </p:spPr>
        <p:txBody>
          <a:bodyPr anchor="b">
            <a:normAutofit/>
          </a:bodyPr>
          <a:lstStyle/>
          <a:p>
            <a:pPr algn="ctr"/>
            <a:r>
              <a:rPr lang="en-GB" dirty="0">
                <a:latin typeface="Algerian" panose="04020705040A02060702" pitchFamily="82" charset="0"/>
              </a:rPr>
              <a:t>Distribution OF Order Values</a:t>
            </a:r>
            <a:endParaRPr lang="en-IN" dirty="0">
              <a:latin typeface="Algerian" panose="04020705040A02060702" pitchFamily="82" charset="0"/>
            </a:endParaRPr>
          </a:p>
        </p:txBody>
      </p:sp>
      <p:pic>
        <p:nvPicPr>
          <p:cNvPr id="6" name="Picture 5">
            <a:extLst>
              <a:ext uri="{FF2B5EF4-FFF2-40B4-BE49-F238E27FC236}">
                <a16:creationId xmlns:a16="http://schemas.microsoft.com/office/drawing/2014/main" id="{91CB36D4-691C-13FF-2BDB-43706A30E815}"/>
              </a:ext>
            </a:extLst>
          </p:cNvPr>
          <p:cNvPicPr>
            <a:picLocks noChangeAspect="1"/>
          </p:cNvPicPr>
          <p:nvPr/>
        </p:nvPicPr>
        <p:blipFill>
          <a:blip r:embed="rId2"/>
          <a:stretch>
            <a:fillRect/>
          </a:stretch>
        </p:blipFill>
        <p:spPr>
          <a:xfrm>
            <a:off x="1036319" y="2138462"/>
            <a:ext cx="10119361" cy="3760892"/>
          </a:xfrm>
          <a:prstGeom prst="rect">
            <a:avLst/>
          </a:prstGeom>
        </p:spPr>
      </p:pic>
    </p:spTree>
    <p:extLst>
      <p:ext uri="{BB962C8B-B14F-4D97-AF65-F5344CB8AC3E}">
        <p14:creationId xmlns:p14="http://schemas.microsoft.com/office/powerpoint/2010/main" val="2113399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DB64-474E-834F-FB0E-4389D124D300}"/>
              </a:ext>
            </a:extLst>
          </p:cNvPr>
          <p:cNvSpPr>
            <a:spLocks noGrp="1"/>
          </p:cNvSpPr>
          <p:nvPr>
            <p:ph type="title"/>
          </p:nvPr>
        </p:nvSpPr>
        <p:spPr/>
        <p:txBody>
          <a:bodyPr/>
          <a:lstStyle/>
          <a:p>
            <a:pPr algn="ctr"/>
            <a:r>
              <a:rPr lang="en-GB" dirty="0">
                <a:latin typeface="Algerian" panose="04020705040A02060702" pitchFamily="82" charset="0"/>
              </a:rPr>
              <a:t>Distribution OF Order Values</a:t>
            </a:r>
            <a:endParaRPr lang="en-IN" dirty="0"/>
          </a:p>
        </p:txBody>
      </p:sp>
      <p:sp>
        <p:nvSpPr>
          <p:cNvPr id="5" name="TextBox 4">
            <a:extLst>
              <a:ext uri="{FF2B5EF4-FFF2-40B4-BE49-F238E27FC236}">
                <a16:creationId xmlns:a16="http://schemas.microsoft.com/office/drawing/2014/main" id="{D65A6D64-10C8-11BB-8812-CB7B1F7F808C}"/>
              </a:ext>
            </a:extLst>
          </p:cNvPr>
          <p:cNvSpPr txBox="1"/>
          <p:nvPr/>
        </p:nvSpPr>
        <p:spPr>
          <a:xfrm>
            <a:off x="1097280" y="2551837"/>
            <a:ext cx="10058400" cy="3046988"/>
          </a:xfrm>
          <a:prstGeom prst="rect">
            <a:avLst/>
          </a:prstGeom>
          <a:noFill/>
        </p:spPr>
        <p:txBody>
          <a:bodyPr wrap="square">
            <a:spAutoFit/>
          </a:bodyPr>
          <a:lstStyle/>
          <a:p>
            <a:pPr algn="l">
              <a:buFont typeface="Arial" panose="020B0604020202020204" pitchFamily="34" charset="0"/>
              <a:buChar char="•"/>
            </a:pPr>
            <a:r>
              <a:rPr lang="en-GB" sz="3200" b="1" i="0" dirty="0">
                <a:solidFill>
                  <a:schemeClr val="accent4">
                    <a:lumMod val="50000"/>
                  </a:schemeClr>
                </a:solidFill>
                <a:effectLst/>
                <a:latin typeface="-apple-system"/>
              </a:rPr>
              <a:t>North America</a:t>
            </a:r>
            <a:r>
              <a:rPr lang="en-GB" sz="3200" b="0" i="0" dirty="0">
                <a:solidFill>
                  <a:schemeClr val="accent4">
                    <a:lumMod val="50000"/>
                  </a:schemeClr>
                </a:solidFill>
                <a:effectLst/>
                <a:latin typeface="-apple-system"/>
              </a:rPr>
              <a:t> </a:t>
            </a:r>
            <a:r>
              <a:rPr lang="en-GB" sz="2800" b="0" i="0" dirty="0">
                <a:solidFill>
                  <a:srgbClr val="111111"/>
                </a:solidFill>
                <a:effectLst/>
                <a:latin typeface="-apple-system"/>
              </a:rPr>
              <a:t>has the highest order value, reaching </a:t>
            </a:r>
            <a:r>
              <a:rPr lang="en-GB" sz="3200" b="1" i="0" dirty="0">
                <a:solidFill>
                  <a:schemeClr val="accent4">
                    <a:lumMod val="50000"/>
                  </a:schemeClr>
                </a:solidFill>
                <a:effectLst/>
                <a:latin typeface="-apple-system"/>
              </a:rPr>
              <a:t>up to 6</a:t>
            </a:r>
            <a:r>
              <a:rPr lang="en-GB" sz="2800" b="0" i="0" dirty="0">
                <a:solidFill>
                  <a:srgbClr val="111111"/>
                </a:solidFill>
                <a:effectLst/>
                <a:latin typeface="-apple-system"/>
              </a:rPr>
              <a:t>.</a:t>
            </a:r>
          </a:p>
          <a:p>
            <a:pPr algn="l">
              <a:buFont typeface="Arial" panose="020B0604020202020204" pitchFamily="34" charset="0"/>
              <a:buChar char="•"/>
            </a:pPr>
            <a:r>
              <a:rPr lang="en-GB" sz="3200" b="1" i="0" dirty="0">
                <a:solidFill>
                  <a:schemeClr val="accent4">
                    <a:lumMod val="50000"/>
                  </a:schemeClr>
                </a:solidFill>
                <a:effectLst/>
                <a:latin typeface="-apple-system"/>
              </a:rPr>
              <a:t>Australia and Oceania</a:t>
            </a:r>
            <a:r>
              <a:rPr lang="en-GB" sz="3200" b="0" i="0" dirty="0">
                <a:solidFill>
                  <a:schemeClr val="accent4">
                    <a:lumMod val="50000"/>
                  </a:schemeClr>
                </a:solidFill>
                <a:effectLst/>
                <a:latin typeface="-apple-system"/>
              </a:rPr>
              <a:t> </a:t>
            </a:r>
            <a:r>
              <a:rPr lang="en-GB" sz="2800" b="0" i="0" dirty="0">
                <a:solidFill>
                  <a:srgbClr val="111111"/>
                </a:solidFill>
                <a:effectLst/>
                <a:latin typeface="-apple-system"/>
              </a:rPr>
              <a:t>and </a:t>
            </a:r>
            <a:r>
              <a:rPr lang="en-GB" sz="3200" b="1" i="0" dirty="0">
                <a:solidFill>
                  <a:schemeClr val="accent4">
                    <a:lumMod val="50000"/>
                  </a:schemeClr>
                </a:solidFill>
                <a:effectLst/>
                <a:latin typeface="-apple-system"/>
              </a:rPr>
              <a:t>Europe</a:t>
            </a:r>
            <a:r>
              <a:rPr lang="en-GB" sz="2800" b="0" i="0" dirty="0">
                <a:solidFill>
                  <a:srgbClr val="111111"/>
                </a:solidFill>
                <a:effectLst/>
                <a:latin typeface="-apple-system"/>
              </a:rPr>
              <a:t> have moderate order values, </a:t>
            </a:r>
            <a:r>
              <a:rPr lang="en-GB" sz="3200" b="1" i="0" dirty="0">
                <a:solidFill>
                  <a:schemeClr val="accent4">
                    <a:lumMod val="50000"/>
                  </a:schemeClr>
                </a:solidFill>
                <a:effectLst/>
                <a:latin typeface="-apple-system"/>
              </a:rPr>
              <a:t>around 3.</a:t>
            </a:r>
          </a:p>
          <a:p>
            <a:pPr algn="l">
              <a:buFont typeface="Arial" panose="020B0604020202020204" pitchFamily="34" charset="0"/>
              <a:buChar char="•"/>
            </a:pPr>
            <a:r>
              <a:rPr lang="en-GB" sz="3200" b="1" i="0" dirty="0">
                <a:solidFill>
                  <a:schemeClr val="accent4">
                    <a:lumMod val="50000"/>
                  </a:schemeClr>
                </a:solidFill>
                <a:effectLst/>
                <a:latin typeface="-apple-system"/>
              </a:rPr>
              <a:t>Central America and the Caribbean</a:t>
            </a:r>
            <a:r>
              <a:rPr lang="en-GB" sz="3200" b="0" i="0" dirty="0">
                <a:solidFill>
                  <a:schemeClr val="accent4">
                    <a:lumMod val="50000"/>
                  </a:schemeClr>
                </a:solidFill>
                <a:effectLst/>
                <a:latin typeface="-apple-system"/>
              </a:rPr>
              <a:t>, </a:t>
            </a:r>
            <a:r>
              <a:rPr lang="en-GB" sz="3200" b="1" i="0" dirty="0">
                <a:solidFill>
                  <a:schemeClr val="accent4">
                    <a:lumMod val="50000"/>
                  </a:schemeClr>
                </a:solidFill>
                <a:effectLst/>
                <a:latin typeface="-apple-system"/>
              </a:rPr>
              <a:t>Sub-Saharan Africa</a:t>
            </a:r>
            <a:r>
              <a:rPr lang="en-GB" sz="3200" b="0" i="0" dirty="0">
                <a:solidFill>
                  <a:schemeClr val="accent4">
                    <a:lumMod val="50000"/>
                  </a:schemeClr>
                </a:solidFill>
                <a:effectLst/>
                <a:latin typeface="-apple-system"/>
              </a:rPr>
              <a:t>, </a:t>
            </a:r>
            <a:r>
              <a:rPr lang="en-GB" sz="3200" b="1" i="0" dirty="0">
                <a:solidFill>
                  <a:schemeClr val="accent4">
                    <a:lumMod val="50000"/>
                  </a:schemeClr>
                </a:solidFill>
                <a:effectLst/>
                <a:latin typeface="-apple-system"/>
              </a:rPr>
              <a:t>Asia</a:t>
            </a:r>
            <a:r>
              <a:rPr lang="en-GB" sz="2800" b="0" i="0" dirty="0">
                <a:solidFill>
                  <a:srgbClr val="111111"/>
                </a:solidFill>
                <a:effectLst/>
                <a:latin typeface="-apple-system"/>
              </a:rPr>
              <a:t>, and </a:t>
            </a:r>
            <a:r>
              <a:rPr lang="en-GB" sz="3200" b="1" i="0" dirty="0">
                <a:solidFill>
                  <a:schemeClr val="accent4">
                    <a:lumMod val="50000"/>
                  </a:schemeClr>
                </a:solidFill>
                <a:effectLst/>
                <a:latin typeface="-apple-system"/>
              </a:rPr>
              <a:t>Middle East and North Africa</a:t>
            </a:r>
            <a:r>
              <a:rPr lang="en-GB" sz="3200" b="0" i="0" dirty="0">
                <a:solidFill>
                  <a:schemeClr val="accent4">
                    <a:lumMod val="50000"/>
                  </a:schemeClr>
                </a:solidFill>
                <a:effectLst/>
                <a:latin typeface="-apple-system"/>
              </a:rPr>
              <a:t> </a:t>
            </a:r>
            <a:r>
              <a:rPr lang="en-GB" sz="2800" b="0" i="0" dirty="0">
                <a:solidFill>
                  <a:srgbClr val="111111"/>
                </a:solidFill>
                <a:effectLst/>
                <a:latin typeface="-apple-system"/>
              </a:rPr>
              <a:t>have lower order values, </a:t>
            </a:r>
            <a:r>
              <a:rPr lang="en-GB" sz="3200" b="1" i="0" dirty="0">
                <a:solidFill>
                  <a:schemeClr val="accent4">
                    <a:lumMod val="50000"/>
                  </a:schemeClr>
                </a:solidFill>
                <a:effectLst/>
                <a:latin typeface="-apple-system"/>
              </a:rPr>
              <a:t>below 3</a:t>
            </a:r>
            <a:r>
              <a:rPr lang="en-GB" sz="2800" b="0" i="0" dirty="0">
                <a:solidFill>
                  <a:srgbClr val="111111"/>
                </a:solidFill>
                <a:effectLst/>
                <a:latin typeface="-apple-system"/>
              </a:rPr>
              <a:t>.</a:t>
            </a:r>
          </a:p>
        </p:txBody>
      </p:sp>
    </p:spTree>
    <p:extLst>
      <p:ext uri="{BB962C8B-B14F-4D97-AF65-F5344CB8AC3E}">
        <p14:creationId xmlns:p14="http://schemas.microsoft.com/office/powerpoint/2010/main" val="359877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FE52-993C-17E2-99FF-5DFEC966C5F8}"/>
              </a:ext>
            </a:extLst>
          </p:cNvPr>
          <p:cNvSpPr>
            <a:spLocks noGrp="1"/>
          </p:cNvSpPr>
          <p:nvPr>
            <p:ph type="title"/>
          </p:nvPr>
        </p:nvSpPr>
        <p:spPr/>
        <p:txBody>
          <a:bodyPr>
            <a:normAutofit/>
          </a:bodyPr>
          <a:lstStyle/>
          <a:p>
            <a:pPr algn="ctr"/>
            <a:r>
              <a:rPr lang="en-GB" sz="5400" b="1" dirty="0">
                <a:solidFill>
                  <a:srgbClr val="002060"/>
                </a:solidFill>
                <a:latin typeface="Algerian" panose="04020705040A02060702" pitchFamily="82" charset="0"/>
              </a:rPr>
              <a:t>Problem Statement</a:t>
            </a:r>
            <a:endParaRPr lang="en-IN" sz="5400" b="1" dirty="0">
              <a:solidFill>
                <a:srgbClr val="002060"/>
              </a:solidFill>
              <a:latin typeface="Algerian" panose="04020705040A02060702" pitchFamily="82" charset="0"/>
            </a:endParaRPr>
          </a:p>
        </p:txBody>
      </p:sp>
      <p:sp>
        <p:nvSpPr>
          <p:cNvPr id="3" name="Rectangle 2">
            <a:extLst>
              <a:ext uri="{FF2B5EF4-FFF2-40B4-BE49-F238E27FC236}">
                <a16:creationId xmlns:a16="http://schemas.microsoft.com/office/drawing/2014/main" id="{01EB9B4D-A88C-2E48-D6CA-058C0705001D}"/>
              </a:ext>
            </a:extLst>
          </p:cNvPr>
          <p:cNvSpPr/>
          <p:nvPr/>
        </p:nvSpPr>
        <p:spPr>
          <a:xfrm>
            <a:off x="1209369" y="2227006"/>
            <a:ext cx="9946312" cy="359860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5">
                    <a:lumMod val="50000"/>
                  </a:schemeClr>
                </a:solidFill>
              </a:rPr>
              <a:t>Sales management has gained importance to meet increasing competition and the need for improved methods of distribution to reduce cost and to increase profits. Sales management today is the most important function in a commercial and business enterprise. </a:t>
            </a:r>
            <a:endParaRPr lang="en-IN" sz="3200" b="1" dirty="0">
              <a:solidFill>
                <a:schemeClr val="accent5">
                  <a:lumMod val="50000"/>
                </a:schemeClr>
              </a:solidFill>
            </a:endParaRPr>
          </a:p>
        </p:txBody>
      </p:sp>
    </p:spTree>
    <p:extLst>
      <p:ext uri="{BB962C8B-B14F-4D97-AF65-F5344CB8AC3E}">
        <p14:creationId xmlns:p14="http://schemas.microsoft.com/office/powerpoint/2010/main" val="1398109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922B9F-E90F-F12E-0C4E-26D4B349BC82}"/>
              </a:ext>
            </a:extLst>
          </p:cNvPr>
          <p:cNvPicPr>
            <a:picLocks noChangeAspect="1"/>
          </p:cNvPicPr>
          <p:nvPr/>
        </p:nvPicPr>
        <p:blipFill>
          <a:blip r:embed="rId2"/>
          <a:stretch>
            <a:fillRect/>
          </a:stretch>
        </p:blipFill>
        <p:spPr>
          <a:xfrm>
            <a:off x="209550" y="1337340"/>
            <a:ext cx="11772900" cy="5038725"/>
          </a:xfrm>
          <a:prstGeom prst="rect">
            <a:avLst/>
          </a:prstGeom>
        </p:spPr>
      </p:pic>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Profit By Country</a:t>
            </a:r>
            <a:endParaRPr lang="en-IN" sz="4800" dirty="0">
              <a:latin typeface="Algerian" panose="04020705040A02060702" pitchFamily="82" charset="0"/>
            </a:endParaRPr>
          </a:p>
        </p:txBody>
      </p:sp>
    </p:spTree>
    <p:extLst>
      <p:ext uri="{BB962C8B-B14F-4D97-AF65-F5344CB8AC3E}">
        <p14:creationId xmlns:p14="http://schemas.microsoft.com/office/powerpoint/2010/main" val="104964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Profit By Country</a:t>
            </a:r>
            <a:endParaRPr lang="en-IN" sz="4800" dirty="0">
              <a:latin typeface="Algerian" panose="04020705040A02060702" pitchFamily="82" charset="0"/>
            </a:endParaRPr>
          </a:p>
        </p:txBody>
      </p:sp>
      <p:sp>
        <p:nvSpPr>
          <p:cNvPr id="4" name="TextBox 3">
            <a:extLst>
              <a:ext uri="{FF2B5EF4-FFF2-40B4-BE49-F238E27FC236}">
                <a16:creationId xmlns:a16="http://schemas.microsoft.com/office/drawing/2014/main" id="{9860EA90-0B13-8ECC-5306-0C220E9204BC}"/>
              </a:ext>
            </a:extLst>
          </p:cNvPr>
          <p:cNvSpPr txBox="1"/>
          <p:nvPr/>
        </p:nvSpPr>
        <p:spPr>
          <a:xfrm>
            <a:off x="378372" y="1997839"/>
            <a:ext cx="11604078" cy="2985433"/>
          </a:xfrm>
          <a:prstGeom prst="rect">
            <a:avLst/>
          </a:prstGeom>
          <a:noFill/>
        </p:spPr>
        <p:txBody>
          <a:bodyPr wrap="square">
            <a:spAutoFit/>
          </a:bodyPr>
          <a:lstStyle/>
          <a:p>
            <a:pPr marL="457200" indent="-457200" algn="l">
              <a:buFont typeface="Arial" panose="020B0604020202020204" pitchFamily="34" charset="0"/>
              <a:buChar char="•"/>
            </a:pPr>
            <a:r>
              <a:rPr lang="en-GB" sz="3200" b="1" i="0" dirty="0">
                <a:solidFill>
                  <a:srgbClr val="C00000"/>
                </a:solidFill>
                <a:effectLst/>
                <a:latin typeface="-apple-system"/>
              </a:rPr>
              <a:t>Highest Profit</a:t>
            </a:r>
            <a:r>
              <a:rPr lang="en-GB" sz="2800" b="0" i="0" dirty="0">
                <a:solidFill>
                  <a:srgbClr val="C00000"/>
                </a:solidFill>
                <a:effectLst/>
                <a:latin typeface="-apple-system"/>
              </a:rPr>
              <a:t>:</a:t>
            </a:r>
          </a:p>
          <a:p>
            <a:pPr lvl="2"/>
            <a:r>
              <a:rPr lang="en-GB" sz="2800" b="0" i="0" dirty="0">
                <a:solidFill>
                  <a:srgbClr val="111111"/>
                </a:solidFill>
                <a:effectLst/>
                <a:latin typeface="-apple-system"/>
              </a:rPr>
              <a:t>The country with the highest total profit (close to </a:t>
            </a:r>
            <a:r>
              <a:rPr lang="en-GB" sz="3200" b="1" i="0" dirty="0">
                <a:solidFill>
                  <a:srgbClr val="C00000"/>
                </a:solidFill>
                <a:effectLst/>
                <a:latin typeface="-apple-system"/>
              </a:rPr>
              <a:t>2.5 million </a:t>
            </a:r>
            <a:r>
              <a:rPr lang="en-GB" sz="2800" b="0" i="0" dirty="0">
                <a:solidFill>
                  <a:srgbClr val="111111"/>
                </a:solidFill>
                <a:effectLst/>
                <a:latin typeface="-apple-system"/>
              </a:rPr>
              <a:t>dollars)  is</a:t>
            </a:r>
            <a:r>
              <a:rPr lang="en-GB" sz="2800" b="1" i="0" dirty="0">
                <a:solidFill>
                  <a:srgbClr val="111111"/>
                </a:solidFill>
                <a:effectLst/>
                <a:latin typeface="-apple-system"/>
              </a:rPr>
              <a:t> </a:t>
            </a:r>
            <a:r>
              <a:rPr lang="en-GB" sz="3200" b="1" i="0" dirty="0">
                <a:solidFill>
                  <a:srgbClr val="C00000"/>
                </a:solidFill>
                <a:effectLst/>
                <a:latin typeface="-apple-system"/>
              </a:rPr>
              <a:t>Djibouti</a:t>
            </a:r>
            <a:r>
              <a:rPr lang="en-GB" sz="3200" b="0" i="0" dirty="0">
                <a:solidFill>
                  <a:srgbClr val="C00000"/>
                </a:solidFill>
                <a:effectLst/>
                <a:latin typeface="-apple-system"/>
              </a:rPr>
              <a:t>.</a:t>
            </a:r>
          </a:p>
          <a:p>
            <a:pPr marL="457200" indent="-457200" algn="l">
              <a:buFont typeface="Arial" panose="020B0604020202020204" pitchFamily="34" charset="0"/>
              <a:buChar char="•"/>
            </a:pPr>
            <a:r>
              <a:rPr lang="en-GB" sz="3200" b="1" i="0" dirty="0">
                <a:solidFill>
                  <a:srgbClr val="C00000"/>
                </a:solidFill>
                <a:effectLst/>
                <a:latin typeface="-apple-system"/>
              </a:rPr>
              <a:t>Lowest Profit</a:t>
            </a:r>
            <a:r>
              <a:rPr lang="en-GB" sz="3200" b="0" i="0" dirty="0">
                <a:solidFill>
                  <a:srgbClr val="C00000"/>
                </a:solidFill>
                <a:effectLst/>
                <a:latin typeface="-apple-system"/>
              </a:rPr>
              <a:t>:</a:t>
            </a:r>
          </a:p>
          <a:p>
            <a:pPr lvl="2"/>
            <a:r>
              <a:rPr lang="en-GB" sz="2800" b="0" i="0" dirty="0">
                <a:solidFill>
                  <a:srgbClr val="111111"/>
                </a:solidFill>
                <a:effectLst/>
                <a:latin typeface="-apple-system"/>
              </a:rPr>
              <a:t> The country with the lowest total profit is on the far right of the chart, and it is</a:t>
            </a:r>
            <a:r>
              <a:rPr lang="en-GB" sz="3200" b="1" i="0" dirty="0">
                <a:solidFill>
                  <a:srgbClr val="C00000"/>
                </a:solidFill>
                <a:effectLst/>
                <a:latin typeface="-apple-system"/>
              </a:rPr>
              <a:t> Democratic Republic of the Congo</a:t>
            </a:r>
            <a:r>
              <a:rPr lang="en-GB" sz="2800" b="0" i="0" dirty="0">
                <a:solidFill>
                  <a:srgbClr val="111111"/>
                </a:solidFill>
                <a:effectLst/>
                <a:latin typeface="-apple-system"/>
              </a:rPr>
              <a:t>.</a:t>
            </a:r>
          </a:p>
        </p:txBody>
      </p:sp>
    </p:spTree>
    <p:extLst>
      <p:ext uri="{BB962C8B-B14F-4D97-AF65-F5344CB8AC3E}">
        <p14:creationId xmlns:p14="http://schemas.microsoft.com/office/powerpoint/2010/main" val="101803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Revenue By Country</a:t>
            </a:r>
            <a:endParaRPr lang="en-IN" sz="4800" dirty="0">
              <a:latin typeface="Algerian" panose="04020705040A02060702" pitchFamily="82" charset="0"/>
            </a:endParaRPr>
          </a:p>
        </p:txBody>
      </p:sp>
      <p:pic>
        <p:nvPicPr>
          <p:cNvPr id="4" name="Picture 3">
            <a:extLst>
              <a:ext uri="{FF2B5EF4-FFF2-40B4-BE49-F238E27FC236}">
                <a16:creationId xmlns:a16="http://schemas.microsoft.com/office/drawing/2014/main" id="{551A07DC-15A4-405C-A5DC-448C1DA2411A}"/>
              </a:ext>
            </a:extLst>
          </p:cNvPr>
          <p:cNvPicPr>
            <a:picLocks noChangeAspect="1"/>
          </p:cNvPicPr>
          <p:nvPr/>
        </p:nvPicPr>
        <p:blipFill>
          <a:blip r:embed="rId2"/>
          <a:stretch>
            <a:fillRect/>
          </a:stretch>
        </p:blipFill>
        <p:spPr>
          <a:xfrm>
            <a:off x="378372" y="1450428"/>
            <a:ext cx="11725275" cy="4935163"/>
          </a:xfrm>
          <a:prstGeom prst="rect">
            <a:avLst/>
          </a:prstGeom>
        </p:spPr>
      </p:pic>
    </p:spTree>
    <p:extLst>
      <p:ext uri="{BB962C8B-B14F-4D97-AF65-F5344CB8AC3E}">
        <p14:creationId xmlns:p14="http://schemas.microsoft.com/office/powerpoint/2010/main" val="1197351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Revenue By Country</a:t>
            </a:r>
            <a:endParaRPr lang="en-IN" sz="4800" dirty="0">
              <a:latin typeface="Algerian" panose="04020705040A02060702" pitchFamily="82" charset="0"/>
            </a:endParaRPr>
          </a:p>
        </p:txBody>
      </p:sp>
      <p:sp>
        <p:nvSpPr>
          <p:cNvPr id="3" name="TextBox 2">
            <a:extLst>
              <a:ext uri="{FF2B5EF4-FFF2-40B4-BE49-F238E27FC236}">
                <a16:creationId xmlns:a16="http://schemas.microsoft.com/office/drawing/2014/main" id="{E7B14ADE-07B4-003C-AD62-2ADEDC217892}"/>
              </a:ext>
            </a:extLst>
          </p:cNvPr>
          <p:cNvSpPr txBox="1"/>
          <p:nvPr/>
        </p:nvSpPr>
        <p:spPr>
          <a:xfrm>
            <a:off x="587922" y="2019284"/>
            <a:ext cx="11604078" cy="3046988"/>
          </a:xfrm>
          <a:prstGeom prst="rect">
            <a:avLst/>
          </a:prstGeom>
          <a:noFill/>
        </p:spPr>
        <p:txBody>
          <a:bodyPr wrap="square">
            <a:spAutoFit/>
          </a:bodyPr>
          <a:lstStyle/>
          <a:p>
            <a:pPr marL="457200" indent="-457200" algn="l">
              <a:buFont typeface="Arial" panose="020B0604020202020204" pitchFamily="34" charset="0"/>
              <a:buChar char="•"/>
            </a:pPr>
            <a:r>
              <a:rPr lang="en-GB" sz="3200" b="1" i="0" dirty="0">
                <a:solidFill>
                  <a:srgbClr val="C00000"/>
                </a:solidFill>
                <a:effectLst/>
                <a:latin typeface="-apple-system"/>
              </a:rPr>
              <a:t>Highest Revenue</a:t>
            </a:r>
            <a:r>
              <a:rPr lang="en-GB" sz="3200" b="0" i="0" dirty="0">
                <a:solidFill>
                  <a:srgbClr val="C00000"/>
                </a:solidFill>
                <a:effectLst/>
                <a:latin typeface="-apple-system"/>
              </a:rPr>
              <a:t>: </a:t>
            </a:r>
          </a:p>
          <a:p>
            <a:pPr lvl="2"/>
            <a:r>
              <a:rPr lang="en-GB" sz="2800" b="0" i="0" dirty="0">
                <a:solidFill>
                  <a:srgbClr val="111111"/>
                </a:solidFill>
                <a:effectLst/>
                <a:latin typeface="-apple-system"/>
              </a:rPr>
              <a:t>The country with the highest total revenue is </a:t>
            </a:r>
            <a:r>
              <a:rPr lang="en-GB" sz="3200" b="1" i="0" dirty="0">
                <a:solidFill>
                  <a:srgbClr val="C00000"/>
                </a:solidFill>
                <a:effectLst/>
                <a:latin typeface="-apple-system"/>
              </a:rPr>
              <a:t>Honduras</a:t>
            </a:r>
            <a:r>
              <a:rPr lang="en-GB" sz="2800" b="0" i="0" dirty="0">
                <a:solidFill>
                  <a:srgbClr val="111111"/>
                </a:solidFill>
                <a:effectLst/>
                <a:latin typeface="-apple-system"/>
              </a:rPr>
              <a:t>, with a revenue close to </a:t>
            </a:r>
            <a:r>
              <a:rPr lang="en-GB" sz="3200" b="1" i="0" dirty="0">
                <a:solidFill>
                  <a:srgbClr val="C00000"/>
                </a:solidFill>
                <a:effectLst/>
                <a:latin typeface="-apple-system"/>
              </a:rPr>
              <a:t>6 billion dollars</a:t>
            </a:r>
            <a:r>
              <a:rPr lang="en-GB" sz="2800" b="0" i="0" dirty="0">
                <a:solidFill>
                  <a:srgbClr val="111111"/>
                </a:solidFill>
                <a:effectLst/>
                <a:latin typeface="-apple-system"/>
              </a:rPr>
              <a:t>.</a:t>
            </a:r>
          </a:p>
          <a:p>
            <a:pPr marL="457200" indent="-457200" algn="l">
              <a:buFont typeface="Arial" panose="020B0604020202020204" pitchFamily="34" charset="0"/>
              <a:buChar char="•"/>
            </a:pPr>
            <a:r>
              <a:rPr lang="en-GB" sz="3200" b="1" i="0" dirty="0">
                <a:solidFill>
                  <a:srgbClr val="C00000"/>
                </a:solidFill>
                <a:effectLst/>
                <a:latin typeface="-apple-system"/>
              </a:rPr>
              <a:t>Lowest Revenue</a:t>
            </a:r>
            <a:r>
              <a:rPr lang="en-GB" sz="3200" b="0" i="0" dirty="0">
                <a:solidFill>
                  <a:srgbClr val="C00000"/>
                </a:solidFill>
                <a:effectLst/>
                <a:latin typeface="-apple-system"/>
              </a:rPr>
              <a:t>: </a:t>
            </a:r>
          </a:p>
          <a:p>
            <a:pPr lvl="1"/>
            <a:r>
              <a:rPr lang="en-GB" sz="2800" b="0" i="0" dirty="0">
                <a:solidFill>
                  <a:srgbClr val="111111"/>
                </a:solidFill>
                <a:effectLst/>
                <a:latin typeface="-apple-system"/>
              </a:rPr>
              <a:t>The country with the lowest total revenue is </a:t>
            </a:r>
            <a:r>
              <a:rPr lang="en-GB" sz="3200" b="1" i="0" dirty="0">
                <a:solidFill>
                  <a:srgbClr val="C00000"/>
                </a:solidFill>
                <a:effectLst/>
                <a:latin typeface="-apple-system"/>
              </a:rPr>
              <a:t>Kuwait</a:t>
            </a:r>
            <a:r>
              <a:rPr lang="en-GB" sz="2800" b="0" i="0" dirty="0">
                <a:solidFill>
                  <a:srgbClr val="111111"/>
                </a:solidFill>
                <a:effectLst/>
                <a:latin typeface="-apple-system"/>
              </a:rPr>
              <a:t> ,with a significantly </a:t>
            </a:r>
            <a:r>
              <a:rPr lang="en-GB" sz="3200" b="1" i="0" dirty="0">
                <a:solidFill>
                  <a:srgbClr val="C00000"/>
                </a:solidFill>
                <a:effectLst/>
                <a:latin typeface="-apple-system"/>
              </a:rPr>
              <a:t>lower revenue </a:t>
            </a:r>
            <a:r>
              <a:rPr lang="en-GB" sz="2800" b="0" i="0" dirty="0">
                <a:solidFill>
                  <a:srgbClr val="111111"/>
                </a:solidFill>
                <a:effectLst/>
                <a:latin typeface="-apple-system"/>
              </a:rPr>
              <a:t>compared to Honduras.</a:t>
            </a:r>
          </a:p>
        </p:txBody>
      </p:sp>
    </p:spTree>
    <p:extLst>
      <p:ext uri="{BB962C8B-B14F-4D97-AF65-F5344CB8AC3E}">
        <p14:creationId xmlns:p14="http://schemas.microsoft.com/office/powerpoint/2010/main" val="57884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Profit By Region</a:t>
            </a:r>
            <a:endParaRPr lang="en-IN" sz="4800" dirty="0">
              <a:latin typeface="Algerian" panose="04020705040A02060702" pitchFamily="82" charset="0"/>
            </a:endParaRPr>
          </a:p>
        </p:txBody>
      </p:sp>
      <p:pic>
        <p:nvPicPr>
          <p:cNvPr id="3" name="Picture 2">
            <a:extLst>
              <a:ext uri="{FF2B5EF4-FFF2-40B4-BE49-F238E27FC236}">
                <a16:creationId xmlns:a16="http://schemas.microsoft.com/office/drawing/2014/main" id="{2C15814B-D507-535E-D88D-B9030E6B56EE}"/>
              </a:ext>
            </a:extLst>
          </p:cNvPr>
          <p:cNvPicPr>
            <a:picLocks noChangeAspect="1"/>
          </p:cNvPicPr>
          <p:nvPr/>
        </p:nvPicPr>
        <p:blipFill>
          <a:blip r:embed="rId2"/>
          <a:stretch>
            <a:fillRect/>
          </a:stretch>
        </p:blipFill>
        <p:spPr>
          <a:xfrm>
            <a:off x="378372" y="1337342"/>
            <a:ext cx="11445766" cy="4984629"/>
          </a:xfrm>
          <a:prstGeom prst="rect">
            <a:avLst/>
          </a:prstGeom>
        </p:spPr>
      </p:pic>
    </p:spTree>
    <p:extLst>
      <p:ext uri="{BB962C8B-B14F-4D97-AF65-F5344CB8AC3E}">
        <p14:creationId xmlns:p14="http://schemas.microsoft.com/office/powerpoint/2010/main" val="1520456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Profit By Region</a:t>
            </a:r>
            <a:endParaRPr lang="en-IN" sz="4800" dirty="0">
              <a:latin typeface="Algerian" panose="04020705040A02060702" pitchFamily="82" charset="0"/>
            </a:endParaRPr>
          </a:p>
        </p:txBody>
      </p:sp>
      <p:sp>
        <p:nvSpPr>
          <p:cNvPr id="4" name="TextBox 3">
            <a:extLst>
              <a:ext uri="{FF2B5EF4-FFF2-40B4-BE49-F238E27FC236}">
                <a16:creationId xmlns:a16="http://schemas.microsoft.com/office/drawing/2014/main" id="{3B1E67B8-C313-3B26-8D8F-A08C3C532BE5}"/>
              </a:ext>
            </a:extLst>
          </p:cNvPr>
          <p:cNvSpPr txBox="1"/>
          <p:nvPr/>
        </p:nvSpPr>
        <p:spPr>
          <a:xfrm>
            <a:off x="378372" y="1337342"/>
            <a:ext cx="11604078" cy="4401205"/>
          </a:xfrm>
          <a:prstGeom prst="rect">
            <a:avLst/>
          </a:prstGeom>
          <a:noFill/>
        </p:spPr>
        <p:txBody>
          <a:bodyPr wrap="square">
            <a:spAutoFit/>
          </a:bodyPr>
          <a:lstStyle/>
          <a:p>
            <a:pPr marL="1028700" lvl="1" indent="-571500">
              <a:buFont typeface="Arial" panose="020B0604020202020204" pitchFamily="34" charset="0"/>
              <a:buChar char="•"/>
            </a:pPr>
            <a:r>
              <a:rPr lang="en-GB" sz="3600" b="1" dirty="0">
                <a:solidFill>
                  <a:srgbClr val="C00000"/>
                </a:solidFill>
                <a:effectLst/>
              </a:rPr>
              <a:t>North America</a:t>
            </a:r>
            <a:r>
              <a:rPr lang="en-GB" sz="3600" dirty="0">
                <a:solidFill>
                  <a:srgbClr val="C00000"/>
                </a:solidFill>
                <a:effectLst/>
              </a:rPr>
              <a:t> </a:t>
            </a:r>
            <a:r>
              <a:rPr lang="en-GB" sz="2800" dirty="0">
                <a:effectLst/>
              </a:rPr>
              <a:t>has the highest total profit, exceeding 1.0 on the profit scale.</a:t>
            </a:r>
          </a:p>
          <a:p>
            <a:pPr marL="914400" lvl="1" indent="-457200">
              <a:buFont typeface="Arial" panose="020B0604020202020204" pitchFamily="34" charset="0"/>
              <a:buChar char="•"/>
            </a:pPr>
            <a:r>
              <a:rPr lang="en-GB" sz="3200" b="1" dirty="0">
                <a:solidFill>
                  <a:srgbClr val="C00000"/>
                </a:solidFill>
                <a:effectLst/>
              </a:rPr>
              <a:t>Asia Oceania </a:t>
            </a:r>
            <a:r>
              <a:rPr lang="en-GB" sz="2800" dirty="0">
                <a:effectLst/>
              </a:rPr>
              <a:t>follows North America with the second highest total profit.</a:t>
            </a:r>
          </a:p>
          <a:p>
            <a:pPr marL="914400" lvl="1" indent="-457200">
              <a:buFont typeface="Arial" panose="020B0604020202020204" pitchFamily="34" charset="0"/>
              <a:buChar char="•"/>
            </a:pPr>
            <a:r>
              <a:rPr lang="en-GB" sz="3200" b="1" dirty="0">
                <a:solidFill>
                  <a:srgbClr val="C00000"/>
                </a:solidFill>
                <a:effectLst/>
              </a:rPr>
              <a:t>Middle East and North Africa </a:t>
            </a:r>
            <a:r>
              <a:rPr lang="en-GB" sz="2800" dirty="0">
                <a:effectLst/>
              </a:rPr>
              <a:t>and</a:t>
            </a:r>
            <a:r>
              <a:rPr lang="en-GB" sz="3200" dirty="0">
                <a:effectLst/>
              </a:rPr>
              <a:t> </a:t>
            </a:r>
            <a:r>
              <a:rPr lang="en-GB" sz="3600" b="1" dirty="0">
                <a:solidFill>
                  <a:srgbClr val="C00000"/>
                </a:solidFill>
                <a:effectLst/>
              </a:rPr>
              <a:t>Australia and New </a:t>
            </a:r>
            <a:r>
              <a:rPr lang="en-GB" sz="3200" b="1" dirty="0">
                <a:solidFill>
                  <a:srgbClr val="C00000"/>
                </a:solidFill>
                <a:effectLst/>
              </a:rPr>
              <a:t>Zealand</a:t>
            </a:r>
            <a:r>
              <a:rPr lang="en-GB" sz="2800" dirty="0">
                <a:effectLst/>
              </a:rPr>
              <a:t> have moderate profit values, with Australia and New Zealand slightly lower.</a:t>
            </a:r>
          </a:p>
          <a:p>
            <a:pPr marL="914400" lvl="1" indent="-457200">
              <a:buFont typeface="Arial" panose="020B0604020202020204" pitchFamily="34" charset="0"/>
              <a:buChar char="•"/>
            </a:pPr>
            <a:r>
              <a:rPr lang="en-GB" sz="3200" b="1" dirty="0">
                <a:solidFill>
                  <a:srgbClr val="C00000"/>
                </a:solidFill>
                <a:effectLst/>
              </a:rPr>
              <a:t>Sub-Saharan Africa </a:t>
            </a:r>
            <a:r>
              <a:rPr lang="en-GB" sz="2800" dirty="0">
                <a:effectLst/>
              </a:rPr>
              <a:t>has the lowest total profit among the listed regions.</a:t>
            </a:r>
          </a:p>
        </p:txBody>
      </p:sp>
    </p:spTree>
    <p:extLst>
      <p:ext uri="{BB962C8B-B14F-4D97-AF65-F5344CB8AC3E}">
        <p14:creationId xmlns:p14="http://schemas.microsoft.com/office/powerpoint/2010/main" val="3765404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Revenue By Region</a:t>
            </a:r>
            <a:endParaRPr lang="en-IN" sz="4800" dirty="0">
              <a:latin typeface="Algerian" panose="04020705040A02060702" pitchFamily="82" charset="0"/>
            </a:endParaRPr>
          </a:p>
        </p:txBody>
      </p:sp>
      <p:pic>
        <p:nvPicPr>
          <p:cNvPr id="4" name="Picture 3">
            <a:extLst>
              <a:ext uri="{FF2B5EF4-FFF2-40B4-BE49-F238E27FC236}">
                <a16:creationId xmlns:a16="http://schemas.microsoft.com/office/drawing/2014/main" id="{90EA9A49-5C3C-F7A5-B34A-8B49D081BC6E}"/>
              </a:ext>
            </a:extLst>
          </p:cNvPr>
          <p:cNvPicPr>
            <a:picLocks noChangeAspect="1"/>
          </p:cNvPicPr>
          <p:nvPr/>
        </p:nvPicPr>
        <p:blipFill>
          <a:blip r:embed="rId2"/>
          <a:stretch>
            <a:fillRect/>
          </a:stretch>
        </p:blipFill>
        <p:spPr>
          <a:xfrm>
            <a:off x="469079" y="1135117"/>
            <a:ext cx="11253842" cy="5195886"/>
          </a:xfrm>
          <a:prstGeom prst="rect">
            <a:avLst/>
          </a:prstGeom>
        </p:spPr>
      </p:pic>
    </p:spTree>
    <p:extLst>
      <p:ext uri="{BB962C8B-B14F-4D97-AF65-F5344CB8AC3E}">
        <p14:creationId xmlns:p14="http://schemas.microsoft.com/office/powerpoint/2010/main" val="3917560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Revenue By Region</a:t>
            </a:r>
            <a:endParaRPr lang="en-IN" sz="4800" dirty="0">
              <a:latin typeface="Algerian" panose="04020705040A02060702" pitchFamily="82" charset="0"/>
            </a:endParaRPr>
          </a:p>
        </p:txBody>
      </p:sp>
      <p:sp>
        <p:nvSpPr>
          <p:cNvPr id="7" name="TextBox 6">
            <a:extLst>
              <a:ext uri="{FF2B5EF4-FFF2-40B4-BE49-F238E27FC236}">
                <a16:creationId xmlns:a16="http://schemas.microsoft.com/office/drawing/2014/main" id="{E9FFD143-D0CB-0940-616D-30DDFA908D8D}"/>
              </a:ext>
            </a:extLst>
          </p:cNvPr>
          <p:cNvSpPr txBox="1"/>
          <p:nvPr/>
        </p:nvSpPr>
        <p:spPr>
          <a:xfrm>
            <a:off x="378372" y="1337342"/>
            <a:ext cx="11604078" cy="4278094"/>
          </a:xfrm>
          <a:prstGeom prst="rect">
            <a:avLst/>
          </a:prstGeom>
          <a:noFill/>
        </p:spPr>
        <p:txBody>
          <a:bodyPr wrap="square">
            <a:spAutoFit/>
          </a:bodyPr>
          <a:lstStyle/>
          <a:p>
            <a:pPr algn="l"/>
            <a:endParaRPr lang="en-GB" sz="2800" b="0" i="0" dirty="0">
              <a:solidFill>
                <a:srgbClr val="111111"/>
              </a:solidFill>
              <a:effectLst/>
              <a:latin typeface="-apple-system"/>
            </a:endParaRPr>
          </a:p>
          <a:p>
            <a:pPr marL="914400" lvl="1" indent="-457200" algn="l">
              <a:buFont typeface="Arial" panose="020B0604020202020204" pitchFamily="34" charset="0"/>
              <a:buChar char="•"/>
            </a:pPr>
            <a:r>
              <a:rPr lang="en-GB" sz="3200" b="1" i="0" dirty="0">
                <a:solidFill>
                  <a:srgbClr val="C00000"/>
                </a:solidFill>
                <a:effectLst/>
                <a:latin typeface="-apple-system"/>
              </a:rPr>
              <a:t>Asia</a:t>
            </a:r>
            <a:r>
              <a:rPr lang="en-GB" sz="2800" b="1" i="0" dirty="0">
                <a:solidFill>
                  <a:srgbClr val="C00000"/>
                </a:solidFill>
                <a:effectLst/>
                <a:latin typeface="-apple-system"/>
              </a:rPr>
              <a:t> </a:t>
            </a:r>
            <a:r>
              <a:rPr lang="en-GB" sz="2800" b="0" i="0" dirty="0">
                <a:solidFill>
                  <a:srgbClr val="111111"/>
                </a:solidFill>
                <a:effectLst/>
                <a:latin typeface="-apple-system"/>
              </a:rPr>
              <a:t>has the highest total revenue, reaching close to 4 units on the   revenue scale.</a:t>
            </a:r>
          </a:p>
          <a:p>
            <a:pPr marL="914400" lvl="1" indent="-457200" algn="l">
              <a:buFont typeface="Arial" panose="020B0604020202020204" pitchFamily="34" charset="0"/>
              <a:buChar char="•"/>
            </a:pPr>
            <a:r>
              <a:rPr lang="en-GB" sz="3200" b="1" i="0" dirty="0">
                <a:solidFill>
                  <a:srgbClr val="C00000"/>
                </a:solidFill>
                <a:effectLst/>
                <a:latin typeface="-apple-system"/>
              </a:rPr>
              <a:t>Europe</a:t>
            </a:r>
            <a:r>
              <a:rPr lang="en-GB" sz="2800" b="0" i="0" dirty="0">
                <a:solidFill>
                  <a:srgbClr val="C00000"/>
                </a:solidFill>
                <a:effectLst/>
                <a:latin typeface="-apple-system"/>
              </a:rPr>
              <a:t> </a:t>
            </a:r>
            <a:r>
              <a:rPr lang="en-GB" sz="2800" b="0" i="0" dirty="0">
                <a:solidFill>
                  <a:srgbClr val="111111"/>
                </a:solidFill>
                <a:effectLst/>
                <a:latin typeface="-apple-system"/>
              </a:rPr>
              <a:t>follows Asia with the second highest total revenue.</a:t>
            </a:r>
          </a:p>
          <a:p>
            <a:pPr marL="914400" lvl="1" indent="-457200" algn="l">
              <a:buFont typeface="Arial" panose="020B0604020202020204" pitchFamily="34" charset="0"/>
              <a:buChar char="•"/>
            </a:pPr>
            <a:r>
              <a:rPr lang="en-GB" sz="3200" b="1" i="0" dirty="0">
                <a:solidFill>
                  <a:srgbClr val="C00000"/>
                </a:solidFill>
                <a:effectLst/>
                <a:latin typeface="-apple-system"/>
              </a:rPr>
              <a:t>North America</a:t>
            </a:r>
            <a:r>
              <a:rPr lang="en-GB" sz="3200" b="0" i="0" dirty="0">
                <a:solidFill>
                  <a:srgbClr val="C00000"/>
                </a:solidFill>
                <a:effectLst/>
                <a:latin typeface="-apple-system"/>
              </a:rPr>
              <a:t>, </a:t>
            </a:r>
            <a:r>
              <a:rPr lang="en-GB" sz="3200" b="1" i="0" dirty="0">
                <a:solidFill>
                  <a:srgbClr val="C00000"/>
                </a:solidFill>
                <a:effectLst/>
                <a:latin typeface="-apple-system"/>
              </a:rPr>
              <a:t>Central America and the Caribbean</a:t>
            </a:r>
            <a:r>
              <a:rPr lang="en-GB" sz="3200" b="0" i="0" dirty="0">
                <a:solidFill>
                  <a:srgbClr val="C00000"/>
                </a:solidFill>
                <a:effectLst/>
                <a:latin typeface="-apple-system"/>
              </a:rPr>
              <a:t>, </a:t>
            </a:r>
            <a:r>
              <a:rPr lang="en-GB" sz="3200" b="1" i="0" dirty="0">
                <a:solidFill>
                  <a:srgbClr val="C00000"/>
                </a:solidFill>
                <a:effectLst/>
                <a:latin typeface="-apple-system"/>
              </a:rPr>
              <a:t>Middle East and North Africa</a:t>
            </a:r>
            <a:r>
              <a:rPr lang="en-GB" sz="3200" b="0" i="0" dirty="0">
                <a:solidFill>
                  <a:srgbClr val="C00000"/>
                </a:solidFill>
                <a:effectLst/>
                <a:latin typeface="-apple-system"/>
              </a:rPr>
              <a:t>, and </a:t>
            </a:r>
            <a:r>
              <a:rPr lang="en-GB" sz="3200" b="1" i="0" dirty="0">
                <a:solidFill>
                  <a:srgbClr val="C00000"/>
                </a:solidFill>
                <a:effectLst/>
                <a:latin typeface="-apple-system"/>
              </a:rPr>
              <a:t>Australia and Oceania</a:t>
            </a:r>
            <a:r>
              <a:rPr lang="en-GB" sz="3200" b="0" i="0" dirty="0">
                <a:solidFill>
                  <a:srgbClr val="C00000"/>
                </a:solidFill>
                <a:effectLst/>
                <a:latin typeface="-apple-system"/>
              </a:rPr>
              <a:t> </a:t>
            </a:r>
            <a:r>
              <a:rPr lang="en-GB" sz="2800" b="0" i="0" dirty="0">
                <a:solidFill>
                  <a:srgbClr val="111111"/>
                </a:solidFill>
                <a:effectLst/>
                <a:latin typeface="-apple-system"/>
              </a:rPr>
              <a:t>have moderate revenue values.</a:t>
            </a:r>
          </a:p>
          <a:p>
            <a:pPr marL="914400" lvl="1" indent="-457200" algn="l">
              <a:buFont typeface="Arial" panose="020B0604020202020204" pitchFamily="34" charset="0"/>
              <a:buChar char="•"/>
            </a:pPr>
            <a:r>
              <a:rPr lang="en-GB" sz="3200" b="1" i="0" dirty="0">
                <a:solidFill>
                  <a:srgbClr val="C00000"/>
                </a:solidFill>
                <a:effectLst/>
                <a:latin typeface="-apple-system"/>
              </a:rPr>
              <a:t>Sub-Saharan Africa</a:t>
            </a:r>
            <a:r>
              <a:rPr lang="en-GB" sz="3200" b="0" i="0" dirty="0">
                <a:solidFill>
                  <a:srgbClr val="C00000"/>
                </a:solidFill>
                <a:effectLst/>
                <a:latin typeface="-apple-system"/>
              </a:rPr>
              <a:t> </a:t>
            </a:r>
            <a:r>
              <a:rPr lang="en-GB" sz="2800" b="0" i="0" dirty="0">
                <a:solidFill>
                  <a:srgbClr val="111111"/>
                </a:solidFill>
                <a:effectLst/>
                <a:latin typeface="-apple-system"/>
              </a:rPr>
              <a:t>has the lowest total revenue among the listed regions.</a:t>
            </a:r>
          </a:p>
        </p:txBody>
      </p:sp>
    </p:spTree>
    <p:extLst>
      <p:ext uri="{BB962C8B-B14F-4D97-AF65-F5344CB8AC3E}">
        <p14:creationId xmlns:p14="http://schemas.microsoft.com/office/powerpoint/2010/main" val="199514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Yearly Sales Trend</a:t>
            </a:r>
            <a:endParaRPr lang="en-IN" sz="4800" dirty="0">
              <a:latin typeface="Algerian" panose="04020705040A02060702" pitchFamily="82" charset="0"/>
            </a:endParaRPr>
          </a:p>
        </p:txBody>
      </p:sp>
      <p:pic>
        <p:nvPicPr>
          <p:cNvPr id="3" name="Picture 2">
            <a:extLst>
              <a:ext uri="{FF2B5EF4-FFF2-40B4-BE49-F238E27FC236}">
                <a16:creationId xmlns:a16="http://schemas.microsoft.com/office/drawing/2014/main" id="{9F9A345C-6D37-042C-F34A-51FFBED91ED2}"/>
              </a:ext>
            </a:extLst>
          </p:cNvPr>
          <p:cNvPicPr>
            <a:picLocks noChangeAspect="1"/>
          </p:cNvPicPr>
          <p:nvPr/>
        </p:nvPicPr>
        <p:blipFill>
          <a:blip r:embed="rId2"/>
          <a:stretch>
            <a:fillRect/>
          </a:stretch>
        </p:blipFill>
        <p:spPr>
          <a:xfrm>
            <a:off x="1558486" y="1337340"/>
            <a:ext cx="9861003" cy="4711033"/>
          </a:xfrm>
          <a:prstGeom prst="rect">
            <a:avLst/>
          </a:prstGeom>
        </p:spPr>
      </p:pic>
    </p:spTree>
    <p:extLst>
      <p:ext uri="{BB962C8B-B14F-4D97-AF65-F5344CB8AC3E}">
        <p14:creationId xmlns:p14="http://schemas.microsoft.com/office/powerpoint/2010/main" val="3190123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1781503" y="157660"/>
            <a:ext cx="8671036"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Yearly Sales Trend</a:t>
            </a:r>
            <a:endParaRPr lang="en-IN" sz="4800" dirty="0">
              <a:latin typeface="Algerian" panose="04020705040A02060702" pitchFamily="82" charset="0"/>
            </a:endParaRPr>
          </a:p>
        </p:txBody>
      </p:sp>
      <p:sp>
        <p:nvSpPr>
          <p:cNvPr id="7" name="TextBox 6">
            <a:extLst>
              <a:ext uri="{FF2B5EF4-FFF2-40B4-BE49-F238E27FC236}">
                <a16:creationId xmlns:a16="http://schemas.microsoft.com/office/drawing/2014/main" id="{2F6C68AA-27A3-5773-113E-A65AFA5063BE}"/>
              </a:ext>
            </a:extLst>
          </p:cNvPr>
          <p:cNvSpPr txBox="1"/>
          <p:nvPr/>
        </p:nvSpPr>
        <p:spPr>
          <a:xfrm>
            <a:off x="660212" y="1680072"/>
            <a:ext cx="10871575" cy="2062103"/>
          </a:xfrm>
          <a:prstGeom prst="rect">
            <a:avLst/>
          </a:prstGeom>
          <a:noFill/>
        </p:spPr>
        <p:txBody>
          <a:bodyPr wrap="square">
            <a:spAutoFit/>
          </a:bodyPr>
          <a:lstStyle/>
          <a:p>
            <a:pPr marL="457200" indent="-457200" algn="l">
              <a:buFont typeface="Arial" panose="020B0604020202020204" pitchFamily="34" charset="0"/>
              <a:buChar char="•"/>
            </a:pPr>
            <a:r>
              <a:rPr lang="en-GB" sz="2800" b="1" i="0" dirty="0">
                <a:solidFill>
                  <a:srgbClr val="C00000"/>
                </a:solidFill>
                <a:effectLst/>
                <a:latin typeface="-apple-system"/>
              </a:rPr>
              <a:t> </a:t>
            </a:r>
            <a:r>
              <a:rPr lang="en-GB" sz="3200" b="1" i="0" dirty="0">
                <a:solidFill>
                  <a:srgbClr val="C00000"/>
                </a:solidFill>
                <a:effectLst/>
                <a:latin typeface="-apple-system"/>
              </a:rPr>
              <a:t>Peak Revenue (2012)</a:t>
            </a:r>
            <a:r>
              <a:rPr lang="en-GB" sz="3200" b="0" i="0" dirty="0">
                <a:solidFill>
                  <a:srgbClr val="C00000"/>
                </a:solidFill>
                <a:effectLst/>
                <a:latin typeface="-apple-system"/>
              </a:rPr>
              <a:t>:</a:t>
            </a:r>
          </a:p>
          <a:p>
            <a:pPr lvl="1" algn="l"/>
            <a:r>
              <a:rPr lang="en-GB" sz="2800" b="0" i="0" dirty="0">
                <a:solidFill>
                  <a:srgbClr val="111111"/>
                </a:solidFill>
                <a:effectLst/>
                <a:latin typeface="-apple-system"/>
              </a:rPr>
              <a:t>      The peak revenue in 2012 is approximately </a:t>
            </a:r>
            <a:r>
              <a:rPr lang="en-GB" sz="3200" b="1" i="0" dirty="0">
                <a:solidFill>
                  <a:srgbClr val="C00000"/>
                </a:solidFill>
                <a:effectLst/>
                <a:latin typeface="-apple-system"/>
              </a:rPr>
              <a:t>25 million</a:t>
            </a:r>
            <a:r>
              <a:rPr lang="en-GB" sz="2800" b="0" i="0" dirty="0">
                <a:solidFill>
                  <a:srgbClr val="111111"/>
                </a:solidFill>
                <a:effectLst/>
                <a:latin typeface="-apple-system"/>
              </a:rPr>
              <a:t>.</a:t>
            </a:r>
          </a:p>
          <a:p>
            <a:pPr marL="457200" indent="-457200" algn="l">
              <a:buFont typeface="Arial" panose="020B0604020202020204" pitchFamily="34" charset="0"/>
              <a:buChar char="•"/>
            </a:pPr>
            <a:r>
              <a:rPr lang="en-GB" sz="2800" b="1" i="0" dirty="0">
                <a:solidFill>
                  <a:srgbClr val="C00000"/>
                </a:solidFill>
                <a:effectLst/>
                <a:latin typeface="-apple-system"/>
              </a:rPr>
              <a:t> </a:t>
            </a:r>
            <a:r>
              <a:rPr lang="en-GB" sz="3200" b="1" i="0" dirty="0">
                <a:solidFill>
                  <a:srgbClr val="C00000"/>
                </a:solidFill>
                <a:effectLst/>
                <a:latin typeface="-apple-system"/>
              </a:rPr>
              <a:t>Stabilized Revenue (2014-2017)</a:t>
            </a:r>
            <a:r>
              <a:rPr lang="en-GB" sz="3200" b="0" i="0" dirty="0">
                <a:solidFill>
                  <a:srgbClr val="C00000"/>
                </a:solidFill>
                <a:effectLst/>
                <a:latin typeface="-apple-system"/>
              </a:rPr>
              <a:t>:</a:t>
            </a:r>
          </a:p>
          <a:p>
            <a:pPr lvl="1" algn="l"/>
            <a:r>
              <a:rPr lang="en-GB" sz="2800" b="0" i="0" dirty="0">
                <a:solidFill>
                  <a:srgbClr val="111111"/>
                </a:solidFill>
                <a:effectLst/>
                <a:latin typeface="-apple-system"/>
              </a:rPr>
              <a:t>      The revenue stabilizes around or slightly below </a:t>
            </a:r>
            <a:r>
              <a:rPr lang="en-GB" sz="3200" b="1" i="0" dirty="0">
                <a:solidFill>
                  <a:srgbClr val="C00000"/>
                </a:solidFill>
                <a:effectLst/>
                <a:latin typeface="-apple-system"/>
              </a:rPr>
              <a:t>10 million</a:t>
            </a:r>
            <a:r>
              <a:rPr lang="en-GB" sz="2800" b="0" i="0" dirty="0">
                <a:solidFill>
                  <a:srgbClr val="111111"/>
                </a:solidFill>
                <a:effectLst/>
                <a:latin typeface="-apple-system"/>
              </a:rPr>
              <a:t>.</a:t>
            </a:r>
          </a:p>
        </p:txBody>
      </p:sp>
    </p:spTree>
    <p:extLst>
      <p:ext uri="{BB962C8B-B14F-4D97-AF65-F5344CB8AC3E}">
        <p14:creationId xmlns:p14="http://schemas.microsoft.com/office/powerpoint/2010/main" val="412245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FE52-993C-17E2-99FF-5DFEC966C5F8}"/>
              </a:ext>
            </a:extLst>
          </p:cNvPr>
          <p:cNvSpPr>
            <a:spLocks noGrp="1"/>
          </p:cNvSpPr>
          <p:nvPr>
            <p:ph type="title"/>
          </p:nvPr>
        </p:nvSpPr>
        <p:spPr/>
        <p:txBody>
          <a:bodyPr>
            <a:normAutofit/>
          </a:bodyPr>
          <a:lstStyle/>
          <a:p>
            <a:pPr algn="ctr"/>
            <a:r>
              <a:rPr lang="en-GB" sz="5400" b="1" dirty="0">
                <a:solidFill>
                  <a:srgbClr val="002060"/>
                </a:solidFill>
                <a:latin typeface="Algerian" panose="04020705040A02060702" pitchFamily="82" charset="0"/>
              </a:rPr>
              <a:t>Objective</a:t>
            </a:r>
            <a:endParaRPr lang="en-IN" sz="5400" b="1" dirty="0">
              <a:solidFill>
                <a:srgbClr val="002060"/>
              </a:solidFill>
              <a:latin typeface="Algerian" panose="04020705040A02060702" pitchFamily="82" charset="0"/>
            </a:endParaRPr>
          </a:p>
        </p:txBody>
      </p:sp>
      <p:sp>
        <p:nvSpPr>
          <p:cNvPr id="3" name="Rectangle 2">
            <a:extLst>
              <a:ext uri="{FF2B5EF4-FFF2-40B4-BE49-F238E27FC236}">
                <a16:creationId xmlns:a16="http://schemas.microsoft.com/office/drawing/2014/main" id="{01EB9B4D-A88C-2E48-D6CA-058C0705001D}"/>
              </a:ext>
            </a:extLst>
          </p:cNvPr>
          <p:cNvSpPr/>
          <p:nvPr/>
        </p:nvSpPr>
        <p:spPr>
          <a:xfrm>
            <a:off x="1209369" y="2227006"/>
            <a:ext cx="9946312" cy="3849329"/>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b="1" dirty="0">
              <a:solidFill>
                <a:schemeClr val="accent5">
                  <a:lumMod val="50000"/>
                </a:schemeClr>
              </a:solidFill>
            </a:endParaRPr>
          </a:p>
          <a:p>
            <a:pPr algn="ctr"/>
            <a:r>
              <a:rPr lang="en-GB" sz="3200" b="1" dirty="0">
                <a:solidFill>
                  <a:schemeClr val="accent5">
                    <a:lumMod val="50000"/>
                  </a:schemeClr>
                </a:solidFill>
              </a:rPr>
              <a:t>*     Perform ETL(Extract- Transform – Load) on Amazon </a:t>
            </a:r>
            <a:br>
              <a:rPr lang="en-GB" sz="3200" b="1" dirty="0">
                <a:solidFill>
                  <a:schemeClr val="accent5">
                    <a:lumMod val="50000"/>
                  </a:schemeClr>
                </a:solidFill>
              </a:rPr>
            </a:br>
            <a:r>
              <a:rPr lang="en-GB" sz="3200" b="1" dirty="0">
                <a:solidFill>
                  <a:schemeClr val="accent5">
                    <a:lumMod val="50000"/>
                  </a:schemeClr>
                </a:solidFill>
              </a:rPr>
              <a:t>       Dataset and analyze sales trend (Month wise, Year wise, Yearly Month wise).</a:t>
            </a:r>
          </a:p>
          <a:p>
            <a:pPr algn="ctr"/>
            <a:r>
              <a:rPr lang="en-GB" sz="3200" b="1" dirty="0">
                <a:solidFill>
                  <a:schemeClr val="accent5">
                    <a:lumMod val="50000"/>
                  </a:schemeClr>
                </a:solidFill>
              </a:rPr>
              <a:t>*      Find key metrics and factors and show meaningful</a:t>
            </a:r>
            <a:br>
              <a:rPr lang="en-GB" sz="3200" b="1" dirty="0">
                <a:solidFill>
                  <a:schemeClr val="accent5">
                    <a:lumMod val="50000"/>
                  </a:schemeClr>
                </a:solidFill>
              </a:rPr>
            </a:br>
            <a:r>
              <a:rPr lang="en-GB" sz="3200" b="1" dirty="0">
                <a:solidFill>
                  <a:schemeClr val="accent5">
                    <a:lumMod val="50000"/>
                  </a:schemeClr>
                </a:solidFill>
              </a:rPr>
              <a:t>relationship between attributes.</a:t>
            </a:r>
          </a:p>
          <a:p>
            <a:pPr algn="ctr"/>
            <a:endParaRPr lang="en-IN" sz="3200" b="1" dirty="0">
              <a:solidFill>
                <a:schemeClr val="accent5">
                  <a:lumMod val="50000"/>
                </a:schemeClr>
              </a:solidFill>
            </a:endParaRPr>
          </a:p>
        </p:txBody>
      </p:sp>
    </p:spTree>
    <p:extLst>
      <p:ext uri="{BB962C8B-B14F-4D97-AF65-F5344CB8AC3E}">
        <p14:creationId xmlns:p14="http://schemas.microsoft.com/office/powerpoint/2010/main" val="123635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614854" y="157660"/>
            <a:ext cx="10547131"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 Month Wise Sales Trend</a:t>
            </a:r>
            <a:endParaRPr lang="en-IN" sz="4800" dirty="0">
              <a:latin typeface="Algerian" panose="04020705040A02060702" pitchFamily="82" charset="0"/>
            </a:endParaRPr>
          </a:p>
        </p:txBody>
      </p:sp>
      <p:pic>
        <p:nvPicPr>
          <p:cNvPr id="3" name="Picture 2">
            <a:extLst>
              <a:ext uri="{FF2B5EF4-FFF2-40B4-BE49-F238E27FC236}">
                <a16:creationId xmlns:a16="http://schemas.microsoft.com/office/drawing/2014/main" id="{CED05A14-4BA0-C403-BFB1-1FF0097C96B0}"/>
              </a:ext>
            </a:extLst>
          </p:cNvPr>
          <p:cNvPicPr>
            <a:picLocks noChangeAspect="1"/>
          </p:cNvPicPr>
          <p:nvPr/>
        </p:nvPicPr>
        <p:blipFill>
          <a:blip r:embed="rId2"/>
          <a:stretch>
            <a:fillRect/>
          </a:stretch>
        </p:blipFill>
        <p:spPr>
          <a:xfrm>
            <a:off x="614854" y="1163920"/>
            <a:ext cx="11367596" cy="5047693"/>
          </a:xfrm>
          <a:prstGeom prst="rect">
            <a:avLst/>
          </a:prstGeom>
        </p:spPr>
      </p:pic>
    </p:spTree>
    <p:extLst>
      <p:ext uri="{BB962C8B-B14F-4D97-AF65-F5344CB8AC3E}">
        <p14:creationId xmlns:p14="http://schemas.microsoft.com/office/powerpoint/2010/main" val="2375626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614854" y="157660"/>
            <a:ext cx="10547131"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 Month Wise Sales Trend</a:t>
            </a:r>
            <a:endParaRPr lang="en-IN" sz="4800" dirty="0">
              <a:latin typeface="Algerian" panose="04020705040A02060702" pitchFamily="82" charset="0"/>
            </a:endParaRPr>
          </a:p>
        </p:txBody>
      </p:sp>
      <p:sp>
        <p:nvSpPr>
          <p:cNvPr id="4" name="TextBox 3">
            <a:extLst>
              <a:ext uri="{FF2B5EF4-FFF2-40B4-BE49-F238E27FC236}">
                <a16:creationId xmlns:a16="http://schemas.microsoft.com/office/drawing/2014/main" id="{94E75B5E-B656-5444-37CF-BAABFE6C68F1}"/>
              </a:ext>
            </a:extLst>
          </p:cNvPr>
          <p:cNvSpPr txBox="1"/>
          <p:nvPr/>
        </p:nvSpPr>
        <p:spPr>
          <a:xfrm>
            <a:off x="614854" y="1443841"/>
            <a:ext cx="11367596" cy="3970318"/>
          </a:xfrm>
          <a:prstGeom prst="rect">
            <a:avLst/>
          </a:prstGeom>
          <a:noFill/>
        </p:spPr>
        <p:txBody>
          <a:bodyPr wrap="square">
            <a:spAutoFit/>
          </a:bodyPr>
          <a:lstStyle/>
          <a:p>
            <a:pPr marL="457200" indent="-457200" algn="l">
              <a:buFont typeface="Arial" panose="020B0604020202020204" pitchFamily="34" charset="0"/>
              <a:buChar char="•"/>
            </a:pPr>
            <a:r>
              <a:rPr lang="en-GB" sz="3200" b="1" i="0" dirty="0">
                <a:solidFill>
                  <a:srgbClr val="C00000"/>
                </a:solidFill>
                <a:effectLst/>
                <a:latin typeface="-apple-system"/>
              </a:rPr>
              <a:t>Highest Peak (March)</a:t>
            </a:r>
            <a:r>
              <a:rPr lang="en-GB" sz="3200" b="0" i="0" dirty="0">
                <a:solidFill>
                  <a:srgbClr val="C00000"/>
                </a:solidFill>
                <a:effectLst/>
                <a:latin typeface="-apple-system"/>
              </a:rPr>
              <a:t>:</a:t>
            </a:r>
          </a:p>
          <a:p>
            <a:pPr lvl="2"/>
            <a:r>
              <a:rPr lang="en-GB" sz="2800" b="0" i="0" dirty="0">
                <a:solidFill>
                  <a:srgbClr val="111111"/>
                </a:solidFill>
                <a:effectLst/>
                <a:latin typeface="-apple-system"/>
              </a:rPr>
              <a:t> The highest revenue peak occurs in March, reaching just above </a:t>
            </a:r>
            <a:r>
              <a:rPr lang="en-GB" sz="3200" b="1" i="0" dirty="0">
                <a:solidFill>
                  <a:srgbClr val="C00000"/>
                </a:solidFill>
                <a:effectLst/>
                <a:latin typeface="-apple-system"/>
              </a:rPr>
              <a:t>20    million.</a:t>
            </a:r>
            <a:endParaRPr lang="en-GB" sz="2800" b="1" i="0" dirty="0">
              <a:solidFill>
                <a:srgbClr val="C00000"/>
              </a:solidFill>
              <a:effectLst/>
              <a:latin typeface="-apple-system"/>
            </a:endParaRPr>
          </a:p>
          <a:p>
            <a:pPr marL="457200" indent="-457200" algn="l">
              <a:buFont typeface="Arial" panose="020B0604020202020204" pitchFamily="34" charset="0"/>
              <a:buChar char="•"/>
            </a:pPr>
            <a:r>
              <a:rPr lang="en-GB" sz="3200" b="1" i="0" dirty="0">
                <a:solidFill>
                  <a:srgbClr val="C00000"/>
                </a:solidFill>
                <a:effectLst/>
                <a:latin typeface="-apple-system"/>
              </a:rPr>
              <a:t>Other Peaks (June and November)</a:t>
            </a:r>
            <a:r>
              <a:rPr lang="en-GB" sz="3200" b="0" i="0" dirty="0">
                <a:solidFill>
                  <a:srgbClr val="C00000"/>
                </a:solidFill>
                <a:effectLst/>
                <a:latin typeface="-apple-system"/>
              </a:rPr>
              <a:t>:</a:t>
            </a:r>
          </a:p>
          <a:p>
            <a:pPr lvl="2"/>
            <a:r>
              <a:rPr lang="en-GB" sz="2800" b="0" i="0" dirty="0">
                <a:solidFill>
                  <a:srgbClr val="111111"/>
                </a:solidFill>
                <a:effectLst/>
                <a:latin typeface="-apple-system"/>
              </a:rPr>
              <a:t>There are additional peaks in June and November, with revenues around </a:t>
            </a:r>
            <a:r>
              <a:rPr lang="en-GB" sz="3200" b="1" i="0" dirty="0">
                <a:solidFill>
                  <a:srgbClr val="C00000"/>
                </a:solidFill>
                <a:effectLst/>
                <a:latin typeface="-apple-system"/>
              </a:rPr>
              <a:t>18 million </a:t>
            </a:r>
            <a:r>
              <a:rPr lang="en-GB" sz="2800" b="0" i="0" dirty="0">
                <a:solidFill>
                  <a:srgbClr val="111111"/>
                </a:solidFill>
                <a:effectLst/>
                <a:latin typeface="-apple-system"/>
              </a:rPr>
              <a:t>and </a:t>
            </a:r>
            <a:r>
              <a:rPr lang="en-GB" sz="3200" b="1" i="0" dirty="0">
                <a:solidFill>
                  <a:srgbClr val="C00000"/>
                </a:solidFill>
                <a:effectLst/>
                <a:latin typeface="-apple-system"/>
              </a:rPr>
              <a:t>15 million</a:t>
            </a:r>
            <a:r>
              <a:rPr lang="en-GB" sz="2800" b="0" i="0" dirty="0">
                <a:solidFill>
                  <a:srgbClr val="111111"/>
                </a:solidFill>
                <a:effectLst/>
                <a:latin typeface="-apple-system"/>
              </a:rPr>
              <a:t>, respectively.</a:t>
            </a:r>
          </a:p>
          <a:p>
            <a:pPr marL="457200" indent="-457200" algn="l">
              <a:buFont typeface="Arial" panose="020B0604020202020204" pitchFamily="34" charset="0"/>
              <a:buChar char="•"/>
            </a:pPr>
            <a:r>
              <a:rPr lang="en-GB" sz="3200" b="1" i="0" dirty="0">
                <a:solidFill>
                  <a:srgbClr val="C00000"/>
                </a:solidFill>
                <a:effectLst/>
                <a:latin typeface="-apple-system"/>
              </a:rPr>
              <a:t>  Lowest Revenue (September)</a:t>
            </a:r>
            <a:r>
              <a:rPr lang="en-GB" sz="3200" b="0" i="0" dirty="0">
                <a:solidFill>
                  <a:srgbClr val="C00000"/>
                </a:solidFill>
                <a:effectLst/>
                <a:latin typeface="-apple-system"/>
              </a:rPr>
              <a:t>:</a:t>
            </a:r>
          </a:p>
          <a:p>
            <a:pPr lvl="2"/>
            <a:r>
              <a:rPr lang="en-GB" sz="2800" b="0" i="0" dirty="0">
                <a:solidFill>
                  <a:srgbClr val="111111"/>
                </a:solidFill>
                <a:effectLst/>
                <a:latin typeface="-apple-system"/>
              </a:rPr>
              <a:t> The lowest revenue is in September, dropping </a:t>
            </a:r>
            <a:r>
              <a:rPr lang="en-GB" sz="3200" b="1" i="0" dirty="0">
                <a:solidFill>
                  <a:srgbClr val="C00000"/>
                </a:solidFill>
                <a:effectLst/>
                <a:latin typeface="-apple-system"/>
              </a:rPr>
              <a:t>close to zero.</a:t>
            </a:r>
            <a:endParaRPr lang="en-GB" sz="2800" b="1" i="0" dirty="0">
              <a:solidFill>
                <a:srgbClr val="C00000"/>
              </a:solidFill>
              <a:effectLst/>
              <a:latin typeface="-apple-system"/>
            </a:endParaRPr>
          </a:p>
        </p:txBody>
      </p:sp>
    </p:spTree>
    <p:extLst>
      <p:ext uri="{BB962C8B-B14F-4D97-AF65-F5344CB8AC3E}">
        <p14:creationId xmlns:p14="http://schemas.microsoft.com/office/powerpoint/2010/main" val="3389704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614854" y="157660"/>
            <a:ext cx="10547131"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Yearly Month Wise Sales Trend</a:t>
            </a:r>
            <a:endParaRPr lang="en-IN" sz="4800" dirty="0">
              <a:latin typeface="Algerian" panose="04020705040A02060702" pitchFamily="82" charset="0"/>
            </a:endParaRPr>
          </a:p>
        </p:txBody>
      </p:sp>
      <p:pic>
        <p:nvPicPr>
          <p:cNvPr id="4" name="Picture 3">
            <a:extLst>
              <a:ext uri="{FF2B5EF4-FFF2-40B4-BE49-F238E27FC236}">
                <a16:creationId xmlns:a16="http://schemas.microsoft.com/office/drawing/2014/main" id="{C35E275D-AF31-8454-CBFD-18D0957C7937}"/>
              </a:ext>
            </a:extLst>
          </p:cNvPr>
          <p:cNvPicPr>
            <a:picLocks noChangeAspect="1"/>
          </p:cNvPicPr>
          <p:nvPr/>
        </p:nvPicPr>
        <p:blipFill>
          <a:blip r:embed="rId2"/>
          <a:stretch>
            <a:fillRect/>
          </a:stretch>
        </p:blipFill>
        <p:spPr>
          <a:xfrm>
            <a:off x="781050" y="1166812"/>
            <a:ext cx="10629900" cy="4524375"/>
          </a:xfrm>
          <a:prstGeom prst="rect">
            <a:avLst/>
          </a:prstGeom>
        </p:spPr>
      </p:pic>
    </p:spTree>
    <p:extLst>
      <p:ext uri="{BB962C8B-B14F-4D97-AF65-F5344CB8AC3E}">
        <p14:creationId xmlns:p14="http://schemas.microsoft.com/office/powerpoint/2010/main" val="3809571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614854" y="157660"/>
            <a:ext cx="10547131"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Yearly Month Wise Sales Trend</a:t>
            </a:r>
            <a:endParaRPr lang="en-IN" sz="4800" dirty="0">
              <a:latin typeface="Algerian" panose="04020705040A02060702" pitchFamily="82" charset="0"/>
            </a:endParaRPr>
          </a:p>
        </p:txBody>
      </p:sp>
      <p:sp>
        <p:nvSpPr>
          <p:cNvPr id="7" name="Rectangle 2">
            <a:extLst>
              <a:ext uri="{FF2B5EF4-FFF2-40B4-BE49-F238E27FC236}">
                <a16:creationId xmlns:a16="http://schemas.microsoft.com/office/drawing/2014/main" id="{87D52BE7-A855-A632-7EEC-BAF23A397335}"/>
              </a:ext>
            </a:extLst>
          </p:cNvPr>
          <p:cNvSpPr>
            <a:spLocks noChangeArrowheads="1"/>
          </p:cNvSpPr>
          <p:nvPr/>
        </p:nvSpPr>
        <p:spPr bwMode="auto">
          <a:xfrm>
            <a:off x="378372" y="1337342"/>
            <a:ext cx="1123028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rgbClr val="C00000"/>
                </a:solidFill>
                <a:effectLst/>
                <a:latin typeface="Arial" panose="020B0604020202020204" pitchFamily="34" charset="0"/>
              </a:rPr>
              <a:t>Highest Revenue Months:</a:t>
            </a:r>
            <a:r>
              <a:rPr kumimoji="0" lang="en-US" altLang="en-US" sz="3200" b="0" i="0" u="none" strike="noStrike" cap="none" normalizeH="0" baseline="0" dirty="0">
                <a:ln>
                  <a:noFill/>
                </a:ln>
                <a:solidFill>
                  <a:srgbClr val="C00000"/>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March and December, up to </a:t>
            </a:r>
            <a:r>
              <a:rPr kumimoji="0" lang="en-US" altLang="en-US" sz="3200" b="1" i="0" u="none" strike="noStrike" cap="none" normalizeH="0" baseline="0" dirty="0">
                <a:ln>
                  <a:noFill/>
                </a:ln>
                <a:solidFill>
                  <a:srgbClr val="C00000"/>
                </a:solidFill>
                <a:effectLst/>
                <a:latin typeface="Arial" panose="020B0604020202020204" pitchFamily="34" charset="0"/>
              </a:rPr>
              <a:t>8 million.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rgbClr val="C00000"/>
                </a:solidFill>
                <a:effectLst/>
                <a:latin typeface="Arial" panose="020B0604020202020204" pitchFamily="34" charset="0"/>
              </a:rPr>
              <a:t>Seasonal Trends:</a:t>
            </a:r>
            <a:r>
              <a:rPr kumimoji="0" lang="en-US" altLang="en-US" sz="3200" b="0" i="0" u="none" strike="noStrike" cap="none" normalizeH="0" baseline="0" dirty="0">
                <a:ln>
                  <a:noFill/>
                </a:ln>
                <a:solidFill>
                  <a:srgbClr val="C00000"/>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Noticeable sales peaks in specific months.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rgbClr val="C00000"/>
                </a:solidFill>
                <a:effectLst/>
                <a:latin typeface="Arial" panose="020B0604020202020204" pitchFamily="34" charset="0"/>
              </a:rPr>
              <a:t>Yearly Variations</a:t>
            </a:r>
            <a:r>
              <a:rPr kumimoji="0" lang="en-US" altLang="en-US" sz="2800" b="1" i="0" u="none" strike="noStrike" cap="none" normalizeH="0" baseline="0" dirty="0">
                <a:ln>
                  <a:noFill/>
                </a:ln>
                <a:solidFill>
                  <a:srgbClr val="C00000"/>
                </a:solidFill>
                <a:effectLst/>
                <a:latin typeface="Arial" panose="020B0604020202020204" pitchFamily="34" charset="0"/>
              </a:rPr>
              <a:t>:</a:t>
            </a:r>
            <a:r>
              <a:rPr kumimoji="0" lang="en-US" altLang="en-US" sz="2800" b="0" i="0" u="none" strike="noStrike" cap="none" normalizeH="0" baseline="0" dirty="0">
                <a:ln>
                  <a:noFill/>
                </a:ln>
                <a:solidFill>
                  <a:srgbClr val="C00000"/>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Some months have consistent high revenue; others vary significantly.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rgbClr val="C00000"/>
                </a:solidFill>
                <a:effectLst/>
                <a:latin typeface="Arial" panose="020B0604020202020204" pitchFamily="34" charset="0"/>
              </a:rPr>
              <a:t>Lowest Revenue Months:</a:t>
            </a:r>
            <a:r>
              <a:rPr kumimoji="0" lang="en-US" altLang="en-US" sz="3200" b="0" i="0" u="none" strike="noStrike" cap="none" normalizeH="0" baseline="0" dirty="0">
                <a:ln>
                  <a:noFill/>
                </a:ln>
                <a:solidFill>
                  <a:srgbClr val="C00000"/>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September, below </a:t>
            </a:r>
            <a:r>
              <a:rPr kumimoji="0" lang="en-US" altLang="en-US" sz="3200" b="1" i="0" u="none" strike="noStrike" cap="none" normalizeH="0" baseline="0" dirty="0">
                <a:ln>
                  <a:noFill/>
                </a:ln>
                <a:solidFill>
                  <a:srgbClr val="C00000"/>
                </a:solidFill>
                <a:effectLst/>
                <a:latin typeface="Arial" panose="020B0604020202020204" pitchFamily="34" charset="0"/>
              </a:rPr>
              <a:t>2 million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159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614854" y="157660"/>
            <a:ext cx="11161987"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revenue by order priority</a:t>
            </a:r>
            <a:endParaRPr lang="en-IN" sz="4800" dirty="0">
              <a:latin typeface="Algerian" panose="04020705040A02060702" pitchFamily="82" charset="0"/>
            </a:endParaRPr>
          </a:p>
        </p:txBody>
      </p:sp>
      <p:pic>
        <p:nvPicPr>
          <p:cNvPr id="3" name="Picture 2">
            <a:extLst>
              <a:ext uri="{FF2B5EF4-FFF2-40B4-BE49-F238E27FC236}">
                <a16:creationId xmlns:a16="http://schemas.microsoft.com/office/drawing/2014/main" id="{4688FC99-4026-9ED8-39F6-D44306BE1ADF}"/>
              </a:ext>
            </a:extLst>
          </p:cNvPr>
          <p:cNvPicPr>
            <a:picLocks noChangeAspect="1"/>
          </p:cNvPicPr>
          <p:nvPr/>
        </p:nvPicPr>
        <p:blipFill>
          <a:blip r:embed="rId2"/>
          <a:stretch>
            <a:fillRect/>
          </a:stretch>
        </p:blipFill>
        <p:spPr>
          <a:xfrm>
            <a:off x="1592826" y="1337342"/>
            <a:ext cx="8554064" cy="5007949"/>
          </a:xfrm>
          <a:prstGeom prst="rect">
            <a:avLst/>
          </a:prstGeom>
        </p:spPr>
      </p:pic>
    </p:spTree>
    <p:extLst>
      <p:ext uri="{BB962C8B-B14F-4D97-AF65-F5344CB8AC3E}">
        <p14:creationId xmlns:p14="http://schemas.microsoft.com/office/powerpoint/2010/main" val="188344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614854" y="157660"/>
            <a:ext cx="11161987"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Total revenue by order priority</a:t>
            </a:r>
            <a:endParaRPr lang="en-IN" sz="4800" dirty="0">
              <a:latin typeface="Algerian" panose="04020705040A02060702" pitchFamily="82" charset="0"/>
            </a:endParaRPr>
          </a:p>
        </p:txBody>
      </p:sp>
      <p:sp>
        <p:nvSpPr>
          <p:cNvPr id="4" name="TextBox 3">
            <a:extLst>
              <a:ext uri="{FF2B5EF4-FFF2-40B4-BE49-F238E27FC236}">
                <a16:creationId xmlns:a16="http://schemas.microsoft.com/office/drawing/2014/main" id="{8AC46990-B9C4-88CB-71B9-3EE83115766E}"/>
              </a:ext>
            </a:extLst>
          </p:cNvPr>
          <p:cNvSpPr txBox="1"/>
          <p:nvPr/>
        </p:nvSpPr>
        <p:spPr>
          <a:xfrm>
            <a:off x="378372" y="1413063"/>
            <a:ext cx="11398469" cy="4031873"/>
          </a:xfrm>
          <a:prstGeom prst="rect">
            <a:avLst/>
          </a:prstGeom>
          <a:noFill/>
        </p:spPr>
        <p:txBody>
          <a:bodyPr wrap="square">
            <a:spAutoFit/>
          </a:bodyPr>
          <a:lstStyle/>
          <a:p>
            <a:pPr marL="457200" indent="-457200" algn="l">
              <a:buFont typeface="Arial" panose="020B0604020202020204" pitchFamily="34" charset="0"/>
              <a:buChar char="•"/>
            </a:pPr>
            <a:r>
              <a:rPr lang="en-GB" sz="2800" b="1" i="0" dirty="0">
                <a:solidFill>
                  <a:srgbClr val="C00000"/>
                </a:solidFill>
                <a:effectLst/>
                <a:latin typeface="-apple-system"/>
              </a:rPr>
              <a:t> </a:t>
            </a:r>
            <a:r>
              <a:rPr lang="en-GB" sz="3200" b="1" i="0" dirty="0">
                <a:solidFill>
                  <a:srgbClr val="C00000"/>
                </a:solidFill>
                <a:effectLst/>
                <a:latin typeface="-apple-system"/>
              </a:rPr>
              <a:t>High Priority</a:t>
            </a:r>
            <a:r>
              <a:rPr lang="en-GB" sz="3200" b="0" i="0" dirty="0">
                <a:solidFill>
                  <a:srgbClr val="C00000"/>
                </a:solidFill>
                <a:effectLst/>
                <a:latin typeface="-apple-system"/>
              </a:rPr>
              <a:t>:</a:t>
            </a:r>
          </a:p>
          <a:p>
            <a:pPr lvl="1" algn="l"/>
            <a:r>
              <a:rPr lang="en-GB" sz="2800" b="0" i="0" dirty="0">
                <a:solidFill>
                  <a:srgbClr val="111111"/>
                </a:solidFill>
                <a:effectLst/>
                <a:latin typeface="-apple-system"/>
              </a:rPr>
              <a:t>     The largest segment, accounting for</a:t>
            </a:r>
            <a:r>
              <a:rPr lang="en-GB" sz="3200" b="1" i="0" dirty="0">
                <a:solidFill>
                  <a:srgbClr val="C00000"/>
                </a:solidFill>
                <a:effectLst/>
                <a:latin typeface="-apple-system"/>
              </a:rPr>
              <a:t> 35.5% </a:t>
            </a:r>
            <a:r>
              <a:rPr lang="en-GB" sz="2800" b="0" i="0" dirty="0">
                <a:solidFill>
                  <a:srgbClr val="111111"/>
                </a:solidFill>
                <a:effectLst/>
                <a:latin typeface="-apple-system"/>
              </a:rPr>
              <a:t>of the total revenue.</a:t>
            </a:r>
          </a:p>
          <a:p>
            <a:pPr marL="457200" indent="-457200" algn="l">
              <a:buFont typeface="Arial" panose="020B0604020202020204" pitchFamily="34" charset="0"/>
              <a:buChar char="•"/>
            </a:pPr>
            <a:r>
              <a:rPr lang="en-GB" sz="2800" b="1" i="0" dirty="0">
                <a:solidFill>
                  <a:srgbClr val="C00000"/>
                </a:solidFill>
                <a:effectLst/>
                <a:latin typeface="-apple-system"/>
              </a:rPr>
              <a:t> </a:t>
            </a:r>
            <a:r>
              <a:rPr lang="en-GB" sz="3200" b="1" i="0" dirty="0">
                <a:solidFill>
                  <a:srgbClr val="C00000"/>
                </a:solidFill>
                <a:effectLst/>
                <a:latin typeface="-apple-system"/>
              </a:rPr>
              <a:t>Low Priority:</a:t>
            </a:r>
          </a:p>
          <a:p>
            <a:pPr lvl="1" algn="l"/>
            <a:r>
              <a:rPr lang="en-GB" sz="2800" b="0" i="0" dirty="0">
                <a:solidFill>
                  <a:srgbClr val="111111"/>
                </a:solidFill>
                <a:effectLst/>
                <a:latin typeface="-apple-system"/>
              </a:rPr>
              <a:t>    The second largest segment, making up </a:t>
            </a:r>
            <a:r>
              <a:rPr lang="en-GB" sz="3200" b="1" i="0" dirty="0">
                <a:solidFill>
                  <a:srgbClr val="C00000"/>
                </a:solidFill>
                <a:effectLst/>
                <a:latin typeface="-apple-system"/>
              </a:rPr>
              <a:t>26.7% </a:t>
            </a:r>
            <a:r>
              <a:rPr lang="en-GB" sz="2800" b="0" i="0" dirty="0">
                <a:solidFill>
                  <a:srgbClr val="111111"/>
                </a:solidFill>
                <a:effectLst/>
                <a:latin typeface="-apple-system"/>
              </a:rPr>
              <a:t>of the total revenue.</a:t>
            </a:r>
          </a:p>
          <a:p>
            <a:pPr marL="457200" indent="-457200" algn="l">
              <a:buFont typeface="Arial" panose="020B0604020202020204" pitchFamily="34" charset="0"/>
              <a:buChar char="•"/>
            </a:pPr>
            <a:r>
              <a:rPr lang="en-GB" sz="2800" b="1" i="0" dirty="0">
                <a:solidFill>
                  <a:srgbClr val="C00000"/>
                </a:solidFill>
                <a:effectLst/>
                <a:latin typeface="-apple-system"/>
              </a:rPr>
              <a:t> </a:t>
            </a:r>
            <a:r>
              <a:rPr lang="en-GB" sz="3200" b="1" i="0" dirty="0">
                <a:solidFill>
                  <a:srgbClr val="C00000"/>
                </a:solidFill>
                <a:effectLst/>
                <a:latin typeface="-apple-system"/>
              </a:rPr>
              <a:t>Medium Priority</a:t>
            </a:r>
            <a:r>
              <a:rPr lang="en-GB" sz="3200" b="0" i="0" dirty="0">
                <a:solidFill>
                  <a:srgbClr val="C00000"/>
                </a:solidFill>
                <a:effectLst/>
                <a:latin typeface="-apple-system"/>
              </a:rPr>
              <a:t>:</a:t>
            </a:r>
          </a:p>
          <a:p>
            <a:pPr lvl="1" algn="l"/>
            <a:r>
              <a:rPr lang="en-GB" sz="2800" b="0" i="0" dirty="0">
                <a:solidFill>
                  <a:srgbClr val="111111"/>
                </a:solidFill>
                <a:effectLst/>
                <a:latin typeface="-apple-system"/>
              </a:rPr>
              <a:t>     Accounts for </a:t>
            </a:r>
            <a:r>
              <a:rPr lang="en-GB" sz="3200" b="1" i="0" dirty="0">
                <a:solidFill>
                  <a:srgbClr val="C00000"/>
                </a:solidFill>
                <a:effectLst/>
                <a:latin typeface="-apple-system"/>
              </a:rPr>
              <a:t>24.1% </a:t>
            </a:r>
            <a:r>
              <a:rPr lang="en-GB" sz="2800" b="0" i="0" dirty="0">
                <a:solidFill>
                  <a:srgbClr val="111111"/>
                </a:solidFill>
                <a:effectLst/>
                <a:latin typeface="-apple-system"/>
              </a:rPr>
              <a:t>of the total revenue.</a:t>
            </a:r>
          </a:p>
          <a:p>
            <a:pPr marL="457200" indent="-457200" algn="l">
              <a:buFont typeface="Arial" panose="020B0604020202020204" pitchFamily="34" charset="0"/>
              <a:buChar char="•"/>
            </a:pPr>
            <a:r>
              <a:rPr lang="en-GB" sz="3200" b="1" i="0" dirty="0">
                <a:solidFill>
                  <a:srgbClr val="C00000"/>
                </a:solidFill>
                <a:effectLst/>
                <a:latin typeface="-apple-system"/>
              </a:rPr>
              <a:t> Critical Priority</a:t>
            </a:r>
            <a:r>
              <a:rPr lang="en-GB" sz="3200" b="0" i="0" dirty="0">
                <a:solidFill>
                  <a:srgbClr val="C00000"/>
                </a:solidFill>
                <a:effectLst/>
                <a:latin typeface="-apple-system"/>
              </a:rPr>
              <a:t>:</a:t>
            </a:r>
          </a:p>
          <a:p>
            <a:pPr lvl="1" algn="l"/>
            <a:r>
              <a:rPr lang="en-GB" sz="2800" b="0" i="0" dirty="0">
                <a:solidFill>
                  <a:srgbClr val="111111"/>
                </a:solidFill>
                <a:effectLst/>
                <a:latin typeface="-apple-system"/>
              </a:rPr>
              <a:t>     The smallest segment, contributing </a:t>
            </a:r>
            <a:r>
              <a:rPr lang="en-GB" sz="3200" b="1" i="0" dirty="0">
                <a:solidFill>
                  <a:srgbClr val="C00000"/>
                </a:solidFill>
                <a:effectLst/>
                <a:latin typeface="-apple-system"/>
              </a:rPr>
              <a:t>13.7% </a:t>
            </a:r>
            <a:r>
              <a:rPr lang="en-GB" sz="2800" b="0" i="0" dirty="0">
                <a:solidFill>
                  <a:srgbClr val="111111"/>
                </a:solidFill>
                <a:effectLst/>
                <a:latin typeface="-apple-system"/>
              </a:rPr>
              <a:t>of the total revenue.</a:t>
            </a:r>
          </a:p>
        </p:txBody>
      </p:sp>
    </p:spTree>
    <p:extLst>
      <p:ext uri="{BB962C8B-B14F-4D97-AF65-F5344CB8AC3E}">
        <p14:creationId xmlns:p14="http://schemas.microsoft.com/office/powerpoint/2010/main" val="1512307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614854" y="157660"/>
            <a:ext cx="11161987"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Corelation metrics</a:t>
            </a:r>
            <a:endParaRPr lang="en-IN" sz="4800" dirty="0">
              <a:latin typeface="Algerian" panose="04020705040A02060702" pitchFamily="82" charset="0"/>
            </a:endParaRPr>
          </a:p>
        </p:txBody>
      </p:sp>
      <p:pic>
        <p:nvPicPr>
          <p:cNvPr id="4" name="Picture 3">
            <a:extLst>
              <a:ext uri="{FF2B5EF4-FFF2-40B4-BE49-F238E27FC236}">
                <a16:creationId xmlns:a16="http://schemas.microsoft.com/office/drawing/2014/main" id="{AA49CDE3-5CF9-4221-0093-251EFE090B88}"/>
              </a:ext>
            </a:extLst>
          </p:cNvPr>
          <p:cNvPicPr>
            <a:picLocks noChangeAspect="1"/>
          </p:cNvPicPr>
          <p:nvPr/>
        </p:nvPicPr>
        <p:blipFill>
          <a:blip r:embed="rId2"/>
          <a:stretch>
            <a:fillRect/>
          </a:stretch>
        </p:blipFill>
        <p:spPr>
          <a:xfrm>
            <a:off x="1381125" y="1190296"/>
            <a:ext cx="9429750" cy="5114925"/>
          </a:xfrm>
          <a:prstGeom prst="rect">
            <a:avLst/>
          </a:prstGeom>
        </p:spPr>
      </p:pic>
    </p:spTree>
    <p:extLst>
      <p:ext uri="{BB962C8B-B14F-4D97-AF65-F5344CB8AC3E}">
        <p14:creationId xmlns:p14="http://schemas.microsoft.com/office/powerpoint/2010/main" val="1459034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BAF1E0-A1F0-8581-6446-6CAC32FC43B0}"/>
              </a:ext>
            </a:extLst>
          </p:cNvPr>
          <p:cNvCxnSpPr>
            <a:cxnSpLocks/>
          </p:cNvCxnSpPr>
          <p:nvPr/>
        </p:nvCxnSpPr>
        <p:spPr>
          <a:xfrm>
            <a:off x="378372" y="1135117"/>
            <a:ext cx="11604078" cy="0"/>
          </a:xfrm>
          <a:prstGeom prst="line">
            <a:avLst/>
          </a:prstGeom>
          <a:ln w="38100"/>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211B597-6BD6-7399-5700-23B109DE8B13}"/>
              </a:ext>
            </a:extLst>
          </p:cNvPr>
          <p:cNvSpPr/>
          <p:nvPr/>
        </p:nvSpPr>
        <p:spPr>
          <a:xfrm>
            <a:off x="614854" y="157660"/>
            <a:ext cx="11161987" cy="7752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800" dirty="0">
                <a:latin typeface="Algerian" panose="04020705040A02060702" pitchFamily="82" charset="0"/>
              </a:rPr>
              <a:t>Corelation metrics</a:t>
            </a:r>
            <a:endParaRPr lang="en-IN" sz="4800" dirty="0">
              <a:latin typeface="Algerian" panose="04020705040A02060702" pitchFamily="82" charset="0"/>
            </a:endParaRPr>
          </a:p>
        </p:txBody>
      </p:sp>
      <p:sp>
        <p:nvSpPr>
          <p:cNvPr id="3" name="TextBox 2">
            <a:extLst>
              <a:ext uri="{FF2B5EF4-FFF2-40B4-BE49-F238E27FC236}">
                <a16:creationId xmlns:a16="http://schemas.microsoft.com/office/drawing/2014/main" id="{1C8F1FF0-88C9-4094-1F3B-499D01623BAF}"/>
              </a:ext>
            </a:extLst>
          </p:cNvPr>
          <p:cNvSpPr txBox="1"/>
          <p:nvPr/>
        </p:nvSpPr>
        <p:spPr>
          <a:xfrm>
            <a:off x="596640" y="1382286"/>
            <a:ext cx="11198413" cy="4093428"/>
          </a:xfrm>
          <a:prstGeom prst="rect">
            <a:avLst/>
          </a:prstGeom>
          <a:noFill/>
        </p:spPr>
        <p:txBody>
          <a:bodyPr wrap="square">
            <a:spAutoFit/>
          </a:bodyPr>
          <a:lstStyle/>
          <a:p>
            <a:pPr marL="457200" indent="-457200" algn="l">
              <a:buFont typeface="Arial" panose="020B0604020202020204" pitchFamily="34" charset="0"/>
              <a:buChar char="•"/>
            </a:pPr>
            <a:r>
              <a:rPr lang="en-GB" sz="3200" b="1" i="0" dirty="0">
                <a:solidFill>
                  <a:srgbClr val="C00000"/>
                </a:solidFill>
                <a:effectLst/>
                <a:latin typeface="-apple-system"/>
              </a:rPr>
              <a:t>Strong Positive Correlations</a:t>
            </a:r>
            <a:r>
              <a:rPr lang="en-GB" sz="3200" b="0" i="0" dirty="0">
                <a:solidFill>
                  <a:srgbClr val="C00000"/>
                </a:solidFill>
                <a:effectLst/>
                <a:latin typeface="-apple-system"/>
              </a:rPr>
              <a:t>:</a:t>
            </a:r>
          </a:p>
          <a:p>
            <a:pPr lvl="1" algn="l"/>
            <a:r>
              <a:rPr lang="en-GB" sz="3200" b="1" i="0" dirty="0">
                <a:solidFill>
                  <a:srgbClr val="C00000"/>
                </a:solidFill>
                <a:effectLst/>
                <a:latin typeface="-apple-system"/>
              </a:rPr>
              <a:t>     Total Revenue</a:t>
            </a:r>
            <a:r>
              <a:rPr lang="en-GB" sz="2800" b="0" i="0" dirty="0">
                <a:solidFill>
                  <a:srgbClr val="111111"/>
                </a:solidFill>
                <a:effectLst/>
                <a:latin typeface="-apple-system"/>
              </a:rPr>
              <a:t> and </a:t>
            </a:r>
            <a:r>
              <a:rPr lang="en-GB" sz="3200" b="1" i="0" dirty="0">
                <a:solidFill>
                  <a:srgbClr val="C00000"/>
                </a:solidFill>
                <a:effectLst/>
                <a:latin typeface="-apple-system"/>
              </a:rPr>
              <a:t>Total Cost</a:t>
            </a:r>
            <a:r>
              <a:rPr lang="en-GB" sz="3200" b="0" i="0" dirty="0">
                <a:solidFill>
                  <a:srgbClr val="C00000"/>
                </a:solidFill>
                <a:effectLst/>
                <a:latin typeface="-apple-system"/>
              </a:rPr>
              <a:t>: </a:t>
            </a:r>
            <a:r>
              <a:rPr lang="en-GB" sz="2800" b="0" i="0" dirty="0">
                <a:solidFill>
                  <a:srgbClr val="111111"/>
                </a:solidFill>
                <a:effectLst/>
                <a:latin typeface="-apple-system"/>
              </a:rPr>
              <a:t>High positive correlation </a:t>
            </a:r>
            <a:r>
              <a:rPr lang="en-GB" sz="3200" b="1" i="0" dirty="0">
                <a:solidFill>
                  <a:srgbClr val="C00000"/>
                </a:solidFill>
                <a:effectLst/>
                <a:latin typeface="-apple-system"/>
              </a:rPr>
              <a:t>(0.99).</a:t>
            </a:r>
          </a:p>
          <a:p>
            <a:pPr lvl="1" algn="l"/>
            <a:r>
              <a:rPr lang="en-GB" sz="2800" b="1" i="0" dirty="0">
                <a:solidFill>
                  <a:srgbClr val="111111"/>
                </a:solidFill>
                <a:effectLst/>
                <a:latin typeface="-apple-system"/>
              </a:rPr>
              <a:t>     </a:t>
            </a:r>
            <a:r>
              <a:rPr lang="en-GB" sz="3200" b="1" i="0" dirty="0">
                <a:solidFill>
                  <a:srgbClr val="C00000"/>
                </a:solidFill>
                <a:effectLst/>
                <a:latin typeface="-apple-system"/>
              </a:rPr>
              <a:t>Total Revenue</a:t>
            </a:r>
            <a:r>
              <a:rPr lang="en-GB" sz="3200" b="0" i="0" dirty="0">
                <a:solidFill>
                  <a:srgbClr val="C00000"/>
                </a:solidFill>
                <a:effectLst/>
                <a:latin typeface="-apple-system"/>
              </a:rPr>
              <a:t> </a:t>
            </a:r>
            <a:r>
              <a:rPr lang="en-GB" sz="2800" b="0" i="0" dirty="0">
                <a:solidFill>
                  <a:srgbClr val="111111"/>
                </a:solidFill>
                <a:effectLst/>
                <a:latin typeface="-apple-system"/>
              </a:rPr>
              <a:t>and </a:t>
            </a:r>
            <a:r>
              <a:rPr lang="en-GB" sz="3200" b="1" i="0" dirty="0">
                <a:solidFill>
                  <a:srgbClr val="C00000"/>
                </a:solidFill>
                <a:effectLst/>
                <a:latin typeface="-apple-system"/>
              </a:rPr>
              <a:t>Units Sold</a:t>
            </a:r>
            <a:r>
              <a:rPr lang="en-GB" sz="2800" b="0" i="0" dirty="0">
                <a:solidFill>
                  <a:srgbClr val="111111"/>
                </a:solidFill>
                <a:effectLst/>
                <a:latin typeface="-apple-system"/>
              </a:rPr>
              <a:t>: Strong positive correlation </a:t>
            </a:r>
            <a:r>
              <a:rPr lang="en-GB" sz="3200" b="1" i="0" dirty="0">
                <a:solidFill>
                  <a:srgbClr val="C00000"/>
                </a:solidFill>
                <a:effectLst/>
                <a:latin typeface="-apple-system"/>
              </a:rPr>
              <a:t>(0.95).</a:t>
            </a:r>
            <a:endParaRPr lang="en-GB" sz="2800" b="1" i="0" dirty="0">
              <a:solidFill>
                <a:srgbClr val="C00000"/>
              </a:solidFill>
              <a:effectLst/>
              <a:latin typeface="-apple-system"/>
            </a:endParaRPr>
          </a:p>
          <a:p>
            <a:pPr lvl="1" algn="l"/>
            <a:r>
              <a:rPr lang="en-GB" sz="2800" b="1" i="0" dirty="0">
                <a:solidFill>
                  <a:srgbClr val="111111"/>
                </a:solidFill>
                <a:effectLst/>
                <a:latin typeface="-apple-system"/>
              </a:rPr>
              <a:t>     </a:t>
            </a:r>
            <a:r>
              <a:rPr lang="en-GB" sz="3200" b="1" i="0" dirty="0">
                <a:solidFill>
                  <a:srgbClr val="C00000"/>
                </a:solidFill>
                <a:effectLst/>
                <a:latin typeface="-apple-system"/>
              </a:rPr>
              <a:t>Total Profit</a:t>
            </a:r>
            <a:r>
              <a:rPr lang="en-GB" sz="3200" b="0" i="0" dirty="0">
                <a:solidFill>
                  <a:srgbClr val="C00000"/>
                </a:solidFill>
                <a:effectLst/>
                <a:latin typeface="-apple-system"/>
              </a:rPr>
              <a:t> </a:t>
            </a:r>
            <a:r>
              <a:rPr lang="en-GB" sz="2800" b="0" i="0" dirty="0">
                <a:solidFill>
                  <a:srgbClr val="111111"/>
                </a:solidFill>
                <a:effectLst/>
                <a:latin typeface="-apple-system"/>
              </a:rPr>
              <a:t>and </a:t>
            </a:r>
            <a:r>
              <a:rPr lang="en-GB" sz="3200" b="1" i="0" dirty="0">
                <a:solidFill>
                  <a:srgbClr val="C00000"/>
                </a:solidFill>
                <a:effectLst/>
                <a:latin typeface="-apple-system"/>
              </a:rPr>
              <a:t>Units Sold</a:t>
            </a:r>
            <a:r>
              <a:rPr lang="en-GB" sz="3200" b="0" i="0" dirty="0">
                <a:solidFill>
                  <a:srgbClr val="C00000"/>
                </a:solidFill>
                <a:effectLst/>
                <a:latin typeface="-apple-system"/>
              </a:rPr>
              <a:t>: </a:t>
            </a:r>
            <a:r>
              <a:rPr lang="en-GB" sz="2800" b="0" i="0" dirty="0">
                <a:solidFill>
                  <a:srgbClr val="111111"/>
                </a:solidFill>
                <a:effectLst/>
                <a:latin typeface="-apple-system"/>
              </a:rPr>
              <a:t>Positive correlation </a:t>
            </a:r>
            <a:r>
              <a:rPr lang="en-GB" sz="3200" b="1" i="0" dirty="0">
                <a:solidFill>
                  <a:srgbClr val="C00000"/>
                </a:solidFill>
                <a:effectLst/>
                <a:latin typeface="-apple-system"/>
              </a:rPr>
              <a:t>(0.72).</a:t>
            </a:r>
            <a:endParaRPr lang="en-GB" sz="2800" b="1" i="0" dirty="0">
              <a:solidFill>
                <a:srgbClr val="C00000"/>
              </a:solidFill>
              <a:effectLst/>
              <a:latin typeface="-apple-system"/>
            </a:endParaRPr>
          </a:p>
          <a:p>
            <a:pPr marL="457200" indent="-457200" algn="l">
              <a:buFont typeface="Arial" panose="020B0604020202020204" pitchFamily="34" charset="0"/>
              <a:buChar char="•"/>
            </a:pPr>
            <a:r>
              <a:rPr lang="en-GB" sz="3200" b="1" i="0" dirty="0">
                <a:solidFill>
                  <a:srgbClr val="C00000"/>
                </a:solidFill>
                <a:effectLst/>
                <a:latin typeface="-apple-system"/>
              </a:rPr>
              <a:t>Negative Correlation</a:t>
            </a:r>
            <a:r>
              <a:rPr lang="en-GB" sz="3200" b="0" i="0" dirty="0">
                <a:solidFill>
                  <a:srgbClr val="C00000"/>
                </a:solidFill>
                <a:effectLst/>
                <a:latin typeface="-apple-system"/>
              </a:rPr>
              <a:t>:</a:t>
            </a:r>
          </a:p>
          <a:p>
            <a:pPr lvl="1" algn="l"/>
            <a:r>
              <a:rPr lang="en-GB" sz="3200" b="1" dirty="0">
                <a:solidFill>
                  <a:srgbClr val="C00000"/>
                </a:solidFill>
                <a:latin typeface="-apple-system"/>
              </a:rPr>
              <a:t>     </a:t>
            </a:r>
            <a:r>
              <a:rPr lang="en-GB" sz="3200" b="1" i="0" dirty="0">
                <a:solidFill>
                  <a:srgbClr val="C00000"/>
                </a:solidFill>
                <a:effectLst/>
                <a:latin typeface="-apple-system"/>
              </a:rPr>
              <a:t>Order Month</a:t>
            </a:r>
            <a:r>
              <a:rPr lang="en-GB" sz="3200" b="0" i="0" dirty="0">
                <a:solidFill>
                  <a:srgbClr val="C00000"/>
                </a:solidFill>
                <a:effectLst/>
                <a:latin typeface="-apple-system"/>
              </a:rPr>
              <a:t> </a:t>
            </a:r>
            <a:r>
              <a:rPr lang="en-GB" sz="2800" b="0" i="0" dirty="0">
                <a:solidFill>
                  <a:srgbClr val="111111"/>
                </a:solidFill>
                <a:effectLst/>
                <a:latin typeface="-apple-system"/>
              </a:rPr>
              <a:t>and </a:t>
            </a:r>
            <a:r>
              <a:rPr lang="en-GB" sz="3200" b="1" i="0" dirty="0">
                <a:solidFill>
                  <a:srgbClr val="C00000"/>
                </a:solidFill>
                <a:effectLst/>
                <a:latin typeface="-apple-system"/>
              </a:rPr>
              <a:t>Unit Pric</a:t>
            </a:r>
            <a:r>
              <a:rPr lang="en-GB" sz="3600" b="1" i="0" dirty="0">
                <a:solidFill>
                  <a:srgbClr val="C00000"/>
                </a:solidFill>
                <a:effectLst/>
                <a:latin typeface="-apple-system"/>
              </a:rPr>
              <a:t>e</a:t>
            </a:r>
            <a:r>
              <a:rPr lang="en-GB" sz="3200" b="0" i="0" dirty="0">
                <a:solidFill>
                  <a:srgbClr val="C00000"/>
                </a:solidFill>
                <a:effectLst/>
                <a:latin typeface="-apple-system"/>
              </a:rPr>
              <a:t>: </a:t>
            </a:r>
            <a:r>
              <a:rPr lang="en-GB" sz="2800" b="0" i="0" dirty="0">
                <a:solidFill>
                  <a:srgbClr val="111111"/>
                </a:solidFill>
                <a:effectLst/>
                <a:latin typeface="-apple-system"/>
              </a:rPr>
              <a:t>Negative correlation </a:t>
            </a:r>
            <a:r>
              <a:rPr lang="en-GB" sz="3200" b="1" i="0" dirty="0">
                <a:solidFill>
                  <a:srgbClr val="C00000"/>
                </a:solidFill>
                <a:effectLst/>
                <a:latin typeface="-apple-system"/>
              </a:rPr>
              <a:t>(-0.21).</a:t>
            </a:r>
          </a:p>
          <a:p>
            <a:pPr marL="457200" indent="-457200" algn="l">
              <a:buFont typeface="Arial" panose="020B0604020202020204" pitchFamily="34" charset="0"/>
              <a:buChar char="•"/>
            </a:pPr>
            <a:r>
              <a:rPr lang="en-GB" sz="3200" b="1" i="0" dirty="0">
                <a:solidFill>
                  <a:srgbClr val="C00000"/>
                </a:solidFill>
                <a:effectLst/>
                <a:latin typeface="-apple-system"/>
              </a:rPr>
              <a:t>Perfect Correlations:</a:t>
            </a:r>
          </a:p>
          <a:p>
            <a:pPr lvl="1" algn="l"/>
            <a:r>
              <a:rPr lang="en-GB" sz="2800" b="0" i="0" dirty="0">
                <a:solidFill>
                  <a:srgbClr val="111111"/>
                </a:solidFill>
                <a:effectLst/>
                <a:latin typeface="-apple-system"/>
              </a:rPr>
              <a:t>     Each metric with itself: Perfect positive correlation </a:t>
            </a:r>
            <a:r>
              <a:rPr lang="en-GB" sz="3200" b="1" i="0" dirty="0">
                <a:solidFill>
                  <a:srgbClr val="C00000"/>
                </a:solidFill>
                <a:effectLst/>
                <a:latin typeface="-apple-system"/>
              </a:rPr>
              <a:t>(1.0).</a:t>
            </a:r>
            <a:endParaRPr lang="en-GB" sz="2800" b="1" i="0" dirty="0">
              <a:solidFill>
                <a:srgbClr val="C00000"/>
              </a:solidFill>
              <a:effectLst/>
              <a:latin typeface="-apple-system"/>
            </a:endParaRPr>
          </a:p>
        </p:txBody>
      </p:sp>
    </p:spTree>
    <p:extLst>
      <p:ext uri="{BB962C8B-B14F-4D97-AF65-F5344CB8AC3E}">
        <p14:creationId xmlns:p14="http://schemas.microsoft.com/office/powerpoint/2010/main" val="3210795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1B97-F521-07E7-8645-2D2325C34993}"/>
              </a:ext>
            </a:extLst>
          </p:cNvPr>
          <p:cNvSpPr>
            <a:spLocks noGrp="1"/>
          </p:cNvSpPr>
          <p:nvPr>
            <p:ph type="title"/>
          </p:nvPr>
        </p:nvSpPr>
        <p:spPr/>
        <p:txBody>
          <a:bodyPr/>
          <a:lstStyle/>
          <a:p>
            <a:pPr algn="ctr"/>
            <a:r>
              <a:rPr lang="en-GB" dirty="0">
                <a:latin typeface="Algerian" panose="04020705040A02060702" pitchFamily="82" charset="0"/>
              </a:rPr>
              <a:t>Conclusion</a:t>
            </a:r>
            <a:endParaRPr lang="en-IN" dirty="0">
              <a:latin typeface="Algerian" panose="04020705040A02060702" pitchFamily="82" charset="0"/>
            </a:endParaRPr>
          </a:p>
        </p:txBody>
      </p:sp>
      <p:sp>
        <p:nvSpPr>
          <p:cNvPr id="7" name="Rectangle 2">
            <a:extLst>
              <a:ext uri="{FF2B5EF4-FFF2-40B4-BE49-F238E27FC236}">
                <a16:creationId xmlns:a16="http://schemas.microsoft.com/office/drawing/2014/main" id="{916C2E4C-B6E9-B1EA-6B85-251396DC9ECD}"/>
              </a:ext>
            </a:extLst>
          </p:cNvPr>
          <p:cNvSpPr>
            <a:spLocks noChangeArrowheads="1"/>
          </p:cNvSpPr>
          <p:nvPr/>
        </p:nvSpPr>
        <p:spPr bwMode="auto">
          <a:xfrm>
            <a:off x="1097280" y="2105998"/>
            <a:ext cx="101911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Clothes, Cereal, and Vegetables have the highest profit margins.</a:t>
            </a:r>
          </a:p>
          <a:p>
            <a:pPr marL="0" marR="0" lvl="0" indent="0" algn="l"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Office Supplies and Meat have the lowest profit margins.</a:t>
            </a:r>
          </a:p>
          <a:p>
            <a:pPr marL="0" marR="0" lvl="0" indent="0" algn="l"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High Priority orders contribute the most to total revenue.</a:t>
            </a:r>
          </a:p>
          <a:p>
            <a:pPr marL="0" marR="0" lvl="0" indent="0" algn="l"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Djibouti has the highest total profit; Honduras has the highest total revenue.</a:t>
            </a:r>
          </a:p>
          <a:p>
            <a:pPr marL="0" marR="0" lvl="0" indent="0" algn="l"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North America and Asia are the top regions for profit and revenue.</a:t>
            </a:r>
          </a:p>
        </p:txBody>
      </p:sp>
    </p:spTree>
    <p:extLst>
      <p:ext uri="{BB962C8B-B14F-4D97-AF65-F5344CB8AC3E}">
        <p14:creationId xmlns:p14="http://schemas.microsoft.com/office/powerpoint/2010/main" val="2931635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1B97-F521-07E7-8645-2D2325C34993}"/>
              </a:ext>
            </a:extLst>
          </p:cNvPr>
          <p:cNvSpPr>
            <a:spLocks noGrp="1"/>
          </p:cNvSpPr>
          <p:nvPr>
            <p:ph type="title"/>
          </p:nvPr>
        </p:nvSpPr>
        <p:spPr/>
        <p:txBody>
          <a:bodyPr/>
          <a:lstStyle/>
          <a:p>
            <a:pPr algn="ctr"/>
            <a:r>
              <a:rPr lang="en-GB" dirty="0">
                <a:latin typeface="Algerian" panose="04020705040A02060702" pitchFamily="82" charset="0"/>
              </a:rPr>
              <a:t>Conclusion</a:t>
            </a:r>
            <a:endParaRPr lang="en-IN" dirty="0">
              <a:latin typeface="Algerian" panose="04020705040A02060702" pitchFamily="82" charset="0"/>
            </a:endParaRPr>
          </a:p>
        </p:txBody>
      </p:sp>
      <p:sp>
        <p:nvSpPr>
          <p:cNvPr id="5" name="Rectangle 3">
            <a:extLst>
              <a:ext uri="{FF2B5EF4-FFF2-40B4-BE49-F238E27FC236}">
                <a16:creationId xmlns:a16="http://schemas.microsoft.com/office/drawing/2014/main" id="{488D7886-934A-6BD8-CF4B-300BCA9E4256}"/>
              </a:ext>
            </a:extLst>
          </p:cNvPr>
          <p:cNvSpPr>
            <a:spLocks noChangeArrowheads="1"/>
          </p:cNvSpPr>
          <p:nvPr/>
        </p:nvSpPr>
        <p:spPr bwMode="auto">
          <a:xfrm>
            <a:off x="1097280" y="2305615"/>
            <a:ext cx="1046545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Offline channels generate more revenue than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An inverse relationship exists between unit price and units 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March, June, and November are peak revenue months; September is the lowest.</a:t>
            </a:r>
          </a:p>
        </p:txBody>
      </p:sp>
    </p:spTree>
    <p:extLst>
      <p:ext uri="{BB962C8B-B14F-4D97-AF65-F5344CB8AC3E}">
        <p14:creationId xmlns:p14="http://schemas.microsoft.com/office/powerpoint/2010/main" val="29094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AFFFA-227C-72D4-33ED-AA9A1AE28957}"/>
              </a:ext>
            </a:extLst>
          </p:cNvPr>
          <p:cNvSpPr txBox="1"/>
          <p:nvPr/>
        </p:nvSpPr>
        <p:spPr>
          <a:xfrm>
            <a:off x="3137719" y="294657"/>
            <a:ext cx="5283610" cy="830997"/>
          </a:xfrm>
          <a:prstGeom prst="rect">
            <a:avLst/>
          </a:prstGeom>
          <a:noFill/>
        </p:spPr>
        <p:txBody>
          <a:bodyPr wrap="square">
            <a:spAutoFit/>
          </a:bodyPr>
          <a:lstStyle/>
          <a:p>
            <a:r>
              <a:rPr lang="en-GB" sz="4800" dirty="0">
                <a:latin typeface="Algerian" panose="04020705040A02060702" pitchFamily="82" charset="0"/>
              </a:rPr>
              <a:t>About Dataset</a:t>
            </a:r>
            <a:endParaRPr lang="en-IN" sz="4800" dirty="0"/>
          </a:p>
        </p:txBody>
      </p:sp>
      <p:sp>
        <p:nvSpPr>
          <p:cNvPr id="6" name="Rectangle 5">
            <a:extLst>
              <a:ext uri="{FF2B5EF4-FFF2-40B4-BE49-F238E27FC236}">
                <a16:creationId xmlns:a16="http://schemas.microsoft.com/office/drawing/2014/main" id="{53EB1172-5231-EE40-6B16-B8A3FC3B5C86}"/>
              </a:ext>
            </a:extLst>
          </p:cNvPr>
          <p:cNvSpPr/>
          <p:nvPr/>
        </p:nvSpPr>
        <p:spPr>
          <a:xfrm>
            <a:off x="42401" y="1125654"/>
            <a:ext cx="11474245" cy="4970208"/>
          </a:xfrm>
          <a:prstGeom prst="rect">
            <a:avLst/>
          </a:prstGeom>
          <a:solidFill>
            <a:schemeClr val="accent6">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marL="457200" indent="-457200">
              <a:buFont typeface="Arial" panose="020B0604020202020204" pitchFamily="34" charset="0"/>
              <a:buChar char="•"/>
            </a:pPr>
            <a:r>
              <a:rPr lang="en-GB" sz="3200" b="1" dirty="0">
                <a:solidFill>
                  <a:schemeClr val="accent5">
                    <a:lumMod val="50000"/>
                  </a:schemeClr>
                </a:solidFill>
              </a:rPr>
              <a:t> </a:t>
            </a:r>
            <a:r>
              <a:rPr lang="en-GB" sz="3600" b="1" dirty="0">
                <a:solidFill>
                  <a:schemeClr val="accent5">
                    <a:lumMod val="50000"/>
                  </a:schemeClr>
                </a:solidFill>
              </a:rPr>
              <a:t>Region </a:t>
            </a:r>
          </a:p>
          <a:p>
            <a:pPr marL="457200" indent="-457200">
              <a:buFont typeface="Arial" panose="020B0604020202020204" pitchFamily="34" charset="0"/>
              <a:buChar char="•"/>
            </a:pPr>
            <a:r>
              <a:rPr lang="en-GB" sz="3600" b="1" dirty="0">
                <a:solidFill>
                  <a:schemeClr val="accent5">
                    <a:lumMod val="50000"/>
                  </a:schemeClr>
                </a:solidFill>
              </a:rPr>
              <a:t>Country </a:t>
            </a:r>
          </a:p>
          <a:p>
            <a:pPr marL="457200" indent="-457200">
              <a:buFont typeface="Arial" panose="020B0604020202020204" pitchFamily="34" charset="0"/>
              <a:buChar char="•"/>
            </a:pPr>
            <a:r>
              <a:rPr lang="en-GB" sz="3600" b="1" dirty="0">
                <a:solidFill>
                  <a:schemeClr val="accent5">
                    <a:lumMod val="50000"/>
                  </a:schemeClr>
                </a:solidFill>
              </a:rPr>
              <a:t>Item type</a:t>
            </a:r>
          </a:p>
          <a:p>
            <a:pPr marL="457200" indent="-457200">
              <a:buFont typeface="Arial" panose="020B0604020202020204" pitchFamily="34" charset="0"/>
              <a:buChar char="•"/>
            </a:pPr>
            <a:r>
              <a:rPr lang="en-GB" sz="3600" b="1" dirty="0">
                <a:solidFill>
                  <a:schemeClr val="accent5">
                    <a:lumMod val="50000"/>
                  </a:schemeClr>
                </a:solidFill>
              </a:rPr>
              <a:t>Sales channel </a:t>
            </a:r>
          </a:p>
          <a:p>
            <a:pPr marL="457200" indent="-457200">
              <a:buFont typeface="Arial" panose="020B0604020202020204" pitchFamily="34" charset="0"/>
              <a:buChar char="•"/>
            </a:pPr>
            <a:r>
              <a:rPr lang="en-GB" sz="3600" b="1" dirty="0">
                <a:solidFill>
                  <a:schemeClr val="accent5">
                    <a:lumMod val="50000"/>
                  </a:schemeClr>
                </a:solidFill>
              </a:rPr>
              <a:t>Order priority</a:t>
            </a:r>
          </a:p>
          <a:p>
            <a:pPr marL="457200" indent="-457200">
              <a:buFont typeface="Arial" panose="020B0604020202020204" pitchFamily="34" charset="0"/>
              <a:buChar char="•"/>
            </a:pPr>
            <a:r>
              <a:rPr lang="en-GB" sz="3600" b="1" dirty="0">
                <a:solidFill>
                  <a:schemeClr val="accent5">
                    <a:lumMod val="50000"/>
                  </a:schemeClr>
                </a:solidFill>
              </a:rPr>
              <a:t>Order Date </a:t>
            </a:r>
          </a:p>
          <a:p>
            <a:pPr marL="457200" indent="-457200">
              <a:buFont typeface="Arial" panose="020B0604020202020204" pitchFamily="34" charset="0"/>
              <a:buChar char="•"/>
            </a:pPr>
            <a:r>
              <a:rPr lang="en-GB" sz="3600" b="1" dirty="0">
                <a:solidFill>
                  <a:schemeClr val="accent5">
                    <a:lumMod val="50000"/>
                  </a:schemeClr>
                </a:solidFill>
              </a:rPr>
              <a:t>Order Id </a:t>
            </a:r>
          </a:p>
          <a:p>
            <a:pPr marL="457200" indent="-457200">
              <a:buFont typeface="Arial" panose="020B0604020202020204" pitchFamily="34" charset="0"/>
              <a:buChar char="•"/>
            </a:pPr>
            <a:r>
              <a:rPr lang="en-GB" sz="3600" b="1" dirty="0">
                <a:solidFill>
                  <a:schemeClr val="accent5">
                    <a:lumMod val="50000"/>
                  </a:schemeClr>
                </a:solidFill>
              </a:rPr>
              <a:t>Ship Date </a:t>
            </a:r>
          </a:p>
          <a:p>
            <a:pPr marL="457200" indent="-457200">
              <a:buFont typeface="Arial" panose="020B0604020202020204" pitchFamily="34" charset="0"/>
              <a:buChar char="•"/>
            </a:pPr>
            <a:r>
              <a:rPr lang="en-GB" sz="3600" b="1" dirty="0">
                <a:solidFill>
                  <a:schemeClr val="accent5">
                    <a:lumMod val="50000"/>
                  </a:schemeClr>
                </a:solidFill>
              </a:rPr>
              <a:t>Units sold </a:t>
            </a:r>
          </a:p>
          <a:p>
            <a:pPr marL="457200" indent="-457200">
              <a:buFont typeface="Arial" panose="020B0604020202020204" pitchFamily="34" charset="0"/>
              <a:buChar char="•"/>
            </a:pPr>
            <a:r>
              <a:rPr lang="en-GB" sz="3600" b="1" dirty="0">
                <a:solidFill>
                  <a:schemeClr val="accent5">
                    <a:lumMod val="50000"/>
                  </a:schemeClr>
                </a:solidFill>
              </a:rPr>
              <a:t>Unit Price</a:t>
            </a:r>
          </a:p>
          <a:p>
            <a:pPr marL="457200" indent="-457200">
              <a:buFont typeface="Arial" panose="020B0604020202020204" pitchFamily="34" charset="0"/>
              <a:buChar char="•"/>
            </a:pPr>
            <a:r>
              <a:rPr lang="en-GB" sz="3600" b="1" dirty="0">
                <a:solidFill>
                  <a:schemeClr val="accent5">
                    <a:lumMod val="50000"/>
                  </a:schemeClr>
                </a:solidFill>
              </a:rPr>
              <a:t>Unit Price </a:t>
            </a:r>
          </a:p>
          <a:p>
            <a:pPr marL="457200" indent="-457200">
              <a:buFont typeface="Arial" panose="020B0604020202020204" pitchFamily="34" charset="0"/>
              <a:buChar char="•"/>
            </a:pPr>
            <a:r>
              <a:rPr lang="en-GB" sz="3600" b="1" dirty="0">
                <a:solidFill>
                  <a:schemeClr val="accent5">
                    <a:lumMod val="50000"/>
                  </a:schemeClr>
                </a:solidFill>
              </a:rPr>
              <a:t>Total Revenue</a:t>
            </a:r>
          </a:p>
          <a:p>
            <a:pPr marL="457200" indent="-457200">
              <a:buFont typeface="Arial" panose="020B0604020202020204" pitchFamily="34" charset="0"/>
              <a:buChar char="•"/>
            </a:pPr>
            <a:r>
              <a:rPr lang="en-GB" sz="3600" b="1" dirty="0">
                <a:solidFill>
                  <a:schemeClr val="accent5">
                    <a:lumMod val="50000"/>
                  </a:schemeClr>
                </a:solidFill>
              </a:rPr>
              <a:t>Total cost </a:t>
            </a:r>
          </a:p>
          <a:p>
            <a:pPr marL="457200" indent="-457200">
              <a:buFont typeface="Arial" panose="020B0604020202020204" pitchFamily="34" charset="0"/>
              <a:buChar char="•"/>
            </a:pPr>
            <a:r>
              <a:rPr lang="en-GB" sz="3600" b="1" dirty="0">
                <a:solidFill>
                  <a:schemeClr val="accent5">
                    <a:lumMod val="50000"/>
                  </a:schemeClr>
                </a:solidFill>
              </a:rPr>
              <a:t>Total profit</a:t>
            </a:r>
          </a:p>
          <a:p>
            <a:pPr marL="457200" indent="-457200">
              <a:buFont typeface="Arial" panose="020B0604020202020204" pitchFamily="34" charset="0"/>
              <a:buChar char="•"/>
            </a:pPr>
            <a:endParaRPr lang="en-GB" sz="3200" b="1" dirty="0">
              <a:solidFill>
                <a:schemeClr val="accent5">
                  <a:lumMod val="50000"/>
                </a:schemeClr>
              </a:solidFill>
            </a:endParaRPr>
          </a:p>
        </p:txBody>
      </p:sp>
    </p:spTree>
    <p:extLst>
      <p:ext uri="{BB962C8B-B14F-4D97-AF65-F5344CB8AC3E}">
        <p14:creationId xmlns:p14="http://schemas.microsoft.com/office/powerpoint/2010/main" val="1658589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calligraphy pen&#10;&#10;Description automatically generated">
            <a:extLst>
              <a:ext uri="{FF2B5EF4-FFF2-40B4-BE49-F238E27FC236}">
                <a16:creationId xmlns:a16="http://schemas.microsoft.com/office/drawing/2014/main" id="{60BB701F-C7E1-14CE-2133-8E9D13DE07E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78974" y="0"/>
            <a:ext cx="11216149" cy="6858000"/>
          </a:xfrm>
          <a:prstGeom prst="rect">
            <a:avLst/>
          </a:prstGeom>
        </p:spPr>
      </p:pic>
      <p:pic>
        <p:nvPicPr>
          <p:cNvPr id="14" name="Picture 13" descr="A sign on a wall&#10;&#10;Description automatically generated">
            <a:extLst>
              <a:ext uri="{FF2B5EF4-FFF2-40B4-BE49-F238E27FC236}">
                <a16:creationId xmlns:a16="http://schemas.microsoft.com/office/drawing/2014/main" id="{3C5DCCCD-35AA-4932-A6E1-4167EA91942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rot="16200000">
            <a:off x="-2352371" y="2352366"/>
            <a:ext cx="6858003" cy="2153268"/>
          </a:xfrm>
          <a:prstGeom prst="rect">
            <a:avLst/>
          </a:prstGeom>
        </p:spPr>
      </p:pic>
    </p:spTree>
    <p:extLst>
      <p:ext uri="{BB962C8B-B14F-4D97-AF65-F5344CB8AC3E}">
        <p14:creationId xmlns:p14="http://schemas.microsoft.com/office/powerpoint/2010/main" val="112889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AFFFA-227C-72D4-33ED-AA9A1AE28957}"/>
              </a:ext>
            </a:extLst>
          </p:cNvPr>
          <p:cNvSpPr txBox="1"/>
          <p:nvPr/>
        </p:nvSpPr>
        <p:spPr>
          <a:xfrm>
            <a:off x="3137719" y="294657"/>
            <a:ext cx="5283610" cy="830997"/>
          </a:xfrm>
          <a:prstGeom prst="rect">
            <a:avLst/>
          </a:prstGeom>
          <a:noFill/>
        </p:spPr>
        <p:txBody>
          <a:bodyPr wrap="square">
            <a:spAutoFit/>
          </a:bodyPr>
          <a:lstStyle/>
          <a:p>
            <a:pPr algn="ctr"/>
            <a:r>
              <a:rPr lang="en-GB" sz="4800" dirty="0">
                <a:latin typeface="Algerian" panose="04020705040A02060702" pitchFamily="82" charset="0"/>
              </a:rPr>
              <a:t>Key insights</a:t>
            </a:r>
            <a:endParaRPr lang="en-IN" sz="4800" dirty="0"/>
          </a:p>
        </p:txBody>
      </p:sp>
      <p:sp>
        <p:nvSpPr>
          <p:cNvPr id="6" name="Rectangle 5">
            <a:extLst>
              <a:ext uri="{FF2B5EF4-FFF2-40B4-BE49-F238E27FC236}">
                <a16:creationId xmlns:a16="http://schemas.microsoft.com/office/drawing/2014/main" id="{53EB1172-5231-EE40-6B16-B8A3FC3B5C86}"/>
              </a:ext>
            </a:extLst>
          </p:cNvPr>
          <p:cNvSpPr/>
          <p:nvPr/>
        </p:nvSpPr>
        <p:spPr>
          <a:xfrm>
            <a:off x="358877" y="1668816"/>
            <a:ext cx="3416710" cy="1588049"/>
          </a:xfrm>
          <a:prstGeom prst="rect">
            <a:avLst/>
          </a:prstGeom>
          <a:solidFill>
            <a:schemeClr val="accent6">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IN" sz="2800" b="0" i="0" dirty="0">
                <a:solidFill>
                  <a:srgbClr val="212121"/>
                </a:solidFill>
                <a:effectLst/>
                <a:latin typeface="Congenial Black" panose="02000503040000020004" pitchFamily="2" charset="0"/>
              </a:rPr>
              <a:t>Total Revenue:</a:t>
            </a:r>
            <a:r>
              <a:rPr lang="en-IN" sz="2800" b="1" i="0" dirty="0">
                <a:solidFill>
                  <a:srgbClr val="111111"/>
                </a:solidFill>
                <a:effectLst/>
                <a:latin typeface="Congenial Black" panose="02000503040000020004" pitchFamily="2" charset="0"/>
              </a:rPr>
              <a:t> </a:t>
            </a:r>
            <a:r>
              <a:rPr lang="en-IN" sz="4400" b="1" i="0" dirty="0">
                <a:solidFill>
                  <a:schemeClr val="accent1">
                    <a:lumMod val="50000"/>
                  </a:schemeClr>
                </a:solidFill>
                <a:effectLst/>
                <a:latin typeface="Congenial Black" panose="02000503040000020004" pitchFamily="2" charset="0"/>
              </a:rPr>
              <a:t>137.35 M</a:t>
            </a:r>
            <a:endParaRPr lang="en-IN" sz="4400" b="1" dirty="0">
              <a:solidFill>
                <a:schemeClr val="accent1">
                  <a:lumMod val="50000"/>
                </a:schemeClr>
              </a:solidFill>
              <a:latin typeface="Congenial Black" panose="02000503040000020004" pitchFamily="2" charset="0"/>
            </a:endParaRPr>
          </a:p>
        </p:txBody>
      </p:sp>
      <p:sp>
        <p:nvSpPr>
          <p:cNvPr id="2" name="Rectangle 1">
            <a:extLst>
              <a:ext uri="{FF2B5EF4-FFF2-40B4-BE49-F238E27FC236}">
                <a16:creationId xmlns:a16="http://schemas.microsoft.com/office/drawing/2014/main" id="{8DF02152-77E3-692F-A032-9AD16F586730}"/>
              </a:ext>
            </a:extLst>
          </p:cNvPr>
          <p:cNvSpPr/>
          <p:nvPr/>
        </p:nvSpPr>
        <p:spPr>
          <a:xfrm>
            <a:off x="4321278" y="1668817"/>
            <a:ext cx="3416710" cy="1588049"/>
          </a:xfrm>
          <a:prstGeom prst="rect">
            <a:avLst/>
          </a:prstGeom>
          <a:solidFill>
            <a:schemeClr val="accent6">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IN" sz="2800" b="0" i="0" dirty="0">
                <a:solidFill>
                  <a:srgbClr val="212121"/>
                </a:solidFill>
                <a:effectLst/>
                <a:latin typeface="Congenial Black" panose="02000503040000020004" pitchFamily="2" charset="0"/>
              </a:rPr>
              <a:t>Units Sold: </a:t>
            </a:r>
            <a:r>
              <a:rPr lang="en-IN" sz="4400" b="0" i="0" dirty="0">
                <a:solidFill>
                  <a:schemeClr val="accent1">
                    <a:lumMod val="50000"/>
                  </a:schemeClr>
                </a:solidFill>
                <a:effectLst/>
                <a:latin typeface="Congenial Black" panose="02000503040000020004" pitchFamily="2" charset="0"/>
              </a:rPr>
              <a:t>512871</a:t>
            </a:r>
            <a:endParaRPr lang="en-IN" sz="4400" b="1" dirty="0">
              <a:solidFill>
                <a:schemeClr val="accent1">
                  <a:lumMod val="50000"/>
                </a:schemeClr>
              </a:solidFill>
              <a:latin typeface="Congenial Black" panose="02000503040000020004" pitchFamily="2" charset="0"/>
            </a:endParaRPr>
          </a:p>
        </p:txBody>
      </p:sp>
      <p:sp>
        <p:nvSpPr>
          <p:cNvPr id="4" name="Rectangle 3">
            <a:extLst>
              <a:ext uri="{FF2B5EF4-FFF2-40B4-BE49-F238E27FC236}">
                <a16:creationId xmlns:a16="http://schemas.microsoft.com/office/drawing/2014/main" id="{9E75A759-7624-83E0-FA8B-D7B543854353}"/>
              </a:ext>
            </a:extLst>
          </p:cNvPr>
          <p:cNvSpPr/>
          <p:nvPr/>
        </p:nvSpPr>
        <p:spPr>
          <a:xfrm>
            <a:off x="1676400" y="4141767"/>
            <a:ext cx="3957483" cy="1588049"/>
          </a:xfrm>
          <a:prstGeom prst="rect">
            <a:avLst/>
          </a:prstGeom>
          <a:solidFill>
            <a:schemeClr val="accent6">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IN" sz="2800" b="0" i="0" dirty="0">
                <a:solidFill>
                  <a:srgbClr val="212121"/>
                </a:solidFill>
                <a:effectLst/>
                <a:latin typeface="Congenial Black" panose="02000503040000020004" pitchFamily="2" charset="0"/>
              </a:rPr>
              <a:t>Average Unit Price: </a:t>
            </a:r>
          </a:p>
          <a:p>
            <a:pPr algn="ctr"/>
            <a:r>
              <a:rPr lang="en-IN" sz="4400" b="0" i="0" dirty="0">
                <a:solidFill>
                  <a:schemeClr val="accent1">
                    <a:lumMod val="50000"/>
                  </a:schemeClr>
                </a:solidFill>
                <a:effectLst/>
                <a:latin typeface="Congenial Black" panose="02000503040000020004" pitchFamily="2" charset="0"/>
              </a:rPr>
              <a:t>276.7613</a:t>
            </a:r>
            <a:endParaRPr lang="en-IN" sz="4400" b="1" dirty="0">
              <a:solidFill>
                <a:schemeClr val="accent1">
                  <a:lumMod val="50000"/>
                </a:schemeClr>
              </a:solidFill>
              <a:latin typeface="Congenial Black" panose="02000503040000020004" pitchFamily="2" charset="0"/>
            </a:endParaRPr>
          </a:p>
        </p:txBody>
      </p:sp>
      <p:sp>
        <p:nvSpPr>
          <p:cNvPr id="5" name="Rectangle 4">
            <a:extLst>
              <a:ext uri="{FF2B5EF4-FFF2-40B4-BE49-F238E27FC236}">
                <a16:creationId xmlns:a16="http://schemas.microsoft.com/office/drawing/2014/main" id="{4A3718BB-FDE9-DD95-4F98-0AF1023910D8}"/>
              </a:ext>
            </a:extLst>
          </p:cNvPr>
          <p:cNvSpPr/>
          <p:nvPr/>
        </p:nvSpPr>
        <p:spPr>
          <a:xfrm>
            <a:off x="6710516" y="4141767"/>
            <a:ext cx="3805084" cy="1588049"/>
          </a:xfrm>
          <a:prstGeom prst="rect">
            <a:avLst/>
          </a:prstGeom>
          <a:solidFill>
            <a:schemeClr val="accent6">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IN" sz="2800" b="0" i="0" dirty="0">
                <a:solidFill>
                  <a:srgbClr val="212121"/>
                </a:solidFill>
                <a:effectLst/>
                <a:latin typeface="Congenial Black" panose="02000503040000020004" pitchFamily="2" charset="0"/>
              </a:rPr>
              <a:t>Average Unit Cost: </a:t>
            </a:r>
            <a:r>
              <a:rPr lang="en-IN" sz="4400" b="0" i="0" dirty="0">
                <a:solidFill>
                  <a:schemeClr val="accent1">
                    <a:lumMod val="50000"/>
                  </a:schemeClr>
                </a:solidFill>
                <a:effectLst/>
                <a:latin typeface="Congenial Black" panose="02000503040000020004" pitchFamily="2" charset="0"/>
              </a:rPr>
              <a:t>191.048</a:t>
            </a:r>
            <a:endParaRPr lang="en-IN" sz="4400" b="1" dirty="0">
              <a:solidFill>
                <a:schemeClr val="accent1">
                  <a:lumMod val="50000"/>
                </a:schemeClr>
              </a:solidFill>
              <a:latin typeface="Congenial Black" panose="02000503040000020004" pitchFamily="2" charset="0"/>
            </a:endParaRPr>
          </a:p>
        </p:txBody>
      </p:sp>
      <p:sp>
        <p:nvSpPr>
          <p:cNvPr id="7" name="Rectangle 6">
            <a:extLst>
              <a:ext uri="{FF2B5EF4-FFF2-40B4-BE49-F238E27FC236}">
                <a16:creationId xmlns:a16="http://schemas.microsoft.com/office/drawing/2014/main" id="{7E236CE4-8A8D-0FEE-2E58-4E42B5EC71A5}"/>
              </a:ext>
            </a:extLst>
          </p:cNvPr>
          <p:cNvSpPr/>
          <p:nvPr/>
        </p:nvSpPr>
        <p:spPr>
          <a:xfrm>
            <a:off x="8416415" y="1668815"/>
            <a:ext cx="3549444" cy="1588049"/>
          </a:xfrm>
          <a:prstGeom prst="rect">
            <a:avLst/>
          </a:prstGeom>
          <a:solidFill>
            <a:schemeClr val="accent6">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IN" sz="2800" b="0" i="0" dirty="0">
                <a:solidFill>
                  <a:srgbClr val="212121"/>
                </a:solidFill>
                <a:effectLst/>
                <a:latin typeface="Congenial Black" panose="02000503040000020004" pitchFamily="2" charset="0"/>
              </a:rPr>
              <a:t>Total Profit: </a:t>
            </a:r>
            <a:r>
              <a:rPr lang="en-IN" sz="2800" b="1" i="0" dirty="0">
                <a:solidFill>
                  <a:srgbClr val="111111"/>
                </a:solidFill>
                <a:effectLst/>
                <a:latin typeface="Congenial Black" panose="02000503040000020004" pitchFamily="2" charset="0"/>
              </a:rPr>
              <a:t>        </a:t>
            </a:r>
            <a:r>
              <a:rPr lang="en-IN" sz="4400" b="1" i="0" dirty="0">
                <a:solidFill>
                  <a:schemeClr val="accent1">
                    <a:lumMod val="50000"/>
                  </a:schemeClr>
                </a:solidFill>
                <a:effectLst/>
                <a:latin typeface="Congenial Black" panose="02000503040000020004" pitchFamily="2" charset="0"/>
              </a:rPr>
              <a:t>44.17 M</a:t>
            </a:r>
            <a:endParaRPr lang="en-IN" sz="4400" b="1" dirty="0">
              <a:solidFill>
                <a:schemeClr val="accent1">
                  <a:lumMod val="50000"/>
                </a:schemeClr>
              </a:solidFill>
              <a:latin typeface="Congenial Black" panose="02000503040000020004" pitchFamily="2" charset="0"/>
            </a:endParaRPr>
          </a:p>
        </p:txBody>
      </p:sp>
    </p:spTree>
    <p:extLst>
      <p:ext uri="{BB962C8B-B14F-4D97-AF65-F5344CB8AC3E}">
        <p14:creationId xmlns:p14="http://schemas.microsoft.com/office/powerpoint/2010/main" val="277387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66DF-F336-E196-8E48-13C34CD68E58}"/>
              </a:ext>
            </a:extLst>
          </p:cNvPr>
          <p:cNvSpPr>
            <a:spLocks noGrp="1"/>
          </p:cNvSpPr>
          <p:nvPr>
            <p:ph type="title"/>
          </p:nvPr>
        </p:nvSpPr>
        <p:spPr>
          <a:xfrm>
            <a:off x="1097280" y="286603"/>
            <a:ext cx="10058400" cy="1453707"/>
          </a:xfrm>
        </p:spPr>
        <p:txBody>
          <a:bodyPr>
            <a:normAutofit/>
          </a:bodyPr>
          <a:lstStyle/>
          <a:p>
            <a:pPr algn="ctr"/>
            <a:r>
              <a:rPr lang="en-US" sz="4800" b="1" dirty="0">
                <a:solidFill>
                  <a:srgbClr val="002060"/>
                </a:solidFill>
                <a:latin typeface="Algerian" panose="04020705040A02060702" pitchFamily="82" charset="0"/>
                <a:cs typeface="Arial Black" panose="020B0A04020102020204" charset="0"/>
              </a:rPr>
              <a:t>Which product have the highest profit margin </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F55BF23F-60E3-ACBB-CB19-292A5B97D91C}"/>
              </a:ext>
            </a:extLst>
          </p:cNvPr>
          <p:cNvPicPr>
            <a:picLocks noGrp="1" noChangeAspect="1"/>
          </p:cNvPicPr>
          <p:nvPr>
            <p:ph idx="1"/>
          </p:nvPr>
        </p:nvPicPr>
        <p:blipFill>
          <a:blip r:embed="rId2"/>
          <a:stretch>
            <a:fillRect/>
          </a:stretch>
        </p:blipFill>
        <p:spPr>
          <a:xfrm>
            <a:off x="1991033" y="1932038"/>
            <a:ext cx="7005484" cy="4334923"/>
          </a:xfrm>
        </p:spPr>
      </p:pic>
    </p:spTree>
    <p:extLst>
      <p:ext uri="{BB962C8B-B14F-4D97-AF65-F5344CB8AC3E}">
        <p14:creationId xmlns:p14="http://schemas.microsoft.com/office/powerpoint/2010/main" val="381780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5715-8D6D-4912-8C7D-4B7FE03555BE}"/>
              </a:ext>
            </a:extLst>
          </p:cNvPr>
          <p:cNvSpPr>
            <a:spLocks noGrp="1"/>
          </p:cNvSpPr>
          <p:nvPr>
            <p:ph type="title"/>
          </p:nvPr>
        </p:nvSpPr>
        <p:spPr/>
        <p:txBody>
          <a:bodyPr/>
          <a:lstStyle/>
          <a:p>
            <a:r>
              <a:rPr lang="en-US" sz="4400" b="1" dirty="0">
                <a:solidFill>
                  <a:srgbClr val="002060"/>
                </a:solidFill>
                <a:latin typeface="Algerian" panose="04020705040A02060702" pitchFamily="82" charset="0"/>
                <a:cs typeface="Arial Black" panose="020B0A04020102020204" charset="0"/>
              </a:rPr>
              <a:t>Which product have the highest profit margin </a:t>
            </a:r>
            <a:endParaRPr lang="en-IN" dirty="0"/>
          </a:p>
        </p:txBody>
      </p:sp>
      <p:sp>
        <p:nvSpPr>
          <p:cNvPr id="4" name="TextBox 3">
            <a:extLst>
              <a:ext uri="{FF2B5EF4-FFF2-40B4-BE49-F238E27FC236}">
                <a16:creationId xmlns:a16="http://schemas.microsoft.com/office/drawing/2014/main" id="{86EE7A5A-620D-7B47-817E-E2BDC2A03C1F}"/>
              </a:ext>
            </a:extLst>
          </p:cNvPr>
          <p:cNvSpPr txBox="1"/>
          <p:nvPr/>
        </p:nvSpPr>
        <p:spPr>
          <a:xfrm>
            <a:off x="1097281" y="2413338"/>
            <a:ext cx="10058400" cy="3354765"/>
          </a:xfrm>
          <a:prstGeom prst="rect">
            <a:avLst/>
          </a:prstGeom>
          <a:noFill/>
        </p:spPr>
        <p:txBody>
          <a:bodyPr wrap="square">
            <a:spAutoFit/>
          </a:bodyPr>
          <a:lstStyle/>
          <a:p>
            <a:pPr algn="l">
              <a:buFont typeface="Arial" panose="020B0604020202020204" pitchFamily="34" charset="0"/>
              <a:buChar char="•"/>
            </a:pPr>
            <a:r>
              <a:rPr lang="en-GB" sz="2800" b="1" i="0" dirty="0">
                <a:solidFill>
                  <a:srgbClr val="111111"/>
                </a:solidFill>
                <a:effectLst/>
                <a:latin typeface="-apple-system"/>
              </a:rPr>
              <a:t>Clothes have the highest profit margin at</a:t>
            </a:r>
            <a:r>
              <a:rPr lang="en-GB" sz="3200" b="1" i="0" dirty="0">
                <a:solidFill>
                  <a:srgbClr val="111111"/>
                </a:solidFill>
                <a:effectLst/>
                <a:latin typeface="-apple-system"/>
              </a:rPr>
              <a:t> </a:t>
            </a:r>
            <a:r>
              <a:rPr lang="en-GB" sz="3200" b="1" i="0" dirty="0">
                <a:solidFill>
                  <a:schemeClr val="accent4">
                    <a:lumMod val="50000"/>
                  </a:schemeClr>
                </a:solidFill>
                <a:effectLst/>
                <a:latin typeface="-apple-system"/>
              </a:rPr>
              <a:t>57.47%.</a:t>
            </a:r>
          </a:p>
          <a:p>
            <a:pPr algn="l">
              <a:buFont typeface="Arial" panose="020B0604020202020204" pitchFamily="34" charset="0"/>
              <a:buChar char="•"/>
            </a:pPr>
            <a:r>
              <a:rPr lang="en-GB" sz="2800" b="1" i="0" dirty="0">
                <a:solidFill>
                  <a:srgbClr val="111111"/>
                </a:solidFill>
                <a:effectLst/>
                <a:latin typeface="-apple-system"/>
              </a:rPr>
              <a:t> Cereal and Vegetables follow with profit margins  of </a:t>
            </a:r>
            <a:r>
              <a:rPr lang="en-GB" sz="3200" b="1" i="0" dirty="0">
                <a:solidFill>
                  <a:schemeClr val="accent4">
                    <a:lumMod val="50000"/>
                  </a:schemeClr>
                </a:solidFill>
                <a:effectLst/>
                <a:latin typeface="-apple-system"/>
              </a:rPr>
              <a:t>50.82%</a:t>
            </a:r>
            <a:r>
              <a:rPr lang="en-GB" sz="2800" b="1" i="0" dirty="0">
                <a:solidFill>
                  <a:schemeClr val="accent4">
                    <a:lumMod val="50000"/>
                  </a:schemeClr>
                </a:solidFill>
                <a:effectLst/>
                <a:latin typeface="-apple-system"/>
              </a:rPr>
              <a:t> </a:t>
            </a:r>
            <a:r>
              <a:rPr lang="en-GB" sz="2800" b="1" i="0" dirty="0">
                <a:solidFill>
                  <a:srgbClr val="111111"/>
                </a:solidFill>
                <a:effectLst/>
                <a:latin typeface="-apple-system"/>
              </a:rPr>
              <a:t>and </a:t>
            </a:r>
            <a:r>
              <a:rPr lang="en-GB" sz="3200" b="1" i="0" dirty="0">
                <a:solidFill>
                  <a:schemeClr val="accent4">
                    <a:lumMod val="50000"/>
                  </a:schemeClr>
                </a:solidFill>
                <a:effectLst/>
                <a:latin typeface="-apple-system"/>
              </a:rPr>
              <a:t>49.78%</a:t>
            </a:r>
            <a:r>
              <a:rPr lang="en-GB" sz="2800" b="1" i="0" dirty="0">
                <a:solidFill>
                  <a:srgbClr val="111111"/>
                </a:solidFill>
                <a:effectLst/>
                <a:latin typeface="-apple-system"/>
              </a:rPr>
              <a:t>, respectively.</a:t>
            </a:r>
          </a:p>
          <a:p>
            <a:pPr algn="l">
              <a:buFont typeface="Arial" panose="020B0604020202020204" pitchFamily="34" charset="0"/>
              <a:buChar char="•"/>
            </a:pPr>
            <a:r>
              <a:rPr lang="en-GB" sz="2800" b="1" i="0" dirty="0">
                <a:solidFill>
                  <a:srgbClr val="111111"/>
                </a:solidFill>
                <a:effectLst/>
                <a:latin typeface="-apple-system"/>
              </a:rPr>
              <a:t>Cosmetics and Baby Food also have relatively high profit margins at </a:t>
            </a:r>
            <a:r>
              <a:rPr lang="en-GB" sz="3200" b="1" i="0" dirty="0">
                <a:solidFill>
                  <a:schemeClr val="accent4">
                    <a:lumMod val="50000"/>
                  </a:schemeClr>
                </a:solidFill>
                <a:effectLst/>
                <a:latin typeface="-apple-system"/>
              </a:rPr>
              <a:t>39.87% </a:t>
            </a:r>
            <a:r>
              <a:rPr lang="en-GB" sz="2800" b="1" i="0" dirty="0">
                <a:solidFill>
                  <a:srgbClr val="111111"/>
                </a:solidFill>
                <a:effectLst/>
                <a:latin typeface="-apple-system"/>
              </a:rPr>
              <a:t>and </a:t>
            </a:r>
            <a:r>
              <a:rPr lang="en-GB" sz="3200" b="1" i="0" dirty="0">
                <a:solidFill>
                  <a:schemeClr val="accent4">
                    <a:lumMod val="50000"/>
                  </a:schemeClr>
                </a:solidFill>
                <a:effectLst/>
                <a:latin typeface="-apple-system"/>
              </a:rPr>
              <a:t>38.89%.</a:t>
            </a:r>
          </a:p>
          <a:p>
            <a:pPr algn="l">
              <a:buFont typeface="Arial" panose="020B0604020202020204" pitchFamily="34" charset="0"/>
              <a:buChar char="•"/>
            </a:pPr>
            <a:r>
              <a:rPr lang="en-GB" sz="2800" b="1" i="0" dirty="0">
                <a:solidFill>
                  <a:srgbClr val="111111"/>
                </a:solidFill>
                <a:effectLst/>
                <a:latin typeface="-apple-system"/>
              </a:rPr>
              <a:t>Office Supplies and Meat have the lowest profit margins at </a:t>
            </a:r>
            <a:r>
              <a:rPr lang="en-GB" sz="3200" b="1" i="0" dirty="0">
                <a:solidFill>
                  <a:schemeClr val="accent4">
                    <a:lumMod val="50000"/>
                  </a:schemeClr>
                </a:solidFill>
                <a:effectLst/>
                <a:latin typeface="-apple-system"/>
              </a:rPr>
              <a:t>19.35% </a:t>
            </a:r>
            <a:r>
              <a:rPr lang="en-GB" sz="2800" b="1" i="0" dirty="0">
                <a:solidFill>
                  <a:srgbClr val="111111"/>
                </a:solidFill>
                <a:effectLst/>
                <a:latin typeface="-apple-system"/>
              </a:rPr>
              <a:t>and </a:t>
            </a:r>
            <a:r>
              <a:rPr lang="en-GB" sz="3200" b="1" i="0" dirty="0">
                <a:solidFill>
                  <a:schemeClr val="accent4">
                    <a:lumMod val="50000"/>
                  </a:schemeClr>
                </a:solidFill>
                <a:effectLst/>
                <a:latin typeface="-apple-system"/>
              </a:rPr>
              <a:t>33.35%, </a:t>
            </a:r>
            <a:r>
              <a:rPr lang="en-GB" sz="2800" b="1" i="0" dirty="0">
                <a:solidFill>
                  <a:srgbClr val="111111"/>
                </a:solidFill>
                <a:effectLst/>
                <a:latin typeface="-apple-system"/>
              </a:rPr>
              <a:t>respectively.</a:t>
            </a:r>
          </a:p>
        </p:txBody>
      </p:sp>
    </p:spTree>
    <p:extLst>
      <p:ext uri="{BB962C8B-B14F-4D97-AF65-F5344CB8AC3E}">
        <p14:creationId xmlns:p14="http://schemas.microsoft.com/office/powerpoint/2010/main" val="149109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66DF-F336-E196-8E48-13C34CD68E58}"/>
              </a:ext>
            </a:extLst>
          </p:cNvPr>
          <p:cNvSpPr>
            <a:spLocks noGrp="1"/>
          </p:cNvSpPr>
          <p:nvPr>
            <p:ph type="title"/>
          </p:nvPr>
        </p:nvSpPr>
        <p:spPr>
          <a:xfrm>
            <a:off x="1097280" y="286603"/>
            <a:ext cx="10058400" cy="1453707"/>
          </a:xfrm>
        </p:spPr>
        <p:txBody>
          <a:bodyPr>
            <a:normAutofit/>
          </a:bodyPr>
          <a:lstStyle/>
          <a:p>
            <a:pPr algn="ctr"/>
            <a:r>
              <a:rPr lang="en-GB" sz="4400" b="1" i="0" dirty="0">
                <a:solidFill>
                  <a:srgbClr val="212121"/>
                </a:solidFill>
                <a:effectLst/>
                <a:highlight>
                  <a:srgbClr val="FFFFFF"/>
                </a:highlight>
                <a:latin typeface="Algerian" panose="04020705040A02060702" pitchFamily="82" charset="0"/>
              </a:rPr>
              <a:t>Which marketing channels drive the most</a:t>
            </a:r>
            <a:endParaRPr lang="en-IN" sz="4400" dirty="0">
              <a:latin typeface="Algerian" panose="04020705040A02060702" pitchFamily="82" charset="0"/>
            </a:endParaRPr>
          </a:p>
        </p:txBody>
      </p:sp>
      <p:pic>
        <p:nvPicPr>
          <p:cNvPr id="7" name="Picture 6">
            <a:extLst>
              <a:ext uri="{FF2B5EF4-FFF2-40B4-BE49-F238E27FC236}">
                <a16:creationId xmlns:a16="http://schemas.microsoft.com/office/drawing/2014/main" id="{58BD733E-9E2E-F187-43B3-3C272B22ABED}"/>
              </a:ext>
            </a:extLst>
          </p:cNvPr>
          <p:cNvPicPr>
            <a:picLocks noChangeAspect="1"/>
          </p:cNvPicPr>
          <p:nvPr/>
        </p:nvPicPr>
        <p:blipFill>
          <a:blip r:embed="rId2"/>
          <a:stretch>
            <a:fillRect/>
          </a:stretch>
        </p:blipFill>
        <p:spPr>
          <a:xfrm>
            <a:off x="1388315" y="2139507"/>
            <a:ext cx="8566846" cy="4099061"/>
          </a:xfrm>
          <a:prstGeom prst="rect">
            <a:avLst/>
          </a:prstGeom>
        </p:spPr>
      </p:pic>
    </p:spTree>
    <p:extLst>
      <p:ext uri="{BB962C8B-B14F-4D97-AF65-F5344CB8AC3E}">
        <p14:creationId xmlns:p14="http://schemas.microsoft.com/office/powerpoint/2010/main" val="88036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BB29-8A04-40BA-0321-F1E5B0B14F76}"/>
              </a:ext>
            </a:extLst>
          </p:cNvPr>
          <p:cNvSpPr>
            <a:spLocks noGrp="1"/>
          </p:cNvSpPr>
          <p:nvPr>
            <p:ph type="title"/>
          </p:nvPr>
        </p:nvSpPr>
        <p:spPr/>
        <p:txBody>
          <a:bodyPr/>
          <a:lstStyle/>
          <a:p>
            <a:pPr algn="ctr"/>
            <a:r>
              <a:rPr lang="en-GB" sz="4800" b="1" i="0" dirty="0">
                <a:solidFill>
                  <a:srgbClr val="212121"/>
                </a:solidFill>
                <a:effectLst/>
                <a:highlight>
                  <a:srgbClr val="FFFFFF"/>
                </a:highlight>
                <a:latin typeface="Algerian" panose="04020705040A02060702" pitchFamily="82" charset="0"/>
              </a:rPr>
              <a:t>Which marketing channels drive the most</a:t>
            </a:r>
            <a:endParaRPr lang="en-IN" dirty="0"/>
          </a:p>
        </p:txBody>
      </p:sp>
      <p:sp>
        <p:nvSpPr>
          <p:cNvPr id="4" name="TextBox 3">
            <a:extLst>
              <a:ext uri="{FF2B5EF4-FFF2-40B4-BE49-F238E27FC236}">
                <a16:creationId xmlns:a16="http://schemas.microsoft.com/office/drawing/2014/main" id="{8E72F1A7-9CB6-75DC-0F00-E2BC1946998A}"/>
              </a:ext>
            </a:extLst>
          </p:cNvPr>
          <p:cNvSpPr txBox="1"/>
          <p:nvPr/>
        </p:nvSpPr>
        <p:spPr>
          <a:xfrm>
            <a:off x="1548582" y="2828836"/>
            <a:ext cx="9261986" cy="1938992"/>
          </a:xfrm>
          <a:prstGeom prst="rect">
            <a:avLst/>
          </a:prstGeom>
          <a:noFill/>
        </p:spPr>
        <p:txBody>
          <a:bodyPr wrap="square">
            <a:spAutoFit/>
          </a:bodyPr>
          <a:lstStyle/>
          <a:p>
            <a:pPr algn="l">
              <a:buFont typeface="Arial" panose="020B0604020202020204" pitchFamily="34" charset="0"/>
              <a:buChar char="•"/>
            </a:pPr>
            <a:r>
              <a:rPr lang="en-GB" sz="2800" b="1" i="0" dirty="0">
                <a:solidFill>
                  <a:srgbClr val="111111"/>
                </a:solidFill>
                <a:effectLst/>
                <a:latin typeface="-apple-system"/>
              </a:rPr>
              <a:t>Offline Channels</a:t>
            </a:r>
            <a:r>
              <a:rPr lang="en-GB" sz="2800" b="0" i="0" dirty="0">
                <a:solidFill>
                  <a:srgbClr val="111111"/>
                </a:solidFill>
                <a:effectLst/>
                <a:latin typeface="-apple-system"/>
              </a:rPr>
              <a:t>: Contribute a larger share of total revenue, accounting for </a:t>
            </a:r>
            <a:r>
              <a:rPr lang="en-GB" sz="3200" b="1" i="0" dirty="0">
                <a:solidFill>
                  <a:schemeClr val="accent4">
                    <a:lumMod val="50000"/>
                  </a:schemeClr>
                </a:solidFill>
                <a:effectLst/>
                <a:latin typeface="-apple-system"/>
              </a:rPr>
              <a:t>57.6%</a:t>
            </a:r>
            <a:r>
              <a:rPr lang="en-GB" sz="3200" b="0" i="0" dirty="0">
                <a:solidFill>
                  <a:schemeClr val="accent4">
                    <a:lumMod val="50000"/>
                  </a:schemeClr>
                </a:solidFill>
                <a:effectLst/>
                <a:latin typeface="-apple-system"/>
              </a:rPr>
              <a:t>.</a:t>
            </a:r>
          </a:p>
          <a:p>
            <a:pPr algn="l">
              <a:buFont typeface="Arial" panose="020B0604020202020204" pitchFamily="34" charset="0"/>
              <a:buChar char="•"/>
            </a:pPr>
            <a:r>
              <a:rPr lang="en-GB" sz="2800" b="1" i="0" dirty="0">
                <a:solidFill>
                  <a:srgbClr val="111111"/>
                </a:solidFill>
                <a:effectLst/>
                <a:latin typeface="-apple-system"/>
              </a:rPr>
              <a:t>Online Channels</a:t>
            </a:r>
            <a:r>
              <a:rPr lang="en-GB" sz="2800" b="0" i="0" dirty="0">
                <a:solidFill>
                  <a:srgbClr val="111111"/>
                </a:solidFill>
                <a:effectLst/>
                <a:latin typeface="-apple-system"/>
              </a:rPr>
              <a:t>: Make up the remaining </a:t>
            </a:r>
            <a:r>
              <a:rPr lang="en-GB" sz="3200" b="1" i="0" dirty="0">
                <a:solidFill>
                  <a:schemeClr val="accent4">
                    <a:lumMod val="50000"/>
                  </a:schemeClr>
                </a:solidFill>
                <a:effectLst/>
                <a:latin typeface="-apple-system"/>
              </a:rPr>
              <a:t>42.4%</a:t>
            </a:r>
            <a:r>
              <a:rPr lang="en-GB" sz="2800" b="0" i="0" dirty="0">
                <a:solidFill>
                  <a:srgbClr val="111111"/>
                </a:solidFill>
                <a:effectLst/>
                <a:latin typeface="-apple-system"/>
              </a:rPr>
              <a:t> of the total revenue.</a:t>
            </a:r>
          </a:p>
        </p:txBody>
      </p:sp>
    </p:spTree>
    <p:extLst>
      <p:ext uri="{BB962C8B-B14F-4D97-AF65-F5344CB8AC3E}">
        <p14:creationId xmlns:p14="http://schemas.microsoft.com/office/powerpoint/2010/main" val="226947973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{33AC0608-E830-4AA5-81B8-9BDD2B3B0296}tf22712842_win32</Template>
  <TotalTime>1675</TotalTime>
  <Words>1245</Words>
  <Application>Microsoft Office PowerPoint</Application>
  <PresentationFormat>Widescreen</PresentationFormat>
  <Paragraphs>142</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Algerian</vt:lpstr>
      <vt:lpstr>-apple-system</vt:lpstr>
      <vt:lpstr>Arial</vt:lpstr>
      <vt:lpstr>Bookman Old Style</vt:lpstr>
      <vt:lpstr>Calibri</vt:lpstr>
      <vt:lpstr>Congenial Black</vt:lpstr>
      <vt:lpstr>Franklin Gothic Book</vt:lpstr>
      <vt:lpstr>Wingdings</vt:lpstr>
      <vt:lpstr>Custom</vt:lpstr>
      <vt:lpstr>   Amazon  Sales  Analysis </vt:lpstr>
      <vt:lpstr>Problem Statement</vt:lpstr>
      <vt:lpstr>Objective</vt:lpstr>
      <vt:lpstr>PowerPoint Presentation</vt:lpstr>
      <vt:lpstr>PowerPoint Presentation</vt:lpstr>
      <vt:lpstr>Which product have the highest profit margin </vt:lpstr>
      <vt:lpstr>Which product have the highest profit margin </vt:lpstr>
      <vt:lpstr>Which marketing channels drive the most</vt:lpstr>
      <vt:lpstr>Which marketing channels drive the most</vt:lpstr>
      <vt:lpstr>Top Selling Products</vt:lpstr>
      <vt:lpstr>Top Selling Products</vt:lpstr>
      <vt:lpstr>Total Profit Distribution by Item type</vt:lpstr>
      <vt:lpstr>Total Profit Distribution by Item type</vt:lpstr>
      <vt:lpstr>How Does Sales Performance Vary By Region</vt:lpstr>
      <vt:lpstr>How Does Sales Performance Vary By Region</vt:lpstr>
      <vt:lpstr>How Does Pricing Affect Sales Volume</vt:lpstr>
      <vt:lpstr>How Does Pricing Affect Sales Volume</vt:lpstr>
      <vt:lpstr>Distribution OF Order Values</vt:lpstr>
      <vt:lpstr>Distribution OF Order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16991</dc:creator>
  <cp:lastModifiedBy>16991</cp:lastModifiedBy>
  <cp:revision>5</cp:revision>
  <dcterms:created xsi:type="dcterms:W3CDTF">2024-07-19T04:09:57Z</dcterms:created>
  <dcterms:modified xsi:type="dcterms:W3CDTF">2024-07-21T06:49:19Z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