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404"/>
    <a:srgbClr val="874503"/>
    <a:srgbClr val="003E1C"/>
    <a:srgbClr val="00384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7/30/2024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641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7/30/2024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329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7/30/2024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7200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7/30/2024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9089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7/30/2024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94199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7/30/2024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5658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7/30/2024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3400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7/30/2024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2353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7/30/2024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536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7/30/2024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6199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7/30/2024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397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7/30/2024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42754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ssimila.earth/acropalis-the-assimila-crop-analysis-syste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plant&#10;&#10;Description automatically generated">
            <a:extLst>
              <a:ext uri="{FF2B5EF4-FFF2-40B4-BE49-F238E27FC236}">
                <a16:creationId xmlns:a16="http://schemas.microsoft.com/office/drawing/2014/main" id="{4D912871-F0BE-EC83-2160-50557E9939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346" b="14385"/>
          <a:stretch/>
        </p:blipFill>
        <p:spPr>
          <a:xfrm>
            <a:off x="20" y="10"/>
            <a:ext cx="12191980" cy="6857990"/>
          </a:xfrm>
          <a:prstGeom prst="rect">
            <a:avLst/>
          </a:prstGeom>
        </p:spPr>
      </p:pic>
      <p:sp>
        <p:nvSpPr>
          <p:cNvPr id="22"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2F52C0B-D4AE-4333-7245-A96F80979F8C}"/>
              </a:ext>
            </a:extLst>
          </p:cNvPr>
          <p:cNvSpPr txBox="1"/>
          <p:nvPr/>
        </p:nvSpPr>
        <p:spPr>
          <a:xfrm>
            <a:off x="1048561" y="1066800"/>
            <a:ext cx="3931320" cy="2267193"/>
          </a:xfrm>
          <a:prstGeom prst="rect">
            <a:avLst/>
          </a:prstGeom>
        </p:spPr>
        <p:txBody>
          <a:bodyPr vert="horz" lIns="91440" tIns="45720" rIns="91440" bIns="45720" rtlCol="0" anchor="b">
            <a:normAutofit/>
          </a:bodyPr>
          <a:lstStyle/>
          <a:p>
            <a:pPr algn="ctr">
              <a:lnSpc>
                <a:spcPct val="110000"/>
              </a:lnSpc>
              <a:spcBef>
                <a:spcPct val="0"/>
              </a:spcBef>
              <a:spcAft>
                <a:spcPts val="600"/>
              </a:spcAft>
            </a:pPr>
            <a:r>
              <a:rPr lang="en-US" sz="2800" b="1" kern="1200" cap="all" spc="390" baseline="0">
                <a:solidFill>
                  <a:schemeClr val="tx2"/>
                </a:solidFill>
                <a:highlight>
                  <a:srgbClr val="00FFFF"/>
                </a:highlight>
                <a:latin typeface="+mj-lt"/>
                <a:ea typeface="+mj-ea"/>
                <a:cs typeface="+mj-cs"/>
              </a:rPr>
              <a:t>Crop production analysis in india</a:t>
            </a:r>
          </a:p>
        </p:txBody>
      </p:sp>
      <p:grpSp>
        <p:nvGrpSpPr>
          <p:cNvPr id="24" name="Group 23">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25" name="Rectangle 24">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29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lose up of Barley in the wild">
            <a:extLst>
              <a:ext uri="{FF2B5EF4-FFF2-40B4-BE49-F238E27FC236}">
                <a16:creationId xmlns:a16="http://schemas.microsoft.com/office/drawing/2014/main" id="{764B1692-D799-8D81-6DE8-FB03776EDF71}"/>
              </a:ext>
            </a:extLst>
          </p:cNvPr>
          <p:cNvPicPr>
            <a:picLocks noChangeAspect="1"/>
          </p:cNvPicPr>
          <p:nvPr/>
        </p:nvPicPr>
        <p:blipFill>
          <a:blip r:embed="rId2">
            <a:alphaModFix/>
          </a:blip>
          <a:srcRect l="20335" r="20331" b="-1"/>
          <a:stretch/>
        </p:blipFill>
        <p:spPr>
          <a:xfrm>
            <a:off x="-2578" y="10"/>
            <a:ext cx="6095999" cy="6857990"/>
          </a:xfrm>
          <a:prstGeom prst="rect">
            <a:avLst/>
          </a:prstGeom>
        </p:spPr>
      </p:pic>
      <p:sp>
        <p:nvSpPr>
          <p:cNvPr id="44"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1A0546-C682-703E-1861-3EF31D99839B}"/>
              </a:ext>
            </a:extLst>
          </p:cNvPr>
          <p:cNvSpPr>
            <a:spLocks noGrp="1"/>
          </p:cNvSpPr>
          <p:nvPr>
            <p:ph type="title"/>
          </p:nvPr>
        </p:nvSpPr>
        <p:spPr>
          <a:xfrm>
            <a:off x="1555377" y="1737360"/>
            <a:ext cx="2985247" cy="2524187"/>
          </a:xfrm>
        </p:spPr>
        <p:txBody>
          <a:bodyPr vert="horz" lIns="91440" tIns="45720" rIns="91440" bIns="45720" rtlCol="0" anchor="ctr">
            <a:normAutofit/>
          </a:bodyPr>
          <a:lstStyle/>
          <a:p>
            <a:pPr algn="ctr"/>
            <a:r>
              <a:rPr lang="en-US" dirty="0">
                <a:solidFill>
                  <a:srgbClr val="0E5404"/>
                </a:solidFill>
                <a:latin typeface="Algerian" panose="04020705040A02060702" pitchFamily="82" charset="0"/>
              </a:rPr>
              <a:t>introduction</a:t>
            </a:r>
          </a:p>
        </p:txBody>
      </p:sp>
      <p:sp>
        <p:nvSpPr>
          <p:cNvPr id="4" name="TextBox 3">
            <a:extLst>
              <a:ext uri="{FF2B5EF4-FFF2-40B4-BE49-F238E27FC236}">
                <a16:creationId xmlns:a16="http://schemas.microsoft.com/office/drawing/2014/main" id="{49907A74-1A0B-8DA9-4DD3-1A402B5F259D}"/>
              </a:ext>
            </a:extLst>
          </p:cNvPr>
          <p:cNvSpPr txBox="1"/>
          <p:nvPr/>
        </p:nvSpPr>
        <p:spPr>
          <a:xfrm>
            <a:off x="6256647" y="1"/>
            <a:ext cx="5807533" cy="6518786"/>
          </a:xfrm>
          <a:prstGeom prst="rect">
            <a:avLst/>
          </a:prstGeom>
        </p:spPr>
        <p:txBody>
          <a:bodyPr vert="horz" lIns="91440" tIns="45720" rIns="91440" bIns="45720" rtlCol="0" anchor="ctr">
            <a:normAutofit fontScale="92500"/>
          </a:bodyPr>
          <a:lstStyle/>
          <a:p>
            <a:pPr algn="ctr">
              <a:lnSpc>
                <a:spcPct val="170000"/>
              </a:lnSpc>
              <a:spcAft>
                <a:spcPts val="600"/>
              </a:spcAft>
            </a:pPr>
            <a:endParaRPr lang="en-US" sz="2400" b="1" dirty="0">
              <a:solidFill>
                <a:srgbClr val="874503"/>
              </a:solidFill>
              <a:highlight>
                <a:srgbClr val="FFFFFF"/>
              </a:highlight>
              <a:latin typeface="Aharoni" panose="02010803020104030203" pitchFamily="2" charset="-79"/>
              <a:cs typeface="Aharoni" panose="02010803020104030203" pitchFamily="2" charset="-79"/>
            </a:endParaRPr>
          </a:p>
          <a:p>
            <a:pPr algn="ctr">
              <a:lnSpc>
                <a:spcPct val="170000"/>
              </a:lnSpc>
              <a:spcAft>
                <a:spcPts val="600"/>
              </a:spcAft>
            </a:pPr>
            <a:r>
              <a:rPr lang="en-US" sz="2400" dirty="0">
                <a:solidFill>
                  <a:srgbClr val="874503"/>
                </a:solidFill>
                <a:highlight>
                  <a:srgbClr val="FFFFFF"/>
                </a:highlight>
                <a:latin typeface="Aharoni" panose="02010803020104030203" pitchFamily="2" charset="-79"/>
                <a:cs typeface="Aharoni" panose="02010803020104030203" pitchFamily="2" charset="-79"/>
              </a:rPr>
              <a:t>Agriculture forms the backbone of India's economy, Understanding crop production trends is vital for enhancing agricultural productivity, ensuring food security, and making informed policy decisions. This project aims to analyze crop production data across various states and districts in India, focusing on different crops, their seasonal variations, and yield patterns over the years.</a:t>
            </a:r>
          </a:p>
        </p:txBody>
      </p:sp>
      <p:grpSp>
        <p:nvGrpSpPr>
          <p:cNvPr id="46" name="Group 45">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47" name="Rectangle 46">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982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0348F-2097-CB8A-82DD-27503FABD42E}"/>
              </a:ext>
            </a:extLst>
          </p:cNvPr>
          <p:cNvSpPr>
            <a:spLocks noGrp="1"/>
          </p:cNvSpPr>
          <p:nvPr>
            <p:ph type="title"/>
          </p:nvPr>
        </p:nvSpPr>
        <p:spPr>
          <a:xfrm>
            <a:off x="6926493" y="336547"/>
            <a:ext cx="4507769" cy="914402"/>
          </a:xfrm>
        </p:spPr>
        <p:txBody>
          <a:bodyPr vert="horz" lIns="91440" tIns="45720" rIns="91440" bIns="45720" rtlCol="0" anchor="b">
            <a:normAutofit fontScale="90000"/>
          </a:bodyPr>
          <a:lstStyle/>
          <a:p>
            <a:pPr algn="ctr"/>
            <a:r>
              <a:rPr lang="en-US" dirty="0">
                <a:solidFill>
                  <a:srgbClr val="0E5404"/>
                </a:solidFill>
                <a:latin typeface="Algerian" panose="04020705040A02060702" pitchFamily="82" charset="0"/>
              </a:rPr>
              <a:t>Problem statement</a:t>
            </a:r>
            <a:br>
              <a:rPr lang="en-US" dirty="0">
                <a:solidFill>
                  <a:srgbClr val="0E5404"/>
                </a:solidFill>
                <a:latin typeface="Algerian" panose="04020705040A02060702" pitchFamily="82" charset="0"/>
              </a:rPr>
            </a:br>
            <a:endParaRPr lang="en-US" dirty="0">
              <a:solidFill>
                <a:srgbClr val="0E5404"/>
              </a:solidFill>
              <a:latin typeface="Algerian" panose="04020705040A02060702" pitchFamily="82" charset="0"/>
            </a:endParaRPr>
          </a:p>
        </p:txBody>
      </p:sp>
      <p:sp>
        <p:nvSpPr>
          <p:cNvPr id="4" name="TextBox 3">
            <a:extLst>
              <a:ext uri="{FF2B5EF4-FFF2-40B4-BE49-F238E27FC236}">
                <a16:creationId xmlns:a16="http://schemas.microsoft.com/office/drawing/2014/main" id="{4752B67F-75A4-C1CF-80E9-7C4EC8D2BF77}"/>
              </a:ext>
            </a:extLst>
          </p:cNvPr>
          <p:cNvSpPr txBox="1"/>
          <p:nvPr/>
        </p:nvSpPr>
        <p:spPr>
          <a:xfrm>
            <a:off x="6507355" y="1141455"/>
            <a:ext cx="5532245" cy="4875690"/>
          </a:xfrm>
          <a:prstGeom prst="rect">
            <a:avLst/>
          </a:prstGeom>
        </p:spPr>
        <p:txBody>
          <a:bodyPr vert="horz" lIns="91440" tIns="45720" rIns="91440" bIns="45720" rtlCol="0" anchor="t">
            <a:normAutofit/>
          </a:bodyPr>
          <a:lstStyle/>
          <a:p>
            <a:pPr algn="ctr">
              <a:lnSpc>
                <a:spcPct val="150000"/>
              </a:lnSpc>
              <a:spcAft>
                <a:spcPts val="600"/>
              </a:spcAft>
            </a:pPr>
            <a:r>
              <a:rPr lang="en-US" dirty="0">
                <a:solidFill>
                  <a:srgbClr val="002060"/>
                </a:solidFill>
                <a:latin typeface="Aharoni" panose="02010803020104030203" pitchFamily="2" charset="-79"/>
                <a:cs typeface="Aharoni" panose="02010803020104030203" pitchFamily="2" charset="-79"/>
              </a:rPr>
              <a:t>The agricultural sector is crucial for India's economy and food security. However, understanding and optimizing crop production remains a challenge due to various factors such as seasonal variations, regional differences, and changing climatic conditions. There is a need for a comprehensive analysis of crop production data to identify trends, patterns, and influencing factors that can help improve agricultural productivity and sustainability.</a:t>
            </a:r>
          </a:p>
        </p:txBody>
      </p:sp>
      <p:pic>
        <p:nvPicPr>
          <p:cNvPr id="6" name="Picture 5" descr="Tractor in farmland">
            <a:extLst>
              <a:ext uri="{FF2B5EF4-FFF2-40B4-BE49-F238E27FC236}">
                <a16:creationId xmlns:a16="http://schemas.microsoft.com/office/drawing/2014/main" id="{F06D0385-DBE9-E112-A4F9-7B88C6FB974B}"/>
              </a:ext>
            </a:extLst>
          </p:cNvPr>
          <p:cNvPicPr>
            <a:picLocks noChangeAspect="1"/>
          </p:cNvPicPr>
          <p:nvPr/>
        </p:nvPicPr>
        <p:blipFill>
          <a:blip r:embed="rId2">
            <a:alphaModFix/>
          </a:blip>
          <a:srcRect l="37011" r="3878" b="375"/>
          <a:stretch/>
        </p:blipFill>
        <p:spPr>
          <a:xfrm>
            <a:off x="1682" y="10"/>
            <a:ext cx="6096000" cy="6857990"/>
          </a:xfrm>
          <a:prstGeom prst="rect">
            <a:avLst/>
          </a:prstGeom>
        </p:spPr>
      </p:pic>
      <p:grpSp>
        <p:nvGrpSpPr>
          <p:cNvPr id="18" name="Group 17">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9" name="Rectangle 18">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759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BDE55-2668-252D-B7AE-08BAD24BC199}"/>
              </a:ext>
            </a:extLst>
          </p:cNvPr>
          <p:cNvSpPr>
            <a:spLocks noGrp="1"/>
          </p:cNvSpPr>
          <p:nvPr>
            <p:ph type="title"/>
          </p:nvPr>
        </p:nvSpPr>
        <p:spPr>
          <a:xfrm>
            <a:off x="1077426" y="723901"/>
            <a:ext cx="5465148" cy="1288884"/>
          </a:xfrm>
        </p:spPr>
        <p:txBody>
          <a:bodyPr vert="horz" lIns="91440" tIns="45720" rIns="91440" bIns="45720" rtlCol="0" anchor="b">
            <a:normAutofit/>
          </a:bodyPr>
          <a:lstStyle/>
          <a:p>
            <a:pPr algn="ctr"/>
            <a:r>
              <a:rPr lang="en-US" dirty="0">
                <a:latin typeface="Algerian" panose="04020705040A02060702" pitchFamily="82" charset="0"/>
              </a:rPr>
              <a:t>Objective</a:t>
            </a:r>
            <a:br>
              <a:rPr lang="en-US" dirty="0"/>
            </a:br>
            <a:endParaRPr lang="en-US" dirty="0"/>
          </a:p>
        </p:txBody>
      </p:sp>
      <p:sp>
        <p:nvSpPr>
          <p:cNvPr id="3" name="Rectangle 1">
            <a:extLst>
              <a:ext uri="{FF2B5EF4-FFF2-40B4-BE49-F238E27FC236}">
                <a16:creationId xmlns:a16="http://schemas.microsoft.com/office/drawing/2014/main" id="{8429D087-C41C-8CF9-C445-D2E47CD49E67}"/>
              </a:ext>
            </a:extLst>
          </p:cNvPr>
          <p:cNvSpPr>
            <a:spLocks noChangeArrowheads="1"/>
          </p:cNvSpPr>
          <p:nvPr/>
        </p:nvSpPr>
        <p:spPr bwMode="auto">
          <a:xfrm>
            <a:off x="821888" y="2586896"/>
            <a:ext cx="6139451" cy="41930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marL="0" marR="0" lvl="0" indent="0" algn="ctr" fontAlgn="base">
              <a:lnSpc>
                <a:spcPct val="150000"/>
              </a:lnSpc>
              <a:spcBef>
                <a:spcPct val="0"/>
              </a:spcBef>
              <a:spcAft>
                <a:spcPts val="600"/>
              </a:spcAft>
              <a:buClrTx/>
              <a:buSzTx/>
              <a:buFontTx/>
              <a:buNone/>
              <a:tabLst/>
            </a:pPr>
            <a:r>
              <a:rPr kumimoji="0" lang="en-US" altLang="en-US" b="0" i="0" u="none" strike="noStrike" cap="none" normalizeH="0" baseline="0" dirty="0">
                <a:ln>
                  <a:noFill/>
                </a:ln>
                <a:solidFill>
                  <a:srgbClr val="874503"/>
                </a:solidFill>
                <a:effectLst/>
                <a:latin typeface="Aharoni" panose="02010803020104030203" pitchFamily="2" charset="-79"/>
                <a:cs typeface="Aharoni" panose="02010803020104030203" pitchFamily="2" charset="-79"/>
              </a:rPr>
              <a:t>The objective of this project is to analyze crop production data across India to uncover trends and patterns, understand the impact of seasons and regional differences, and develop predictive models for crop yields. The insights gained will help policymakers, researchers, and farmers make data-driven decisions to improve agricultural productivity, ensure food security, and promote sustainable farming practices.</a:t>
            </a:r>
          </a:p>
          <a:p>
            <a:pPr marL="0" marR="0" lvl="0" indent="0" algn="ctr" fontAlgn="base">
              <a:lnSpc>
                <a:spcPct val="150000"/>
              </a:lnSpc>
              <a:spcBef>
                <a:spcPct val="0"/>
              </a:spcBef>
              <a:spcAft>
                <a:spcPts val="600"/>
              </a:spcAft>
              <a:buClrTx/>
              <a:buSzTx/>
              <a:buFontTx/>
              <a:buNone/>
              <a:tabLst/>
            </a:pPr>
            <a:endParaRPr kumimoji="0" lang="en-US" altLang="en-US" b="0" i="0" u="none" strike="noStrike" cap="none" normalizeH="0" baseline="0" dirty="0">
              <a:ln>
                <a:noFill/>
              </a:ln>
              <a:solidFill>
                <a:srgbClr val="874503"/>
              </a:solidFill>
              <a:effectLst/>
              <a:latin typeface="Aharoni" panose="02010803020104030203" pitchFamily="2" charset="-79"/>
              <a:cs typeface="Aharoni" panose="02010803020104030203" pitchFamily="2" charset="-79"/>
            </a:endParaRPr>
          </a:p>
        </p:txBody>
      </p:sp>
      <p:pic>
        <p:nvPicPr>
          <p:cNvPr id="5" name="Picture 4" descr="Camera lens at twilight">
            <a:extLst>
              <a:ext uri="{FF2B5EF4-FFF2-40B4-BE49-F238E27FC236}">
                <a16:creationId xmlns:a16="http://schemas.microsoft.com/office/drawing/2014/main" id="{ADFCF081-AAF3-74E1-553F-D94FCDBD2F06}"/>
              </a:ext>
            </a:extLst>
          </p:cNvPr>
          <p:cNvPicPr>
            <a:picLocks noChangeAspect="1"/>
          </p:cNvPicPr>
          <p:nvPr/>
        </p:nvPicPr>
        <p:blipFill>
          <a:blip r:embed="rId2">
            <a:alphaModFix/>
          </a:blip>
          <a:srcRect l="26306" r="38694"/>
          <a:stretch/>
        </p:blipFill>
        <p:spPr>
          <a:xfrm>
            <a:off x="7620000" y="10"/>
            <a:ext cx="4572000" cy="6857990"/>
          </a:xfrm>
          <a:prstGeom prst="rect">
            <a:avLst/>
          </a:prstGeom>
        </p:spPr>
      </p:pic>
      <p:grpSp>
        <p:nvGrpSpPr>
          <p:cNvPr id="17" name="Group 16">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8" name="Rectangle 17">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9" name="Straight Connector 18">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468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eedometer">
            <a:extLst>
              <a:ext uri="{FF2B5EF4-FFF2-40B4-BE49-F238E27FC236}">
                <a16:creationId xmlns:a16="http://schemas.microsoft.com/office/drawing/2014/main" id="{83EA19A6-D3CC-9A78-9319-18B931DB2A54}"/>
              </a:ext>
            </a:extLst>
          </p:cNvPr>
          <p:cNvPicPr>
            <a:picLocks noChangeAspect="1"/>
          </p:cNvPicPr>
          <p:nvPr/>
        </p:nvPicPr>
        <p:blipFill>
          <a:blip r:embed="rId2"/>
          <a:srcRect t="5645" b="3994"/>
          <a:stretch/>
        </p:blipFill>
        <p:spPr>
          <a:xfrm>
            <a:off x="20" y="10"/>
            <a:ext cx="12191980" cy="6857989"/>
          </a:xfrm>
          <a:prstGeom prst="rect">
            <a:avLst/>
          </a:prstGeom>
        </p:spPr>
      </p:pic>
      <p:sp>
        <p:nvSpPr>
          <p:cNvPr id="17"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006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9" y="4550150"/>
            <a:ext cx="867485" cy="115439"/>
            <a:chOff x="8910933" y="1861308"/>
            <a:chExt cx="867485" cy="115439"/>
          </a:xfrm>
        </p:grpSpPr>
        <p:sp>
          <p:nvSpPr>
            <p:cNvPr id="20" name="Rectangle 19">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A4775CA6-7B7C-11EC-892D-26F23FD15E0A}"/>
              </a:ext>
            </a:extLst>
          </p:cNvPr>
          <p:cNvSpPr txBox="1"/>
          <p:nvPr/>
        </p:nvSpPr>
        <p:spPr>
          <a:xfrm>
            <a:off x="1406925" y="1398850"/>
            <a:ext cx="3660376" cy="2030150"/>
          </a:xfrm>
          <a:prstGeom prst="rect">
            <a:avLst/>
          </a:prstGeom>
        </p:spPr>
        <p:txBody>
          <a:bodyPr vert="horz" lIns="91440" tIns="45720" rIns="91440" bIns="45720" rtlCol="0" anchor="b">
            <a:normAutofit/>
          </a:bodyPr>
          <a:lstStyle/>
          <a:p>
            <a:pPr algn="ctr">
              <a:lnSpc>
                <a:spcPct val="110000"/>
              </a:lnSpc>
              <a:spcBef>
                <a:spcPct val="0"/>
              </a:spcBef>
              <a:spcAft>
                <a:spcPts val="600"/>
              </a:spcAft>
            </a:pPr>
            <a:r>
              <a:rPr lang="en-US" sz="4400" kern="1200" cap="all" spc="390" baseline="0" dirty="0" err="1">
                <a:solidFill>
                  <a:srgbClr val="C00000"/>
                </a:solidFill>
                <a:latin typeface="Algerian" panose="04020705040A02060702" pitchFamily="82" charset="0"/>
                <a:ea typeface="+mj-ea"/>
                <a:cs typeface="+mj-cs"/>
              </a:rPr>
              <a:t>Dashbord</a:t>
            </a:r>
            <a:endParaRPr lang="en-US" sz="4400" kern="1200" cap="all" spc="390" baseline="0" dirty="0">
              <a:solidFill>
                <a:srgbClr val="C00000"/>
              </a:solidFill>
              <a:latin typeface="Algerian" panose="04020705040A02060702" pitchFamily="82" charset="0"/>
              <a:ea typeface="+mj-ea"/>
              <a:cs typeface="+mj-cs"/>
            </a:endParaRPr>
          </a:p>
        </p:txBody>
      </p:sp>
    </p:spTree>
    <p:extLst>
      <p:ext uri="{BB962C8B-B14F-4D97-AF65-F5344CB8AC3E}">
        <p14:creationId xmlns:p14="http://schemas.microsoft.com/office/powerpoint/2010/main" val="33591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graph&#10;&#10;Description automatically generated">
            <a:extLst>
              <a:ext uri="{FF2B5EF4-FFF2-40B4-BE49-F238E27FC236}">
                <a16:creationId xmlns:a16="http://schemas.microsoft.com/office/drawing/2014/main" id="{7C150293-8D1F-C4F0-5C05-9315100E7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02" y="94784"/>
            <a:ext cx="11431595" cy="6668431"/>
          </a:xfrm>
          <a:prstGeom prst="rect">
            <a:avLst/>
          </a:prstGeom>
        </p:spPr>
      </p:pic>
    </p:spTree>
    <p:extLst>
      <p:ext uri="{BB962C8B-B14F-4D97-AF65-F5344CB8AC3E}">
        <p14:creationId xmlns:p14="http://schemas.microsoft.com/office/powerpoint/2010/main" val="260612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shot of a graph&#10;&#10;Description automatically generated">
            <a:extLst>
              <a:ext uri="{FF2B5EF4-FFF2-40B4-BE49-F238E27FC236}">
                <a16:creationId xmlns:a16="http://schemas.microsoft.com/office/drawing/2014/main" id="{AA46D47C-8174-797F-4A5F-DA8249975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6999" cy="6858000"/>
          </a:xfrm>
          <a:prstGeom prst="rect">
            <a:avLst/>
          </a:prstGeom>
        </p:spPr>
      </p:pic>
    </p:spTree>
    <p:extLst>
      <p:ext uri="{BB962C8B-B14F-4D97-AF65-F5344CB8AC3E}">
        <p14:creationId xmlns:p14="http://schemas.microsoft.com/office/powerpoint/2010/main" val="188778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EE02691C-921A-C507-2BCD-8909E9F8C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3" y="223494"/>
            <a:ext cx="10781071" cy="6634506"/>
          </a:xfrm>
          <a:prstGeom prst="rect">
            <a:avLst/>
          </a:prstGeom>
        </p:spPr>
      </p:pic>
    </p:spTree>
    <p:extLst>
      <p:ext uri="{BB962C8B-B14F-4D97-AF65-F5344CB8AC3E}">
        <p14:creationId xmlns:p14="http://schemas.microsoft.com/office/powerpoint/2010/main" val="132868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thank you message on a wood stand&#10;&#10;Description automatically generated">
            <a:extLst>
              <a:ext uri="{FF2B5EF4-FFF2-40B4-BE49-F238E27FC236}">
                <a16:creationId xmlns:a16="http://schemas.microsoft.com/office/drawing/2014/main" id="{9B4B861D-F47B-1F66-1832-AE8C674C04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336" b="5395"/>
          <a:stretch/>
        </p:blipFill>
        <p:spPr>
          <a:xfrm>
            <a:off x="1" y="10"/>
            <a:ext cx="12192000" cy="6857989"/>
          </a:xfrm>
          <a:prstGeom prst="rect">
            <a:avLst/>
          </a:prstGeom>
        </p:spPr>
      </p:pic>
    </p:spTree>
    <p:extLst>
      <p:ext uri="{BB962C8B-B14F-4D97-AF65-F5344CB8AC3E}">
        <p14:creationId xmlns:p14="http://schemas.microsoft.com/office/powerpoint/2010/main" val="2748061860"/>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638</TotalTime>
  <Words>207</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Aharoni</vt:lpstr>
      <vt:lpstr>Algerian</vt:lpstr>
      <vt:lpstr>Arial</vt:lpstr>
      <vt:lpstr>Bembo</vt:lpstr>
      <vt:lpstr>AdornVTI</vt:lpstr>
      <vt:lpstr>PowerPoint Presentation</vt:lpstr>
      <vt:lpstr>introduction</vt:lpstr>
      <vt:lpstr>Problem statement </vt:lpstr>
      <vt:lpstr>Objective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16991</dc:creator>
  <cp:lastModifiedBy>16991</cp:lastModifiedBy>
  <cp:revision>3</cp:revision>
  <dcterms:created xsi:type="dcterms:W3CDTF">2024-07-25T06:43:35Z</dcterms:created>
  <dcterms:modified xsi:type="dcterms:W3CDTF">2024-07-30T08:55:56Z</dcterms:modified>
</cp:coreProperties>
</file>