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9" r:id="rId2"/>
    <p:sldMasterId id="2147483816" r:id="rId3"/>
    <p:sldMasterId id="2147483840" r:id="rId4"/>
  </p:sldMasterIdLst>
  <p:notesMasterIdLst>
    <p:notesMasterId r:id="rId47"/>
  </p:notesMasterIdLst>
  <p:sldIdLst>
    <p:sldId id="376" r:id="rId5"/>
    <p:sldId id="379" r:id="rId6"/>
    <p:sldId id="382" r:id="rId7"/>
    <p:sldId id="385" r:id="rId8"/>
    <p:sldId id="388" r:id="rId9"/>
    <p:sldId id="391" r:id="rId10"/>
    <p:sldId id="394" r:id="rId11"/>
    <p:sldId id="397" r:id="rId12"/>
    <p:sldId id="400" r:id="rId13"/>
    <p:sldId id="403" r:id="rId14"/>
    <p:sldId id="406" r:id="rId15"/>
    <p:sldId id="409" r:id="rId16"/>
    <p:sldId id="412" r:id="rId17"/>
    <p:sldId id="415" r:id="rId18"/>
    <p:sldId id="418" r:id="rId19"/>
    <p:sldId id="421" r:id="rId20"/>
    <p:sldId id="424" r:id="rId21"/>
    <p:sldId id="427" r:id="rId22"/>
    <p:sldId id="430" r:id="rId23"/>
    <p:sldId id="433" r:id="rId24"/>
    <p:sldId id="436" r:id="rId25"/>
    <p:sldId id="439" r:id="rId26"/>
    <p:sldId id="442" r:id="rId27"/>
    <p:sldId id="445" r:id="rId28"/>
    <p:sldId id="448" r:id="rId29"/>
    <p:sldId id="451" r:id="rId30"/>
    <p:sldId id="454" r:id="rId31"/>
    <p:sldId id="457" r:id="rId32"/>
    <p:sldId id="460" r:id="rId33"/>
    <p:sldId id="463" r:id="rId34"/>
    <p:sldId id="466" r:id="rId35"/>
    <p:sldId id="469" r:id="rId36"/>
    <p:sldId id="472" r:id="rId37"/>
    <p:sldId id="475" r:id="rId38"/>
    <p:sldId id="478" r:id="rId39"/>
    <p:sldId id="481" r:id="rId40"/>
    <p:sldId id="484" r:id="rId41"/>
    <p:sldId id="487" r:id="rId42"/>
    <p:sldId id="490" r:id="rId43"/>
    <p:sldId id="493" r:id="rId44"/>
    <p:sldId id="496" r:id="rId45"/>
    <p:sldId id="526" r:id="rId46"/>
  </p:sldIdLst>
  <p:sldSz cx="12192000"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6" d="100"/>
          <a:sy n="86" d="100"/>
        </p:scale>
        <p:origin x="96" y="25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94BE7-6132-45A9-B67B-3BB2112C87C8}" type="datetimeFigureOut">
              <a:rPr lang="en-IN" smtClean="0"/>
              <a:t>27-07-2024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44773-E105-4D3E-9DED-32EB5BFCE44B}" type="slidenum">
              <a:rPr lang="en-IN" smtClean="0"/>
              <a:t>‹#›</a:t>
            </a:fld>
            <a:endParaRPr lang="en-IN"/>
          </a:p>
        </p:txBody>
      </p:sp>
    </p:spTree>
    <p:extLst>
      <p:ext uri="{BB962C8B-B14F-4D97-AF65-F5344CB8AC3E}">
        <p14:creationId xmlns:p14="http://schemas.microsoft.com/office/powerpoint/2010/main" val="252560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15</a:t>
            </a:fld>
            <a:endParaRPr lang="en-IN"/>
          </a:p>
        </p:txBody>
      </p:sp>
    </p:spTree>
    <p:extLst>
      <p:ext uri="{BB962C8B-B14F-4D97-AF65-F5344CB8AC3E}">
        <p14:creationId xmlns:p14="http://schemas.microsoft.com/office/powerpoint/2010/main" val="1334039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24</a:t>
            </a:fld>
            <a:endParaRPr lang="en-IN"/>
          </a:p>
        </p:txBody>
      </p:sp>
    </p:spTree>
    <p:extLst>
      <p:ext uri="{BB962C8B-B14F-4D97-AF65-F5344CB8AC3E}">
        <p14:creationId xmlns:p14="http://schemas.microsoft.com/office/powerpoint/2010/main" val="1926100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25</a:t>
            </a:fld>
            <a:endParaRPr lang="en-IN"/>
          </a:p>
        </p:txBody>
      </p:sp>
    </p:spTree>
    <p:extLst>
      <p:ext uri="{BB962C8B-B14F-4D97-AF65-F5344CB8AC3E}">
        <p14:creationId xmlns:p14="http://schemas.microsoft.com/office/powerpoint/2010/main" val="2801057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26</a:t>
            </a:fld>
            <a:endParaRPr lang="en-IN"/>
          </a:p>
        </p:txBody>
      </p:sp>
    </p:spTree>
    <p:extLst>
      <p:ext uri="{BB962C8B-B14F-4D97-AF65-F5344CB8AC3E}">
        <p14:creationId xmlns:p14="http://schemas.microsoft.com/office/powerpoint/2010/main" val="3966057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27</a:t>
            </a:fld>
            <a:endParaRPr lang="en-IN"/>
          </a:p>
        </p:txBody>
      </p:sp>
    </p:spTree>
    <p:extLst>
      <p:ext uri="{BB962C8B-B14F-4D97-AF65-F5344CB8AC3E}">
        <p14:creationId xmlns:p14="http://schemas.microsoft.com/office/powerpoint/2010/main" val="2711831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28</a:t>
            </a:fld>
            <a:endParaRPr lang="en-IN"/>
          </a:p>
        </p:txBody>
      </p:sp>
    </p:spTree>
    <p:extLst>
      <p:ext uri="{BB962C8B-B14F-4D97-AF65-F5344CB8AC3E}">
        <p14:creationId xmlns:p14="http://schemas.microsoft.com/office/powerpoint/2010/main" val="291204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29</a:t>
            </a:fld>
            <a:endParaRPr lang="en-IN"/>
          </a:p>
        </p:txBody>
      </p:sp>
    </p:spTree>
    <p:extLst>
      <p:ext uri="{BB962C8B-B14F-4D97-AF65-F5344CB8AC3E}">
        <p14:creationId xmlns:p14="http://schemas.microsoft.com/office/powerpoint/2010/main" val="3483514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30</a:t>
            </a:fld>
            <a:endParaRPr lang="en-IN"/>
          </a:p>
        </p:txBody>
      </p:sp>
    </p:spTree>
    <p:extLst>
      <p:ext uri="{BB962C8B-B14F-4D97-AF65-F5344CB8AC3E}">
        <p14:creationId xmlns:p14="http://schemas.microsoft.com/office/powerpoint/2010/main" val="2801420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31</a:t>
            </a:fld>
            <a:endParaRPr lang="en-IN"/>
          </a:p>
        </p:txBody>
      </p:sp>
    </p:spTree>
    <p:extLst>
      <p:ext uri="{BB962C8B-B14F-4D97-AF65-F5344CB8AC3E}">
        <p14:creationId xmlns:p14="http://schemas.microsoft.com/office/powerpoint/2010/main" val="877354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32</a:t>
            </a:fld>
            <a:endParaRPr lang="en-IN"/>
          </a:p>
        </p:txBody>
      </p:sp>
    </p:spTree>
    <p:extLst>
      <p:ext uri="{BB962C8B-B14F-4D97-AF65-F5344CB8AC3E}">
        <p14:creationId xmlns:p14="http://schemas.microsoft.com/office/powerpoint/2010/main" val="2900599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33</a:t>
            </a:fld>
            <a:endParaRPr lang="en-IN"/>
          </a:p>
        </p:txBody>
      </p:sp>
    </p:spTree>
    <p:extLst>
      <p:ext uri="{BB962C8B-B14F-4D97-AF65-F5344CB8AC3E}">
        <p14:creationId xmlns:p14="http://schemas.microsoft.com/office/powerpoint/2010/main" val="105395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16</a:t>
            </a:fld>
            <a:endParaRPr lang="en-IN"/>
          </a:p>
        </p:txBody>
      </p:sp>
    </p:spTree>
    <p:extLst>
      <p:ext uri="{BB962C8B-B14F-4D97-AF65-F5344CB8AC3E}">
        <p14:creationId xmlns:p14="http://schemas.microsoft.com/office/powerpoint/2010/main" val="2967680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34</a:t>
            </a:fld>
            <a:endParaRPr lang="en-IN"/>
          </a:p>
        </p:txBody>
      </p:sp>
    </p:spTree>
    <p:extLst>
      <p:ext uri="{BB962C8B-B14F-4D97-AF65-F5344CB8AC3E}">
        <p14:creationId xmlns:p14="http://schemas.microsoft.com/office/powerpoint/2010/main" val="764170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35</a:t>
            </a:fld>
            <a:endParaRPr lang="en-IN"/>
          </a:p>
        </p:txBody>
      </p:sp>
    </p:spTree>
    <p:extLst>
      <p:ext uri="{BB962C8B-B14F-4D97-AF65-F5344CB8AC3E}">
        <p14:creationId xmlns:p14="http://schemas.microsoft.com/office/powerpoint/2010/main" val="2984033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36</a:t>
            </a:fld>
            <a:endParaRPr lang="en-IN"/>
          </a:p>
        </p:txBody>
      </p:sp>
    </p:spTree>
    <p:extLst>
      <p:ext uri="{BB962C8B-B14F-4D97-AF65-F5344CB8AC3E}">
        <p14:creationId xmlns:p14="http://schemas.microsoft.com/office/powerpoint/2010/main" val="1377797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37</a:t>
            </a:fld>
            <a:endParaRPr lang="en-IN"/>
          </a:p>
        </p:txBody>
      </p:sp>
    </p:spTree>
    <p:extLst>
      <p:ext uri="{BB962C8B-B14F-4D97-AF65-F5344CB8AC3E}">
        <p14:creationId xmlns:p14="http://schemas.microsoft.com/office/powerpoint/2010/main" val="3305734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38</a:t>
            </a:fld>
            <a:endParaRPr lang="en-IN"/>
          </a:p>
        </p:txBody>
      </p:sp>
    </p:spTree>
    <p:extLst>
      <p:ext uri="{BB962C8B-B14F-4D97-AF65-F5344CB8AC3E}">
        <p14:creationId xmlns:p14="http://schemas.microsoft.com/office/powerpoint/2010/main" val="511720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39</a:t>
            </a:fld>
            <a:endParaRPr lang="en-IN"/>
          </a:p>
        </p:txBody>
      </p:sp>
    </p:spTree>
    <p:extLst>
      <p:ext uri="{BB962C8B-B14F-4D97-AF65-F5344CB8AC3E}">
        <p14:creationId xmlns:p14="http://schemas.microsoft.com/office/powerpoint/2010/main" val="733775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40</a:t>
            </a:fld>
            <a:endParaRPr lang="en-IN"/>
          </a:p>
        </p:txBody>
      </p:sp>
    </p:spTree>
    <p:extLst>
      <p:ext uri="{BB962C8B-B14F-4D97-AF65-F5344CB8AC3E}">
        <p14:creationId xmlns:p14="http://schemas.microsoft.com/office/powerpoint/2010/main" val="3062818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41</a:t>
            </a:fld>
            <a:endParaRPr lang="en-IN"/>
          </a:p>
        </p:txBody>
      </p:sp>
    </p:spTree>
    <p:extLst>
      <p:ext uri="{BB962C8B-B14F-4D97-AF65-F5344CB8AC3E}">
        <p14:creationId xmlns:p14="http://schemas.microsoft.com/office/powerpoint/2010/main" val="2747930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17</a:t>
            </a:fld>
            <a:endParaRPr lang="en-IN"/>
          </a:p>
        </p:txBody>
      </p:sp>
    </p:spTree>
    <p:extLst>
      <p:ext uri="{BB962C8B-B14F-4D97-AF65-F5344CB8AC3E}">
        <p14:creationId xmlns:p14="http://schemas.microsoft.com/office/powerpoint/2010/main" val="327512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18</a:t>
            </a:fld>
            <a:endParaRPr lang="en-IN"/>
          </a:p>
        </p:txBody>
      </p:sp>
    </p:spTree>
    <p:extLst>
      <p:ext uri="{BB962C8B-B14F-4D97-AF65-F5344CB8AC3E}">
        <p14:creationId xmlns:p14="http://schemas.microsoft.com/office/powerpoint/2010/main" val="3572573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19</a:t>
            </a:fld>
            <a:endParaRPr lang="en-IN"/>
          </a:p>
        </p:txBody>
      </p:sp>
    </p:spTree>
    <p:extLst>
      <p:ext uri="{BB962C8B-B14F-4D97-AF65-F5344CB8AC3E}">
        <p14:creationId xmlns:p14="http://schemas.microsoft.com/office/powerpoint/2010/main" val="2381517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20</a:t>
            </a:fld>
            <a:endParaRPr lang="en-IN"/>
          </a:p>
        </p:txBody>
      </p:sp>
    </p:spTree>
    <p:extLst>
      <p:ext uri="{BB962C8B-B14F-4D97-AF65-F5344CB8AC3E}">
        <p14:creationId xmlns:p14="http://schemas.microsoft.com/office/powerpoint/2010/main" val="229345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21</a:t>
            </a:fld>
            <a:endParaRPr lang="en-IN"/>
          </a:p>
        </p:txBody>
      </p:sp>
    </p:spTree>
    <p:extLst>
      <p:ext uri="{BB962C8B-B14F-4D97-AF65-F5344CB8AC3E}">
        <p14:creationId xmlns:p14="http://schemas.microsoft.com/office/powerpoint/2010/main" val="3453437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22</a:t>
            </a:fld>
            <a:endParaRPr lang="en-IN"/>
          </a:p>
        </p:txBody>
      </p:sp>
    </p:spTree>
    <p:extLst>
      <p:ext uri="{BB962C8B-B14F-4D97-AF65-F5344CB8AC3E}">
        <p14:creationId xmlns:p14="http://schemas.microsoft.com/office/powerpoint/2010/main" val="32727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9E44773-E105-4D3E-9DED-32EB5BFCE44B}" type="slidenum">
              <a:rPr lang="en-IN" smtClean="0"/>
              <a:t>23</a:t>
            </a:fld>
            <a:endParaRPr lang="en-IN"/>
          </a:p>
        </p:txBody>
      </p:sp>
    </p:spTree>
    <p:extLst>
      <p:ext uri="{BB962C8B-B14F-4D97-AF65-F5344CB8AC3E}">
        <p14:creationId xmlns:p14="http://schemas.microsoft.com/office/powerpoint/2010/main" val="704879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81E73C26-A5A3-476F-A2E3-2F0DCB1BEA0A}" type="datetimeFigureOut">
              <a:rPr lang="en-US" smtClean="0"/>
              <a:t>7/27/2024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1CCE499-A64F-4CC1-AE1B-AE25E0369FF8}" type="datetimeFigureOut">
              <a:rPr lang="en-US" smtClean="0"/>
              <a:t>7/27/2024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F9A0296-619A-4C38-8B8B-3D719B37F03A}" type="datetimeFigureOut">
              <a:rPr lang="en-US" smtClean="0"/>
              <a:t>7/27/2024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7872876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1159386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3623769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51CED-465B-40B5-ADCE-957C918F227B}"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4861079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51CED-465B-40B5-ADCE-957C918F227B}" type="datetimeFigureOut">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370717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3172359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6630964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603938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B520FA6-6B1E-4CE1-B1BC-4CD0DC94E029}" type="datetimeFigureOut">
              <a:rPr lang="en-US" smtClean="0"/>
              <a:t>7/27/2024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578394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4562409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547493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marL="0" algn="r" defTabSz="457200" rtl="0" eaLnBrk="1" latinLnBrk="0" hangingPunct="1">
              <a:defRPr sz="12200" b="0" i="0" kern="1200">
                <a:solidFill>
                  <a:schemeClr val="bg2">
                    <a:lumMod val="40000"/>
                    <a:lumOff val="60000"/>
                  </a:schemeClr>
                </a:solidFill>
                <a:latin typeface="Arial"/>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a:t>”</a:t>
            </a:r>
          </a:p>
        </p:txBody>
      </p:sp>
    </p:spTree>
    <p:extLst>
      <p:ext uri="{BB962C8B-B14F-4D97-AF65-F5344CB8AC3E}">
        <p14:creationId xmlns:p14="http://schemas.microsoft.com/office/powerpoint/2010/main" val="56970321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6596006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1652006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flipH="1">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7564125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2887619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51CED-465B-40B5-ADCE-957C918F227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696527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7431125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7CAA4A6-D01E-4CE5-96D3-76421E11F859}" type="datetimeFigureOut">
              <a:rPr lang="en-US" smtClean="0"/>
              <a:t>7/27/2024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1161933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2223134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1177518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7/27/2024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7466036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4173353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5593185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353058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941542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3211750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7/27/2024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339017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4BEE3546-8392-43C7-9F2C-3D12730797E7}" type="datetimeFigureOut">
              <a:rPr lang="en-US" smtClean="0"/>
              <a:t>7/27/2024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4005159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Tree>
    <p:extLst>
      <p:ext uri="{BB962C8B-B14F-4D97-AF65-F5344CB8AC3E}">
        <p14:creationId xmlns:p14="http://schemas.microsoft.com/office/powerpoint/2010/main" val="417265221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Tree>
    <p:extLst>
      <p:ext uri="{BB962C8B-B14F-4D97-AF65-F5344CB8AC3E}">
        <p14:creationId xmlns:p14="http://schemas.microsoft.com/office/powerpoint/2010/main" val="145750191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Tree>
    <p:extLst>
      <p:ext uri="{BB962C8B-B14F-4D97-AF65-F5344CB8AC3E}">
        <p14:creationId xmlns:p14="http://schemas.microsoft.com/office/powerpoint/2010/main" val="235426600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Tree>
    <p:extLst>
      <p:ext uri="{BB962C8B-B14F-4D97-AF65-F5344CB8AC3E}">
        <p14:creationId xmlns:p14="http://schemas.microsoft.com/office/powerpoint/2010/main" val="178194564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Tree>
    <p:extLst>
      <p:ext uri="{BB962C8B-B14F-4D97-AF65-F5344CB8AC3E}">
        <p14:creationId xmlns:p14="http://schemas.microsoft.com/office/powerpoint/2010/main" val="206121286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7320917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7160139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1277381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003497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2EAD7E67-FE7A-4208-926E-5A56A9594EC6}" type="datetimeFigureOut">
              <a:rPr lang="en-US" smtClean="0"/>
              <a:t>7/27/2024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7/27/2024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922374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B433094-4641-4BF1-8150-0D7C5591F038}" type="datetimeFigureOut">
              <a:rPr lang="en-US" smtClean="0"/>
              <a:t>7/27/2024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F10AA952-66E3-44B2-B5CD-EDE1BB997B68}" type="datetimeFigureOut">
              <a:rPr lang="en-US" smtClean="0"/>
              <a:t>7/27/2024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90615B8-8B4F-44CB-BD20-F0CD4CC5539C}" type="datetimeFigureOut">
              <a:rPr lang="en-US" smtClean="0"/>
              <a:t>7/27/2024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485B9DC-F28E-4F32-B8F8-C6EB6E3C7941}" type="datetimeFigureOut">
              <a:rPr lang="en-US" smtClean="0"/>
              <a:t>7/27/2024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7/27/2024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pic>
        <p:nvPicPr>
          <p:cNvPr id="9" name="Picture 8"/>
          <p:cNvPicPr>
            <a:picLocks noChangeAspect="1"/>
          </p:cNvPicPr>
          <p:nvPr/>
        </p:nvPicPr>
        <p:blipFill>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E351CED-465B-40B5-ADCE-957C918F227B}" type="datetimeFigureOut">
              <a:rPr lang="en-US" smtClean="0"/>
              <a:t>7/27/2024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A33CB2A-1702-4C1D-9CC4-8D472D39F19E}" type="slidenum">
              <a:rPr lang="en-US" smtClean="0"/>
              <a:t>‹#›</a:t>
            </a:fld>
            <a:endParaRPr lang="en-US"/>
          </a:p>
        </p:txBody>
      </p:sp>
    </p:spTree>
    <p:extLst>
      <p:ext uri="{BB962C8B-B14F-4D97-AF65-F5344CB8AC3E}">
        <p14:creationId xmlns:p14="http://schemas.microsoft.com/office/powerpoint/2010/main" val="2993511937"/>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F72BA41-EC5B-4197-BCC8-0FD2E523CD7A}" type="datetimeFigureOut">
              <a:rPr lang="en-US" smtClean="0"/>
              <a:t>7/27/2024</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15108C-154A-4A5A-9C05-91A49A422BA7}" type="slidenum">
              <a:rPr lang="en-US" smtClean="0"/>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Tree>
    <p:extLst>
      <p:ext uri="{BB962C8B-B14F-4D97-AF65-F5344CB8AC3E}">
        <p14:creationId xmlns:p14="http://schemas.microsoft.com/office/powerpoint/2010/main" val="365013040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2345051-2045-45DA-935E-2E3CA1A69ADC}" type="datetimeFigureOut">
              <a:rPr lang="en-US" smtClean="0"/>
              <a:t>7/27/2024</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CD31F4-64FA-4BA0-9498-67783267A8C8}" type="slidenum">
              <a:rPr lang="en-US" smtClean="0"/>
              <a:t>‹#›</a:t>
            </a:fld>
            <a:endParaRPr lang="en-US"/>
          </a:p>
        </p:txBody>
      </p:sp>
    </p:spTree>
    <p:extLst>
      <p:ext uri="{BB962C8B-B14F-4D97-AF65-F5344CB8AC3E}">
        <p14:creationId xmlns:p14="http://schemas.microsoft.com/office/powerpoint/2010/main" val="224054064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5.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35.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5" name="Picture 4" descr="A plane flying in the sky with birds&#10;&#10;Description automatically generated">
            <a:extLst>
              <a:ext uri="{FF2B5EF4-FFF2-40B4-BE49-F238E27FC236}">
                <a16:creationId xmlns:a16="http://schemas.microsoft.com/office/drawing/2014/main" id="{E45B7A18-A5E4-955B-B40C-DB8A9372F02B}"/>
              </a:ext>
            </a:extLst>
          </p:cNvPr>
          <p:cNvPicPr>
            <a:picLocks noChangeAspect="1"/>
          </p:cNvPicPr>
          <p:nvPr/>
        </p:nvPicPr>
        <p:blipFill>
          <a:blip r:embed="rId3">
            <a:extLst>
              <a:ext uri="{28A0092B-C50C-407E-A947-70E740481C1C}">
                <a14:useLocalDpi xmlns:a14="http://schemas.microsoft.com/office/drawing/2010/main" val="0"/>
              </a:ext>
            </a:extLst>
          </a:blip>
          <a:srcRect t="18221" r="-1" b="19857"/>
          <a:stretch>
            <a:fillRect/>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4294967293">
            <a:schemeClr val="dk2"/>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2" name="Title 1">
            <a:extLst>
              <a:ext uri="{FF2B5EF4-FFF2-40B4-BE49-F238E27FC236}">
                <a16:creationId xmlns:a16="http://schemas.microsoft.com/office/drawing/2014/main" id="{80779381-AC68-54AC-8F12-D8BD7ACB6F2B}"/>
              </a:ext>
            </a:extLst>
          </p:cNvPr>
          <p:cNvSpPr>
            <a:spLocks noGrp="1"/>
          </p:cNvSpPr>
          <p:nvPr>
            <p:ph type="ctrTitle"/>
          </p:nvPr>
        </p:nvSpPr>
        <p:spPr>
          <a:xfrm>
            <a:off x="636916" y="4854346"/>
            <a:ext cx="10407602" cy="868026"/>
          </a:xfrm>
        </p:spPr>
        <p:txBody>
          <a:bodyPr>
            <a:normAutofit/>
          </a:bodyPr>
          <a:lstStyle/>
          <a:p>
            <a:pPr>
              <a:lnSpc>
                <a:spcPct val="90000"/>
              </a:lnSpc>
            </a:pPr>
            <a:r>
              <a:rPr lang="en-GB" sz="3000">
                <a:solidFill>
                  <a:srgbClr val="EBEBEB"/>
                </a:solidFill>
              </a:rPr>
              <a:t>Data Visualization of  Bird  Strikes between 2000 – 2011 </a:t>
            </a:r>
            <a:endParaRPr lang="en-IN" sz="3000">
              <a:solidFill>
                <a:srgbClr val="EBEBEB"/>
              </a:solidFill>
            </a:endParaRPr>
          </a:p>
        </p:txBody>
      </p:sp>
    </p:spTree>
    <p:extLst>
      <p:ext uri="{BB962C8B-B14F-4D97-AF65-F5344CB8AC3E}">
        <p14:creationId xmlns:p14="http://schemas.microsoft.com/office/powerpoint/2010/main" val="2331587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589936" y="250722"/>
            <a:ext cx="1125302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Top 10 US Airlines in terms of having encountered bird strikes</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C46F284C-E2A8-51C2-4805-E4FA8E159DAF}"/>
              </a:ext>
            </a:extLst>
          </p:cNvPr>
          <p:cNvPicPr>
            <a:picLocks noChangeAspect="1"/>
          </p:cNvPicPr>
          <p:nvPr/>
        </p:nvPicPr>
        <p:blipFill>
          <a:blip r:embed="rId2"/>
          <a:stretch>
            <a:fillRect/>
          </a:stretch>
        </p:blipFill>
        <p:spPr>
          <a:xfrm>
            <a:off x="353962" y="1696065"/>
            <a:ext cx="10724997" cy="4911213"/>
          </a:xfrm>
          <a:prstGeom prst="rect">
            <a:avLst/>
          </a:prstGeom>
        </p:spPr>
      </p:pic>
      <p:sp>
        <p:nvSpPr>
          <p:cNvPr id="5" name="Rectangle 1">
            <a:extLst>
              <a:ext uri="{FF2B5EF4-FFF2-40B4-BE49-F238E27FC236}">
                <a16:creationId xmlns:a16="http://schemas.microsoft.com/office/drawing/2014/main" id="{6D78E058-C802-BB76-9731-CD4898D07E4A}"/>
              </a:ext>
            </a:extLst>
          </p:cNvPr>
          <p:cNvSpPr>
            <a:spLocks noChangeArrowheads="1"/>
          </p:cNvSpPr>
          <p:nvPr/>
        </p:nvSpPr>
        <p:spPr bwMode="auto">
          <a:xfrm>
            <a:off x="6327058" y="3200446"/>
            <a:ext cx="4129548"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Southwest Airlines: Over 4000 bird strikes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American Airlines: Fewer than Southwest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Delta Air Lines: Fewer than Southwest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US Airways: Under 1000 bird strikes (lowest among top 10)</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5049093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398206" y="132735"/>
            <a:ext cx="11267768"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Top 10 US Airlines in terms of having encountered bird strikes</a:t>
            </a:r>
            <a:endParaRPr lang="en-IN" sz="4000">
              <a:solidFill>
                <a:schemeClr val="accent6">
                  <a:lumMod val="50000"/>
                </a:schemeClr>
              </a:solidFill>
              <a:latin typeface="Algerian" panose="04020705040A02060702" pitchFamily="82" charset="0"/>
            </a:endParaRPr>
          </a:p>
        </p:txBody>
      </p:sp>
      <p:pic>
        <p:nvPicPr>
          <p:cNvPr id="6" name="Picture 5">
            <a:extLst>
              <a:ext uri="{FF2B5EF4-FFF2-40B4-BE49-F238E27FC236}">
                <a16:creationId xmlns:a16="http://schemas.microsoft.com/office/drawing/2014/main" id="{5B821199-7700-DFC8-CB71-132E28DC3883}"/>
              </a:ext>
            </a:extLst>
          </p:cNvPr>
          <p:cNvPicPr>
            <a:picLocks noChangeAspect="1"/>
          </p:cNvPicPr>
          <p:nvPr/>
        </p:nvPicPr>
        <p:blipFill>
          <a:blip r:embed="rId2"/>
          <a:stretch>
            <a:fillRect/>
          </a:stretch>
        </p:blipFill>
        <p:spPr>
          <a:xfrm>
            <a:off x="526026" y="1574161"/>
            <a:ext cx="11267767" cy="5151104"/>
          </a:xfrm>
          <a:prstGeom prst="rect">
            <a:avLst/>
          </a:prstGeom>
        </p:spPr>
      </p:pic>
      <p:sp>
        <p:nvSpPr>
          <p:cNvPr id="8" name="TextBox 7">
            <a:extLst>
              <a:ext uri="{FF2B5EF4-FFF2-40B4-BE49-F238E27FC236}">
                <a16:creationId xmlns:a16="http://schemas.microsoft.com/office/drawing/2014/main" id="{69F64C27-B54C-6498-FCF8-3F6B9FA86E51}"/>
              </a:ext>
            </a:extLst>
          </p:cNvPr>
          <p:cNvSpPr txBox="1"/>
          <p:nvPr/>
        </p:nvSpPr>
        <p:spPr>
          <a:xfrm>
            <a:off x="8377083" y="2059998"/>
            <a:ext cx="2982861"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pitchFamily="2" charset="2"/>
              <a:buChar char="Ø"/>
            </a:pPr>
            <a:r>
              <a:rPr lang="en-GB" b="1" i="0">
                <a:solidFill>
                  <a:schemeClr val="accent1">
                    <a:lumMod val="50000"/>
                  </a:schemeClr>
                </a:solidFill>
                <a:effectLst/>
                <a:latin typeface="-apple-system"/>
              </a:rPr>
              <a:t>Southwest Airlines</a:t>
            </a:r>
            <a:r>
              <a:rPr lang="en-GB" b="0" i="0">
                <a:solidFill>
                  <a:schemeClr val="accent1">
                    <a:lumMod val="50000"/>
                  </a:schemeClr>
                </a:solidFill>
                <a:effectLst/>
                <a:latin typeface="-apple-system"/>
              </a:rPr>
              <a:t>: Over 4000 bird strikes (most).</a:t>
            </a:r>
          </a:p>
          <a:p>
            <a:pPr marL="285750" indent="-285750" algn="l">
              <a:buFont typeface="Wingdings" panose="05000000000000000000" pitchFamily="2" charset="2"/>
              <a:buChar char="Ø"/>
            </a:pPr>
            <a:r>
              <a:rPr lang="en-GB" b="1" i="0">
                <a:solidFill>
                  <a:schemeClr val="accent1">
                    <a:lumMod val="50000"/>
                  </a:schemeClr>
                </a:solidFill>
                <a:effectLst/>
                <a:latin typeface="-apple-system"/>
              </a:rPr>
              <a:t>US Airways</a:t>
            </a:r>
            <a:r>
              <a:rPr lang="en-GB" b="0" i="0">
                <a:solidFill>
                  <a:schemeClr val="accent1">
                    <a:lumMod val="50000"/>
                  </a:schemeClr>
                </a:solidFill>
                <a:effectLst/>
                <a:latin typeface="-apple-system"/>
              </a:rPr>
              <a:t>: Less than 1000 bird strikes (least).</a:t>
            </a:r>
          </a:p>
        </p:txBody>
      </p:sp>
    </p:spTree>
    <p:extLst>
      <p:ext uri="{BB962C8B-B14F-4D97-AF65-F5344CB8AC3E}">
        <p14:creationId xmlns:p14="http://schemas.microsoft.com/office/powerpoint/2010/main" val="173900132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398206" y="250722"/>
            <a:ext cx="11267768"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Airports with most incidents of bird strikes – Top 50 </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B338F785-A7AF-CD56-93EF-A8EF22738F62}"/>
              </a:ext>
            </a:extLst>
          </p:cNvPr>
          <p:cNvPicPr>
            <a:picLocks noChangeAspect="1"/>
          </p:cNvPicPr>
          <p:nvPr/>
        </p:nvPicPr>
        <p:blipFill>
          <a:blip r:embed="rId2"/>
          <a:stretch>
            <a:fillRect/>
          </a:stretch>
        </p:blipFill>
        <p:spPr>
          <a:xfrm>
            <a:off x="206477" y="1574160"/>
            <a:ext cx="11813457" cy="5033117"/>
          </a:xfrm>
          <a:prstGeom prst="rect">
            <a:avLst/>
          </a:prstGeom>
        </p:spPr>
      </p:pic>
    </p:spTree>
    <p:extLst>
      <p:ext uri="{BB962C8B-B14F-4D97-AF65-F5344CB8AC3E}">
        <p14:creationId xmlns:p14="http://schemas.microsoft.com/office/powerpoint/2010/main" val="1676495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398206" y="250722"/>
            <a:ext cx="1126776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Yearly Cost Incurred due to Bird Strikes</a:t>
            </a:r>
            <a:endParaRPr lang="en-IN" sz="40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7FD9311E-7467-A5AA-6E3B-7AFD45311781}"/>
              </a:ext>
            </a:extLst>
          </p:cNvPr>
          <p:cNvPicPr>
            <a:picLocks noChangeAspect="1"/>
          </p:cNvPicPr>
          <p:nvPr/>
        </p:nvPicPr>
        <p:blipFill>
          <a:blip r:embed="rId2"/>
          <a:stretch>
            <a:fillRect/>
          </a:stretch>
        </p:blipFill>
        <p:spPr>
          <a:xfrm>
            <a:off x="398207" y="840658"/>
            <a:ext cx="11267767" cy="5958347"/>
          </a:xfrm>
          <a:prstGeom prst="rect">
            <a:avLst/>
          </a:prstGeom>
        </p:spPr>
      </p:pic>
      <p:sp>
        <p:nvSpPr>
          <p:cNvPr id="7" name="TextBox 6">
            <a:extLst>
              <a:ext uri="{FF2B5EF4-FFF2-40B4-BE49-F238E27FC236}">
                <a16:creationId xmlns:a16="http://schemas.microsoft.com/office/drawing/2014/main" id="{0296AE49-9B7D-9175-F3E8-89391EA55C3C}"/>
              </a:ext>
            </a:extLst>
          </p:cNvPr>
          <p:cNvSpPr txBox="1"/>
          <p:nvPr/>
        </p:nvSpPr>
        <p:spPr>
          <a:xfrm>
            <a:off x="7418440" y="1367812"/>
            <a:ext cx="2797277" cy="1477328"/>
          </a:xfrm>
          <a:prstGeom prst="rect">
            <a:avLst/>
          </a:prstGeom>
          <a:noFill/>
        </p:spPr>
        <p:txBody>
          <a:bodyPr wrap="square" num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GB" b="1" i="0">
                <a:solidFill>
                  <a:schemeClr val="accent5">
                    <a:lumMod val="50000"/>
                  </a:schemeClr>
                </a:solidFill>
                <a:effectLst/>
                <a:latin typeface="-apple-system"/>
              </a:rPr>
              <a:t>Peak: 2002, just over 40000. </a:t>
            </a:r>
          </a:p>
          <a:p>
            <a:pPr marL="285750" indent="-285750">
              <a:buFont typeface="Wingdings" panose="05000000000000000000" pitchFamily="2" charset="2"/>
              <a:buChar char="Ø"/>
            </a:pPr>
            <a:r>
              <a:rPr lang="en-GB" b="1" i="0">
                <a:solidFill>
                  <a:schemeClr val="accent5">
                    <a:lumMod val="50000"/>
                  </a:schemeClr>
                </a:solidFill>
                <a:effectLst/>
                <a:latin typeface="-apple-system"/>
              </a:rPr>
              <a:t>Trend: General decline after 2002, with fluctuations until 2010.</a:t>
            </a:r>
            <a:endParaRPr lang="en-IN" b="1">
              <a:solidFill>
                <a:schemeClr val="accent5">
                  <a:lumMod val="50000"/>
                </a:schemeClr>
              </a:solidFill>
            </a:endParaRPr>
          </a:p>
        </p:txBody>
      </p:sp>
    </p:spTree>
    <p:extLst>
      <p:ext uri="{BB962C8B-B14F-4D97-AF65-F5344CB8AC3E}">
        <p14:creationId xmlns:p14="http://schemas.microsoft.com/office/powerpoint/2010/main" val="31749959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 useBgFill="1">
        <p:nvSpPr>
          <p:cNvPr id="49" name="Rectangle 4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bg1"/>
              </a:solidFill>
            </a:endParaRPr>
          </a:p>
        </p:txBody>
      </p:sp>
      <p:grpSp>
        <p:nvGrpSpPr>
          <p:cNvPr id="51" name="Group 50">
            <a:extLst>
              <a:ext uri="{FF2B5EF4-FFF2-40B4-BE49-F238E27FC236}">
                <a16:creationId xmlns:a16="http://schemas.microsoft.com/office/drawing/2014/main" id="{06222836-EDA3-4230-9DAC-ED116DCB5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A345135-0A54-4744-92A7-4A008D25E4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3731570-8EB2-4A06-803A-52C4280E49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3BB6D80-519A-4BA2-AF1A-7ED78E8752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2F88C35-D28D-44FE-AC35-939BB17B3D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DCA0562-C5EA-4F6E-836A-B42675B63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75BFD87-D844-4D54-82EE-0FCA17930A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4E1AF07-0225-45CC-B2D1-4F65D6051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040857E-6A4A-4377-A884-76097516C8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99F8870-2B5D-4D35-8E5E-6FFBC85C7E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FB0504A-C469-4B6D-8C1A-FFB002BD5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42A07F-4188-409B-9289-E285B7EE6C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6ABE05-0EC9-464B-89E9-3BC7A89FA9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D805D00-7C89-42D8-B064-1F729C63E6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017D292-F986-4503-BF76-4A2411B845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FE9223D-F7ED-43E1-955A-3F3B28617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803FBB-A4C0-4AE0-A2D6-29021EBFCD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7EB43B-DE93-4BC3-9D6A-4888521D41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D549063-5CF9-411C-AB9D-CD7B687482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E59B4A1-9D41-4E00-BA2A-769FD2D194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8C8D81C-5882-4974-9714-FC00978EC3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9B1539-2111-41F8-8BAA-954EFBCFE7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B0E3ED-8DE6-40C2-821A-0DC995DF07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D0B86D-8D94-48FF-9571-AAB711707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3D501DC-25BA-41D8-8B7F-DA488A3BA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8B16DB-7C8E-44FD-BDCF-809019BEF9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DDD5CE-2000-4D59-98B8-B5DF55638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A03A664-496B-4A9D-AED7-ED54092253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59656DC-5901-447B-AB68-34B325CC4E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E5409AA-E13F-4069-9A83-065811698C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A4B8594-E276-4A82-8CBB-2101035085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49AB50F-FD66-4545-BFC8-3E8589359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B2145925-93A7-43A2-9666-BD9E782B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
        <p:nvSpPr>
          <p:cNvPr id="2" name="TextBox 1">
            <a:extLst>
              <a:ext uri="{FF2B5EF4-FFF2-40B4-BE49-F238E27FC236}">
                <a16:creationId xmlns:a16="http://schemas.microsoft.com/office/drawing/2014/main" id="{AEF66C80-A22D-A402-93FA-6AA39067EE75}"/>
              </a:ext>
            </a:extLst>
          </p:cNvPr>
          <p:cNvSpPr txBox="1"/>
          <p:nvPr/>
        </p:nvSpPr>
        <p:spPr>
          <a:xfrm>
            <a:off x="270630" y="191501"/>
            <a:ext cx="5428961" cy="1918408"/>
          </a:xfrm>
          <a:prstGeom prst="rect">
            <a:avLst/>
          </a:prstGeom>
        </p:spPr>
        <p:txBody>
          <a:bodyPr vert="horz" lIns="91440" tIns="45720" rIns="91440" bIns="45720" rtlCol="0" anchor="ctr">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5400">
                <a:solidFill>
                  <a:schemeClr val="accent6">
                    <a:lumMod val="50000"/>
                  </a:schemeClr>
                </a:solidFill>
                <a:latin typeface="Algerian" panose="04020705040A02060702" pitchFamily="82" charset="0"/>
                <a:ea typeface="+mj-ea"/>
                <a:cs typeface="+mj-cs"/>
              </a:rPr>
              <a:t>When do most bird strikes occur?</a:t>
            </a:r>
          </a:p>
        </p:txBody>
      </p:sp>
      <p:sp useBgFill="1">
        <p:nvSpPr>
          <p:cNvPr id="92" name="Freeform: Shape 91">
            <a:extLst>
              <a:ext uri="{FF2B5EF4-FFF2-40B4-BE49-F238E27FC236}">
                <a16:creationId xmlns:a16="http://schemas.microsoft.com/office/drawing/2014/main" id="{DC4B089A-D5C8-4CF7-AFF9-EA4CCE28D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p>
        </p:txBody>
      </p:sp>
      <p:pic>
        <p:nvPicPr>
          <p:cNvPr id="9" name="Picture 8">
            <a:extLst>
              <a:ext uri="{FF2B5EF4-FFF2-40B4-BE49-F238E27FC236}">
                <a16:creationId xmlns:a16="http://schemas.microsoft.com/office/drawing/2014/main" id="{D6CAD772-426D-EBAD-99F6-EBA64BCA4F1B}"/>
              </a:ext>
            </a:extLst>
          </p:cNvPr>
          <p:cNvPicPr>
            <a:picLocks noChangeAspect="1"/>
          </p:cNvPicPr>
          <p:nvPr/>
        </p:nvPicPr>
        <p:blipFill>
          <a:blip r:embed="rId2"/>
          <a:stretch>
            <a:fillRect/>
          </a:stretch>
        </p:blipFill>
        <p:spPr>
          <a:xfrm>
            <a:off x="283367" y="1941389"/>
            <a:ext cx="5789456" cy="4818439"/>
          </a:xfrm>
          <a:prstGeom prst="rect">
            <a:avLst/>
          </a:prstGeom>
        </p:spPr>
      </p:pic>
      <p:pic>
        <p:nvPicPr>
          <p:cNvPr id="8" name="Picture 7">
            <a:extLst>
              <a:ext uri="{FF2B5EF4-FFF2-40B4-BE49-F238E27FC236}">
                <a16:creationId xmlns:a16="http://schemas.microsoft.com/office/drawing/2014/main" id="{F8491BF0-F2BF-0F49-2375-70D75A64D32B}"/>
              </a:ext>
            </a:extLst>
          </p:cNvPr>
          <p:cNvPicPr>
            <a:picLocks noChangeAspect="1"/>
          </p:cNvPicPr>
          <p:nvPr/>
        </p:nvPicPr>
        <p:blipFill>
          <a:blip r:embed="rId3"/>
          <a:stretch>
            <a:fillRect/>
          </a:stretch>
        </p:blipFill>
        <p:spPr>
          <a:xfrm>
            <a:off x="6112962" y="22344"/>
            <a:ext cx="5973745" cy="3308487"/>
          </a:xfrm>
          <a:prstGeom prst="rect">
            <a:avLst/>
          </a:prstGeom>
        </p:spPr>
      </p:pic>
      <p:pic>
        <p:nvPicPr>
          <p:cNvPr id="11" name="Picture 10">
            <a:extLst>
              <a:ext uri="{FF2B5EF4-FFF2-40B4-BE49-F238E27FC236}">
                <a16:creationId xmlns:a16="http://schemas.microsoft.com/office/drawing/2014/main" id="{0EACECC8-51BD-4C1F-DBBF-1DCF0358AF6C}"/>
              </a:ext>
            </a:extLst>
          </p:cNvPr>
          <p:cNvPicPr>
            <a:picLocks noChangeAspect="1"/>
          </p:cNvPicPr>
          <p:nvPr/>
        </p:nvPicPr>
        <p:blipFill>
          <a:blip r:embed="rId4"/>
          <a:stretch>
            <a:fillRect/>
          </a:stretch>
        </p:blipFill>
        <p:spPr>
          <a:xfrm>
            <a:off x="6063098" y="3367323"/>
            <a:ext cx="6023610" cy="3588848"/>
          </a:xfrm>
          <a:prstGeom prst="rect">
            <a:avLst/>
          </a:prstGeom>
        </p:spPr>
      </p:pic>
    </p:spTree>
    <p:extLst>
      <p:ext uri="{BB962C8B-B14F-4D97-AF65-F5344CB8AC3E}">
        <p14:creationId xmlns:p14="http://schemas.microsoft.com/office/powerpoint/2010/main" val="200804624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117988" y="28636"/>
            <a:ext cx="12074012"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Altitude of aeroplanes at the time of strike</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A47B5CC6-71D6-8124-5D31-F55E6B01C0A6}"/>
              </a:ext>
            </a:extLst>
          </p:cNvPr>
          <p:cNvPicPr>
            <a:picLocks noChangeAspect="1"/>
          </p:cNvPicPr>
          <p:nvPr/>
        </p:nvPicPr>
        <p:blipFill>
          <a:blip r:embed="rId3"/>
          <a:stretch>
            <a:fillRect/>
          </a:stretch>
        </p:blipFill>
        <p:spPr>
          <a:xfrm>
            <a:off x="4799857" y="1537549"/>
            <a:ext cx="6807126" cy="5320451"/>
          </a:xfrm>
          <a:prstGeom prst="rect">
            <a:avLst/>
          </a:prstGeom>
        </p:spPr>
      </p:pic>
      <p:sp>
        <p:nvSpPr>
          <p:cNvPr id="8" name="TextBox 7">
            <a:extLst>
              <a:ext uri="{FF2B5EF4-FFF2-40B4-BE49-F238E27FC236}">
                <a16:creationId xmlns:a16="http://schemas.microsoft.com/office/drawing/2014/main" id="{39F08A6F-26D5-7BDE-7EF9-DCAF55EE0C44}"/>
              </a:ext>
            </a:extLst>
          </p:cNvPr>
          <p:cNvSpPr txBox="1"/>
          <p:nvPr/>
        </p:nvSpPr>
        <p:spPr>
          <a:xfrm>
            <a:off x="479376" y="2204864"/>
            <a:ext cx="4104456"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pitchFamily="2" charset="2"/>
              <a:buChar char="Ø"/>
            </a:pPr>
            <a:r>
              <a:rPr lang="en-GB" b="1" i="0">
                <a:solidFill>
                  <a:srgbClr val="002060"/>
                </a:solidFill>
                <a:effectLst/>
                <a:latin typeface="-apple-system"/>
              </a:rPr>
              <a:t>Above 1000 ft: The  majority of bird strikes (80.9%) occur at altitudes above 1000 feet.</a:t>
            </a:r>
          </a:p>
          <a:p>
            <a:pPr marL="285750" indent="-285750" algn="l">
              <a:buFont typeface="Wingdings" panose="05000000000000000000" pitchFamily="2" charset="2"/>
              <a:buChar char="Ø"/>
            </a:pPr>
            <a:r>
              <a:rPr lang="en-GB" b="1" i="0">
                <a:solidFill>
                  <a:srgbClr val="002060"/>
                </a:solidFill>
                <a:effectLst/>
                <a:latin typeface="-apple-system"/>
              </a:rPr>
              <a:t>Below 1000 ft: A smaller portion (19.1%) of bird strikes happen below 1000 feet.</a:t>
            </a:r>
          </a:p>
        </p:txBody>
      </p:sp>
    </p:spTree>
    <p:extLst>
      <p:ext uri="{BB962C8B-B14F-4D97-AF65-F5344CB8AC3E}">
        <p14:creationId xmlns:p14="http://schemas.microsoft.com/office/powerpoint/2010/main" val="2265208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117988" y="250722"/>
            <a:ext cx="1207401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Phase of flight at the time of strike</a:t>
            </a:r>
            <a:endParaRPr lang="en-IN" sz="40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B05D8D75-4DD5-07D2-9F9D-338D80FE7FF8}"/>
              </a:ext>
            </a:extLst>
          </p:cNvPr>
          <p:cNvPicPr>
            <a:picLocks noChangeAspect="1"/>
          </p:cNvPicPr>
          <p:nvPr/>
        </p:nvPicPr>
        <p:blipFill>
          <a:blip r:embed="rId3"/>
          <a:stretch>
            <a:fillRect/>
          </a:stretch>
        </p:blipFill>
        <p:spPr>
          <a:xfrm>
            <a:off x="457200" y="1179870"/>
            <a:ext cx="11312013" cy="5427407"/>
          </a:xfrm>
          <a:prstGeom prst="rect">
            <a:avLst/>
          </a:prstGeom>
        </p:spPr>
      </p:pic>
      <p:sp>
        <p:nvSpPr>
          <p:cNvPr id="4" name="TextBox 3">
            <a:extLst>
              <a:ext uri="{FF2B5EF4-FFF2-40B4-BE49-F238E27FC236}">
                <a16:creationId xmlns:a16="http://schemas.microsoft.com/office/drawing/2014/main" id="{0EFDD630-DDA8-B187-6384-3B96E9F5DE92}"/>
              </a:ext>
            </a:extLst>
          </p:cNvPr>
          <p:cNvSpPr txBox="1"/>
          <p:nvPr/>
        </p:nvSpPr>
        <p:spPr>
          <a:xfrm>
            <a:off x="7392144" y="1700808"/>
            <a:ext cx="4030916" cy="258532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pitchFamily="2" charset="2"/>
              <a:buChar char="Ø"/>
            </a:pPr>
            <a:r>
              <a:rPr lang="en-GB" b="1" i="0">
                <a:solidFill>
                  <a:srgbClr val="002060"/>
                </a:solidFill>
                <a:effectLst/>
                <a:latin typeface="-apple-system"/>
              </a:rPr>
              <a:t>Approach</a:t>
            </a:r>
            <a:r>
              <a:rPr lang="en-GB" b="0" i="0">
                <a:solidFill>
                  <a:srgbClr val="002060"/>
                </a:solidFill>
                <a:effectLst/>
                <a:latin typeface="-apple-system"/>
              </a:rPr>
              <a:t>: Highest number of bird strikes.</a:t>
            </a:r>
          </a:p>
          <a:p>
            <a:pPr marL="285750" indent="-285750" algn="l">
              <a:buFont typeface="Wingdings" panose="05000000000000000000" pitchFamily="2" charset="2"/>
              <a:buChar char="Ø"/>
            </a:pPr>
            <a:r>
              <a:rPr lang="en-GB" b="1" i="0">
                <a:solidFill>
                  <a:srgbClr val="002060"/>
                </a:solidFill>
                <a:effectLst/>
                <a:latin typeface="-apple-system"/>
              </a:rPr>
              <a:t>Landing Roll</a:t>
            </a:r>
            <a:r>
              <a:rPr lang="en-GB" b="0" i="0">
                <a:solidFill>
                  <a:srgbClr val="002060"/>
                </a:solidFill>
                <a:effectLst/>
                <a:latin typeface="-apple-system"/>
              </a:rPr>
              <a:t>: Second highest, but still significant.</a:t>
            </a:r>
          </a:p>
          <a:p>
            <a:pPr marL="285750" indent="-285750" algn="l">
              <a:buFont typeface="Wingdings" panose="05000000000000000000" pitchFamily="2" charset="2"/>
              <a:buChar char="Ø"/>
            </a:pPr>
            <a:r>
              <a:rPr lang="en-GB" b="1">
                <a:solidFill>
                  <a:srgbClr val="002060"/>
                </a:solidFill>
                <a:latin typeface="-apple-system"/>
              </a:rPr>
              <a:t>climb</a:t>
            </a:r>
            <a:r>
              <a:rPr lang="en-GB" b="1" i="0">
                <a:solidFill>
                  <a:srgbClr val="002060"/>
                </a:solidFill>
                <a:effectLst/>
                <a:latin typeface="-apple-system"/>
              </a:rPr>
              <a:t> and Take-off Run</a:t>
            </a:r>
            <a:r>
              <a:rPr lang="en-GB" b="0" i="0">
                <a:solidFill>
                  <a:srgbClr val="002060"/>
                </a:solidFill>
                <a:effectLst/>
                <a:latin typeface="-apple-system"/>
              </a:rPr>
              <a:t>: Considerable number of strikes, less than Approach and </a:t>
            </a:r>
            <a:r>
              <a:rPr lang="en-GB">
                <a:solidFill>
                  <a:srgbClr val="002060"/>
                </a:solidFill>
                <a:latin typeface="-apple-system"/>
              </a:rPr>
              <a:t>Landing Roll</a:t>
            </a:r>
            <a:r>
              <a:rPr lang="en-GB" b="0" i="0">
                <a:solidFill>
                  <a:srgbClr val="002060"/>
                </a:solidFill>
                <a:effectLst/>
                <a:latin typeface="-apple-system"/>
              </a:rPr>
              <a:t>.</a:t>
            </a:r>
          </a:p>
          <a:p>
            <a:pPr marL="285750" indent="-285750" algn="l">
              <a:buFont typeface="Wingdings" panose="05000000000000000000" pitchFamily="2" charset="2"/>
              <a:buChar char="Ø"/>
            </a:pPr>
            <a:r>
              <a:rPr lang="en-GB" b="1" i="0">
                <a:solidFill>
                  <a:srgbClr val="002060"/>
                </a:solidFill>
                <a:effectLst/>
                <a:latin typeface="-apple-system"/>
              </a:rPr>
              <a:t>Descent, Taxi, and Parked</a:t>
            </a:r>
            <a:r>
              <a:rPr lang="en-GB" b="0" i="0">
                <a:solidFill>
                  <a:srgbClr val="002060"/>
                </a:solidFill>
                <a:effectLst/>
                <a:latin typeface="-apple-system"/>
              </a:rPr>
              <a:t>: Very few bird strikes.</a:t>
            </a:r>
          </a:p>
        </p:txBody>
      </p:sp>
    </p:spTree>
    <p:extLst>
      <p:ext uri="{BB962C8B-B14F-4D97-AF65-F5344CB8AC3E}">
        <p14:creationId xmlns:p14="http://schemas.microsoft.com/office/powerpoint/2010/main" val="40029840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117988" y="250722"/>
            <a:ext cx="12074012"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Average Altitude of the aeroplanes in different phases the time of strike</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F4EA8182-1A24-A524-A218-127CC8E8E442}"/>
              </a:ext>
            </a:extLst>
          </p:cNvPr>
          <p:cNvPicPr>
            <a:picLocks noChangeAspect="1"/>
          </p:cNvPicPr>
          <p:nvPr/>
        </p:nvPicPr>
        <p:blipFill>
          <a:blip r:embed="rId3"/>
          <a:stretch>
            <a:fillRect/>
          </a:stretch>
        </p:blipFill>
        <p:spPr>
          <a:xfrm>
            <a:off x="234187" y="1803913"/>
            <a:ext cx="11461284" cy="4803365"/>
          </a:xfrm>
          <a:prstGeom prst="rect">
            <a:avLst/>
          </a:prstGeom>
        </p:spPr>
      </p:pic>
    </p:spTree>
    <p:extLst>
      <p:ext uri="{BB962C8B-B14F-4D97-AF65-F5344CB8AC3E}">
        <p14:creationId xmlns:p14="http://schemas.microsoft.com/office/powerpoint/2010/main" val="137565689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Effect of Bird Strikes &amp; Impact on Flight</a:t>
            </a:r>
            <a:endParaRPr lang="en-IN" sz="4000">
              <a:solidFill>
                <a:schemeClr val="accent6">
                  <a:lumMod val="50000"/>
                </a:schemeClr>
              </a:solidFill>
              <a:latin typeface="Algerian" panose="04020705040A02060702" pitchFamily="82" charset="0"/>
            </a:endParaRPr>
          </a:p>
        </p:txBody>
      </p:sp>
      <p:pic>
        <p:nvPicPr>
          <p:cNvPr id="7" name="Picture 6">
            <a:extLst>
              <a:ext uri="{FF2B5EF4-FFF2-40B4-BE49-F238E27FC236}">
                <a16:creationId xmlns:a16="http://schemas.microsoft.com/office/drawing/2014/main" id="{06E71B34-3B16-7D5D-014A-5E091D610BC7}"/>
              </a:ext>
            </a:extLst>
          </p:cNvPr>
          <p:cNvPicPr>
            <a:picLocks noChangeAspect="1"/>
          </p:cNvPicPr>
          <p:nvPr/>
        </p:nvPicPr>
        <p:blipFill>
          <a:blip r:embed="rId3"/>
          <a:stretch>
            <a:fillRect/>
          </a:stretch>
        </p:blipFill>
        <p:spPr>
          <a:xfrm>
            <a:off x="766916" y="1004580"/>
            <a:ext cx="10840065" cy="5438775"/>
          </a:xfrm>
          <a:prstGeom prst="rect">
            <a:avLst/>
          </a:prstGeom>
        </p:spPr>
      </p:pic>
    </p:spTree>
    <p:extLst>
      <p:ext uri="{BB962C8B-B14F-4D97-AF65-F5344CB8AC3E}">
        <p14:creationId xmlns:p14="http://schemas.microsoft.com/office/powerpoint/2010/main" val="918003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560439" y="147483"/>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Effect of Strike at Different Altitude </a:t>
            </a:r>
            <a:endParaRPr lang="en-IN" sz="4000">
              <a:solidFill>
                <a:schemeClr val="accent6">
                  <a:lumMod val="50000"/>
                </a:schemeClr>
              </a:solidFill>
              <a:latin typeface="Algerian" panose="04020705040A02060702" pitchFamily="82" charset="0"/>
            </a:endParaRPr>
          </a:p>
        </p:txBody>
      </p:sp>
      <p:pic>
        <p:nvPicPr>
          <p:cNvPr id="6" name="Picture 5">
            <a:extLst>
              <a:ext uri="{FF2B5EF4-FFF2-40B4-BE49-F238E27FC236}">
                <a16:creationId xmlns:a16="http://schemas.microsoft.com/office/drawing/2014/main" id="{4BF77A52-E1F7-8421-8347-58468F2CE79E}"/>
              </a:ext>
            </a:extLst>
          </p:cNvPr>
          <p:cNvPicPr>
            <a:picLocks noChangeAspect="1"/>
          </p:cNvPicPr>
          <p:nvPr/>
        </p:nvPicPr>
        <p:blipFill>
          <a:blip r:embed="rId3"/>
          <a:stretch>
            <a:fillRect/>
          </a:stretch>
        </p:blipFill>
        <p:spPr>
          <a:xfrm>
            <a:off x="5340170" y="1496960"/>
            <a:ext cx="6707111" cy="4858056"/>
          </a:xfrm>
          <a:prstGeom prst="rect">
            <a:avLst/>
          </a:prstGeom>
        </p:spPr>
      </p:pic>
      <p:pic>
        <p:nvPicPr>
          <p:cNvPr id="4" name="Picture 3">
            <a:extLst>
              <a:ext uri="{FF2B5EF4-FFF2-40B4-BE49-F238E27FC236}">
                <a16:creationId xmlns:a16="http://schemas.microsoft.com/office/drawing/2014/main" id="{61FCBE83-F977-359E-A815-593523A5F8C2}"/>
              </a:ext>
            </a:extLst>
          </p:cNvPr>
          <p:cNvPicPr>
            <a:picLocks noChangeAspect="1"/>
          </p:cNvPicPr>
          <p:nvPr/>
        </p:nvPicPr>
        <p:blipFill>
          <a:blip r:embed="rId4"/>
          <a:stretch>
            <a:fillRect/>
          </a:stretch>
        </p:blipFill>
        <p:spPr>
          <a:xfrm>
            <a:off x="28990" y="1850921"/>
            <a:ext cx="5311180" cy="3906106"/>
          </a:xfrm>
          <a:prstGeom prst="rect">
            <a:avLst/>
          </a:prstGeom>
        </p:spPr>
      </p:pic>
    </p:spTree>
    <p:extLst>
      <p:ext uri="{BB962C8B-B14F-4D97-AF65-F5344CB8AC3E}">
        <p14:creationId xmlns:p14="http://schemas.microsoft.com/office/powerpoint/2010/main" val="39065405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7">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
        <p:nvSpPr>
          <p:cNvPr id="90" name="Rectangle 8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bg1"/>
              </a:solidFill>
            </a:endParaRPr>
          </a:p>
        </p:txBody>
      </p:sp>
      <p:grpSp>
        <p:nvGrpSpPr>
          <p:cNvPr id="92" name="Group 9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BF887B2-F053-D394-C336-A166A8E822B4}"/>
              </a:ext>
            </a:extLst>
          </p:cNvPr>
          <p:cNvSpPr>
            <a:spLocks noGrp="1"/>
          </p:cNvSpPr>
          <p:nvPr>
            <p:ph type="ctrTitle"/>
          </p:nvPr>
        </p:nvSpPr>
        <p:spPr>
          <a:xfrm>
            <a:off x="691079" y="725951"/>
            <a:ext cx="4927425" cy="703235"/>
          </a:xfrm>
        </p:spPr>
        <p:txBody>
          <a:bodyPr vert="horz" lIns="91440" tIns="45720" rIns="91440" bIns="45720" rtlCol="0" anchor="ctr">
            <a:normAutofit fontScale="90000"/>
          </a:bodyPr>
          <a:lstStyle/>
          <a:p>
            <a:r>
              <a:rPr lang="en-US" sz="4400">
                <a:solidFill>
                  <a:schemeClr val="bg2"/>
                </a:solidFill>
                <a:latin typeface="Algerian" panose="04020705040A02060702" pitchFamily="82" charset="0"/>
              </a:rPr>
              <a:t>Introduction</a:t>
            </a:r>
          </a:p>
        </p:txBody>
      </p:sp>
      <p:sp>
        <p:nvSpPr>
          <p:cNvPr id="125" name="Right Triangle 12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0" y="314981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
        <p:nvSpPr>
          <p:cNvPr id="127" name="Freeform: Shape 126">
            <a:extLst>
              <a:ext uri="{FF2B5EF4-FFF2-40B4-BE49-F238E27FC236}">
                <a16:creationId xmlns:a16="http://schemas.microsoft.com/office/drawing/2014/main" id="{376BA64A-0D36-4574-A95A-C3BB108C7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738" y="-3109"/>
            <a:ext cx="6098262" cy="6861109"/>
          </a:xfrm>
          <a:custGeom>
            <a:avLst/>
            <a:gdLst>
              <a:gd name="connsiteX0" fmla="*/ 2247706 w 6098262"/>
              <a:gd name="connsiteY0" fmla="*/ 0 h 6861109"/>
              <a:gd name="connsiteX1" fmla="*/ 6098262 w 6098262"/>
              <a:gd name="connsiteY1" fmla="*/ 0 h 6861109"/>
              <a:gd name="connsiteX2" fmla="*/ 6098262 w 6098262"/>
              <a:gd name="connsiteY2" fmla="*/ 6861109 h 6861109"/>
              <a:gd name="connsiteX3" fmla="*/ 2247706 w 6098262"/>
              <a:gd name="connsiteY3" fmla="*/ 6861109 h 6861109"/>
              <a:gd name="connsiteX4" fmla="*/ 2247706 w 6098262"/>
              <a:gd name="connsiteY4" fmla="*/ 6857999 h 6861109"/>
              <a:gd name="connsiteX5" fmla="*/ 274850 w 6098262"/>
              <a:gd name="connsiteY5" fmla="*/ 6857999 h 6861109"/>
              <a:gd name="connsiteX6" fmla="*/ 954409 w 6098262"/>
              <a:gd name="connsiteY6" fmla="*/ 1 h 6861109"/>
              <a:gd name="connsiteX7" fmla="*/ 2247706 w 6098262"/>
              <a:gd name="connsiteY7" fmla="*/ 1 h 686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2" h="6861109">
                <a:moveTo>
                  <a:pt x="2247706" y="0"/>
                </a:moveTo>
                <a:lnTo>
                  <a:pt x="6098262" y="0"/>
                </a:lnTo>
                <a:lnTo>
                  <a:pt x="6098262" y="6861109"/>
                </a:lnTo>
                <a:lnTo>
                  <a:pt x="2247706" y="6861109"/>
                </a:lnTo>
                <a:lnTo>
                  <a:pt x="2247706" y="6857999"/>
                </a:lnTo>
                <a:lnTo>
                  <a:pt x="274850" y="6857999"/>
                </a:lnTo>
                <a:cubicBezTo>
                  <a:pt x="-619306" y="3429000"/>
                  <a:pt x="954409" y="3429000"/>
                  <a:pt x="954409" y="1"/>
                </a:cubicBezTo>
                <a:lnTo>
                  <a:pt x="2247706" y="1"/>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p>
        </p:txBody>
      </p:sp>
      <p:pic>
        <p:nvPicPr>
          <p:cNvPr id="31" name="Picture 30" descr="Aerial view of parked aeroplane">
            <a:extLst>
              <a:ext uri="{FF2B5EF4-FFF2-40B4-BE49-F238E27FC236}">
                <a16:creationId xmlns:a16="http://schemas.microsoft.com/office/drawing/2014/main" id="{58CD9FA5-C274-1E56-095E-B571E78F3193}"/>
              </a:ext>
            </a:extLst>
          </p:cNvPr>
          <p:cNvPicPr>
            <a:picLocks noChangeAspect="1"/>
          </p:cNvPicPr>
          <p:nvPr/>
        </p:nvPicPr>
        <p:blipFill>
          <a:blip r:embed="rId2">
            <a:alphaModFix amt="80000"/>
          </a:blip>
          <a:srcRect l="9014" r="31627" b="-1"/>
          <a:stretch>
            <a:fillRect/>
          </a:stretch>
        </p:blipFill>
        <p:spPr>
          <a:xfrm>
            <a:off x="6122225" y="23451"/>
            <a:ext cx="6099953" cy="6859554"/>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
        <p:nvSpPr>
          <p:cNvPr id="4" name="TextBox 3">
            <a:extLst>
              <a:ext uri="{FF2B5EF4-FFF2-40B4-BE49-F238E27FC236}">
                <a16:creationId xmlns:a16="http://schemas.microsoft.com/office/drawing/2014/main" id="{4528FAA5-F11F-9DC8-E575-F51FF3C413BE}"/>
              </a:ext>
            </a:extLst>
          </p:cNvPr>
          <p:cNvSpPr txBox="1"/>
          <p:nvPr/>
        </p:nvSpPr>
        <p:spPr>
          <a:xfrm>
            <a:off x="382009" y="1452868"/>
            <a:ext cx="5680705" cy="4876119"/>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600">
              <a:lnSpc>
                <a:spcPct val="110000"/>
              </a:lnSpc>
              <a:spcBef>
                <a:spcPts val="930"/>
              </a:spcBef>
              <a:spcAft>
                <a:spcPts val="600"/>
              </a:spcAft>
              <a:buClr>
                <a:schemeClr val="tx2">
                  <a:lumMod val="50000"/>
                  <a:lumOff val="50000"/>
                </a:schemeClr>
              </a:buClr>
              <a:buSzPct val="75000"/>
              <a:buFont typeface="Wingdings" panose="05000000000000000000" pitchFamily="2" charset="2"/>
              <a:buChar char="§"/>
            </a:pPr>
            <a:r>
              <a:rPr lang="en-US" sz="3600" spc="150">
                <a:solidFill>
                  <a:schemeClr val="bg2">
                    <a:lumMod val="10000"/>
                  </a:schemeClr>
                </a:solidFill>
                <a:latin typeface="Aldhabi" panose="01000000000000000000" pitchFamily="2" charset="-78"/>
                <a:cs typeface="Aldhabi" panose="01000000000000000000" pitchFamily="2" charset="-78"/>
              </a:rPr>
              <a:t>Bird strikes, collisions between birds and aircraft, pose significant aviation safety threats, potentially causing severe damage and fatal accidents. This report analyzes FAA bird strike data from 2000 to 2011, focusing on incident numbers, trends, affected airlines, and airports. 🛫</a:t>
            </a:r>
          </a:p>
        </p:txBody>
      </p:sp>
    </p:spTree>
    <p:extLst>
      <p:ext uri="{BB962C8B-B14F-4D97-AF65-F5344CB8AC3E}">
        <p14:creationId xmlns:p14="http://schemas.microsoft.com/office/powerpoint/2010/main" val="1055080058"/>
      </p:ext>
    </p:extLst>
  </p:cSld>
  <p:clrMapOvr>
    <a:overrideClrMapping bg1="dk1" tx1="lt1" bg2="dk2" tx2="lt2" accent1="accent1" accent2="accent2" accent3="accent3" accent4="accent4" accent5="accent5" accent6="accent6" hlink="hlink" folHlink="folHlink"/>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Were Pilots Informed? </a:t>
            </a:r>
            <a:endParaRPr lang="en-IN" sz="4000">
              <a:solidFill>
                <a:schemeClr val="accent6">
                  <a:lumMod val="50000"/>
                </a:schemeClr>
              </a:solidFill>
              <a:latin typeface="Algerian" panose="04020705040A02060702" pitchFamily="82" charset="0"/>
            </a:endParaRPr>
          </a:p>
        </p:txBody>
      </p:sp>
      <p:pic>
        <p:nvPicPr>
          <p:cNvPr id="6" name="Picture 5">
            <a:extLst>
              <a:ext uri="{FF2B5EF4-FFF2-40B4-BE49-F238E27FC236}">
                <a16:creationId xmlns:a16="http://schemas.microsoft.com/office/drawing/2014/main" id="{5A5FD247-77F3-AD27-2689-3CD13D92155A}"/>
              </a:ext>
            </a:extLst>
          </p:cNvPr>
          <p:cNvPicPr>
            <a:picLocks noChangeAspect="1"/>
          </p:cNvPicPr>
          <p:nvPr/>
        </p:nvPicPr>
        <p:blipFill>
          <a:blip r:embed="rId3"/>
          <a:stretch>
            <a:fillRect/>
          </a:stretch>
        </p:blipFill>
        <p:spPr>
          <a:xfrm>
            <a:off x="0" y="1922515"/>
            <a:ext cx="5258855" cy="3771900"/>
          </a:xfrm>
          <a:prstGeom prst="rect">
            <a:avLst/>
          </a:prstGeom>
        </p:spPr>
      </p:pic>
      <p:pic>
        <p:nvPicPr>
          <p:cNvPr id="8" name="Picture 7">
            <a:extLst>
              <a:ext uri="{FF2B5EF4-FFF2-40B4-BE49-F238E27FC236}">
                <a16:creationId xmlns:a16="http://schemas.microsoft.com/office/drawing/2014/main" id="{4F7E697C-76DE-7865-3051-37450FC01FA0}"/>
              </a:ext>
            </a:extLst>
          </p:cNvPr>
          <p:cNvPicPr>
            <a:picLocks noChangeAspect="1"/>
          </p:cNvPicPr>
          <p:nvPr/>
        </p:nvPicPr>
        <p:blipFill>
          <a:blip r:embed="rId4"/>
          <a:stretch>
            <a:fillRect/>
          </a:stretch>
        </p:blipFill>
        <p:spPr>
          <a:xfrm>
            <a:off x="4483510" y="1686541"/>
            <a:ext cx="7708490" cy="5038724"/>
          </a:xfrm>
          <a:prstGeom prst="rect">
            <a:avLst/>
          </a:prstGeom>
        </p:spPr>
      </p:pic>
    </p:spTree>
    <p:extLst>
      <p:ext uri="{BB962C8B-B14F-4D97-AF65-F5344CB8AC3E}">
        <p14:creationId xmlns:p14="http://schemas.microsoft.com/office/powerpoint/2010/main" val="73054443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Prior  Warning and Effect of Strike Relation</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D6EE9A2C-DEBE-CDAA-A553-C594D5D6C4BF}"/>
              </a:ext>
            </a:extLst>
          </p:cNvPr>
          <p:cNvPicPr>
            <a:picLocks noChangeAspect="1"/>
          </p:cNvPicPr>
          <p:nvPr/>
        </p:nvPicPr>
        <p:blipFill>
          <a:blip r:embed="rId3"/>
          <a:stretch>
            <a:fillRect/>
          </a:stretch>
        </p:blipFill>
        <p:spPr>
          <a:xfrm>
            <a:off x="280219" y="1456174"/>
            <a:ext cx="10521700" cy="4767645"/>
          </a:xfrm>
          <a:prstGeom prst="rect">
            <a:avLst/>
          </a:prstGeom>
        </p:spPr>
      </p:pic>
    </p:spTree>
    <p:extLst>
      <p:ext uri="{BB962C8B-B14F-4D97-AF65-F5344CB8AC3E}">
        <p14:creationId xmlns:p14="http://schemas.microsoft.com/office/powerpoint/2010/main" val="54109243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Impact of wildlife Strikes &amp;  Flight safty and damage</a:t>
            </a:r>
            <a:endParaRPr lang="en-IN" sz="40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75EE3D72-C694-E75F-2907-528162BEBB85}"/>
              </a:ext>
            </a:extLst>
          </p:cNvPr>
          <p:cNvPicPr>
            <a:picLocks noChangeAspect="1"/>
          </p:cNvPicPr>
          <p:nvPr/>
        </p:nvPicPr>
        <p:blipFill>
          <a:blip r:embed="rId3"/>
          <a:stretch>
            <a:fillRect/>
          </a:stretch>
        </p:blipFill>
        <p:spPr>
          <a:xfrm>
            <a:off x="167713" y="1456174"/>
            <a:ext cx="10290736" cy="4909445"/>
          </a:xfrm>
          <a:prstGeom prst="rect">
            <a:avLst/>
          </a:prstGeom>
        </p:spPr>
      </p:pic>
    </p:spTree>
    <p:extLst>
      <p:ext uri="{BB962C8B-B14F-4D97-AF65-F5344CB8AC3E}">
        <p14:creationId xmlns:p14="http://schemas.microsoft.com/office/powerpoint/2010/main" val="370628753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Distribution of wildlife strike by phase  of flight</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605B3CA8-E9EC-4C77-9639-B7E34407F240}"/>
              </a:ext>
            </a:extLst>
          </p:cNvPr>
          <p:cNvPicPr>
            <a:picLocks noChangeAspect="1"/>
          </p:cNvPicPr>
          <p:nvPr/>
        </p:nvPicPr>
        <p:blipFill>
          <a:blip r:embed="rId3"/>
          <a:stretch>
            <a:fillRect/>
          </a:stretch>
        </p:blipFill>
        <p:spPr>
          <a:xfrm>
            <a:off x="280992" y="1494729"/>
            <a:ext cx="6430297" cy="5230536"/>
          </a:xfrm>
          <a:prstGeom prst="rect">
            <a:avLst/>
          </a:prstGeom>
        </p:spPr>
      </p:pic>
      <p:sp>
        <p:nvSpPr>
          <p:cNvPr id="5" name="TextBox 4">
            <a:extLst>
              <a:ext uri="{FF2B5EF4-FFF2-40B4-BE49-F238E27FC236}">
                <a16:creationId xmlns:a16="http://schemas.microsoft.com/office/drawing/2014/main" id="{BE766F12-64E1-8E81-E612-3DF1EAE741DB}"/>
              </a:ext>
            </a:extLst>
          </p:cNvPr>
          <p:cNvSpPr txBox="1"/>
          <p:nvPr/>
        </p:nvSpPr>
        <p:spPr>
          <a:xfrm>
            <a:off x="8112224" y="1125741"/>
            <a:ext cx="3384376" cy="460651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en-GB">
              <a:solidFill>
                <a:schemeClr val="accent6">
                  <a:lumMod val="50000"/>
                </a:schemeClr>
              </a:solidFill>
            </a:endParaRPr>
          </a:p>
          <a:p>
            <a:pPr>
              <a:lnSpc>
                <a:spcPct val="150000"/>
              </a:lnSpc>
              <a:buFont typeface="Arial" pitchFamily="34" charset="0"/>
              <a:buChar char="•"/>
            </a:pPr>
            <a:r>
              <a:rPr lang="en-GB" b="1">
                <a:solidFill>
                  <a:schemeClr val="accent6">
                    <a:lumMod val="50000"/>
                  </a:schemeClr>
                </a:solidFill>
              </a:rPr>
              <a:t>Approach Phase:</a:t>
            </a:r>
            <a:r>
              <a:rPr lang="en-GB">
                <a:solidFill>
                  <a:schemeClr val="accent6">
                    <a:lumMod val="50000"/>
                  </a:schemeClr>
                </a:solidFill>
              </a:rPr>
              <a:t> Most wildlife strikes (40.8%) occur here.</a:t>
            </a:r>
          </a:p>
          <a:p>
            <a:pPr>
              <a:lnSpc>
                <a:spcPct val="150000"/>
              </a:lnSpc>
              <a:buFont typeface="Arial" pitchFamily="34" charset="0"/>
              <a:buChar char="•"/>
            </a:pPr>
            <a:r>
              <a:rPr lang="en-GB" b="1">
                <a:solidFill>
                  <a:schemeClr val="accent6">
                    <a:lumMod val="50000"/>
                  </a:schemeClr>
                </a:solidFill>
              </a:rPr>
              <a:t>Climb Phase:</a:t>
            </a:r>
            <a:r>
              <a:rPr lang="en-GB">
                <a:solidFill>
                  <a:schemeClr val="accent6">
                    <a:lumMod val="50000"/>
                  </a:schemeClr>
                </a:solidFill>
              </a:rPr>
              <a:t> Second highest (17.1%).</a:t>
            </a:r>
          </a:p>
          <a:p>
            <a:pPr>
              <a:lnSpc>
                <a:spcPct val="150000"/>
              </a:lnSpc>
              <a:buFont typeface="Arial" pitchFamily="34" charset="0"/>
              <a:buChar char="•"/>
            </a:pPr>
            <a:r>
              <a:rPr lang="en-GB" b="1">
                <a:solidFill>
                  <a:schemeClr val="accent6">
                    <a:lumMod val="50000"/>
                  </a:schemeClr>
                </a:solidFill>
              </a:rPr>
              <a:t>Landing Roll and Take-off Run:</a:t>
            </a:r>
            <a:r>
              <a:rPr lang="en-GB">
                <a:solidFill>
                  <a:schemeClr val="accent6">
                    <a:lumMod val="50000"/>
                  </a:schemeClr>
                </a:solidFill>
              </a:rPr>
              <a:t> Significant strikes during landing roll (20.0%) and take-off run (18.6%).</a:t>
            </a:r>
          </a:p>
          <a:p>
            <a:pPr>
              <a:lnSpc>
                <a:spcPct val="150000"/>
              </a:lnSpc>
              <a:buFont typeface="Arial" pitchFamily="34" charset="0"/>
              <a:buChar char="•"/>
            </a:pPr>
            <a:r>
              <a:rPr lang="en-GB" b="1">
                <a:solidFill>
                  <a:schemeClr val="accent6">
                    <a:lumMod val="50000"/>
                  </a:schemeClr>
                </a:solidFill>
              </a:rPr>
              <a:t>Minimal Strikes:</a:t>
            </a:r>
            <a:r>
              <a:rPr lang="en-GB">
                <a:solidFill>
                  <a:schemeClr val="accent6">
                    <a:lumMod val="50000"/>
                  </a:schemeClr>
                </a:solidFill>
              </a:rPr>
              <a:t> Few during taxi (0.3%) and descent (3.1%)</a:t>
            </a:r>
          </a:p>
        </p:txBody>
      </p:sp>
    </p:spTree>
    <p:extLst>
      <p:ext uri="{BB962C8B-B14F-4D97-AF65-F5344CB8AC3E}">
        <p14:creationId xmlns:p14="http://schemas.microsoft.com/office/powerpoint/2010/main" val="201283493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Top 10 aircraft models prone to wildlife strikes</a:t>
            </a:r>
            <a:endParaRPr lang="en-IN" sz="40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388E9684-0764-36AD-0AD6-6B447AC81D99}"/>
              </a:ext>
            </a:extLst>
          </p:cNvPr>
          <p:cNvPicPr>
            <a:picLocks noChangeAspect="1"/>
          </p:cNvPicPr>
          <p:nvPr/>
        </p:nvPicPr>
        <p:blipFill>
          <a:blip r:embed="rId3"/>
          <a:stretch>
            <a:fillRect/>
          </a:stretch>
        </p:blipFill>
        <p:spPr>
          <a:xfrm>
            <a:off x="633256" y="1456174"/>
            <a:ext cx="10575311" cy="5240127"/>
          </a:xfrm>
          <a:prstGeom prst="rect">
            <a:avLst/>
          </a:prstGeom>
        </p:spPr>
      </p:pic>
      <p:sp>
        <p:nvSpPr>
          <p:cNvPr id="4" name="TextBox 3">
            <a:extLst>
              <a:ext uri="{FF2B5EF4-FFF2-40B4-BE49-F238E27FC236}">
                <a16:creationId xmlns:a16="http://schemas.microsoft.com/office/drawing/2014/main" id="{892FF7A4-FB6E-BE0A-4B17-F1CBFAD15338}"/>
              </a:ext>
            </a:extLst>
          </p:cNvPr>
          <p:cNvSpPr txBox="1"/>
          <p:nvPr/>
        </p:nvSpPr>
        <p:spPr>
          <a:xfrm>
            <a:off x="6600056" y="4063661"/>
            <a:ext cx="3960440"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pitchFamily="2" charset="2"/>
              <a:buChar char="Ø"/>
            </a:pPr>
            <a:r>
              <a:rPr lang="en-GB" b="1" i="0">
                <a:solidFill>
                  <a:schemeClr val="accent6">
                    <a:lumMod val="50000"/>
                  </a:schemeClr>
                </a:solidFill>
                <a:effectLst/>
                <a:latin typeface="-apple-system"/>
              </a:rPr>
              <a:t>B737-700</a:t>
            </a:r>
            <a:r>
              <a:rPr lang="en-GB" b="0" i="0">
                <a:solidFill>
                  <a:schemeClr val="accent6">
                    <a:lumMod val="50000"/>
                  </a:schemeClr>
                </a:solidFill>
                <a:effectLst/>
                <a:latin typeface="-apple-system"/>
              </a:rPr>
              <a:t>: Highest count of wildlife strikes.</a:t>
            </a:r>
          </a:p>
          <a:p>
            <a:pPr marL="285750" indent="-285750" algn="l">
              <a:buFont typeface="Wingdings" panose="05000000000000000000" pitchFamily="2" charset="2"/>
              <a:buChar char="Ø"/>
            </a:pPr>
            <a:r>
              <a:rPr lang="en-GB" b="1" i="0">
                <a:solidFill>
                  <a:schemeClr val="accent6">
                    <a:lumMod val="50000"/>
                  </a:schemeClr>
                </a:solidFill>
                <a:effectLst/>
                <a:latin typeface="-apple-system"/>
              </a:rPr>
              <a:t>B737-300 and CRJ-100/200</a:t>
            </a:r>
            <a:r>
              <a:rPr lang="en-GB" b="0" i="0">
                <a:solidFill>
                  <a:schemeClr val="accent6">
                    <a:lumMod val="50000"/>
                  </a:schemeClr>
                </a:solidFill>
                <a:effectLst/>
                <a:latin typeface="-apple-system"/>
              </a:rPr>
              <a:t>: Also have significant counts.</a:t>
            </a:r>
          </a:p>
          <a:p>
            <a:pPr marL="285750" indent="-285750" algn="l">
              <a:buFont typeface="Wingdings" panose="05000000000000000000" pitchFamily="2" charset="2"/>
              <a:buChar char="Ø"/>
            </a:pPr>
            <a:r>
              <a:rPr lang="en-GB" b="1" i="0">
                <a:solidFill>
                  <a:schemeClr val="accent6">
                    <a:lumMod val="50000"/>
                  </a:schemeClr>
                </a:solidFill>
                <a:effectLst/>
                <a:latin typeface="-apple-system"/>
              </a:rPr>
              <a:t>Other Models</a:t>
            </a:r>
            <a:r>
              <a:rPr lang="en-GB" b="0" i="0">
                <a:solidFill>
                  <a:schemeClr val="accent6">
                    <a:lumMod val="50000"/>
                  </a:schemeClr>
                </a:solidFill>
                <a:effectLst/>
                <a:latin typeface="-apple-system"/>
              </a:rPr>
              <a:t>: Various other aircraft models with lower counts.</a:t>
            </a:r>
          </a:p>
        </p:txBody>
      </p:sp>
    </p:spTree>
    <p:extLst>
      <p:ext uri="{BB962C8B-B14F-4D97-AF65-F5344CB8AC3E}">
        <p14:creationId xmlns:p14="http://schemas.microsoft.com/office/powerpoint/2010/main" val="188739623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Top 10 wildlife species involved in strikes</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241DF64F-B309-6062-A73B-561ABAF44FE0}"/>
              </a:ext>
            </a:extLst>
          </p:cNvPr>
          <p:cNvPicPr>
            <a:picLocks noChangeAspect="1"/>
          </p:cNvPicPr>
          <p:nvPr/>
        </p:nvPicPr>
        <p:blipFill>
          <a:blip r:embed="rId3"/>
          <a:stretch>
            <a:fillRect/>
          </a:stretch>
        </p:blipFill>
        <p:spPr>
          <a:xfrm>
            <a:off x="442149" y="1131341"/>
            <a:ext cx="11307700" cy="5298955"/>
          </a:xfrm>
          <a:prstGeom prst="rect">
            <a:avLst/>
          </a:prstGeom>
        </p:spPr>
      </p:pic>
    </p:spTree>
    <p:extLst>
      <p:ext uri="{BB962C8B-B14F-4D97-AF65-F5344CB8AC3E}">
        <p14:creationId xmlns:p14="http://schemas.microsoft.com/office/powerpoint/2010/main" val="176888634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Is there any seasonal pattern in wildlife strike</a:t>
            </a:r>
            <a:endParaRPr lang="en-IN" sz="40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EB968A70-7157-AE8A-950F-588930DC41AB}"/>
              </a:ext>
            </a:extLst>
          </p:cNvPr>
          <p:cNvPicPr>
            <a:picLocks noChangeAspect="1"/>
          </p:cNvPicPr>
          <p:nvPr/>
        </p:nvPicPr>
        <p:blipFill>
          <a:blip r:embed="rId3"/>
          <a:stretch>
            <a:fillRect/>
          </a:stretch>
        </p:blipFill>
        <p:spPr>
          <a:xfrm>
            <a:off x="159365" y="1688946"/>
            <a:ext cx="7880852" cy="4179382"/>
          </a:xfrm>
          <a:prstGeom prst="rect">
            <a:avLst/>
          </a:prstGeom>
        </p:spPr>
      </p:pic>
      <p:sp>
        <p:nvSpPr>
          <p:cNvPr id="3" name="Rectangle 1">
            <a:extLst>
              <a:ext uri="{FF2B5EF4-FFF2-40B4-BE49-F238E27FC236}">
                <a16:creationId xmlns:a16="http://schemas.microsoft.com/office/drawing/2014/main" id="{C6B8FAA5-9021-2AFA-375A-1F291E288430}"/>
              </a:ext>
            </a:extLst>
          </p:cNvPr>
          <p:cNvSpPr>
            <a:spLocks noChangeArrowheads="1"/>
          </p:cNvSpPr>
          <p:nvPr/>
        </p:nvSpPr>
        <p:spPr bwMode="auto">
          <a:xfrm>
            <a:off x="8293795" y="2274838"/>
            <a:ext cx="37388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a:ln>
                  <a:noFill/>
                </a:ln>
                <a:solidFill>
                  <a:schemeClr val="accent6">
                    <a:lumMod val="50000"/>
                  </a:schemeClr>
                </a:solidFill>
                <a:effectLst/>
                <a:latin typeface="Arial" pitchFamily="34" charset="0"/>
              </a:rPr>
              <a:t>Peak in July:</a:t>
            </a:r>
            <a:r>
              <a:rPr kumimoji="0" lang="en-US" altLang="en-US" sz="1800" b="0" i="0" u="none" strike="noStrike" cap="none" normalizeH="0" baseline="0">
                <a:ln>
                  <a:noFill/>
                </a:ln>
                <a:solidFill>
                  <a:schemeClr val="accent6">
                    <a:lumMod val="50000"/>
                  </a:schemeClr>
                </a:solidFill>
                <a:effectLst/>
                <a:latin typeface="Arial" pitchFamily="34" charset="0"/>
              </a:rPr>
              <a:t> Highest number of wildlife strikes.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a:ln>
                  <a:noFill/>
                </a:ln>
                <a:solidFill>
                  <a:schemeClr val="accent6">
                    <a:lumMod val="50000"/>
                  </a:schemeClr>
                </a:solidFill>
                <a:effectLst/>
                <a:latin typeface="Arial" pitchFamily="34" charset="0"/>
              </a:rPr>
              <a:t>Low at Year Start and End:</a:t>
            </a:r>
            <a:r>
              <a:rPr kumimoji="0" lang="en-US" altLang="en-US" sz="1800" b="0" i="0" u="none" strike="noStrike" cap="none" normalizeH="0" baseline="0">
                <a:ln>
                  <a:noFill/>
                </a:ln>
                <a:solidFill>
                  <a:schemeClr val="accent6">
                    <a:lumMod val="50000"/>
                  </a:schemeClr>
                </a:solidFill>
                <a:effectLst/>
                <a:latin typeface="Arial" pitchFamily="34" charset="0"/>
              </a:rPr>
              <a:t> Fewest strikes in January and December.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a:ln>
                  <a:noFill/>
                </a:ln>
                <a:solidFill>
                  <a:schemeClr val="accent6">
                    <a:lumMod val="50000"/>
                  </a:schemeClr>
                </a:solidFill>
                <a:effectLst/>
                <a:latin typeface="Arial" pitchFamily="34" charset="0"/>
              </a:rPr>
              <a:t>Increasing Trend:</a:t>
            </a:r>
            <a:r>
              <a:rPr kumimoji="0" lang="en-US" altLang="en-US" sz="1800" b="0" i="0" u="none" strike="noStrike" cap="none" normalizeH="0" baseline="0">
                <a:ln>
                  <a:noFill/>
                </a:ln>
                <a:solidFill>
                  <a:schemeClr val="accent6">
                    <a:lumMod val="50000"/>
                  </a:schemeClr>
                </a:solidFill>
                <a:effectLst/>
                <a:latin typeface="Arial" pitchFamily="34" charset="0"/>
              </a:rPr>
              <a:t> Strikes rise from January, peak in July, and decrease towards December. </a:t>
            </a:r>
          </a:p>
        </p:txBody>
      </p:sp>
    </p:spTree>
    <p:extLst>
      <p:ext uri="{BB962C8B-B14F-4D97-AF65-F5344CB8AC3E}">
        <p14:creationId xmlns:p14="http://schemas.microsoft.com/office/powerpoint/2010/main" val="182013436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How does weather condition affect wildlife strike?</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2B036ED5-447F-8BA6-8A8A-BA6BFD23E363}"/>
              </a:ext>
            </a:extLst>
          </p:cNvPr>
          <p:cNvPicPr>
            <a:picLocks noChangeAspect="1"/>
          </p:cNvPicPr>
          <p:nvPr/>
        </p:nvPicPr>
        <p:blipFill>
          <a:blip r:embed="rId3"/>
          <a:stretch>
            <a:fillRect/>
          </a:stretch>
        </p:blipFill>
        <p:spPr>
          <a:xfrm>
            <a:off x="1055440" y="1456174"/>
            <a:ext cx="9776221" cy="5269091"/>
          </a:xfrm>
          <a:prstGeom prst="rect">
            <a:avLst/>
          </a:prstGeom>
        </p:spPr>
      </p:pic>
    </p:spTree>
    <p:extLst>
      <p:ext uri="{BB962C8B-B14F-4D97-AF65-F5344CB8AC3E}">
        <p14:creationId xmlns:p14="http://schemas.microsoft.com/office/powerpoint/2010/main" val="13639042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b="0" i="0">
                <a:solidFill>
                  <a:schemeClr val="accent6">
                    <a:lumMod val="50000"/>
                  </a:schemeClr>
                </a:solidFill>
                <a:effectLst/>
                <a:highlight>
                  <a:srgbClr val="FFFFFF"/>
                </a:highlight>
                <a:latin typeface="Algerian" panose="04020705040A02060702" pitchFamily="82" charset="0"/>
              </a:rPr>
              <a:t>Do larger aircraft experience more wildlife strikes?</a:t>
            </a:r>
            <a:endParaRPr lang="en-IN" sz="40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82560D54-CC17-0E7F-4732-813C2E07DD76}"/>
              </a:ext>
            </a:extLst>
          </p:cNvPr>
          <p:cNvPicPr>
            <a:picLocks noChangeAspect="1"/>
          </p:cNvPicPr>
          <p:nvPr/>
        </p:nvPicPr>
        <p:blipFill>
          <a:blip r:embed="rId3"/>
          <a:stretch>
            <a:fillRect/>
          </a:stretch>
        </p:blipFill>
        <p:spPr>
          <a:xfrm>
            <a:off x="1919536" y="1595782"/>
            <a:ext cx="9073008" cy="5129483"/>
          </a:xfrm>
          <a:prstGeom prst="rect">
            <a:avLst/>
          </a:prstGeom>
        </p:spPr>
      </p:pic>
    </p:spTree>
    <p:extLst>
      <p:ext uri="{BB962C8B-B14F-4D97-AF65-F5344CB8AC3E}">
        <p14:creationId xmlns:p14="http://schemas.microsoft.com/office/powerpoint/2010/main" val="51077234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187688"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b="0" i="0">
                <a:solidFill>
                  <a:schemeClr val="accent6">
                    <a:lumMod val="50000"/>
                  </a:schemeClr>
                </a:solidFill>
                <a:effectLst/>
                <a:highlight>
                  <a:srgbClr val="FFFFFF"/>
                </a:highlight>
                <a:latin typeface="Algerian" panose="04020705040A02060702" pitchFamily="82" charset="0"/>
              </a:rPr>
              <a:t>What is the financial impact of wildlife strikes?</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A34B97ED-60E5-52DE-25B1-73CFB0828D7A}"/>
              </a:ext>
            </a:extLst>
          </p:cNvPr>
          <p:cNvPicPr>
            <a:picLocks noChangeAspect="1"/>
          </p:cNvPicPr>
          <p:nvPr/>
        </p:nvPicPr>
        <p:blipFill>
          <a:blip r:embed="rId3"/>
          <a:stretch>
            <a:fillRect/>
          </a:stretch>
        </p:blipFill>
        <p:spPr>
          <a:xfrm>
            <a:off x="1631504" y="1450444"/>
            <a:ext cx="8469941" cy="5269091"/>
          </a:xfrm>
          <a:prstGeom prst="rect">
            <a:avLst/>
          </a:prstGeom>
        </p:spPr>
      </p:pic>
    </p:spTree>
    <p:extLst>
      <p:ext uri="{BB962C8B-B14F-4D97-AF65-F5344CB8AC3E}">
        <p14:creationId xmlns:p14="http://schemas.microsoft.com/office/powerpoint/2010/main" val="39982971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6" name="Right Triangle 125">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 useBgFill="1">
        <p:nvSpPr>
          <p:cNvPr id="128" name="Rectangle 12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bg1"/>
              </a:solidFill>
            </a:endParaRPr>
          </a:p>
        </p:txBody>
      </p:sp>
      <p:grpSp>
        <p:nvGrpSpPr>
          <p:cNvPr id="130" name="Group 129">
            <a:extLst>
              <a:ext uri="{FF2B5EF4-FFF2-40B4-BE49-F238E27FC236}">
                <a16:creationId xmlns:a16="http://schemas.microsoft.com/office/drawing/2014/main" id="{16DCAA85-498A-403D-9B78-5CCBD10900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4C929204-F980-484D-8655-730F1B727D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94AA9E8-0640-456D-9848-62D4B61E47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441337F-52E8-47F0-BE05-22B9546BD8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A2DF1D8-3C43-493B-81AB-F884A1AC2C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C936AE0-5857-4E83-9FBF-0DF0AF7D3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36A29DB-28F7-484B-99D4-7E87455EB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56A04A1-DCC2-47B8-8D5F-2FBCDFEDB7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F8231EB-A54F-4957-8BD8-E09CF6D39E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0D1D56A-9AA0-4252-83CA-007900F7DB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ACB8F62-27AD-449A-9672-CF1606EF1A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1B8E8DD-78E3-4D21-9D97-1E8853D1C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C220D24-A0B4-47A2-BB5A-B6ABA10ED9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83FC849-1B32-469B-B356-6BB73B5EC8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750050C-BD87-4421-8AF5-D443625769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ADD4106-749A-4CFF-8200-A538FF2CFF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18D6102-2C43-4536-94B6-3F20198912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DA4A991-2B53-4FCA-A902-988C73FB44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AC82C70-BA0E-4EE5-8BD1-86BE0F028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76FAE23-3A27-481D-B71A-87F5B85440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4AF4835-A99A-4CC2-A6E4-86EB56985E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957E9B9-6479-47C7-B61A-B53AFE4BFE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D469BB-F55D-4219-8418-546B245E69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DEC9E81-2D66-47F9-B4BE-FE06E7B770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DA5F6DC-345D-4A6D-8724-76CAA824AC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1211B08-57AE-4D57-855B-125A73E5F8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3DB6EC5-BA1C-4572-B46B-8459807DFC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DBA9824-38B3-4502-A8D3-970A14DFF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22FCB05-90E9-44F3-8C1B-8C0F54E067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25384D3-980A-4770-AA07-E69D5FF0C0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474BF91-F9D9-4FAD-8398-B8D215012B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D34BA63-E3AC-41DA-BE9A-FF9EFB5A26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D14772C-13EB-3FA8-89E6-871816E8005C}"/>
              </a:ext>
            </a:extLst>
          </p:cNvPr>
          <p:cNvSpPr txBox="1"/>
          <p:nvPr/>
        </p:nvSpPr>
        <p:spPr>
          <a:xfrm>
            <a:off x="874672" y="323576"/>
            <a:ext cx="10332491" cy="803683"/>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ts val="600"/>
              </a:spcAft>
            </a:pPr>
            <a:r>
              <a:rPr lang="en-US" sz="4400">
                <a:solidFill>
                  <a:schemeClr val="bg2">
                    <a:lumMod val="10000"/>
                  </a:schemeClr>
                </a:solidFill>
                <a:latin typeface="Algerian" panose="04020705040A02060702" pitchFamily="82" charset="0"/>
                <a:ea typeface="+mj-ea"/>
                <a:cs typeface="+mj-cs"/>
              </a:rPr>
              <a:t>Problem Statement</a:t>
            </a:r>
          </a:p>
        </p:txBody>
      </p:sp>
      <p:sp>
        <p:nvSpPr>
          <p:cNvPr id="163" name="Right Triangle 162">
            <a:extLst>
              <a:ext uri="{FF2B5EF4-FFF2-40B4-BE49-F238E27FC236}">
                <a16:creationId xmlns:a16="http://schemas.microsoft.com/office/drawing/2014/main" id="{C06E4552-68A6-4116-A498-EAB3BF2A2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5733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
        <p:nvSpPr>
          <p:cNvPr id="5" name="TextBox 4">
            <a:extLst>
              <a:ext uri="{FF2B5EF4-FFF2-40B4-BE49-F238E27FC236}">
                <a16:creationId xmlns:a16="http://schemas.microsoft.com/office/drawing/2014/main" id="{EA2FD297-D1F6-DE39-104E-119380AFC1A9}"/>
              </a:ext>
            </a:extLst>
          </p:cNvPr>
          <p:cNvSpPr txBox="1"/>
          <p:nvPr/>
        </p:nvSpPr>
        <p:spPr>
          <a:xfrm>
            <a:off x="597400" y="1411051"/>
            <a:ext cx="10339980" cy="1643321"/>
          </a:xfrm>
          <a:prstGeom prst="rect">
            <a:avLst/>
          </a:prstGeom>
        </p:spPr>
        <p:txBody>
          <a:bodyPr vert="horz" lIns="91440" tIns="45720" rIns="91440" bIns="45720" rtlCol="0" anchor="ctr">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Aft>
                <a:spcPts val="600"/>
              </a:spcAft>
              <a:buClr>
                <a:schemeClr val="tx2">
                  <a:lumMod val="50000"/>
                  <a:lumOff val="50000"/>
                </a:schemeClr>
              </a:buClr>
              <a:buSzPct val="75000"/>
            </a:pPr>
            <a:r>
              <a:rPr lang="en-US" sz="4000" b="0" i="0">
                <a:solidFill>
                  <a:schemeClr val="bg2">
                    <a:lumMod val="10000"/>
                  </a:schemeClr>
                </a:solidFill>
                <a:effectLst/>
                <a:latin typeface="Aldhabi" panose="01000000000000000000" pitchFamily="2" charset="-78"/>
                <a:cs typeface="Aldhabi" panose="01000000000000000000" pitchFamily="2" charset="-78"/>
              </a:rPr>
              <a:t> Analyze the bird strike data from 2000 to 2011 to identify patterns and trends in bird strikes, including the frequency, timing, and impact on flights. </a:t>
            </a:r>
            <a:endParaRPr lang="en-US" sz="4000">
              <a:solidFill>
                <a:schemeClr val="bg2">
                  <a:lumMod val="10000"/>
                </a:schemeClr>
              </a:solidFill>
              <a:latin typeface="Aldhabi" panose="01000000000000000000" pitchFamily="2" charset="-78"/>
              <a:cs typeface="Aldhabi" panose="01000000000000000000" pitchFamily="2" charset="-78"/>
            </a:endParaRPr>
          </a:p>
        </p:txBody>
      </p:sp>
      <p:pic>
        <p:nvPicPr>
          <p:cNvPr id="87" name="Picture 86" descr="Graph on document with pen">
            <a:extLst>
              <a:ext uri="{FF2B5EF4-FFF2-40B4-BE49-F238E27FC236}">
                <a16:creationId xmlns:a16="http://schemas.microsoft.com/office/drawing/2014/main" id="{4E459432-3D9E-FFAE-EF48-F87757A9671A}"/>
              </a:ext>
            </a:extLst>
          </p:cNvPr>
          <p:cNvPicPr>
            <a:picLocks noChangeAspect="1"/>
          </p:cNvPicPr>
          <p:nvPr/>
        </p:nvPicPr>
        <p:blipFill>
          <a:blip r:embed="rId2"/>
          <a:srcRect t="21442" b="34342"/>
          <a:stretch>
            <a:fillRect/>
          </a:stretch>
        </p:blipFill>
        <p:spPr>
          <a:xfrm>
            <a:off x="20" y="3271957"/>
            <a:ext cx="12195587" cy="3599364"/>
          </a:xfrm>
          <a:custGeom>
            <a:avLst/>
            <a:gdLst/>
            <a:ahLst/>
            <a:cxnLst/>
            <a:rect l="l" t="t" r="r" b="b"/>
            <a:pathLst>
              <a:path w="12178449" h="3424056">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
        <p:nvSpPr>
          <p:cNvPr id="3" name="TextBox 2">
            <a:extLst>
              <a:ext uri="{FF2B5EF4-FFF2-40B4-BE49-F238E27FC236}">
                <a16:creationId xmlns:a16="http://schemas.microsoft.com/office/drawing/2014/main" id="{65BCCD72-D85E-2488-0CF5-3AAD72D35866}"/>
              </a:ext>
            </a:extLst>
          </p:cNvPr>
          <p:cNvSpPr txBox="1"/>
          <p:nvPr/>
        </p:nvSpPr>
        <p:spPr>
          <a:xfrm>
            <a:off x="3849330" y="1681316"/>
            <a:ext cx="243140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268284077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187688" y="132735"/>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highlight>
                  <a:srgbClr val="FFFFFF"/>
                </a:highlight>
                <a:latin typeface="Algerian" panose="04020705040A02060702" pitchFamily="82" charset="0"/>
              </a:rPr>
              <a:t>Distribution of number of people injured</a:t>
            </a:r>
            <a:endParaRPr lang="en-IN" sz="40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00A37E15-5835-0A15-5EB1-05AF6090A3E3}"/>
              </a:ext>
            </a:extLst>
          </p:cNvPr>
          <p:cNvPicPr>
            <a:picLocks noChangeAspect="1"/>
          </p:cNvPicPr>
          <p:nvPr/>
        </p:nvPicPr>
        <p:blipFill>
          <a:blip r:embed="rId3"/>
          <a:stretch>
            <a:fillRect/>
          </a:stretch>
        </p:blipFill>
        <p:spPr>
          <a:xfrm>
            <a:off x="372751" y="840620"/>
            <a:ext cx="11446498" cy="5942846"/>
          </a:xfrm>
          <a:prstGeom prst="rect">
            <a:avLst/>
          </a:prstGeom>
        </p:spPr>
      </p:pic>
    </p:spTree>
    <p:extLst>
      <p:ext uri="{BB962C8B-B14F-4D97-AF65-F5344CB8AC3E}">
        <p14:creationId xmlns:p14="http://schemas.microsoft.com/office/powerpoint/2010/main" val="66133322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187688"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highlight>
                  <a:srgbClr val="FFFFFF"/>
                </a:highlight>
                <a:latin typeface="Algerian" panose="04020705040A02060702" pitchFamily="82" charset="0"/>
              </a:rPr>
              <a:t> number of people injured by phase of flight</a:t>
            </a:r>
            <a:endParaRPr lang="en-IN" sz="4000">
              <a:solidFill>
                <a:schemeClr val="accent6">
                  <a:lumMod val="50000"/>
                </a:schemeClr>
              </a:solidFill>
              <a:latin typeface="Algerian" panose="04020705040A02060702" pitchFamily="82" charset="0"/>
            </a:endParaRPr>
          </a:p>
        </p:txBody>
      </p:sp>
      <p:pic>
        <p:nvPicPr>
          <p:cNvPr id="7" name="Picture 6">
            <a:extLst>
              <a:ext uri="{FF2B5EF4-FFF2-40B4-BE49-F238E27FC236}">
                <a16:creationId xmlns:a16="http://schemas.microsoft.com/office/drawing/2014/main" id="{7BCD8EDD-4AB0-1CD0-4C60-806BB10FC9F2}"/>
              </a:ext>
            </a:extLst>
          </p:cNvPr>
          <p:cNvPicPr>
            <a:picLocks noChangeAspect="1"/>
          </p:cNvPicPr>
          <p:nvPr/>
        </p:nvPicPr>
        <p:blipFill>
          <a:blip r:embed="rId3"/>
          <a:stretch>
            <a:fillRect/>
          </a:stretch>
        </p:blipFill>
        <p:spPr>
          <a:xfrm>
            <a:off x="545690" y="1456174"/>
            <a:ext cx="10950910" cy="5253462"/>
          </a:xfrm>
          <a:prstGeom prst="rect">
            <a:avLst/>
          </a:prstGeom>
        </p:spPr>
      </p:pic>
    </p:spTree>
    <p:extLst>
      <p:ext uri="{BB962C8B-B14F-4D97-AF65-F5344CB8AC3E}">
        <p14:creationId xmlns:p14="http://schemas.microsoft.com/office/powerpoint/2010/main" val="13709941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187688" y="132735"/>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highlight>
                  <a:srgbClr val="FFFFFF"/>
                </a:highlight>
                <a:latin typeface="Algerian" panose="04020705040A02060702" pitchFamily="82" charset="0"/>
              </a:rPr>
              <a:t> number of people injured vs. cost</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9C802801-0BA0-2B49-858D-16324BBE7D5B}"/>
              </a:ext>
            </a:extLst>
          </p:cNvPr>
          <p:cNvPicPr>
            <a:picLocks noChangeAspect="1"/>
          </p:cNvPicPr>
          <p:nvPr/>
        </p:nvPicPr>
        <p:blipFill>
          <a:blip r:embed="rId3"/>
          <a:stretch>
            <a:fillRect/>
          </a:stretch>
        </p:blipFill>
        <p:spPr>
          <a:xfrm>
            <a:off x="545689" y="866329"/>
            <a:ext cx="11273560" cy="5851259"/>
          </a:xfrm>
          <a:prstGeom prst="rect">
            <a:avLst/>
          </a:prstGeom>
        </p:spPr>
      </p:pic>
    </p:spTree>
    <p:extLst>
      <p:ext uri="{BB962C8B-B14F-4D97-AF65-F5344CB8AC3E}">
        <p14:creationId xmlns:p14="http://schemas.microsoft.com/office/powerpoint/2010/main" val="5161692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187688"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Distribution of pilot warning s across all phase of flight</a:t>
            </a:r>
            <a:endParaRPr lang="en-IN" sz="40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A2725154-24ED-C250-0735-5B8C078EDAE7}"/>
              </a:ext>
            </a:extLst>
          </p:cNvPr>
          <p:cNvPicPr>
            <a:picLocks noChangeAspect="1"/>
          </p:cNvPicPr>
          <p:nvPr/>
        </p:nvPicPr>
        <p:blipFill>
          <a:blip r:embed="rId3"/>
          <a:stretch>
            <a:fillRect/>
          </a:stretch>
        </p:blipFill>
        <p:spPr>
          <a:xfrm>
            <a:off x="372751" y="1262441"/>
            <a:ext cx="6696744" cy="5455978"/>
          </a:xfrm>
          <a:prstGeom prst="rect">
            <a:avLst/>
          </a:prstGeom>
        </p:spPr>
      </p:pic>
      <p:sp>
        <p:nvSpPr>
          <p:cNvPr id="4" name="TextBox 3">
            <a:extLst>
              <a:ext uri="{FF2B5EF4-FFF2-40B4-BE49-F238E27FC236}">
                <a16:creationId xmlns:a16="http://schemas.microsoft.com/office/drawing/2014/main" id="{7A156529-3FC1-F0A8-139F-358612BC9F55}"/>
              </a:ext>
            </a:extLst>
          </p:cNvPr>
          <p:cNvSpPr txBox="1"/>
          <p:nvPr/>
        </p:nvSpPr>
        <p:spPr>
          <a:xfrm>
            <a:off x="7634108" y="2926998"/>
            <a:ext cx="3635330" cy="254236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Ø"/>
            </a:pPr>
            <a:r>
              <a:rPr lang="en-GB" b="1" i="0">
                <a:solidFill>
                  <a:schemeClr val="accent6">
                    <a:lumMod val="50000"/>
                  </a:schemeClr>
                </a:solidFill>
                <a:effectLst/>
                <a:latin typeface="-apple-system"/>
              </a:rPr>
              <a:t>No Warnings (54.7%)</a:t>
            </a:r>
            <a:r>
              <a:rPr lang="en-GB" b="0" i="0">
                <a:solidFill>
                  <a:schemeClr val="accent6">
                    <a:lumMod val="50000"/>
                  </a:schemeClr>
                </a:solidFill>
                <a:effectLst/>
                <a:latin typeface="-apple-system"/>
              </a:rPr>
              <a:t>: The  majority of flights did not have pilot warnings.</a:t>
            </a:r>
          </a:p>
          <a:p>
            <a:pPr marL="285750" indent="-285750" algn="l">
              <a:lnSpc>
                <a:spcPct val="150000"/>
              </a:lnSpc>
              <a:buFont typeface="Wingdings" panose="05000000000000000000" pitchFamily="2" charset="2"/>
              <a:buChar char="Ø"/>
            </a:pPr>
            <a:r>
              <a:rPr lang="en-GB" b="1" i="0">
                <a:solidFill>
                  <a:schemeClr val="accent6">
                    <a:lumMod val="50000"/>
                  </a:schemeClr>
                </a:solidFill>
                <a:effectLst/>
                <a:latin typeface="-apple-system"/>
              </a:rPr>
              <a:t>Warnings (45.3%)</a:t>
            </a:r>
            <a:r>
              <a:rPr lang="en-GB" b="0" i="0">
                <a:solidFill>
                  <a:schemeClr val="accent6">
                    <a:lumMod val="50000"/>
                  </a:schemeClr>
                </a:solidFill>
                <a:effectLst/>
                <a:latin typeface="-apple-system"/>
              </a:rPr>
              <a:t>: A significant portion of flights had pilot warnings.</a:t>
            </a:r>
          </a:p>
        </p:txBody>
      </p:sp>
    </p:spTree>
    <p:extLst>
      <p:ext uri="{BB962C8B-B14F-4D97-AF65-F5344CB8AC3E}">
        <p14:creationId xmlns:p14="http://schemas.microsoft.com/office/powerpoint/2010/main" val="218377148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b="0" i="0">
                <a:solidFill>
                  <a:schemeClr val="accent6">
                    <a:lumMod val="50000"/>
                  </a:schemeClr>
                </a:solidFill>
                <a:effectLst/>
                <a:highlight>
                  <a:srgbClr val="FFFFFF"/>
                </a:highlight>
                <a:latin typeface="Algerian" panose="04020705040A02060702" pitchFamily="82" charset="0"/>
              </a:rPr>
              <a:t>Does the phase of flight affect the likelihood of wildlife strikes?</a:t>
            </a:r>
            <a:endParaRPr lang="en-IN" sz="4000">
              <a:solidFill>
                <a:schemeClr val="accent6">
                  <a:lumMod val="50000"/>
                </a:schemeClr>
              </a:solidFill>
              <a:latin typeface="Algerian" panose="04020705040A02060702" pitchFamily="82" charset="0"/>
            </a:endParaRPr>
          </a:p>
        </p:txBody>
      </p:sp>
      <p:pic>
        <p:nvPicPr>
          <p:cNvPr id="8" name="Picture 7">
            <a:extLst>
              <a:ext uri="{FF2B5EF4-FFF2-40B4-BE49-F238E27FC236}">
                <a16:creationId xmlns:a16="http://schemas.microsoft.com/office/drawing/2014/main" id="{09F9CDA0-2833-0129-1BE6-141F519B30B9}"/>
              </a:ext>
            </a:extLst>
          </p:cNvPr>
          <p:cNvPicPr>
            <a:picLocks noChangeAspect="1"/>
          </p:cNvPicPr>
          <p:nvPr/>
        </p:nvPicPr>
        <p:blipFill>
          <a:blip r:embed="rId3"/>
          <a:stretch>
            <a:fillRect/>
          </a:stretch>
        </p:blipFill>
        <p:spPr>
          <a:xfrm>
            <a:off x="6633" y="1456174"/>
            <a:ext cx="5419949" cy="4773480"/>
          </a:xfrm>
          <a:prstGeom prst="rect">
            <a:avLst/>
          </a:prstGeom>
        </p:spPr>
      </p:pic>
      <p:pic>
        <p:nvPicPr>
          <p:cNvPr id="9" name="Picture 8">
            <a:extLst>
              <a:ext uri="{FF2B5EF4-FFF2-40B4-BE49-F238E27FC236}">
                <a16:creationId xmlns:a16="http://schemas.microsoft.com/office/drawing/2014/main" id="{4F1552B0-A9EE-C76A-09BB-D4CAB5B03B45}"/>
              </a:ext>
            </a:extLst>
          </p:cNvPr>
          <p:cNvPicPr>
            <a:picLocks noChangeAspect="1"/>
          </p:cNvPicPr>
          <p:nvPr/>
        </p:nvPicPr>
        <p:blipFill>
          <a:blip r:embed="rId4"/>
          <a:stretch>
            <a:fillRect/>
          </a:stretch>
        </p:blipFill>
        <p:spPr>
          <a:xfrm>
            <a:off x="5426583" y="1456174"/>
            <a:ext cx="6485197" cy="4773480"/>
          </a:xfrm>
          <a:prstGeom prst="rect">
            <a:avLst/>
          </a:prstGeom>
        </p:spPr>
      </p:pic>
    </p:spTree>
    <p:extLst>
      <p:ext uri="{BB962C8B-B14F-4D97-AF65-F5344CB8AC3E}">
        <p14:creationId xmlns:p14="http://schemas.microsoft.com/office/powerpoint/2010/main" val="180452568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highlight>
                  <a:srgbClr val="FFFFFF"/>
                </a:highlight>
                <a:latin typeface="Algerian" panose="04020705040A02060702" pitchFamily="82" charset="0"/>
              </a:rPr>
              <a:t>Distribution of wildlife remains collected  </a:t>
            </a:r>
          </a:p>
          <a:p>
            <a:pPr algn="ctr"/>
            <a:r>
              <a:rPr lang="en-GB" sz="4000">
                <a:solidFill>
                  <a:schemeClr val="accent6">
                    <a:lumMod val="50000"/>
                  </a:schemeClr>
                </a:solidFill>
                <a:highlight>
                  <a:srgbClr val="FFFFFF"/>
                </a:highlight>
                <a:latin typeface="Algerian" panose="04020705040A02060702" pitchFamily="82" charset="0"/>
              </a:rPr>
              <a:t>Sent to smithsonian</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455B6FA4-5F4D-096F-BDCC-2BA195815EE9}"/>
              </a:ext>
            </a:extLst>
          </p:cNvPr>
          <p:cNvPicPr>
            <a:picLocks noChangeAspect="1"/>
          </p:cNvPicPr>
          <p:nvPr/>
        </p:nvPicPr>
        <p:blipFill>
          <a:blip r:embed="rId3"/>
          <a:stretch>
            <a:fillRect/>
          </a:stretch>
        </p:blipFill>
        <p:spPr>
          <a:xfrm>
            <a:off x="545383" y="1571859"/>
            <a:ext cx="10899365" cy="5042334"/>
          </a:xfrm>
          <a:prstGeom prst="rect">
            <a:avLst/>
          </a:prstGeom>
        </p:spPr>
      </p:pic>
    </p:spTree>
    <p:extLst>
      <p:ext uri="{BB962C8B-B14F-4D97-AF65-F5344CB8AC3E}">
        <p14:creationId xmlns:p14="http://schemas.microsoft.com/office/powerpoint/2010/main" val="211171000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highlight>
                  <a:srgbClr val="FFFFFF"/>
                </a:highlight>
                <a:latin typeface="Algerian" panose="04020705040A02060702" pitchFamily="82" charset="0"/>
              </a:rPr>
              <a:t>Relationship between remains collection  </a:t>
            </a:r>
          </a:p>
          <a:p>
            <a:pPr algn="ctr"/>
            <a:r>
              <a:rPr lang="en-GB" sz="4000">
                <a:solidFill>
                  <a:schemeClr val="accent6">
                    <a:lumMod val="50000"/>
                  </a:schemeClr>
                </a:solidFill>
                <a:highlight>
                  <a:srgbClr val="FFFFFF"/>
                </a:highlight>
                <a:latin typeface="Algerian" panose="04020705040A02060702" pitchFamily="82" charset="0"/>
              </a:rPr>
              <a:t>Sending to smithsonian</a:t>
            </a:r>
            <a:endParaRPr lang="en-IN" sz="40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0877308E-FFFE-9978-CFBA-C728740EDA68}"/>
              </a:ext>
            </a:extLst>
          </p:cNvPr>
          <p:cNvPicPr>
            <a:picLocks noChangeAspect="1"/>
          </p:cNvPicPr>
          <p:nvPr/>
        </p:nvPicPr>
        <p:blipFill>
          <a:blip r:embed="rId3"/>
          <a:stretch>
            <a:fillRect/>
          </a:stretch>
        </p:blipFill>
        <p:spPr>
          <a:xfrm>
            <a:off x="1735394" y="1662373"/>
            <a:ext cx="8942438" cy="4664685"/>
          </a:xfrm>
          <a:prstGeom prst="rect">
            <a:avLst/>
          </a:prstGeom>
        </p:spPr>
      </p:pic>
    </p:spTree>
    <p:extLst>
      <p:ext uri="{BB962C8B-B14F-4D97-AF65-F5344CB8AC3E}">
        <p14:creationId xmlns:p14="http://schemas.microsoft.com/office/powerpoint/2010/main" val="36646032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highlight>
                  <a:srgbClr val="FFFFFF"/>
                </a:highlight>
                <a:latin typeface="Algerian" panose="04020705040A02060702" pitchFamily="82" charset="0"/>
              </a:rPr>
              <a:t>Engine count vs. wildlife remains collection &amp; engine count vs. smithsonian</a:t>
            </a:r>
          </a:p>
        </p:txBody>
      </p:sp>
      <p:pic>
        <p:nvPicPr>
          <p:cNvPr id="4" name="Picture 3">
            <a:extLst>
              <a:ext uri="{FF2B5EF4-FFF2-40B4-BE49-F238E27FC236}">
                <a16:creationId xmlns:a16="http://schemas.microsoft.com/office/drawing/2014/main" id="{93BDBC73-A64D-EB66-E0C2-ABB0F2409D21}"/>
              </a:ext>
            </a:extLst>
          </p:cNvPr>
          <p:cNvPicPr>
            <a:picLocks noChangeAspect="1"/>
          </p:cNvPicPr>
          <p:nvPr/>
        </p:nvPicPr>
        <p:blipFill>
          <a:blip r:embed="rId3"/>
          <a:stretch>
            <a:fillRect/>
          </a:stretch>
        </p:blipFill>
        <p:spPr>
          <a:xfrm>
            <a:off x="241796" y="2020252"/>
            <a:ext cx="11950204" cy="4456748"/>
          </a:xfrm>
          <a:prstGeom prst="rect">
            <a:avLst/>
          </a:prstGeom>
        </p:spPr>
      </p:pic>
    </p:spTree>
    <p:extLst>
      <p:ext uri="{BB962C8B-B14F-4D97-AF65-F5344CB8AC3E}">
        <p14:creationId xmlns:p14="http://schemas.microsoft.com/office/powerpoint/2010/main" val="147998285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Effect of Bird Strikes &amp; Impact on Flight</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479DBBAA-C311-234D-C6AA-6B506E257AC2}"/>
              </a:ext>
            </a:extLst>
          </p:cNvPr>
          <p:cNvPicPr>
            <a:picLocks noChangeAspect="1"/>
          </p:cNvPicPr>
          <p:nvPr/>
        </p:nvPicPr>
        <p:blipFill>
          <a:blip r:embed="rId3"/>
          <a:stretch>
            <a:fillRect/>
          </a:stretch>
        </p:blipFill>
        <p:spPr>
          <a:xfrm>
            <a:off x="1163451" y="980728"/>
            <a:ext cx="9865096" cy="5530803"/>
          </a:xfrm>
          <a:prstGeom prst="rect">
            <a:avLst/>
          </a:prstGeom>
        </p:spPr>
      </p:pic>
    </p:spTree>
    <p:extLst>
      <p:ext uri="{BB962C8B-B14F-4D97-AF65-F5344CB8AC3E}">
        <p14:creationId xmlns:p14="http://schemas.microsoft.com/office/powerpoint/2010/main" val="102569255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Key findings</a:t>
            </a:r>
            <a:endParaRPr lang="en-IN" sz="4000">
              <a:solidFill>
                <a:schemeClr val="accent6">
                  <a:lumMod val="50000"/>
                </a:schemeClr>
              </a:solidFill>
              <a:latin typeface="Algerian" panose="04020705040A02060702" pitchFamily="82" charset="0"/>
            </a:endParaRPr>
          </a:p>
        </p:txBody>
      </p:sp>
      <p:sp>
        <p:nvSpPr>
          <p:cNvPr id="3" name="Rectangle 1">
            <a:extLst>
              <a:ext uri="{FF2B5EF4-FFF2-40B4-BE49-F238E27FC236}">
                <a16:creationId xmlns:a16="http://schemas.microsoft.com/office/drawing/2014/main" id="{7EC64CB4-C420-646B-ADD7-E730CCC8C1A9}"/>
              </a:ext>
            </a:extLst>
          </p:cNvPr>
          <p:cNvSpPr>
            <a:spLocks noChangeArrowheads="1"/>
          </p:cNvSpPr>
          <p:nvPr/>
        </p:nvSpPr>
        <p:spPr bwMode="auto">
          <a:xfrm>
            <a:off x="839416" y="1228471"/>
            <a:ext cx="9577064" cy="466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1" i="0" u="none" strike="noStrike" cap="none" normalizeH="0" baseline="0">
                <a:ln>
                  <a:noFill/>
                </a:ln>
                <a:solidFill>
                  <a:schemeClr val="accent1">
                    <a:lumMod val="50000"/>
                  </a:schemeClr>
                </a:solidFill>
                <a:effectLst/>
                <a:latin typeface="Bierstadt" panose="020B0004020202020204" pitchFamily="34" charset="0"/>
              </a:rPr>
              <a:t>Increasing Trend of Bird Strikes:</a:t>
            </a: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The number of bird strikes increased significantly from 2000 to 2011, with notable peaks in 2009 and 2010, reaching around 3200 strikes each year.</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1" i="0" u="none" strike="noStrike" cap="none" normalizeH="0" baseline="0">
                <a:ln>
                  <a:noFill/>
                </a:ln>
                <a:solidFill>
                  <a:schemeClr val="accent1">
                    <a:lumMod val="50000"/>
                  </a:schemeClr>
                </a:solidFill>
                <a:effectLst/>
                <a:latin typeface="Bierstadt" panose="020B0004020202020204" pitchFamily="34" charset="0"/>
              </a:rPr>
              <a:t>Top Affected Airlines:</a:t>
            </a: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Southwest Airlines experienced the highest number of bird strikes, over 4000, whereas US Airways had the fewest among the top 10, with less than 1000 strikes.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1" i="0" u="none" strike="noStrike" cap="none" normalizeH="0" baseline="0">
                <a:ln>
                  <a:noFill/>
                </a:ln>
                <a:solidFill>
                  <a:schemeClr val="accent1">
                    <a:lumMod val="50000"/>
                  </a:schemeClr>
                </a:solidFill>
                <a:effectLst/>
                <a:latin typeface="Bierstadt" panose="020B0004020202020204" pitchFamily="34" charset="0"/>
              </a:rPr>
              <a:t>Cost Implications:</a:t>
            </a: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The financial impact peaked in 2002, just over $40,000, with a general decline and fluctuations in subsequent years until 2010.</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1" i="0" u="none" strike="noStrike" cap="none" normalizeH="0" baseline="0">
                <a:ln>
                  <a:noFill/>
                </a:ln>
                <a:solidFill>
                  <a:schemeClr val="accent1">
                    <a:lumMod val="50000"/>
                  </a:schemeClr>
                </a:solidFill>
                <a:effectLst/>
                <a:latin typeface="Bierstadt" panose="020B0004020202020204" pitchFamily="34" charset="0"/>
              </a:rPr>
              <a:t>Altitude and Flight Phase:</a:t>
            </a: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Bird strikes occurred at various altitudes and flight phases, affecting aircraft differently based on these factors.</a:t>
            </a:r>
          </a:p>
        </p:txBody>
      </p:sp>
    </p:spTree>
    <p:extLst>
      <p:ext uri="{BB962C8B-B14F-4D97-AF65-F5344CB8AC3E}">
        <p14:creationId xmlns:p14="http://schemas.microsoft.com/office/powerpoint/2010/main" val="298489661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7" name="Straight Connector 86">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9" name="Right Triangle 118">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 useBgFill="1">
        <p:nvSpPr>
          <p:cNvPr id="121" name="Rectangle 12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bg1"/>
              </a:solidFill>
            </a:endParaRPr>
          </a:p>
        </p:txBody>
      </p:sp>
      <p:grpSp>
        <p:nvGrpSpPr>
          <p:cNvPr id="123" name="Group 12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4" name="Straight Connector 12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C5B4F841-9E89-7E44-235B-D402070C1731}"/>
              </a:ext>
            </a:extLst>
          </p:cNvPr>
          <p:cNvSpPr txBox="1"/>
          <p:nvPr/>
        </p:nvSpPr>
        <p:spPr>
          <a:xfrm>
            <a:off x="869181" y="278748"/>
            <a:ext cx="4927425" cy="1101145"/>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ts val="600"/>
              </a:spcAft>
            </a:pPr>
            <a:r>
              <a:rPr lang="en-US" sz="5400">
                <a:solidFill>
                  <a:schemeClr val="tx2"/>
                </a:solidFill>
                <a:latin typeface="Algerian" panose="04020705040A02060702" pitchFamily="82" charset="0"/>
                <a:ea typeface="+mj-ea"/>
                <a:cs typeface="+mj-cs"/>
              </a:rPr>
              <a:t>OBJECTIVE</a:t>
            </a:r>
          </a:p>
        </p:txBody>
      </p:sp>
      <p:sp>
        <p:nvSpPr>
          <p:cNvPr id="156" name="Right Triangle 15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
        <p:nvSpPr>
          <p:cNvPr id="5" name="Rectangle 2">
            <a:extLst>
              <a:ext uri="{FF2B5EF4-FFF2-40B4-BE49-F238E27FC236}">
                <a16:creationId xmlns:a16="http://schemas.microsoft.com/office/drawing/2014/main" id="{0C7890B6-6967-A3B7-3971-7AF3974B75F1}"/>
              </a:ext>
            </a:extLst>
          </p:cNvPr>
          <p:cNvSpPr>
            <a:spLocks noChangeArrowheads="1"/>
          </p:cNvSpPr>
          <p:nvPr/>
        </p:nvSpPr>
        <p:spPr bwMode="auto">
          <a:xfrm>
            <a:off x="691079" y="1551608"/>
            <a:ext cx="5595406" cy="458043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10000"/>
              </a:lnSpc>
              <a:spcBef>
                <a:spcPct val="0"/>
              </a:spcBef>
              <a:spcAft>
                <a:spcPts val="600"/>
              </a:spcAft>
              <a:buClr>
                <a:schemeClr val="tx2">
                  <a:lumMod val="50000"/>
                  <a:lumOff val="50000"/>
                </a:schemeClr>
              </a:buClr>
              <a:buSzPct val="75000"/>
            </a:pPr>
            <a:r>
              <a:rPr lang="en-US" altLang="en-US" sz="4000">
                <a:solidFill>
                  <a:schemeClr val="tx2"/>
                </a:solidFill>
                <a:latin typeface="Aldhabi" panose="01000000000000000000" pitchFamily="2" charset="-78"/>
                <a:cs typeface="Aldhabi" panose="01000000000000000000" pitchFamily="2" charset="-78"/>
              </a:rPr>
              <a:t>This involves analyzing various factors such as the time, location, altitude, and type of aircraft involved in the strikes to understand the conditions under which bird strikes occur most frequently</a:t>
            </a:r>
            <a:endParaRPr kumimoji="0" lang="en-US" altLang="en-US" sz="4000" b="0" i="0" u="none" strike="noStrike" cap="none" normalizeH="0" baseline="0">
              <a:ln>
                <a:noFill/>
              </a:ln>
              <a:solidFill>
                <a:schemeClr val="tx2"/>
              </a:solidFill>
              <a:effectLst/>
              <a:latin typeface="Aldhabi" panose="01000000000000000000" pitchFamily="2" charset="-78"/>
              <a:cs typeface="Aldhabi" panose="01000000000000000000" pitchFamily="2" charset="-78"/>
            </a:endParaRPr>
          </a:p>
        </p:txBody>
      </p:sp>
      <p:pic>
        <p:nvPicPr>
          <p:cNvPr id="7" name="Picture 6" descr="Three darts on bullseye">
            <a:extLst>
              <a:ext uri="{FF2B5EF4-FFF2-40B4-BE49-F238E27FC236}">
                <a16:creationId xmlns:a16="http://schemas.microsoft.com/office/drawing/2014/main" id="{2064E011-ED53-13E5-357A-955200A721A5}"/>
              </a:ext>
            </a:extLst>
          </p:cNvPr>
          <p:cNvPicPr>
            <a:picLocks noChangeAspect="1"/>
          </p:cNvPicPr>
          <p:nvPr/>
        </p:nvPicPr>
        <p:blipFill>
          <a:blip r:embed="rId2"/>
          <a:srcRect l="21416" r="21416" b="1"/>
          <a:stretch>
            <a:fillRect/>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3" name="TextBox 2">
            <a:extLst>
              <a:ext uri="{FF2B5EF4-FFF2-40B4-BE49-F238E27FC236}">
                <a16:creationId xmlns:a16="http://schemas.microsoft.com/office/drawing/2014/main" id="{E175BAEA-1821-221C-7923-045EEA12B08A}"/>
              </a:ext>
            </a:extLst>
          </p:cNvPr>
          <p:cNvSpPr txBox="1"/>
          <p:nvPr/>
        </p:nvSpPr>
        <p:spPr>
          <a:xfrm>
            <a:off x="3809508" y="6726248"/>
            <a:ext cx="36576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253037344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Key findings</a:t>
            </a:r>
            <a:endParaRPr lang="en-IN" sz="4000">
              <a:solidFill>
                <a:schemeClr val="accent6">
                  <a:lumMod val="50000"/>
                </a:schemeClr>
              </a:solidFill>
              <a:latin typeface="Algerian" panose="04020705040A02060702" pitchFamily="82" charset="0"/>
            </a:endParaRPr>
          </a:p>
        </p:txBody>
      </p:sp>
      <p:sp>
        <p:nvSpPr>
          <p:cNvPr id="5" name="TextBox 4">
            <a:extLst>
              <a:ext uri="{FF2B5EF4-FFF2-40B4-BE49-F238E27FC236}">
                <a16:creationId xmlns:a16="http://schemas.microsoft.com/office/drawing/2014/main" id="{888D3E4C-EC46-B3DE-3A8E-372845B05AA2}"/>
              </a:ext>
            </a:extLst>
          </p:cNvPr>
          <p:cNvSpPr txBox="1"/>
          <p:nvPr/>
        </p:nvSpPr>
        <p:spPr>
          <a:xfrm>
            <a:off x="1243892" y="1556792"/>
            <a:ext cx="9704213" cy="419839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1" i="0" u="none" strike="noStrike" cap="none" normalizeH="0" baseline="0">
                <a:ln>
                  <a:noFill/>
                </a:ln>
                <a:solidFill>
                  <a:schemeClr val="accent1">
                    <a:lumMod val="50000"/>
                  </a:schemeClr>
                </a:solidFill>
                <a:effectLst/>
                <a:latin typeface="Bierstadt" panose="020B0004020202020204" pitchFamily="34" charset="0"/>
              </a:rPr>
              <a:t>Pilot Warnings:</a:t>
            </a: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The presence and effect of prior warnings about wildlife varied, influencing the impact of the strikes.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1" i="0" u="none" strike="noStrike" cap="none" normalizeH="0" baseline="0">
                <a:ln>
                  <a:noFill/>
                </a:ln>
                <a:solidFill>
                  <a:schemeClr val="accent1">
                    <a:lumMod val="50000"/>
                  </a:schemeClr>
                </a:solidFill>
                <a:effectLst/>
                <a:latin typeface="Bierstadt" panose="020B0004020202020204" pitchFamily="34" charset="0"/>
              </a:rPr>
              <a:t>Wildlife Species and Aircraft Models:</a:t>
            </a: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Specific wildlife species and aircraft models were more prone to strikes, indicating patterns in the data.</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1" i="0" u="none" strike="noStrike" cap="none" normalizeH="0" baseline="0">
                <a:ln>
                  <a:noFill/>
                </a:ln>
                <a:solidFill>
                  <a:schemeClr val="accent1">
                    <a:lumMod val="50000"/>
                  </a:schemeClr>
                </a:solidFill>
                <a:effectLst/>
                <a:latin typeface="Bierstadt" panose="020B0004020202020204" pitchFamily="34" charset="0"/>
              </a:rPr>
              <a:t>Seasonal and Weather Effects:</a:t>
            </a: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Seasonal patterns and weather conditions influenced the frequency and impact of bird strikes.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1" i="0" u="none" strike="noStrike" cap="none" normalizeH="0" baseline="0">
                <a:ln>
                  <a:noFill/>
                </a:ln>
                <a:solidFill>
                  <a:schemeClr val="accent1">
                    <a:lumMod val="50000"/>
                  </a:schemeClr>
                </a:solidFill>
                <a:effectLst/>
                <a:latin typeface="Bierstadt" panose="020B0004020202020204" pitchFamily="34" charset="0"/>
              </a:rPr>
              <a:t>Collection of Remains:</a:t>
            </a: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The relationship between collecting wildlife remains and sending them to the Smithsonian, along with the impact of engine count on these processes, was analyzed. </a:t>
            </a:r>
          </a:p>
        </p:txBody>
      </p:sp>
    </p:spTree>
    <p:extLst>
      <p:ext uri="{BB962C8B-B14F-4D97-AF65-F5344CB8AC3E}">
        <p14:creationId xmlns:p14="http://schemas.microsoft.com/office/powerpoint/2010/main" val="38772135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280219" y="132735"/>
            <a:ext cx="11631561"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conclusion</a:t>
            </a:r>
            <a:endParaRPr lang="en-IN" sz="4000">
              <a:solidFill>
                <a:schemeClr val="accent6">
                  <a:lumMod val="50000"/>
                </a:schemeClr>
              </a:solidFill>
              <a:latin typeface="Algerian" panose="04020705040A02060702" pitchFamily="82" charset="0"/>
            </a:endParaRPr>
          </a:p>
        </p:txBody>
      </p:sp>
      <p:sp>
        <p:nvSpPr>
          <p:cNvPr id="3" name="Rectangle 1">
            <a:extLst>
              <a:ext uri="{FF2B5EF4-FFF2-40B4-BE49-F238E27FC236}">
                <a16:creationId xmlns:a16="http://schemas.microsoft.com/office/drawing/2014/main" id="{4C6DE05E-46E5-60CA-44DF-41BDFEFE8975}"/>
              </a:ext>
            </a:extLst>
          </p:cNvPr>
          <p:cNvSpPr>
            <a:spLocks noChangeArrowheads="1"/>
          </p:cNvSpPr>
          <p:nvPr/>
        </p:nvSpPr>
        <p:spPr bwMode="auto">
          <a:xfrm>
            <a:off x="1595499" y="1196752"/>
            <a:ext cx="9001000" cy="466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The report underscores the growing concern of bird strikes in aviation, highlighting the importance of understanding the conditions and factors contributing to these incidents.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The increasing trend over the years calls for enhanced measures in wildlife management and pilot awareness.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The financial implications and the varying impact on different airlines and aircraft models suggest a need for targeted strategies to mitigate risks.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r>
              <a:rPr kumimoji="0" lang="en-US" altLang="en-US" sz="2000" b="0" i="0" u="none" strike="noStrike" cap="none" normalizeH="0" baseline="0">
                <a:ln>
                  <a:noFill/>
                </a:ln>
                <a:solidFill>
                  <a:schemeClr val="accent1">
                    <a:lumMod val="50000"/>
                  </a:schemeClr>
                </a:solidFill>
                <a:effectLst/>
                <a:latin typeface="Bierstadt" panose="020B0004020202020204" pitchFamily="34" charset="0"/>
              </a:rPr>
              <a:t> Collecting and analyzing wildlife remains provide valuable insights for improving safety protocols and preventing future incidents.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pPr>
            <a:endParaRPr kumimoji="0" lang="en-US" altLang="en-US" sz="2000" b="0" i="0" u="none" strike="noStrike" cap="none" normalizeH="0" baseline="0">
              <a:ln>
                <a:noFill/>
              </a:ln>
              <a:solidFill>
                <a:schemeClr val="accent1">
                  <a:lumMod val="50000"/>
                </a:schemeClr>
              </a:solidFill>
              <a:effectLst/>
              <a:latin typeface="Bierstadt" panose="020B0004020202020204" pitchFamily="34" charset="0"/>
            </a:endParaRPr>
          </a:p>
        </p:txBody>
      </p:sp>
    </p:spTree>
    <p:extLst>
      <p:ext uri="{BB962C8B-B14F-4D97-AF65-F5344CB8AC3E}">
        <p14:creationId xmlns:p14="http://schemas.microsoft.com/office/powerpoint/2010/main" val="163756723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he Hand"/>
                <a:ea typeface="+mn-ea"/>
                <a:cs typeface="+mn-cs"/>
              </a:defRPr>
            </a:lvl1pPr>
            <a:lvl2pPr marL="457200" algn="l" defTabSz="914400" rtl="0" eaLnBrk="1" latinLnBrk="0" hangingPunct="1">
              <a:defRPr sz="1800" kern="1200">
                <a:solidFill>
                  <a:srgbClr val="FFFFFF"/>
                </a:solidFill>
                <a:latin typeface="The Hand"/>
                <a:ea typeface="+mn-ea"/>
                <a:cs typeface="+mn-cs"/>
              </a:defRPr>
            </a:lvl2pPr>
            <a:lvl3pPr marL="914400" algn="l" defTabSz="914400" rtl="0" eaLnBrk="1" latinLnBrk="0" hangingPunct="1">
              <a:defRPr sz="1800" kern="1200">
                <a:solidFill>
                  <a:srgbClr val="FFFFFF"/>
                </a:solidFill>
                <a:latin typeface="The Hand"/>
                <a:ea typeface="+mn-ea"/>
                <a:cs typeface="+mn-cs"/>
              </a:defRPr>
            </a:lvl3pPr>
            <a:lvl4pPr marL="1371600" algn="l" defTabSz="914400" rtl="0" eaLnBrk="1" latinLnBrk="0" hangingPunct="1">
              <a:defRPr sz="1800" kern="1200">
                <a:solidFill>
                  <a:srgbClr val="FFFFFF"/>
                </a:solidFill>
                <a:latin typeface="The Hand"/>
                <a:ea typeface="+mn-ea"/>
                <a:cs typeface="+mn-cs"/>
              </a:defRPr>
            </a:lvl4pPr>
            <a:lvl5pPr marL="1828800" algn="l" defTabSz="914400" rtl="0" eaLnBrk="1" latinLnBrk="0" hangingPunct="1">
              <a:defRPr sz="1800" kern="1200">
                <a:solidFill>
                  <a:srgbClr val="FFFFFF"/>
                </a:solidFill>
                <a:latin typeface="The Hand"/>
                <a:ea typeface="+mn-ea"/>
                <a:cs typeface="+mn-cs"/>
              </a:defRPr>
            </a:lvl5pPr>
            <a:lvl6pPr marL="2286000" algn="l" defTabSz="914400" rtl="0" eaLnBrk="1" latinLnBrk="0" hangingPunct="1">
              <a:defRPr sz="1800" kern="1200">
                <a:solidFill>
                  <a:srgbClr val="FFFFFF"/>
                </a:solidFill>
                <a:latin typeface="The Hand"/>
                <a:ea typeface="+mn-ea"/>
                <a:cs typeface="+mn-cs"/>
              </a:defRPr>
            </a:lvl6pPr>
            <a:lvl7pPr marL="2743200" algn="l" defTabSz="914400" rtl="0" eaLnBrk="1" latinLnBrk="0" hangingPunct="1">
              <a:defRPr sz="1800" kern="1200">
                <a:solidFill>
                  <a:srgbClr val="FFFFFF"/>
                </a:solidFill>
                <a:latin typeface="The Hand"/>
                <a:ea typeface="+mn-ea"/>
                <a:cs typeface="+mn-cs"/>
              </a:defRPr>
            </a:lvl7pPr>
            <a:lvl8pPr marL="3200400" algn="l" defTabSz="914400" rtl="0" eaLnBrk="1" latinLnBrk="0" hangingPunct="1">
              <a:defRPr sz="1800" kern="1200">
                <a:solidFill>
                  <a:srgbClr val="FFFFFF"/>
                </a:solidFill>
                <a:latin typeface="The Hand"/>
                <a:ea typeface="+mn-ea"/>
                <a:cs typeface="+mn-cs"/>
              </a:defRPr>
            </a:lvl8pPr>
            <a:lvl9pPr marL="3657600" algn="l" defTabSz="914400" rtl="0" eaLnBrk="1" latinLnBrk="0" hangingPunct="1">
              <a:defRPr sz="1800" kern="1200">
                <a:solidFill>
                  <a:srgbClr val="FFFFFF"/>
                </a:solidFill>
                <a:latin typeface="The Hand"/>
                <a:ea typeface="+mn-ea"/>
                <a:cs typeface="+mn-cs"/>
              </a:defRPr>
            </a:lvl9pPr>
          </a:lstStyle>
          <a:p>
            <a:pPr algn="ctr"/>
            <a:endParaRPr lang="en-US"/>
          </a:p>
        </p:txBody>
      </p:sp>
      <p:sp>
        <p:nvSpPr>
          <p:cNvPr id="19" name="Freeform: Shape 18">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The Hand"/>
                <a:ea typeface="+mn-ea"/>
                <a:cs typeface="+mn-cs"/>
              </a:defRPr>
            </a:lvl1pPr>
            <a:lvl2pPr marL="457200" algn="l" defTabSz="914400" rtl="0" eaLnBrk="1" latinLnBrk="0" hangingPunct="1">
              <a:defRPr sz="1800" kern="1200">
                <a:solidFill>
                  <a:srgbClr val="FFFFFF"/>
                </a:solidFill>
                <a:latin typeface="The Hand"/>
                <a:ea typeface="+mn-ea"/>
                <a:cs typeface="+mn-cs"/>
              </a:defRPr>
            </a:lvl2pPr>
            <a:lvl3pPr marL="914400" algn="l" defTabSz="914400" rtl="0" eaLnBrk="1" latinLnBrk="0" hangingPunct="1">
              <a:defRPr sz="1800" kern="1200">
                <a:solidFill>
                  <a:srgbClr val="FFFFFF"/>
                </a:solidFill>
                <a:latin typeface="The Hand"/>
                <a:ea typeface="+mn-ea"/>
                <a:cs typeface="+mn-cs"/>
              </a:defRPr>
            </a:lvl3pPr>
            <a:lvl4pPr marL="1371600" algn="l" defTabSz="914400" rtl="0" eaLnBrk="1" latinLnBrk="0" hangingPunct="1">
              <a:defRPr sz="1800" kern="1200">
                <a:solidFill>
                  <a:srgbClr val="FFFFFF"/>
                </a:solidFill>
                <a:latin typeface="The Hand"/>
                <a:ea typeface="+mn-ea"/>
                <a:cs typeface="+mn-cs"/>
              </a:defRPr>
            </a:lvl4pPr>
            <a:lvl5pPr marL="1828800" algn="l" defTabSz="914400" rtl="0" eaLnBrk="1" latinLnBrk="0" hangingPunct="1">
              <a:defRPr sz="1800" kern="1200">
                <a:solidFill>
                  <a:srgbClr val="FFFFFF"/>
                </a:solidFill>
                <a:latin typeface="The Hand"/>
                <a:ea typeface="+mn-ea"/>
                <a:cs typeface="+mn-cs"/>
              </a:defRPr>
            </a:lvl5pPr>
            <a:lvl6pPr marL="2286000" algn="l" defTabSz="914400" rtl="0" eaLnBrk="1" latinLnBrk="0" hangingPunct="1">
              <a:defRPr sz="1800" kern="1200">
                <a:solidFill>
                  <a:srgbClr val="FFFFFF"/>
                </a:solidFill>
                <a:latin typeface="The Hand"/>
                <a:ea typeface="+mn-ea"/>
                <a:cs typeface="+mn-cs"/>
              </a:defRPr>
            </a:lvl6pPr>
            <a:lvl7pPr marL="2743200" algn="l" defTabSz="914400" rtl="0" eaLnBrk="1" latinLnBrk="0" hangingPunct="1">
              <a:defRPr sz="1800" kern="1200">
                <a:solidFill>
                  <a:srgbClr val="FFFFFF"/>
                </a:solidFill>
                <a:latin typeface="The Hand"/>
                <a:ea typeface="+mn-ea"/>
                <a:cs typeface="+mn-cs"/>
              </a:defRPr>
            </a:lvl7pPr>
            <a:lvl8pPr marL="3200400" algn="l" defTabSz="914400" rtl="0" eaLnBrk="1" latinLnBrk="0" hangingPunct="1">
              <a:defRPr sz="1800" kern="1200">
                <a:solidFill>
                  <a:srgbClr val="FFFFFF"/>
                </a:solidFill>
                <a:latin typeface="The Hand"/>
                <a:ea typeface="+mn-ea"/>
                <a:cs typeface="+mn-cs"/>
              </a:defRPr>
            </a:lvl8pPr>
            <a:lvl9pPr marL="3657600" algn="l" defTabSz="914400" rtl="0" eaLnBrk="1" latinLnBrk="0" hangingPunct="1">
              <a:defRPr sz="1800" kern="1200">
                <a:solidFill>
                  <a:srgbClr val="FFFFFF"/>
                </a:solidFill>
                <a:latin typeface="The Hand"/>
                <a:ea typeface="+mn-ea"/>
                <a:cs typeface="+mn-cs"/>
              </a:defRPr>
            </a:lvl9pPr>
          </a:lstStyle>
          <a:p>
            <a:pPr algn="ctr"/>
            <a:endParaRPr lang="en-US"/>
          </a:p>
        </p:txBody>
      </p:sp>
      <p:pic>
        <p:nvPicPr>
          <p:cNvPr id="4" name="Picture 3" descr="A white crane flying">
            <a:extLst>
              <a:ext uri="{FF2B5EF4-FFF2-40B4-BE49-F238E27FC236}">
                <a16:creationId xmlns:a16="http://schemas.microsoft.com/office/drawing/2014/main" id="{D10E87BA-4A0B-2BA7-1349-D492781E0DD8}"/>
              </a:ext>
            </a:extLst>
          </p:cNvPr>
          <p:cNvPicPr>
            <a:picLocks noChangeAspect="1"/>
          </p:cNvPicPr>
          <p:nvPr/>
        </p:nvPicPr>
        <p:blipFill>
          <a:blip r:embed="rId2">
            <a:alphaModFix amt="55000"/>
          </a:blip>
          <a:srcRect t="11686" b="12119"/>
          <a:stretch>
            <a:fillRect/>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A3C9FA8A-BCA3-91C2-457C-36CD62A6CC7A}"/>
              </a:ext>
            </a:extLst>
          </p:cNvPr>
          <p:cNvSpPr>
            <a:spLocks noGrp="1"/>
          </p:cNvSpPr>
          <p:nvPr>
            <p:ph type="ctrTitle"/>
          </p:nvPr>
        </p:nvSpPr>
        <p:spPr>
          <a:xfrm>
            <a:off x="1524000" y="1026747"/>
            <a:ext cx="9144000" cy="2387600"/>
          </a:xfrm>
        </p:spPr>
        <p:txBody>
          <a:bodyPr>
            <a:normAutofit/>
          </a:bodyPr>
          <a:lstStyle/>
          <a:p>
            <a:pPr algn="ctr"/>
            <a:r>
              <a:rPr lang="en-GB" sz="8000">
                <a:solidFill>
                  <a:schemeClr val="bg1"/>
                </a:solidFill>
              </a:rPr>
              <a:t>Thank You </a:t>
            </a:r>
            <a:endParaRPr lang="en-IN" sz="8000">
              <a:solidFill>
                <a:schemeClr val="bg1"/>
              </a:solidFill>
            </a:endParaRPr>
          </a:p>
        </p:txBody>
      </p:sp>
      <p:sp>
        <p:nvSpPr>
          <p:cNvPr id="21"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he Hand"/>
                <a:ea typeface="+mn-ea"/>
                <a:cs typeface="+mn-cs"/>
              </a:defRPr>
            </a:lvl1pPr>
            <a:lvl2pPr marL="457200" algn="l" defTabSz="914400" rtl="0" eaLnBrk="1" latinLnBrk="0" hangingPunct="1">
              <a:defRPr sz="1800" kern="1200">
                <a:solidFill>
                  <a:srgbClr val="FFFFFF"/>
                </a:solidFill>
                <a:latin typeface="The Hand"/>
                <a:ea typeface="+mn-ea"/>
                <a:cs typeface="+mn-cs"/>
              </a:defRPr>
            </a:lvl2pPr>
            <a:lvl3pPr marL="914400" algn="l" defTabSz="914400" rtl="0" eaLnBrk="1" latinLnBrk="0" hangingPunct="1">
              <a:defRPr sz="1800" kern="1200">
                <a:solidFill>
                  <a:srgbClr val="FFFFFF"/>
                </a:solidFill>
                <a:latin typeface="The Hand"/>
                <a:ea typeface="+mn-ea"/>
                <a:cs typeface="+mn-cs"/>
              </a:defRPr>
            </a:lvl3pPr>
            <a:lvl4pPr marL="1371600" algn="l" defTabSz="914400" rtl="0" eaLnBrk="1" latinLnBrk="0" hangingPunct="1">
              <a:defRPr sz="1800" kern="1200">
                <a:solidFill>
                  <a:srgbClr val="FFFFFF"/>
                </a:solidFill>
                <a:latin typeface="The Hand"/>
                <a:ea typeface="+mn-ea"/>
                <a:cs typeface="+mn-cs"/>
              </a:defRPr>
            </a:lvl4pPr>
            <a:lvl5pPr marL="1828800" algn="l" defTabSz="914400" rtl="0" eaLnBrk="1" latinLnBrk="0" hangingPunct="1">
              <a:defRPr sz="1800" kern="1200">
                <a:solidFill>
                  <a:srgbClr val="FFFFFF"/>
                </a:solidFill>
                <a:latin typeface="The Hand"/>
                <a:ea typeface="+mn-ea"/>
                <a:cs typeface="+mn-cs"/>
              </a:defRPr>
            </a:lvl5pPr>
            <a:lvl6pPr marL="2286000" algn="l" defTabSz="914400" rtl="0" eaLnBrk="1" latinLnBrk="0" hangingPunct="1">
              <a:defRPr sz="1800" kern="1200">
                <a:solidFill>
                  <a:srgbClr val="FFFFFF"/>
                </a:solidFill>
                <a:latin typeface="The Hand"/>
                <a:ea typeface="+mn-ea"/>
                <a:cs typeface="+mn-cs"/>
              </a:defRPr>
            </a:lvl6pPr>
            <a:lvl7pPr marL="2743200" algn="l" defTabSz="914400" rtl="0" eaLnBrk="1" latinLnBrk="0" hangingPunct="1">
              <a:defRPr sz="1800" kern="1200">
                <a:solidFill>
                  <a:srgbClr val="FFFFFF"/>
                </a:solidFill>
                <a:latin typeface="The Hand"/>
                <a:ea typeface="+mn-ea"/>
                <a:cs typeface="+mn-cs"/>
              </a:defRPr>
            </a:lvl7pPr>
            <a:lvl8pPr marL="3200400" algn="l" defTabSz="914400" rtl="0" eaLnBrk="1" latinLnBrk="0" hangingPunct="1">
              <a:defRPr sz="1800" kern="1200">
                <a:solidFill>
                  <a:srgbClr val="FFFFFF"/>
                </a:solidFill>
                <a:latin typeface="The Hand"/>
                <a:ea typeface="+mn-ea"/>
                <a:cs typeface="+mn-cs"/>
              </a:defRPr>
            </a:lvl8pPr>
            <a:lvl9pPr marL="3657600" algn="l" defTabSz="914400" rtl="0" eaLnBrk="1" latinLnBrk="0" hangingPunct="1">
              <a:defRPr sz="1800" kern="1200">
                <a:solidFill>
                  <a:srgbClr val="FFFFFF"/>
                </a:solidFill>
                <a:latin typeface="The Hand"/>
                <a:ea typeface="+mn-ea"/>
                <a:cs typeface="+mn-cs"/>
              </a:defRPr>
            </a:lvl9pPr>
          </a:lstStyle>
          <a:p>
            <a:pPr algn="ctr"/>
            <a:endParaRPr lang="en-US"/>
          </a:p>
        </p:txBody>
      </p:sp>
    </p:spTree>
    <p:extLst>
      <p:ext uri="{BB962C8B-B14F-4D97-AF65-F5344CB8AC3E}">
        <p14:creationId xmlns:p14="http://schemas.microsoft.com/office/powerpoint/2010/main" val="4243067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bg1"/>
              </a:solidFill>
            </a:endParaRPr>
          </a:p>
        </p:txBody>
      </p:sp>
      <p:grpSp>
        <p:nvGrpSpPr>
          <p:cNvPr id="45" name="Group 44">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BCF0FE5-64EB-968A-08C7-B068C4F65F1D}"/>
              </a:ext>
            </a:extLst>
          </p:cNvPr>
          <p:cNvSpPr txBox="1"/>
          <p:nvPr/>
        </p:nvSpPr>
        <p:spPr>
          <a:xfrm>
            <a:off x="6089726" y="722903"/>
            <a:ext cx="5415521" cy="2706098"/>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ts val="600"/>
              </a:spcAft>
            </a:pPr>
            <a:r>
              <a:rPr lang="en-US" sz="5400">
                <a:solidFill>
                  <a:schemeClr val="accent6">
                    <a:lumMod val="50000"/>
                  </a:schemeClr>
                </a:solidFill>
                <a:latin typeface="Algerian" panose="04020705040A02060702" pitchFamily="82" charset="0"/>
                <a:ea typeface="+mj-ea"/>
                <a:cs typeface="+mj-cs"/>
              </a:rPr>
              <a:t>visualization</a:t>
            </a:r>
          </a:p>
        </p:txBody>
      </p:sp>
      <p:pic>
        <p:nvPicPr>
          <p:cNvPr id="4" name="Picture 3" descr="Aqua and green fractal background like floral petal">
            <a:extLst>
              <a:ext uri="{FF2B5EF4-FFF2-40B4-BE49-F238E27FC236}">
                <a16:creationId xmlns:a16="http://schemas.microsoft.com/office/drawing/2014/main" id="{BB2249E5-BDE0-148E-5928-4EA1861C3886}"/>
              </a:ext>
            </a:extLst>
          </p:cNvPr>
          <p:cNvPicPr>
            <a:picLocks noChangeAspect="1"/>
          </p:cNvPicPr>
          <p:nvPr/>
        </p:nvPicPr>
        <p:blipFill>
          <a:blip r:embed="rId2"/>
          <a:srcRect l="14096" r="21874"/>
          <a:stretch>
            <a:fillRect/>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78" name="Right Triangle 77">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Grandview"/>
                <a:ea typeface="+mn-ea"/>
                <a:cs typeface="+mn-cs"/>
              </a:defRPr>
            </a:lvl1pPr>
            <a:lvl2pPr marL="457200" algn="l" defTabSz="914400" rtl="0" eaLnBrk="1" latinLnBrk="0" hangingPunct="1">
              <a:defRPr sz="1800" kern="1200">
                <a:solidFill>
                  <a:srgbClr val="FFFFFF"/>
                </a:solidFill>
                <a:latin typeface="Grandview"/>
                <a:ea typeface="+mn-ea"/>
                <a:cs typeface="+mn-cs"/>
              </a:defRPr>
            </a:lvl2pPr>
            <a:lvl3pPr marL="914400" algn="l" defTabSz="914400" rtl="0" eaLnBrk="1" latinLnBrk="0" hangingPunct="1">
              <a:defRPr sz="1800" kern="1200">
                <a:solidFill>
                  <a:srgbClr val="FFFFFF"/>
                </a:solidFill>
                <a:latin typeface="Grandview"/>
                <a:ea typeface="+mn-ea"/>
                <a:cs typeface="+mn-cs"/>
              </a:defRPr>
            </a:lvl3pPr>
            <a:lvl4pPr marL="1371600" algn="l" defTabSz="914400" rtl="0" eaLnBrk="1" latinLnBrk="0" hangingPunct="1">
              <a:defRPr sz="1800" kern="1200">
                <a:solidFill>
                  <a:srgbClr val="FFFFFF"/>
                </a:solidFill>
                <a:latin typeface="Grandview"/>
                <a:ea typeface="+mn-ea"/>
                <a:cs typeface="+mn-cs"/>
              </a:defRPr>
            </a:lvl4pPr>
            <a:lvl5pPr marL="1828800" algn="l" defTabSz="914400" rtl="0" eaLnBrk="1" latinLnBrk="0" hangingPunct="1">
              <a:defRPr sz="1800" kern="1200">
                <a:solidFill>
                  <a:srgbClr val="FFFFFF"/>
                </a:solidFill>
                <a:latin typeface="Grandview"/>
                <a:ea typeface="+mn-ea"/>
                <a:cs typeface="+mn-cs"/>
              </a:defRPr>
            </a:lvl5pPr>
            <a:lvl6pPr marL="2286000" algn="l" defTabSz="914400" rtl="0" eaLnBrk="1" latinLnBrk="0" hangingPunct="1">
              <a:defRPr sz="1800" kern="1200">
                <a:solidFill>
                  <a:srgbClr val="FFFFFF"/>
                </a:solidFill>
                <a:latin typeface="Grandview"/>
                <a:ea typeface="+mn-ea"/>
                <a:cs typeface="+mn-cs"/>
              </a:defRPr>
            </a:lvl6pPr>
            <a:lvl7pPr marL="2743200" algn="l" defTabSz="914400" rtl="0" eaLnBrk="1" latinLnBrk="0" hangingPunct="1">
              <a:defRPr sz="1800" kern="1200">
                <a:solidFill>
                  <a:srgbClr val="FFFFFF"/>
                </a:solidFill>
                <a:latin typeface="Grandview"/>
                <a:ea typeface="+mn-ea"/>
                <a:cs typeface="+mn-cs"/>
              </a:defRPr>
            </a:lvl7pPr>
            <a:lvl8pPr marL="3200400" algn="l" defTabSz="914400" rtl="0" eaLnBrk="1" latinLnBrk="0" hangingPunct="1">
              <a:defRPr sz="1800" kern="1200">
                <a:solidFill>
                  <a:srgbClr val="FFFFFF"/>
                </a:solidFill>
                <a:latin typeface="Grandview"/>
                <a:ea typeface="+mn-ea"/>
                <a:cs typeface="+mn-cs"/>
              </a:defRPr>
            </a:lvl8pPr>
            <a:lvl9pPr marL="3657600" algn="l" defTabSz="914400" rtl="0" eaLnBrk="1" latinLnBrk="0" hangingPunct="1">
              <a:defRPr sz="1800" kern="1200">
                <a:solidFill>
                  <a:srgbClr val="FFFFFF"/>
                </a:solidFill>
                <a:latin typeface="Grandview"/>
                <a:ea typeface="+mn-ea"/>
                <a:cs typeface="+mn-cs"/>
              </a:defRPr>
            </a:lvl9pPr>
          </a:lstStyle>
          <a:p>
            <a:pPr algn="ctr"/>
            <a:endParaRPr lang="en-US">
              <a:solidFill>
                <a:schemeClr val="tx1"/>
              </a:solidFill>
            </a:endParaRPr>
          </a:p>
        </p:txBody>
      </p:sp>
    </p:spTree>
    <p:extLst>
      <p:ext uri="{BB962C8B-B14F-4D97-AF65-F5344CB8AC3E}">
        <p14:creationId xmlns:p14="http://schemas.microsoft.com/office/powerpoint/2010/main" val="1699532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545690" y="501445"/>
            <a:ext cx="1125302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a:solidFill>
                  <a:schemeClr val="accent6">
                    <a:lumMod val="50000"/>
                  </a:schemeClr>
                </a:solidFill>
                <a:latin typeface="Algerian" panose="04020705040A02060702" pitchFamily="82" charset="0"/>
              </a:rPr>
              <a:t>Visuals Depicting the Number of Bird Strikes </a:t>
            </a:r>
            <a:endParaRPr lang="en-IN" sz="36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5A049C3D-8283-7BED-B140-3EEBFACA53F7}"/>
              </a:ext>
            </a:extLst>
          </p:cNvPr>
          <p:cNvPicPr>
            <a:picLocks noChangeAspect="1"/>
          </p:cNvPicPr>
          <p:nvPr/>
        </p:nvPicPr>
        <p:blipFill>
          <a:blip r:embed="rId2"/>
          <a:stretch>
            <a:fillRect/>
          </a:stretch>
        </p:blipFill>
        <p:spPr>
          <a:xfrm>
            <a:off x="545690" y="1147775"/>
            <a:ext cx="8878529" cy="5208779"/>
          </a:xfrm>
          <a:prstGeom prst="rect">
            <a:avLst/>
          </a:prstGeom>
        </p:spPr>
      </p:pic>
      <p:sp>
        <p:nvSpPr>
          <p:cNvPr id="6" name="Rectangle 1">
            <a:extLst>
              <a:ext uri="{FF2B5EF4-FFF2-40B4-BE49-F238E27FC236}">
                <a16:creationId xmlns:a16="http://schemas.microsoft.com/office/drawing/2014/main" id="{9CA072CD-3FDD-D76E-C06D-68E30C740ECD}"/>
              </a:ext>
            </a:extLst>
          </p:cNvPr>
          <p:cNvSpPr>
            <a:spLocks noChangeArrowheads="1"/>
          </p:cNvSpPr>
          <p:nvPr/>
        </p:nvSpPr>
        <p:spPr bwMode="auto">
          <a:xfrm>
            <a:off x="8288593" y="2251753"/>
            <a:ext cx="3357717"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400" b="1" i="0" u="none" strike="noStrike" cap="none" normalizeH="0" baseline="0">
                <a:ln>
                  <a:noFill/>
                </a:ln>
                <a:solidFill>
                  <a:schemeClr val="accent6">
                    <a:lumMod val="50000"/>
                  </a:schemeClr>
                </a:solidFill>
                <a:effectLst/>
                <a:latin typeface="Arial" pitchFamily="34" charset="0"/>
              </a:rPr>
              <a:t>Trend</a:t>
            </a:r>
            <a:r>
              <a:rPr kumimoji="0" lang="en-US" altLang="en-US" sz="1400" b="0" i="0" u="none" strike="noStrike" cap="none" normalizeH="0" baseline="0">
                <a:ln>
                  <a:noFill/>
                </a:ln>
                <a:solidFill>
                  <a:schemeClr val="accent6">
                    <a:lumMod val="50000"/>
                  </a:schemeClr>
                </a:solidFill>
                <a:effectLst/>
                <a:latin typeface="Arial" pitchFamily="34" charset="0"/>
              </a:rPr>
              <a:t>: Increasing from 2000 to 2011.</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400" b="1" i="0" u="none" strike="noStrike" cap="none" normalizeH="0" baseline="0">
                <a:ln>
                  <a:noFill/>
                </a:ln>
                <a:solidFill>
                  <a:schemeClr val="accent6">
                    <a:lumMod val="50000"/>
                  </a:schemeClr>
                </a:solidFill>
                <a:effectLst/>
                <a:latin typeface="Arial" pitchFamily="34" charset="0"/>
              </a:rPr>
              <a:t>2000</a:t>
            </a:r>
            <a:r>
              <a:rPr kumimoji="0" lang="en-US" altLang="en-US" sz="1400" b="0" i="0" u="none" strike="noStrike" cap="none" normalizeH="0" baseline="0">
                <a:ln>
                  <a:noFill/>
                </a:ln>
                <a:solidFill>
                  <a:schemeClr val="accent6">
                    <a:lumMod val="50000"/>
                  </a:schemeClr>
                </a:solidFill>
                <a:effectLst/>
                <a:latin typeface="Arial" pitchFamily="34" charset="0"/>
              </a:rPr>
              <a:t>: ~1500 strikes.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400" b="1" i="0" u="none" strike="noStrike" cap="none" normalizeH="0" baseline="0">
                <a:ln>
                  <a:noFill/>
                </a:ln>
                <a:solidFill>
                  <a:schemeClr val="accent6">
                    <a:lumMod val="50000"/>
                  </a:schemeClr>
                </a:solidFill>
                <a:effectLst/>
                <a:latin typeface="Arial" pitchFamily="34" charset="0"/>
              </a:rPr>
              <a:t>2001</a:t>
            </a:r>
            <a:r>
              <a:rPr kumimoji="0" lang="en-US" altLang="en-US" sz="1400" b="0" i="0" u="none" strike="noStrike" cap="none" normalizeH="0" baseline="0">
                <a:ln>
                  <a:noFill/>
                </a:ln>
                <a:solidFill>
                  <a:schemeClr val="accent6">
                    <a:lumMod val="50000"/>
                  </a:schemeClr>
                </a:solidFill>
                <a:effectLst/>
                <a:latin typeface="Arial" pitchFamily="34" charset="0"/>
              </a:rPr>
              <a:t>: ~1200 strikes.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400" b="1" i="0" u="none" strike="noStrike" cap="none" normalizeH="0" baseline="0">
                <a:ln>
                  <a:noFill/>
                </a:ln>
                <a:solidFill>
                  <a:schemeClr val="accent6">
                    <a:lumMod val="50000"/>
                  </a:schemeClr>
                </a:solidFill>
                <a:effectLst/>
                <a:latin typeface="Arial" pitchFamily="34" charset="0"/>
              </a:rPr>
              <a:t>2007</a:t>
            </a:r>
            <a:r>
              <a:rPr kumimoji="0" lang="en-US" altLang="en-US" sz="1400" b="0" i="0" u="none" strike="noStrike" cap="none" normalizeH="0" baseline="0">
                <a:ln>
                  <a:noFill/>
                </a:ln>
                <a:solidFill>
                  <a:schemeClr val="accent6">
                    <a:lumMod val="50000"/>
                  </a:schemeClr>
                </a:solidFill>
                <a:effectLst/>
                <a:latin typeface="Arial" pitchFamily="34" charset="0"/>
              </a:rPr>
              <a:t>: ~2500 strikes.</a:t>
            </a:r>
          </a:p>
          <a:p>
            <a:pPr marL="342900" indent="-342900" eaLnBrk="0" fontAlgn="base" hangingPunct="0">
              <a:lnSpc>
                <a:spcPct val="150000"/>
              </a:lnSpc>
              <a:spcBef>
                <a:spcPct val="0"/>
              </a:spcBef>
              <a:spcAft>
                <a:spcPct val="0"/>
              </a:spcAft>
              <a:buFont typeface="Wingdings" panose="05000000000000000000" pitchFamily="2" charset="2"/>
              <a:buChar char="Ø"/>
            </a:pPr>
            <a:r>
              <a:rPr kumimoji="0" lang="en-US" altLang="en-US" sz="1400" b="1" i="0" u="none" strike="noStrike" cap="none" normalizeH="0" baseline="0">
                <a:ln>
                  <a:noFill/>
                </a:ln>
                <a:solidFill>
                  <a:schemeClr val="accent6">
                    <a:lumMod val="50000"/>
                  </a:schemeClr>
                </a:solidFill>
                <a:effectLst/>
                <a:latin typeface="Arial" pitchFamily="34" charset="0"/>
              </a:rPr>
              <a:t>2009-2010</a:t>
            </a:r>
            <a:r>
              <a:rPr kumimoji="0" lang="en-US" altLang="en-US" sz="1400" b="0" i="0" u="none" strike="noStrike" cap="none" normalizeH="0" baseline="0">
                <a:ln>
                  <a:noFill/>
                </a:ln>
                <a:solidFill>
                  <a:schemeClr val="accent6">
                    <a:lumMod val="50000"/>
                  </a:schemeClr>
                </a:solidFill>
                <a:effectLst/>
                <a:latin typeface="Arial" pitchFamily="34" charset="0"/>
              </a:rPr>
              <a:t>: ~3200 strikes each year.</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400" b="1" i="0" u="none" strike="noStrike" cap="none" normalizeH="0" baseline="0">
                <a:ln>
                  <a:noFill/>
                </a:ln>
                <a:solidFill>
                  <a:schemeClr val="accent6">
                    <a:lumMod val="50000"/>
                  </a:schemeClr>
                </a:solidFill>
                <a:effectLst/>
                <a:latin typeface="Arial" pitchFamily="34" charset="0"/>
              </a:rPr>
              <a:t>2011</a:t>
            </a:r>
            <a:r>
              <a:rPr kumimoji="0" lang="en-US" altLang="en-US" sz="1400" b="0" i="0" u="none" strike="noStrike" cap="none" normalizeH="0" baseline="0">
                <a:ln>
                  <a:noFill/>
                </a:ln>
                <a:solidFill>
                  <a:schemeClr val="accent6">
                    <a:lumMod val="50000"/>
                  </a:schemeClr>
                </a:solidFill>
                <a:effectLst/>
                <a:latin typeface="Arial" pitchFamily="34" charset="0"/>
              </a:rPr>
              <a:t>: ~3000 strikes. </a:t>
            </a:r>
            <a:endParaRPr kumimoji="0" lang="en-US" altLang="en-US" sz="2000" b="0" i="0" u="none" strike="noStrike" cap="none" normalizeH="0" baseline="0">
              <a:ln>
                <a:noFill/>
              </a:ln>
              <a:solidFill>
                <a:schemeClr val="accent6">
                  <a:lumMod val="50000"/>
                </a:schemeClr>
              </a:solidFill>
              <a:effectLst/>
              <a:latin typeface="Arial" pitchFamily="34" charset="0"/>
            </a:endParaRPr>
          </a:p>
        </p:txBody>
      </p:sp>
    </p:spTree>
    <p:extLst>
      <p:ext uri="{BB962C8B-B14F-4D97-AF65-F5344CB8AC3E}">
        <p14:creationId xmlns:p14="http://schemas.microsoft.com/office/powerpoint/2010/main" val="6243801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589936" y="88719"/>
            <a:ext cx="1125302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600">
                <a:solidFill>
                  <a:schemeClr val="accent6">
                    <a:lumMod val="50000"/>
                  </a:schemeClr>
                </a:solidFill>
                <a:latin typeface="Algerian" panose="04020705040A02060702" pitchFamily="82" charset="0"/>
              </a:rPr>
              <a:t>Visuals Depicting the Number of Bird Strikes </a:t>
            </a:r>
            <a:endParaRPr lang="en-IN" sz="3600">
              <a:solidFill>
                <a:schemeClr val="accent6">
                  <a:lumMod val="5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B1DCEB12-4C13-DFA0-B222-759FA0B6E69C}"/>
              </a:ext>
            </a:extLst>
          </p:cNvPr>
          <p:cNvPicPr>
            <a:picLocks noChangeAspect="1"/>
          </p:cNvPicPr>
          <p:nvPr/>
        </p:nvPicPr>
        <p:blipFill>
          <a:blip r:embed="rId2"/>
          <a:stretch>
            <a:fillRect/>
          </a:stretch>
        </p:blipFill>
        <p:spPr>
          <a:xfrm>
            <a:off x="594229" y="735050"/>
            <a:ext cx="5158741" cy="3918086"/>
          </a:xfrm>
          <a:prstGeom prst="rect">
            <a:avLst/>
          </a:prstGeom>
        </p:spPr>
      </p:pic>
      <p:pic>
        <p:nvPicPr>
          <p:cNvPr id="7" name="Picture 6">
            <a:extLst>
              <a:ext uri="{FF2B5EF4-FFF2-40B4-BE49-F238E27FC236}">
                <a16:creationId xmlns:a16="http://schemas.microsoft.com/office/drawing/2014/main" id="{281CEC86-0A6B-1B2F-220C-C1B8E8EB4150}"/>
              </a:ext>
            </a:extLst>
          </p:cNvPr>
          <p:cNvPicPr>
            <a:picLocks noChangeAspect="1"/>
          </p:cNvPicPr>
          <p:nvPr/>
        </p:nvPicPr>
        <p:blipFill>
          <a:blip r:embed="rId3"/>
          <a:stretch>
            <a:fillRect/>
          </a:stretch>
        </p:blipFill>
        <p:spPr>
          <a:xfrm>
            <a:off x="5820751" y="2016753"/>
            <a:ext cx="6371249" cy="4364727"/>
          </a:xfrm>
          <a:prstGeom prst="rect">
            <a:avLst/>
          </a:prstGeom>
        </p:spPr>
      </p:pic>
      <p:sp>
        <p:nvSpPr>
          <p:cNvPr id="9" name="TextBox 8">
            <a:extLst>
              <a:ext uri="{FF2B5EF4-FFF2-40B4-BE49-F238E27FC236}">
                <a16:creationId xmlns:a16="http://schemas.microsoft.com/office/drawing/2014/main" id="{129E94B1-6770-E5BA-5FBE-FAD4D75263AE}"/>
              </a:ext>
            </a:extLst>
          </p:cNvPr>
          <p:cNvSpPr txBox="1"/>
          <p:nvPr/>
        </p:nvSpPr>
        <p:spPr>
          <a:xfrm>
            <a:off x="388376" y="4675636"/>
            <a:ext cx="5275576" cy="1569660"/>
          </a:xfrm>
          <a:prstGeom prst="rect">
            <a:avLst/>
          </a:prstGeom>
          <a:noFill/>
        </p:spPr>
        <p:txBody>
          <a:bodyPr wrap="square" numCol="2">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Trend</a:t>
            </a:r>
            <a:r>
              <a:rPr kumimoji="0" lang="en-US" altLang="en-US" sz="1600" b="0" i="0" u="none" strike="noStrike" cap="none" normalizeH="0" baseline="0">
                <a:ln>
                  <a:noFill/>
                </a:ln>
                <a:solidFill>
                  <a:schemeClr val="accent6">
                    <a:lumMod val="50000"/>
                  </a:schemeClr>
                </a:solidFill>
                <a:effectLst/>
                <a:latin typeface="Arial" pitchFamily="34" charset="0"/>
              </a:rPr>
              <a:t>: Increasing from 2000 to 2011.</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2000</a:t>
            </a:r>
            <a:r>
              <a:rPr kumimoji="0" lang="en-US" altLang="en-US" sz="1600" b="0" i="0" u="none" strike="noStrike" cap="none" normalizeH="0" baseline="0">
                <a:ln>
                  <a:noFill/>
                </a:ln>
                <a:solidFill>
                  <a:schemeClr val="accent6">
                    <a:lumMod val="50000"/>
                  </a:schemeClr>
                </a:solidFill>
                <a:effectLst/>
                <a:latin typeface="Arial" pitchFamily="34" charset="0"/>
              </a:rPr>
              <a:t>: ~1500 strikes.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2001</a:t>
            </a:r>
            <a:r>
              <a:rPr kumimoji="0" lang="en-US" altLang="en-US" sz="1600" b="0" i="0" u="none" strike="noStrike" cap="none" normalizeH="0" baseline="0">
                <a:ln>
                  <a:noFill/>
                </a:ln>
                <a:solidFill>
                  <a:schemeClr val="accent6">
                    <a:lumMod val="50000"/>
                  </a:schemeClr>
                </a:solidFill>
                <a:effectLst/>
                <a:latin typeface="Arial" pitchFamily="34" charset="0"/>
              </a:rPr>
              <a:t>: ~1200 strikes.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2007</a:t>
            </a:r>
            <a:r>
              <a:rPr kumimoji="0" lang="en-US" altLang="en-US" sz="1600" b="0" i="0" u="none" strike="noStrike" cap="none" normalizeH="0" baseline="0">
                <a:ln>
                  <a:noFill/>
                </a:ln>
                <a:solidFill>
                  <a:schemeClr val="accent6">
                    <a:lumMod val="50000"/>
                  </a:schemeClr>
                </a:solidFill>
                <a:effectLst/>
                <a:latin typeface="Arial" pitchFamily="34" charset="0"/>
              </a:rPr>
              <a:t>: ~2500 strikes.</a:t>
            </a:r>
          </a:p>
          <a:p>
            <a:pPr marL="342900" indent="-342900" eaLnBrk="0" fontAlgn="base" hangingPunct="0">
              <a:lnSpc>
                <a:spcPct val="150000"/>
              </a:lnSpc>
              <a:spcBef>
                <a:spcPct val="0"/>
              </a:spcBef>
              <a:spcAft>
                <a:spcPct val="0"/>
              </a:spcAft>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2009-2010</a:t>
            </a:r>
            <a:r>
              <a:rPr kumimoji="0" lang="en-US" altLang="en-US" sz="1600" b="0" i="0" u="none" strike="noStrike" cap="none" normalizeH="0" baseline="0">
                <a:ln>
                  <a:noFill/>
                </a:ln>
                <a:solidFill>
                  <a:schemeClr val="accent6">
                    <a:lumMod val="50000"/>
                  </a:schemeClr>
                </a:solidFill>
                <a:effectLst/>
                <a:latin typeface="Arial" pitchFamily="34" charset="0"/>
              </a:rPr>
              <a:t>: ~3200 strikes each year.</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a:ln>
                  <a:noFill/>
                </a:ln>
                <a:solidFill>
                  <a:schemeClr val="accent6">
                    <a:lumMod val="50000"/>
                  </a:schemeClr>
                </a:solidFill>
                <a:effectLst/>
                <a:latin typeface="Arial" pitchFamily="34" charset="0"/>
              </a:rPr>
              <a:t>2011</a:t>
            </a:r>
            <a:r>
              <a:rPr kumimoji="0" lang="en-US" altLang="en-US" sz="1600" b="0" i="0" u="none" strike="noStrike" cap="none" normalizeH="0" baseline="0">
                <a:ln>
                  <a:noFill/>
                </a:ln>
                <a:solidFill>
                  <a:schemeClr val="accent6">
                    <a:lumMod val="50000"/>
                  </a:schemeClr>
                </a:solidFill>
                <a:effectLst/>
                <a:latin typeface="Arial" pitchFamily="34" charset="0"/>
              </a:rPr>
              <a:t>: ~3000 strikes. </a:t>
            </a:r>
            <a:endParaRPr kumimoji="0" lang="en-US" altLang="en-US" sz="2400" b="0" i="0" u="none" strike="noStrike" cap="none" normalizeH="0" baseline="0">
              <a:ln>
                <a:noFill/>
              </a:ln>
              <a:solidFill>
                <a:schemeClr val="accent6">
                  <a:lumMod val="50000"/>
                </a:schemeClr>
              </a:solidFill>
              <a:effectLst/>
              <a:latin typeface="Arial" pitchFamily="34" charset="0"/>
            </a:endParaRPr>
          </a:p>
        </p:txBody>
      </p:sp>
      <p:sp>
        <p:nvSpPr>
          <p:cNvPr id="4" name="TextBox 3">
            <a:extLst>
              <a:ext uri="{FF2B5EF4-FFF2-40B4-BE49-F238E27FC236}">
                <a16:creationId xmlns:a16="http://schemas.microsoft.com/office/drawing/2014/main" id="{15EBC985-FB4B-3264-79A9-C05EBC639BA9}"/>
              </a:ext>
            </a:extLst>
          </p:cNvPr>
          <p:cNvSpPr txBox="1"/>
          <p:nvPr/>
        </p:nvSpPr>
        <p:spPr>
          <a:xfrm>
            <a:off x="6439032" y="1052736"/>
            <a:ext cx="4065904"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pitchFamily="2" charset="2"/>
              <a:buChar char="Ø"/>
            </a:pPr>
            <a:r>
              <a:rPr lang="en-GB" b="1" i="0">
                <a:solidFill>
                  <a:schemeClr val="accent6">
                    <a:lumMod val="50000"/>
                  </a:schemeClr>
                </a:solidFill>
                <a:effectLst/>
                <a:latin typeface="-apple-system"/>
              </a:rPr>
              <a:t>Significant Growth</a:t>
            </a:r>
            <a:r>
              <a:rPr lang="en-GB" b="0" i="0">
                <a:solidFill>
                  <a:schemeClr val="accent6">
                    <a:lumMod val="50000"/>
                  </a:schemeClr>
                </a:solidFill>
                <a:effectLst/>
                <a:latin typeface="-apple-system"/>
              </a:rPr>
              <a:t>: 2011 had notably more strikes than 2000.</a:t>
            </a:r>
          </a:p>
        </p:txBody>
      </p:sp>
    </p:spTree>
    <p:extLst>
      <p:ext uri="{BB962C8B-B14F-4D97-AF65-F5344CB8AC3E}">
        <p14:creationId xmlns:p14="http://schemas.microsoft.com/office/powerpoint/2010/main" val="37318380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575187" y="176981"/>
            <a:ext cx="1125302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000">
                <a:solidFill>
                  <a:schemeClr val="accent6">
                    <a:lumMod val="50000"/>
                  </a:schemeClr>
                </a:solidFill>
                <a:latin typeface="Algerian" panose="04020705040A02060702" pitchFamily="82" charset="0"/>
              </a:rPr>
              <a:t> Trend Over Bird strike</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A97736B3-E568-4FAC-5914-6C6BBA2D86F4}"/>
              </a:ext>
            </a:extLst>
          </p:cNvPr>
          <p:cNvPicPr>
            <a:picLocks noChangeAspect="1"/>
          </p:cNvPicPr>
          <p:nvPr/>
        </p:nvPicPr>
        <p:blipFill>
          <a:blip r:embed="rId2"/>
          <a:stretch>
            <a:fillRect/>
          </a:stretch>
        </p:blipFill>
        <p:spPr>
          <a:xfrm>
            <a:off x="1724025" y="1318444"/>
            <a:ext cx="8743950" cy="5362575"/>
          </a:xfrm>
          <a:prstGeom prst="rect">
            <a:avLst/>
          </a:prstGeom>
        </p:spPr>
      </p:pic>
    </p:spTree>
    <p:extLst>
      <p:ext uri="{BB962C8B-B14F-4D97-AF65-F5344CB8AC3E}">
        <p14:creationId xmlns:p14="http://schemas.microsoft.com/office/powerpoint/2010/main" val="31980186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66C80-A22D-A402-93FA-6AA39067EE75}"/>
              </a:ext>
            </a:extLst>
          </p:cNvPr>
          <p:cNvSpPr txBox="1"/>
          <p:nvPr/>
        </p:nvSpPr>
        <p:spPr>
          <a:xfrm>
            <a:off x="545690" y="501445"/>
            <a:ext cx="1125302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4000">
                <a:solidFill>
                  <a:schemeClr val="accent6">
                    <a:lumMod val="50000"/>
                  </a:schemeClr>
                </a:solidFill>
                <a:latin typeface="Algerian" panose="04020705040A02060702" pitchFamily="82" charset="0"/>
              </a:rPr>
              <a:t> Yearly Analysis of Bird Strikes in the US</a:t>
            </a:r>
            <a:endParaRPr lang="en-IN" sz="4000">
              <a:solidFill>
                <a:schemeClr val="accent6">
                  <a:lumMod val="5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234E395E-F3C7-102C-4D8D-4DCEA1607F45}"/>
              </a:ext>
            </a:extLst>
          </p:cNvPr>
          <p:cNvPicPr>
            <a:picLocks noChangeAspect="1"/>
          </p:cNvPicPr>
          <p:nvPr/>
        </p:nvPicPr>
        <p:blipFill>
          <a:blip r:embed="rId2"/>
          <a:stretch>
            <a:fillRect/>
          </a:stretch>
        </p:blipFill>
        <p:spPr>
          <a:xfrm>
            <a:off x="2999656" y="1217662"/>
            <a:ext cx="9059872" cy="4824537"/>
          </a:xfrm>
          <a:prstGeom prst="rect">
            <a:avLst/>
          </a:prstGeom>
        </p:spPr>
      </p:pic>
      <p:sp>
        <p:nvSpPr>
          <p:cNvPr id="5" name="TextBox 4">
            <a:extLst>
              <a:ext uri="{FF2B5EF4-FFF2-40B4-BE49-F238E27FC236}">
                <a16:creationId xmlns:a16="http://schemas.microsoft.com/office/drawing/2014/main" id="{3F233758-290D-B00B-3DF0-19F455DCD582}"/>
              </a:ext>
            </a:extLst>
          </p:cNvPr>
          <p:cNvSpPr txBox="1"/>
          <p:nvPr/>
        </p:nvSpPr>
        <p:spPr>
          <a:xfrm>
            <a:off x="132472" y="1582340"/>
            <a:ext cx="2880320" cy="369331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pitchFamily="2" charset="2"/>
              <a:buChar char="Ø"/>
            </a:pPr>
            <a:r>
              <a:rPr lang="en-GB" b="1" i="0">
                <a:solidFill>
                  <a:schemeClr val="accent6">
                    <a:lumMod val="50000"/>
                  </a:schemeClr>
                </a:solidFill>
                <a:effectLst/>
                <a:latin typeface="-apple-system"/>
              </a:rPr>
              <a:t>Increasing Trend</a:t>
            </a:r>
            <a:r>
              <a:rPr lang="en-GB" i="0">
                <a:solidFill>
                  <a:schemeClr val="accent6">
                    <a:lumMod val="50000"/>
                  </a:schemeClr>
                </a:solidFill>
                <a:effectLst/>
                <a:latin typeface="-apple-system"/>
              </a:rPr>
              <a:t>: Bird strikes increased each year from 2009 to 2012.</a:t>
            </a:r>
          </a:p>
          <a:p>
            <a:pPr marL="285750" indent="-285750" algn="l">
              <a:buFont typeface="Wingdings" panose="05000000000000000000" pitchFamily="2" charset="2"/>
              <a:buChar char="Ø"/>
            </a:pPr>
            <a:r>
              <a:rPr lang="en-GB" b="1" i="0">
                <a:solidFill>
                  <a:schemeClr val="accent6">
                    <a:lumMod val="50000"/>
                  </a:schemeClr>
                </a:solidFill>
                <a:effectLst/>
                <a:latin typeface="-apple-system"/>
              </a:rPr>
              <a:t>Lowest in 2009</a:t>
            </a:r>
            <a:r>
              <a:rPr lang="en-GB" i="0">
                <a:solidFill>
                  <a:schemeClr val="accent6">
                    <a:lumMod val="50000"/>
                  </a:schemeClr>
                </a:solidFill>
                <a:effectLst/>
                <a:latin typeface="-apple-system"/>
              </a:rPr>
              <a:t>: The fewest bird strikes occurred in 2009.</a:t>
            </a:r>
          </a:p>
          <a:p>
            <a:pPr marL="285750" indent="-285750" algn="l">
              <a:buFont typeface="Wingdings" panose="05000000000000000000" pitchFamily="2" charset="2"/>
              <a:buChar char="Ø"/>
            </a:pPr>
            <a:r>
              <a:rPr lang="en-GB" b="1" i="0">
                <a:solidFill>
                  <a:schemeClr val="accent6">
                    <a:lumMod val="50000"/>
                  </a:schemeClr>
                </a:solidFill>
                <a:effectLst/>
                <a:latin typeface="-apple-system"/>
              </a:rPr>
              <a:t>Highest in 2012</a:t>
            </a:r>
            <a:r>
              <a:rPr lang="en-GB" i="0">
                <a:solidFill>
                  <a:schemeClr val="accent6">
                    <a:lumMod val="50000"/>
                  </a:schemeClr>
                </a:solidFill>
                <a:effectLst/>
                <a:latin typeface="-apple-system"/>
              </a:rPr>
              <a:t>: The number of bird strikes peaked in 2012.</a:t>
            </a:r>
          </a:p>
          <a:p>
            <a:pPr marL="285750" indent="-285750" algn="l">
              <a:buFont typeface="Wingdings" panose="05000000000000000000" pitchFamily="2" charset="2"/>
              <a:buChar char="Ø"/>
            </a:pPr>
            <a:r>
              <a:rPr lang="en-GB" b="1" i="0">
                <a:solidFill>
                  <a:schemeClr val="accent6">
                    <a:lumMod val="50000"/>
                  </a:schemeClr>
                </a:solidFill>
                <a:effectLst/>
                <a:latin typeface="-apple-system"/>
              </a:rPr>
              <a:t>Consistent Growth</a:t>
            </a:r>
            <a:r>
              <a:rPr lang="en-GB" i="0">
                <a:solidFill>
                  <a:schemeClr val="accent6">
                    <a:lumMod val="50000"/>
                  </a:schemeClr>
                </a:solidFill>
                <a:effectLst/>
                <a:latin typeface="-apple-system"/>
              </a:rPr>
              <a:t>: There was no decrease in bird strikes over these four years.</a:t>
            </a:r>
          </a:p>
        </p:txBody>
      </p:sp>
    </p:spTree>
    <p:extLst>
      <p:ext uri="{BB962C8B-B14F-4D97-AF65-F5344CB8AC3E}">
        <p14:creationId xmlns:p14="http://schemas.microsoft.com/office/powerpoint/2010/main" val="377852365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9"/>
  <p:tag name="AS_OS" val="Unix 6.5.0.1022"/>
  <p:tag name="AS_RELEASE_DATE" val="2024.02.14"/>
  <p:tag name="AS_TITLE" val="Aspose.Slides for .NET Standard 2.0"/>
  <p:tag name="AS_VERSION" val="24.2"/>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Grandview"/>
        <a:cs typeface="Arial"/>
      </a:majorFont>
      <a:minorFont>
        <a:latin typeface="Grandview"/>
        <a:ea typeface="Grandview"/>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4.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Modern Love"/>
        <a:cs typeface="Arial"/>
      </a:majorFont>
      <a:minorFont>
        <a:latin typeface="The Hand"/>
        <a:ea typeface="The Hand"/>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1183</Words>
  <Application>Microsoft Office PowerPoint</Application>
  <PresentationFormat>Widescreen</PresentationFormat>
  <Paragraphs>131</Paragraphs>
  <Slides>42</Slides>
  <Notes>27</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42</vt:i4>
      </vt:variant>
    </vt:vector>
  </HeadingPairs>
  <TitlesOfParts>
    <vt:vector size="59" baseType="lpstr">
      <vt:lpstr>Aldhabi</vt:lpstr>
      <vt:lpstr>Algerian</vt:lpstr>
      <vt:lpstr>-apple-system</vt:lpstr>
      <vt:lpstr>Aptos</vt:lpstr>
      <vt:lpstr>Arial</vt:lpstr>
      <vt:lpstr>Bierstadt</vt:lpstr>
      <vt:lpstr>Calibri</vt:lpstr>
      <vt:lpstr>Century Gothic</vt:lpstr>
      <vt:lpstr>Grandview</vt:lpstr>
      <vt:lpstr>Modern Love</vt:lpstr>
      <vt:lpstr>The Hand</vt:lpstr>
      <vt:lpstr>Wingdings</vt:lpstr>
      <vt:lpstr>Wingdings 3</vt:lpstr>
      <vt:lpstr>Office Theme</vt:lpstr>
      <vt:lpstr>Ion</vt:lpstr>
      <vt:lpstr>CosineVTI</vt:lpstr>
      <vt:lpstr>SketchyVTI</vt:lpstr>
      <vt:lpstr>Data Visualization of  Bird  Strikes between 2000 – 2011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16991</cp:lastModifiedBy>
  <cp:revision>3</cp:revision>
  <cp:lastPrinted>2024-07-25T09:15:17Z</cp:lastPrinted>
  <dcterms:created xsi:type="dcterms:W3CDTF">2024-07-25T09:15:17Z</dcterms:created>
  <dcterms:modified xsi:type="dcterms:W3CDTF">2024-07-27T07:44:32Z</dcterms:modified>
</cp:coreProperties>
</file>