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72" r:id="rId7"/>
    <p:sldId id="269" r:id="rId8"/>
    <p:sldId id="279" r:id="rId9"/>
    <p:sldId id="271" r:id="rId10"/>
    <p:sldId id="273" r:id="rId11"/>
    <p:sldId id="281" r:id="rId12"/>
    <p:sldId id="276" r:id="rId13"/>
    <p:sldId id="277" r:id="rId14"/>
    <p:sldId id="278" r:id="rId15"/>
    <p:sldId id="275" r:id="rId16"/>
    <p:sldId id="280" r:id="rId17"/>
    <p:sldId id="282" r:id="rId18"/>
    <p:sldId id="283" r:id="rId19"/>
    <p:sldId id="259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492" autoAdjust="0"/>
  </p:normalViewPr>
  <p:slideViewPr>
    <p:cSldViewPr>
      <p:cViewPr varScale="1">
        <p:scale>
          <a:sx n="68" d="100"/>
          <a:sy n="68" d="100"/>
        </p:scale>
        <p:origin x="66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2/11/2024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2/11/2024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2/11/2024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2/11/2024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2/11/2024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9956" y="332656"/>
            <a:ext cx="9141619" cy="986060"/>
          </a:xfrm>
        </p:spPr>
        <p:txBody>
          <a:bodyPr/>
          <a:lstStyle/>
          <a:p>
            <a:r>
              <a:rPr lang="en-US" u="sng" dirty="0"/>
              <a:t>PIZZA SALES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420888"/>
            <a:ext cx="6970924" cy="3925932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>
            <a:bevelT w="88900" h="57150"/>
          </a:sp3d>
        </p:spPr>
      </p:pic>
      <p:sp>
        <p:nvSpPr>
          <p:cNvPr id="8" name="Rectangle 7"/>
          <p:cNvSpPr/>
          <p:nvPr/>
        </p:nvSpPr>
        <p:spPr>
          <a:xfrm>
            <a:off x="26412" y="3068960"/>
            <a:ext cx="442970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by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-Shweta Barnwal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0036" y="1449794"/>
            <a:ext cx="661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Understanding Trends and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E0392-C825-4FFE-A184-51B1F1B9FC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7" r="2586"/>
          <a:stretch/>
        </p:blipFill>
        <p:spPr>
          <a:xfrm>
            <a:off x="621804" y="221318"/>
            <a:ext cx="5832648" cy="3047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91216-4CDE-41AA-8108-4E2B43269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67"/>
          <a:stretch/>
        </p:blipFill>
        <p:spPr>
          <a:xfrm>
            <a:off x="6958508" y="221318"/>
            <a:ext cx="4752528" cy="3063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932E5-DC43-44EA-B52C-C1E63DC0FE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7"/>
          <a:stretch/>
        </p:blipFill>
        <p:spPr>
          <a:xfrm>
            <a:off x="117748" y="3429000"/>
            <a:ext cx="3672408" cy="3249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5C439-4A11-4387-A7DD-E3D0344856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81"/>
          <a:stretch/>
        </p:blipFill>
        <p:spPr>
          <a:xfrm>
            <a:off x="3934172" y="3429000"/>
            <a:ext cx="3888432" cy="3207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449886-C106-4B88-97A7-83ED9F6ECB5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85"/>
          <a:stretch/>
        </p:blipFill>
        <p:spPr>
          <a:xfrm>
            <a:off x="8079287" y="3429000"/>
            <a:ext cx="3847773" cy="3207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62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2BD35-4D0B-4488-9C96-E8612E03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48"/>
          <a:stretch/>
        </p:blipFill>
        <p:spPr>
          <a:xfrm>
            <a:off x="693812" y="398761"/>
            <a:ext cx="5335661" cy="4027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B24178-CFCF-44B8-9A58-D3682EA86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1" t="-2002" r="43827" b="14238"/>
          <a:stretch/>
        </p:blipFill>
        <p:spPr>
          <a:xfrm>
            <a:off x="6382445" y="395985"/>
            <a:ext cx="5184575" cy="4027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8835176-805F-414D-BBFE-0039F4CD7DAC}"/>
              </a:ext>
            </a:extLst>
          </p:cNvPr>
          <p:cNvSpPr txBox="1">
            <a:spLocks/>
          </p:cNvSpPr>
          <p:nvPr/>
        </p:nvSpPr>
        <p:spPr>
          <a:xfrm>
            <a:off x="1629916" y="5013176"/>
            <a:ext cx="9141619" cy="98606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385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0C8B0-EF5C-416C-806C-62CE7FC2D4E2}"/>
              </a:ext>
            </a:extLst>
          </p:cNvPr>
          <p:cNvSpPr txBox="1"/>
          <p:nvPr/>
        </p:nvSpPr>
        <p:spPr>
          <a:xfrm>
            <a:off x="621804" y="1811370"/>
            <a:ext cx="8496944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r>
              <a:rPr lang="en-US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Orders are </a:t>
            </a:r>
            <a:r>
              <a:rPr lang="en-US" sz="2000" b="1" i="0" dirty="0">
                <a:solidFill>
                  <a:srgbClr val="A833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highest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weekends</a:t>
            </a:r>
            <a:r>
              <a:rPr lang="en-US" sz="2000" b="1" i="0" dirty="0">
                <a:solidFill>
                  <a:srgbClr val="A833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Friday</a:t>
            </a: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0" dirty="0">
                <a:solidFill>
                  <a:srgbClr val="A833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Saturday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evenings.</a:t>
            </a:r>
          </a:p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MONTHLY</a:t>
            </a:r>
            <a:r>
              <a:rPr lang="en-US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maximum orders from month of</a:t>
            </a:r>
            <a:r>
              <a:rPr lang="en-US" sz="2000" b="0" i="0" dirty="0">
                <a:solidFill>
                  <a:srgbClr val="1609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July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January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76B74-FB96-4329-9831-BFCD55438C30}"/>
              </a:ext>
            </a:extLst>
          </p:cNvPr>
          <p:cNvSpPr txBox="1"/>
          <p:nvPr/>
        </p:nvSpPr>
        <p:spPr>
          <a:xfrm>
            <a:off x="1413892" y="944276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Busiest Day</a:t>
            </a:r>
            <a:endParaRPr lang="en-IN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2535-2749-4CC0-AF9A-0F0990C843AC}"/>
              </a:ext>
            </a:extLst>
          </p:cNvPr>
          <p:cNvSpPr txBox="1"/>
          <p:nvPr/>
        </p:nvSpPr>
        <p:spPr>
          <a:xfrm>
            <a:off x="649956" y="4221088"/>
            <a:ext cx="11377264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7336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CATEGORY:  Classic Category contributes to maximum sales &amp; total orders.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7336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SIZE: Large size pizza are contributes to maximum sales.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248AE-CEB2-440F-9AA6-C322304B6AA9}"/>
              </a:ext>
            </a:extLst>
          </p:cNvPr>
          <p:cNvSpPr txBox="1"/>
          <p:nvPr/>
        </p:nvSpPr>
        <p:spPr>
          <a:xfrm>
            <a:off x="621804" y="3460152"/>
            <a:ext cx="3613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sng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Performance</a:t>
            </a:r>
            <a:endParaRPr lang="en-IN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64795-233D-4605-BA19-5ACC96733D0E}"/>
              </a:ext>
            </a:extLst>
          </p:cNvPr>
          <p:cNvSpPr txBox="1"/>
          <p:nvPr/>
        </p:nvSpPr>
        <p:spPr>
          <a:xfrm>
            <a:off x="4726260" y="27009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Conclusion 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E63448-8E60-4011-A045-225C964C1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12" y="2852936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0C8B0-EF5C-416C-806C-62CE7FC2D4E2}"/>
              </a:ext>
            </a:extLst>
          </p:cNvPr>
          <p:cNvSpPr txBox="1"/>
          <p:nvPr/>
        </p:nvSpPr>
        <p:spPr>
          <a:xfrm>
            <a:off x="477788" y="1845386"/>
            <a:ext cx="11233248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1609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REVENUE:</a:t>
            </a:r>
            <a:r>
              <a:rPr lang="en-IN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dirty="0">
                <a:solidFill>
                  <a:srgbClr val="A134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Thai Chicken Pizza </a:t>
            </a:r>
            <a:r>
              <a:rPr lang="en-IN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maximum Revenue.</a:t>
            </a:r>
          </a:p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1609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QUANTITY</a:t>
            </a:r>
            <a:r>
              <a:rPr lang="en-IN" sz="2000" dirty="0">
                <a:solidFill>
                  <a:srgbClr val="7336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dirty="0">
                <a:solidFill>
                  <a:srgbClr val="A134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Classic Deluxe Pizza</a:t>
            </a:r>
            <a:r>
              <a:rPr lang="en-IN" sz="2000" b="0" i="0" dirty="0">
                <a:solidFill>
                  <a:srgbClr val="A833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maximum Total Quantities.</a:t>
            </a:r>
          </a:p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1609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ORDER:</a:t>
            </a:r>
            <a:r>
              <a:rPr lang="en-IN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dirty="0">
                <a:solidFill>
                  <a:srgbClr val="A134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Classic Deluxe Pizza </a:t>
            </a:r>
            <a:r>
              <a:rPr lang="en-IN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maximum Total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2535-2749-4CC0-AF9A-0F0990C843AC}"/>
              </a:ext>
            </a:extLst>
          </p:cNvPr>
          <p:cNvSpPr txBox="1"/>
          <p:nvPr/>
        </p:nvSpPr>
        <p:spPr>
          <a:xfrm>
            <a:off x="577338" y="4441237"/>
            <a:ext cx="1137726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REVENUE:</a:t>
            </a:r>
            <a:r>
              <a:rPr lang="en-US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Brie </a:t>
            </a:r>
            <a:r>
              <a:rPr lang="en-US" sz="2000" b="0" i="0" dirty="0" err="1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Carre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minimum Revenue.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QUANTITY: 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Brie </a:t>
            </a:r>
            <a:r>
              <a:rPr lang="en-US" sz="2000" b="0" i="0" dirty="0" err="1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Carre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Pizza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minimum Total Quantities.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ORDER: 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Brie </a:t>
            </a:r>
            <a:r>
              <a:rPr lang="en-US" sz="2000" b="0" i="0" dirty="0" err="1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Carre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Pizza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minimum Total Orders.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E44E-9CCF-469E-8B6E-1BEE83988EB0}"/>
              </a:ext>
            </a:extLst>
          </p:cNvPr>
          <p:cNvSpPr txBox="1"/>
          <p:nvPr/>
        </p:nvSpPr>
        <p:spPr>
          <a:xfrm>
            <a:off x="1413892" y="918874"/>
            <a:ext cx="2016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Best Sellers</a:t>
            </a:r>
            <a:endParaRPr lang="en-IN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49F6B-983E-4B6E-B1DA-C70F6A12C5DB}"/>
              </a:ext>
            </a:extLst>
          </p:cNvPr>
          <p:cNvSpPr txBox="1"/>
          <p:nvPr/>
        </p:nvSpPr>
        <p:spPr>
          <a:xfrm>
            <a:off x="4726260" y="175522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Conclusion 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3BCC-622F-4DC2-B9AD-C86C42B59445}"/>
              </a:ext>
            </a:extLst>
          </p:cNvPr>
          <p:cNvSpPr txBox="1"/>
          <p:nvPr/>
        </p:nvSpPr>
        <p:spPr>
          <a:xfrm>
            <a:off x="1413892" y="3629197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Worst Sellers</a:t>
            </a:r>
            <a:endParaRPr lang="en-IN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6DF1AD-3706-481E-B32F-E663A06758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136" y="3716942"/>
            <a:ext cx="370106" cy="37010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DF0A3-85E1-446A-8485-74E80AB57E3F}"/>
              </a:ext>
            </a:extLst>
          </p:cNvPr>
          <p:cNvGrpSpPr/>
          <p:nvPr/>
        </p:nvGrpSpPr>
        <p:grpSpPr>
          <a:xfrm>
            <a:off x="3430116" y="948499"/>
            <a:ext cx="2232248" cy="454953"/>
            <a:chOff x="3430117" y="911561"/>
            <a:chExt cx="2808311" cy="5612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9D6D69-9975-44B4-AD76-40A26CC5B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117" y="968793"/>
              <a:ext cx="506616" cy="5040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5AA7A8-537E-4DED-8F0E-A6C9BC2F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180" y="968793"/>
              <a:ext cx="504056" cy="5040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F72091-A4F9-410E-A365-3A071616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9" y="918874"/>
              <a:ext cx="504056" cy="5040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CC8CB8-2D23-47E0-8693-1B64AE4CA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244" y="947053"/>
              <a:ext cx="504056" cy="5040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EDCBB4-871F-4D19-A3B2-5196CA20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057" y="911561"/>
              <a:ext cx="501371" cy="50405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78D1E26-1979-4F6F-8AF2-398D29826F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4166176"/>
            <a:ext cx="1488832" cy="14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0C8B0-EF5C-416C-806C-62CE7FC2D4E2}"/>
              </a:ext>
            </a:extLst>
          </p:cNvPr>
          <p:cNvSpPr txBox="1"/>
          <p:nvPr/>
        </p:nvSpPr>
        <p:spPr>
          <a:xfrm>
            <a:off x="477788" y="1845386"/>
            <a:ext cx="11233248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1609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REVENUE:</a:t>
            </a:r>
            <a:r>
              <a:rPr lang="en-IN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dirty="0">
                <a:solidFill>
                  <a:srgbClr val="A134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Thai Chicken Pizza </a:t>
            </a:r>
            <a:r>
              <a:rPr lang="en-IN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maximum Revenue.</a:t>
            </a:r>
          </a:p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1609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QUANTITY</a:t>
            </a:r>
            <a:r>
              <a:rPr lang="en-IN" sz="2000" dirty="0">
                <a:solidFill>
                  <a:srgbClr val="7336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dirty="0">
                <a:solidFill>
                  <a:srgbClr val="A134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Classic Deluxe Pizza</a:t>
            </a:r>
            <a:r>
              <a:rPr lang="en-IN" sz="2000" b="0" i="0" dirty="0">
                <a:solidFill>
                  <a:srgbClr val="A833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maximum Total Quantities.</a:t>
            </a:r>
          </a:p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1609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ORDER:</a:t>
            </a:r>
            <a:r>
              <a:rPr lang="en-IN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i="0" dirty="0">
                <a:solidFill>
                  <a:srgbClr val="A1343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Classic Deluxe Pizza </a:t>
            </a:r>
            <a:r>
              <a:rPr lang="en-IN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maximum Total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2535-2749-4CC0-AF9A-0F0990C843AC}"/>
              </a:ext>
            </a:extLst>
          </p:cNvPr>
          <p:cNvSpPr txBox="1"/>
          <p:nvPr/>
        </p:nvSpPr>
        <p:spPr>
          <a:xfrm>
            <a:off x="577338" y="4441237"/>
            <a:ext cx="1137726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REVENUE:</a:t>
            </a:r>
            <a:r>
              <a:rPr lang="en-US" sz="20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Brie </a:t>
            </a:r>
            <a:r>
              <a:rPr lang="en-US" sz="2000" b="0" i="0" dirty="0" err="1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Carre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minimum Revenue.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QUANTITY: 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Brie </a:t>
            </a:r>
            <a:r>
              <a:rPr lang="en-US" sz="2000" b="0" i="0" dirty="0" err="1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Carre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Pizza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minimum Total Quantities.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7336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ORDER: 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Brie </a:t>
            </a:r>
            <a:r>
              <a:rPr lang="en-US" sz="2000" b="0" i="0" dirty="0" err="1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Carre</a:t>
            </a:r>
            <a:r>
              <a:rPr lang="en-US" sz="2000" b="0" i="0" dirty="0">
                <a:solidFill>
                  <a:srgbClr val="EF09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Pizza </a:t>
            </a:r>
            <a:r>
              <a:rPr lang="en-US" sz="20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minimum Total Orders.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E44E-9CCF-469E-8B6E-1BEE83988EB0}"/>
              </a:ext>
            </a:extLst>
          </p:cNvPr>
          <p:cNvSpPr txBox="1"/>
          <p:nvPr/>
        </p:nvSpPr>
        <p:spPr>
          <a:xfrm>
            <a:off x="1413892" y="918874"/>
            <a:ext cx="2016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Best Sellers</a:t>
            </a:r>
            <a:endParaRPr lang="en-IN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3BCC-622F-4DC2-B9AD-C86C42B59445}"/>
              </a:ext>
            </a:extLst>
          </p:cNvPr>
          <p:cNvSpPr txBox="1"/>
          <p:nvPr/>
        </p:nvSpPr>
        <p:spPr>
          <a:xfrm>
            <a:off x="1413892" y="3629197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Worst Sellers</a:t>
            </a:r>
            <a:endParaRPr lang="en-IN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6DF1AD-3706-481E-B32F-E663A06758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136" y="3716942"/>
            <a:ext cx="370106" cy="37010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DF0A3-85E1-446A-8485-74E80AB57E3F}"/>
              </a:ext>
            </a:extLst>
          </p:cNvPr>
          <p:cNvGrpSpPr/>
          <p:nvPr/>
        </p:nvGrpSpPr>
        <p:grpSpPr>
          <a:xfrm>
            <a:off x="3430116" y="948499"/>
            <a:ext cx="2232248" cy="454953"/>
            <a:chOff x="3430117" y="911561"/>
            <a:chExt cx="2808311" cy="5612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9D6D69-9975-44B4-AD76-40A26CC5B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117" y="968793"/>
              <a:ext cx="506616" cy="5040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5AA7A8-537E-4DED-8F0E-A6C9BC2F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180" y="968793"/>
              <a:ext cx="504056" cy="5040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F72091-A4F9-410E-A365-3A071616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9" y="918874"/>
              <a:ext cx="504056" cy="5040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CC8CB8-2D23-47E0-8693-1B64AE4CA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244" y="947053"/>
              <a:ext cx="504056" cy="5040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EDCBB4-871F-4D19-A3B2-5196CA20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057" y="911561"/>
              <a:ext cx="501371" cy="50405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78D1E26-1979-4F6F-8AF2-398D29826F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4166176"/>
            <a:ext cx="1488832" cy="14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1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33D026-61C3-4D79-8844-9B9C7F36DC9E}"/>
              </a:ext>
            </a:extLst>
          </p:cNvPr>
          <p:cNvSpPr txBox="1"/>
          <p:nvPr/>
        </p:nvSpPr>
        <p:spPr>
          <a:xfrm>
            <a:off x="2422004" y="47667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SOFTWARE USED</a:t>
            </a:r>
            <a:endParaRPr lang="en-IN" sz="36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37FBB-7088-41C1-AE1E-063BF304AEE2}"/>
              </a:ext>
            </a:extLst>
          </p:cNvPr>
          <p:cNvSpPr txBox="1"/>
          <p:nvPr/>
        </p:nvSpPr>
        <p:spPr>
          <a:xfrm>
            <a:off x="1701924" y="1700808"/>
            <a:ext cx="10297143" cy="36822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MS-EXCEL: </a:t>
            </a:r>
            <a:r>
              <a:rPr lang="en-IN" sz="2400" b="0" i="0" dirty="0">
                <a:solidFill>
                  <a:srgbClr val="1609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VERSION 2021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MS SQL SERVER: </a:t>
            </a:r>
            <a:r>
              <a:rPr lang="en-IN" dirty="0">
                <a:solidFill>
                  <a:srgbClr val="1609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19.0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SQL SERVER MANAGEMENT STUDIO: </a:t>
            </a:r>
            <a:r>
              <a:rPr lang="en-IN" dirty="0">
                <a:solidFill>
                  <a:srgbClr val="1609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Management Studio 19.3.4.0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POWER BI: </a:t>
            </a:r>
            <a:r>
              <a:rPr lang="en-IN" dirty="0">
                <a:solidFill>
                  <a:srgbClr val="1609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2023 Version 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POWERPOINT: </a:t>
            </a:r>
            <a:r>
              <a:rPr lang="en-IN" sz="2400" b="0" i="0" dirty="0">
                <a:solidFill>
                  <a:srgbClr val="1609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VERSION 2021</a:t>
            </a:r>
            <a:endParaRPr lang="en-IN" dirty="0">
              <a:solidFill>
                <a:srgbClr val="16098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E43F6-C922-495D-AD44-C9492FBB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1268760"/>
            <a:ext cx="6192688" cy="3638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8108" y="188640"/>
            <a:ext cx="4299465" cy="61108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Business Problem-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1764" y="1600200"/>
            <a:ext cx="11665296" cy="4853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need to analyze Key Performance Indicators for our Pizza Sales data to gain insights about the preference of customer and about business performance and growth etc. 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Specifically we have to calculate some metrics for the insights/analysis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Total Revenue: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sum of the total price of all pizza orders.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Average Order Value: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Average amount spent per order, calculated by dividing the total revenue by the total number of orders.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Total Pizzas Sold: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sum of the quantities of all pizzas sold.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Total Orders: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total number of orders placed.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Average Pizzas Per Order: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average number of pizzas sold per order, calculated by dividing the total number of pizzas sold by the total number of orders.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9876" y="839703"/>
            <a:ext cx="2645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164" y="110977"/>
            <a:ext cx="3960440" cy="58966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Business Problem-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9876" y="836712"/>
            <a:ext cx="3174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CHARTS REQUIREMENT</a:t>
            </a:r>
            <a:endParaRPr lang="en-IN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788" y="1764099"/>
            <a:ext cx="112332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would like to visualize various aspects of our pizza sales data to gain insights and understand key trends. We have identified the following requirements for creating charts.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Daily Trend for Total Orders: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bar chart that displays the daily trend of total orders over a specific time period. This chart will help us identify any patterns or fluctuations in order volumes on a daily basis.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Monthly Trend for Total Orders: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line chart that illustrates the hourly trend of total orders throughout the day. This chart will allow us to identify peak hours or periods of high order activity.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Percentage of Sales by Pizza Category: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1764" y="1672347"/>
            <a:ext cx="115212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Percentage of Sales by Pizza Size: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a pie chat that represents the percentage of sales distributed to different pizza sizes. This chart will help us understand customer preferences for pizza sizes and their impact on sales.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Total Pizzas Sold by Pizza Category: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Top 5 Best Sellers by Revenue, Total Quantity and Total Orders: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bar chart highlighting the top 5 best-selling pizzas based on the Revenue, Total Quantity, Total Orders. This chart will help us identify the most popular pizza options.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7.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Bottom 5 worst Sellers by Revenue, Total Quantity and Total Orders: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bar chart showcasing the bottom 5 worst-selling pizzas based on the Revenue, Total Quantity, Total Orders. This chart will enable us to identify the less popular or underperforming pizza options.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9876" y="879103"/>
            <a:ext cx="3174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CHARTS REQUIREMENT</a:t>
            </a:r>
            <a:endParaRPr lang="en-IN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6C9A8-0C48-44A1-8CF2-28CFBE4A74FA}"/>
              </a:ext>
            </a:extLst>
          </p:cNvPr>
          <p:cNvSpPr txBox="1"/>
          <p:nvPr/>
        </p:nvSpPr>
        <p:spPr>
          <a:xfrm>
            <a:off x="3718148" y="87893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Business Problem-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8CFAC6-4585-4E2D-8F7F-D7192549EF5F}"/>
              </a:ext>
            </a:extLst>
          </p:cNvPr>
          <p:cNvSpPr txBox="1">
            <a:spLocks/>
          </p:cNvSpPr>
          <p:nvPr/>
        </p:nvSpPr>
        <p:spPr>
          <a:xfrm>
            <a:off x="2948108" y="239024"/>
            <a:ext cx="5328592" cy="98606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PIZZA SALES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6F34C5-930F-4118-8D95-2B43426B49D7}"/>
              </a:ext>
            </a:extLst>
          </p:cNvPr>
          <p:cNvSpPr txBox="1">
            <a:spLocks/>
          </p:cNvSpPr>
          <p:nvPr/>
        </p:nvSpPr>
        <p:spPr>
          <a:xfrm>
            <a:off x="2142356" y="485056"/>
            <a:ext cx="9141619" cy="98606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D7B669-D740-4A7C-8924-A6EDFCFA8851}"/>
              </a:ext>
            </a:extLst>
          </p:cNvPr>
          <p:cNvSpPr txBox="1">
            <a:spLocks/>
          </p:cNvSpPr>
          <p:nvPr/>
        </p:nvSpPr>
        <p:spPr>
          <a:xfrm>
            <a:off x="2638028" y="1983556"/>
            <a:ext cx="5904656" cy="230954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u="sng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By Using Power Bi </a:t>
            </a:r>
          </a:p>
          <a:p>
            <a:pPr algn="just"/>
            <a:endParaRPr lang="en-US" sz="5400" u="sng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52791-B950-4CD0-8044-EA8B441BC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r="20667"/>
          <a:stretch/>
        </p:blipFill>
        <p:spPr>
          <a:xfrm>
            <a:off x="10653130" y="4005064"/>
            <a:ext cx="1509675" cy="1393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F6212-39B9-4464-957F-106A0CEE3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53" y="-27384"/>
            <a:ext cx="3019972" cy="170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1E038-92B2-4F5E-9653-45BC60EAFF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23" y="5062344"/>
            <a:ext cx="1795656" cy="17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4BAE4B-604B-4CB6-8EAB-2823E121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34" y="404664"/>
            <a:ext cx="9506062" cy="58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F337E3-4071-4B11-9B7A-C7518BEAA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53" y="332656"/>
            <a:ext cx="10524807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8CFAC6-4585-4E2D-8F7F-D7192549EF5F}"/>
              </a:ext>
            </a:extLst>
          </p:cNvPr>
          <p:cNvSpPr txBox="1">
            <a:spLocks/>
          </p:cNvSpPr>
          <p:nvPr/>
        </p:nvSpPr>
        <p:spPr>
          <a:xfrm>
            <a:off x="2948108" y="239024"/>
            <a:ext cx="5328592" cy="98606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PIZZA SALES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6F34C5-930F-4118-8D95-2B43426B49D7}"/>
              </a:ext>
            </a:extLst>
          </p:cNvPr>
          <p:cNvSpPr txBox="1">
            <a:spLocks/>
          </p:cNvSpPr>
          <p:nvPr/>
        </p:nvSpPr>
        <p:spPr>
          <a:xfrm>
            <a:off x="2142356" y="485056"/>
            <a:ext cx="9141619" cy="98606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D7B669-D740-4A7C-8924-A6EDFCFA8851}"/>
              </a:ext>
            </a:extLst>
          </p:cNvPr>
          <p:cNvSpPr txBox="1">
            <a:spLocks/>
          </p:cNvSpPr>
          <p:nvPr/>
        </p:nvSpPr>
        <p:spPr>
          <a:xfrm>
            <a:off x="2638028" y="2127572"/>
            <a:ext cx="5904656" cy="2309540"/>
          </a:xfrm>
          <a:prstGeom prst="rect">
            <a:avLst/>
          </a:prstGeom>
          <a:solidFill>
            <a:srgbClr val="2FA3D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By Using SQL </a:t>
            </a:r>
          </a:p>
          <a:p>
            <a:pPr algn="just"/>
            <a:endParaRPr lang="en-US" sz="54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0F6212-39B9-4464-957F-106A0CEE3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53" y="-27384"/>
            <a:ext cx="3019972" cy="170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DF6B30-66E5-45C2-AB41-8C5CB0DBB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5288693"/>
            <a:ext cx="1578297" cy="1578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1D644-3FFE-4EFE-AA2C-C7253A2AD9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620688"/>
            <a:ext cx="596278" cy="596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BCA8F8-39D0-4B3F-9CD0-363CF42039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93" y="3585530"/>
            <a:ext cx="1218256" cy="1703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D84EA9-ED06-4CB1-A3A9-4A0D6B207A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600474"/>
            <a:ext cx="596278" cy="5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D7793-562C-4EF8-AB17-14A9290464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9"/>
          <a:stretch/>
        </p:blipFill>
        <p:spPr>
          <a:xfrm>
            <a:off x="405780" y="130478"/>
            <a:ext cx="5400600" cy="3027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29818-2910-466F-82EA-E6D313A62C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67"/>
          <a:stretch/>
        </p:blipFill>
        <p:spPr>
          <a:xfrm>
            <a:off x="6094412" y="116632"/>
            <a:ext cx="5832649" cy="3027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9AF1B-820C-40D8-9E03-8713AA6B39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9"/>
          <a:stretch/>
        </p:blipFill>
        <p:spPr>
          <a:xfrm>
            <a:off x="333773" y="3409875"/>
            <a:ext cx="5472607" cy="3259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DF40A-B7A4-4235-9692-1DA9953F1B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8"/>
          <a:stretch/>
        </p:blipFill>
        <p:spPr>
          <a:xfrm>
            <a:off x="6094412" y="3383379"/>
            <a:ext cx="5832649" cy="3259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4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552</TotalTime>
  <Words>740</Words>
  <Application>Microsoft Office PowerPoint</Application>
  <PresentationFormat>Custom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Constantia</vt:lpstr>
      <vt:lpstr>Cooking 16x9</vt:lpstr>
      <vt:lpstr>PIZZA SALES ANALYSIS</vt:lpstr>
      <vt:lpstr>Business Problem-</vt:lpstr>
      <vt:lpstr>Business Problem-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</dc:title>
  <dc:creator>HP</dc:creator>
  <cp:lastModifiedBy>HP</cp:lastModifiedBy>
  <cp:revision>47</cp:revision>
  <dcterms:created xsi:type="dcterms:W3CDTF">2024-02-02T14:28:02Z</dcterms:created>
  <dcterms:modified xsi:type="dcterms:W3CDTF">2024-02-11T13:10:18Z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