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5" r:id="rId3"/>
    <p:sldId id="276" r:id="rId4"/>
    <p:sldId id="277" r:id="rId5"/>
    <p:sldId id="278" r:id="rId6"/>
    <p:sldId id="279" r:id="rId7"/>
    <p:sldId id="280" r:id="rId8"/>
    <p:sldId id="281" r:id="rId9"/>
    <p:sldId id="266" r:id="rId10"/>
    <p:sldId id="267" r:id="rId11"/>
    <p:sldId id="282" r:id="rId12"/>
    <p:sldId id="269" r:id="rId13"/>
    <p:sldId id="270" r:id="rId14"/>
    <p:sldId id="283" r:id="rId15"/>
    <p:sldId id="285" r:id="rId16"/>
    <p:sldId id="286" r:id="rId17"/>
    <p:sldId id="272" r:id="rId18"/>
    <p:sldId id="287" r:id="rId19"/>
    <p:sldId id="273" r:id="rId20"/>
    <p:sldId id="274"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66" d="100"/>
          <a:sy n="66" d="100"/>
        </p:scale>
        <p:origin x="1080" y="34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5/1/2020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5/1/2020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5/1/2020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google.com/search?rlz=1C1CHBF_enIN888IN888&amp;sxsrf=ALeKk037ZGs_aGLjHOwTbi9Y_UBX0Xl0Qw:1588338620171&amp;q=heteroscedasticity&amp;spell=1&amp;sa=X&amp;ved=2ahUKEwiu1_O53pLpAhWxwjgGHaPgA_0QkeECKAB6BAgSEC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ib.stat.cmu.edu/datasets/%20auto+m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165763"/>
            <a:ext cx="10058400" cy="911309"/>
          </a:xfrm>
        </p:spPr>
        <p:txBody>
          <a:bodyPr>
            <a:normAutofit/>
          </a:bodyPr>
          <a:lstStyle/>
          <a:p>
            <a:pPr algn="ctr"/>
            <a:r>
              <a:rPr lang="en-IN" sz="4000" dirty="0"/>
              <a:t>Fuel Efficiency Prediction of a Car</a:t>
            </a:r>
          </a:p>
        </p:txBody>
      </p:sp>
      <p:sp>
        <p:nvSpPr>
          <p:cNvPr id="3" name="Subtitle 2"/>
          <p:cNvSpPr>
            <a:spLocks noGrp="1"/>
          </p:cNvSpPr>
          <p:nvPr>
            <p:ph type="subTitle" idx="1"/>
          </p:nvPr>
        </p:nvSpPr>
        <p:spPr/>
        <p:txBody>
          <a:bodyPr>
            <a:normAutofit/>
          </a:bodyPr>
          <a:lstStyle/>
          <a:p>
            <a:r>
              <a:rPr lang="en-US" sz="2500" b="1" dirty="0"/>
              <a:t>By Shwetabh Kumar Gupta, </a:t>
            </a:r>
            <a:r>
              <a:rPr lang="en-US" sz="2500" b="1" dirty="0" err="1"/>
              <a:t>Shaz</a:t>
            </a:r>
            <a:r>
              <a:rPr lang="en-US" sz="2500" b="1" dirty="0"/>
              <a:t> </a:t>
            </a:r>
            <a:r>
              <a:rPr lang="en-US" sz="2500" b="1" dirty="0" err="1"/>
              <a:t>Syyed</a:t>
            </a:r>
            <a:endParaRPr sz="2500" b="1"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811560"/>
          </a:xfrm>
        </p:spPr>
        <p:txBody>
          <a:bodyPr/>
          <a:lstStyle/>
          <a:p>
            <a:pPr algn="ctr"/>
            <a:r>
              <a:rPr lang="en-US" dirty="0"/>
              <a:t>Exploratory Data Analysis</a:t>
            </a:r>
            <a:endParaRPr dirty="0"/>
          </a:p>
        </p:txBody>
      </p:sp>
      <p:graphicFrame>
        <p:nvGraphicFramePr>
          <p:cNvPr id="4" name="Table 5">
            <a:extLst>
              <a:ext uri="{FF2B5EF4-FFF2-40B4-BE49-F238E27FC236}">
                <a16:creationId xmlns:a16="http://schemas.microsoft.com/office/drawing/2014/main" id="{EF4FCF1B-2011-44F0-9608-6490ED1B7384}"/>
              </a:ext>
            </a:extLst>
          </p:cNvPr>
          <p:cNvGraphicFramePr>
            <a:graphicFrameLocks noGrp="1"/>
          </p:cNvGraphicFramePr>
          <p:nvPr>
            <p:ph idx="1"/>
            <p:extLst>
              <p:ext uri="{D42A27DB-BD31-4B8C-83A1-F6EECF244321}">
                <p14:modId xmlns:p14="http://schemas.microsoft.com/office/powerpoint/2010/main" val="653070"/>
              </p:ext>
            </p:extLst>
          </p:nvPr>
        </p:nvGraphicFramePr>
        <p:xfrm>
          <a:off x="1524000" y="1484784"/>
          <a:ext cx="9144000" cy="5117764"/>
        </p:xfrm>
        <a:graphic>
          <a:graphicData uri="http://schemas.openxmlformats.org/drawingml/2006/table">
            <a:tbl>
              <a:tblPr firstRow="1" bandRow="1">
                <a:tableStyleId>{5C22544A-7EE6-4342-B048-85BDC9FD1C3A}</a:tableStyleId>
              </a:tblPr>
              <a:tblGrid>
                <a:gridCol w="3779912">
                  <a:extLst>
                    <a:ext uri="{9D8B030D-6E8A-4147-A177-3AD203B41FA5}">
                      <a16:colId xmlns:a16="http://schemas.microsoft.com/office/drawing/2014/main" val="3605925392"/>
                    </a:ext>
                  </a:extLst>
                </a:gridCol>
                <a:gridCol w="5364088">
                  <a:extLst>
                    <a:ext uri="{9D8B030D-6E8A-4147-A177-3AD203B41FA5}">
                      <a16:colId xmlns:a16="http://schemas.microsoft.com/office/drawing/2014/main" val="470588049"/>
                    </a:ext>
                  </a:extLst>
                </a:gridCol>
              </a:tblGrid>
              <a:tr h="2557444">
                <a:tc>
                  <a:txBody>
                    <a:bodyPr/>
                    <a:lstStyle/>
                    <a:p>
                      <a:r>
                        <a:rPr lang="en-IN" sz="1800" b="1" kern="1200" dirty="0">
                          <a:solidFill>
                            <a:schemeClr val="lt1"/>
                          </a:solidFill>
                          <a:effectLst/>
                          <a:latin typeface="+mn-lt"/>
                          <a:ea typeface="+mn-ea"/>
                          <a:cs typeface="+mn-cs"/>
                        </a:rPr>
                        <a:t>We try and plot the density plot of mpg by no. of cylinders and we see that a relationship exists between the input features acceleration and year and the target mpg. Mpg seems to increase linearly with these features.</a:t>
                      </a:r>
                      <a:endParaRPr lang="en-IN" dirty="0"/>
                    </a:p>
                  </a:txBody>
                  <a:tcPr/>
                </a:tc>
                <a:tc>
                  <a:txBody>
                    <a:bodyPr/>
                    <a:lstStyle/>
                    <a:p>
                      <a:endParaRPr lang="en-IN"/>
                    </a:p>
                  </a:txBody>
                  <a:tcPr/>
                </a:tc>
                <a:extLst>
                  <a:ext uri="{0D108BD9-81ED-4DB2-BD59-A6C34878D82A}">
                    <a16:rowId xmlns:a16="http://schemas.microsoft.com/office/drawing/2014/main" val="1567512533"/>
                  </a:ext>
                </a:extLst>
              </a:tr>
              <a:tr h="24831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Also we plot density plot of mpg by region of origin(1 for USA, 2 for Europe and 3 for Asia)  and we conclude that a car made in Asia has a higher </a:t>
                      </a:r>
                      <a:r>
                        <a:rPr lang="en-IN" sz="1800" kern="1200" dirty="0" err="1">
                          <a:solidFill>
                            <a:schemeClr val="dk1"/>
                          </a:solidFill>
                          <a:effectLst/>
                          <a:latin typeface="+mn-lt"/>
                          <a:ea typeface="+mn-ea"/>
                          <a:cs typeface="+mn-cs"/>
                        </a:rPr>
                        <a:t>mgp</a:t>
                      </a:r>
                      <a:r>
                        <a:rPr lang="en-IN" sz="1800" kern="1200" dirty="0">
                          <a:solidFill>
                            <a:schemeClr val="dk1"/>
                          </a:solidFill>
                          <a:effectLst/>
                          <a:latin typeface="+mn-lt"/>
                          <a:ea typeface="+mn-ea"/>
                          <a:cs typeface="+mn-cs"/>
                        </a:rPr>
                        <a:t> then a car made in Europe on an average. A car made in Europe has a higher mpg that a car made in USA on average</a:t>
                      </a:r>
                    </a:p>
                    <a:p>
                      <a:endParaRPr lang="en-IN" dirty="0"/>
                    </a:p>
                  </a:txBody>
                  <a:tcPr/>
                </a:tc>
                <a:tc>
                  <a:txBody>
                    <a:bodyPr/>
                    <a:lstStyle/>
                    <a:p>
                      <a:endParaRPr lang="en-IN" dirty="0"/>
                    </a:p>
                  </a:txBody>
                  <a:tcPr/>
                </a:tc>
                <a:extLst>
                  <a:ext uri="{0D108BD9-81ED-4DB2-BD59-A6C34878D82A}">
                    <a16:rowId xmlns:a16="http://schemas.microsoft.com/office/drawing/2014/main" val="3586484009"/>
                  </a:ext>
                </a:extLst>
              </a:tr>
            </a:tbl>
          </a:graphicData>
        </a:graphic>
      </p:graphicFrame>
      <p:pic>
        <p:nvPicPr>
          <p:cNvPr id="8" name="Picture 7">
            <a:extLst>
              <a:ext uri="{FF2B5EF4-FFF2-40B4-BE49-F238E27FC236}">
                <a16:creationId xmlns:a16="http://schemas.microsoft.com/office/drawing/2014/main" id="{4D5C63F8-6835-43E1-83E0-911C0DD1D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912" y="1484785"/>
            <a:ext cx="5364088" cy="2588678"/>
          </a:xfrm>
          <a:prstGeom prst="rect">
            <a:avLst/>
          </a:prstGeom>
        </p:spPr>
      </p:pic>
      <p:pic>
        <p:nvPicPr>
          <p:cNvPr id="10" name="Picture 9">
            <a:extLst>
              <a:ext uri="{FF2B5EF4-FFF2-40B4-BE49-F238E27FC236}">
                <a16:creationId xmlns:a16="http://schemas.microsoft.com/office/drawing/2014/main" id="{E7E6D101-DD00-44F0-BA5B-26256D44D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912" y="4086550"/>
            <a:ext cx="5364088" cy="2496525"/>
          </a:xfrm>
          <a:prstGeom prst="rect">
            <a:avLst/>
          </a:prstGeom>
        </p:spPr>
      </p:pic>
    </p:spTree>
    <p:extLst>
      <p:ext uri="{BB962C8B-B14F-4D97-AF65-F5344CB8AC3E}">
        <p14:creationId xmlns:p14="http://schemas.microsoft.com/office/powerpoint/2010/main" val="414526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811560"/>
          </a:xfrm>
        </p:spPr>
        <p:txBody>
          <a:bodyPr/>
          <a:lstStyle/>
          <a:p>
            <a:pPr algn="ctr"/>
            <a:r>
              <a:rPr lang="en-US" dirty="0"/>
              <a:t>Exploratory Data Analysis</a:t>
            </a:r>
            <a:endParaRPr dirty="0"/>
          </a:p>
        </p:txBody>
      </p:sp>
      <p:sp>
        <p:nvSpPr>
          <p:cNvPr id="5" name="Content Placeholder 4">
            <a:extLst>
              <a:ext uri="{FF2B5EF4-FFF2-40B4-BE49-F238E27FC236}">
                <a16:creationId xmlns:a16="http://schemas.microsoft.com/office/drawing/2014/main" id="{093DD0BE-CC16-474D-B4E3-EFC24EF156A4}"/>
              </a:ext>
            </a:extLst>
          </p:cNvPr>
          <p:cNvSpPr>
            <a:spLocks noGrp="1"/>
          </p:cNvSpPr>
          <p:nvPr>
            <p:ph idx="1"/>
          </p:nvPr>
        </p:nvSpPr>
        <p:spPr/>
        <p:txBody>
          <a:bodyPr/>
          <a:lstStyle/>
          <a:p>
            <a:r>
              <a:rPr lang="en-IN" dirty="0"/>
              <a:t>Now we calculate the Pearson’s correlation coefficient with and visualize it with the heat map. By this we get a confirmation that cylinder, displacement, weight are highly correlated to these features as well.</a:t>
            </a:r>
          </a:p>
          <a:p>
            <a:endParaRPr lang="en-IN" dirty="0"/>
          </a:p>
        </p:txBody>
      </p:sp>
      <p:pic>
        <p:nvPicPr>
          <p:cNvPr id="7" name="Picture 6">
            <a:extLst>
              <a:ext uri="{FF2B5EF4-FFF2-40B4-BE49-F238E27FC236}">
                <a16:creationId xmlns:a16="http://schemas.microsoft.com/office/drawing/2014/main" id="{75420063-2790-4608-99E1-5A977BA29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2996952"/>
            <a:ext cx="5976663" cy="2592288"/>
          </a:xfrm>
          <a:prstGeom prst="rect">
            <a:avLst/>
          </a:prstGeom>
        </p:spPr>
      </p:pic>
    </p:spTree>
    <p:extLst>
      <p:ext uri="{BB962C8B-B14F-4D97-AF65-F5344CB8AC3E}">
        <p14:creationId xmlns:p14="http://schemas.microsoft.com/office/powerpoint/2010/main" val="261956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Feature Engineering and Selection</a:t>
            </a:r>
            <a:endParaRPr dirty="0"/>
          </a:p>
        </p:txBody>
      </p:sp>
      <p:sp>
        <p:nvSpPr>
          <p:cNvPr id="4" name="Content Placeholder 3">
            <a:extLst>
              <a:ext uri="{FF2B5EF4-FFF2-40B4-BE49-F238E27FC236}">
                <a16:creationId xmlns:a16="http://schemas.microsoft.com/office/drawing/2014/main" id="{F21EAE82-E76A-415F-8E99-8AEE425630C9}"/>
              </a:ext>
            </a:extLst>
          </p:cNvPr>
          <p:cNvSpPr>
            <a:spLocks noGrp="1"/>
          </p:cNvSpPr>
          <p:nvPr>
            <p:ph idx="1"/>
          </p:nvPr>
        </p:nvSpPr>
        <p:spPr/>
        <p:txBody>
          <a:bodyPr/>
          <a:lstStyle/>
          <a:p>
            <a:r>
              <a:rPr lang="en-IN" dirty="0"/>
              <a:t>Previously we saw an inverse relation of mpg with displacement, weight, horsepower so here we take 3 new continuous variable named as </a:t>
            </a:r>
            <a:r>
              <a:rPr lang="en-IN" dirty="0" err="1"/>
              <a:t>inv_displacement</a:t>
            </a:r>
            <a:r>
              <a:rPr lang="en-IN" dirty="0"/>
              <a:t>, </a:t>
            </a:r>
            <a:r>
              <a:rPr lang="en-IN" dirty="0" err="1"/>
              <a:t>inv_weight</a:t>
            </a:r>
            <a:r>
              <a:rPr lang="en-IN" dirty="0"/>
              <a:t>, </a:t>
            </a:r>
            <a:r>
              <a:rPr lang="en-IN" dirty="0" err="1"/>
              <a:t>inv_horsepower</a:t>
            </a:r>
            <a:r>
              <a:rPr lang="en-IN" dirty="0"/>
              <a:t>( we have taken there inverse) and box coz mpg (normalized) data.</a:t>
            </a:r>
          </a:p>
          <a:p>
            <a:endParaRPr lang="en-IN" dirty="0"/>
          </a:p>
        </p:txBody>
      </p:sp>
      <p:pic>
        <p:nvPicPr>
          <p:cNvPr id="6" name="Picture 5">
            <a:extLst>
              <a:ext uri="{FF2B5EF4-FFF2-40B4-BE49-F238E27FC236}">
                <a16:creationId xmlns:a16="http://schemas.microsoft.com/office/drawing/2014/main" id="{27C675E5-0F2A-438A-8C2E-356E69BFD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520" y="3144272"/>
            <a:ext cx="8424936" cy="2372960"/>
          </a:xfrm>
          <a:prstGeom prst="rect">
            <a:avLst/>
          </a:prstGeom>
        </p:spPr>
      </p:pic>
    </p:spTree>
    <p:extLst>
      <p:ext uri="{BB962C8B-B14F-4D97-AF65-F5344CB8AC3E}">
        <p14:creationId xmlns:p14="http://schemas.microsoft.com/office/powerpoint/2010/main" val="1153027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 Linear Regression</a:t>
            </a:r>
            <a:endParaRPr dirty="0"/>
          </a:p>
        </p:txBody>
      </p:sp>
      <p:sp>
        <p:nvSpPr>
          <p:cNvPr id="4" name="Content Placeholder 3">
            <a:extLst>
              <a:ext uri="{FF2B5EF4-FFF2-40B4-BE49-F238E27FC236}">
                <a16:creationId xmlns:a16="http://schemas.microsoft.com/office/drawing/2014/main" id="{31F411C6-81AB-49AA-94C3-D0A173FFAC42}"/>
              </a:ext>
            </a:extLst>
          </p:cNvPr>
          <p:cNvSpPr>
            <a:spLocks noGrp="1"/>
          </p:cNvSpPr>
          <p:nvPr>
            <p:ph idx="1"/>
          </p:nvPr>
        </p:nvSpPr>
        <p:spPr/>
        <p:txBody>
          <a:bodyPr/>
          <a:lstStyle/>
          <a:p>
            <a:r>
              <a:rPr lang="en-IN" dirty="0"/>
              <a:t>Here we split the data into train/test sets with a 70/30 ratio and find mean/variance of train set for scaling with the features- ['</a:t>
            </a:r>
            <a:r>
              <a:rPr lang="en-IN" dirty="0" err="1"/>
              <a:t>inv_displacement</a:t>
            </a:r>
            <a:r>
              <a:rPr lang="en-IN" dirty="0"/>
              <a:t>', '</a:t>
            </a:r>
            <a:r>
              <a:rPr lang="en-IN" dirty="0" err="1"/>
              <a:t>inv_horsepower</a:t>
            </a:r>
            <a:r>
              <a:rPr lang="en-IN" dirty="0"/>
              <a:t>', '</a:t>
            </a:r>
            <a:r>
              <a:rPr lang="en-IN" dirty="0" err="1"/>
              <a:t>inv_weight','acceleration</a:t>
            </a:r>
            <a:r>
              <a:rPr lang="en-IN" dirty="0"/>
              <a:t>’], then we applied the Linear Regression and we achieve these results:-</a:t>
            </a:r>
          </a:p>
        </p:txBody>
      </p:sp>
      <p:graphicFrame>
        <p:nvGraphicFramePr>
          <p:cNvPr id="7" name="Table 7">
            <a:extLst>
              <a:ext uri="{FF2B5EF4-FFF2-40B4-BE49-F238E27FC236}">
                <a16:creationId xmlns:a16="http://schemas.microsoft.com/office/drawing/2014/main" id="{5628F98A-DA58-4A42-86B6-AF0408A8E50A}"/>
              </a:ext>
            </a:extLst>
          </p:cNvPr>
          <p:cNvGraphicFramePr>
            <a:graphicFrameLocks noGrp="1"/>
          </p:cNvGraphicFramePr>
          <p:nvPr>
            <p:extLst>
              <p:ext uri="{D42A27DB-BD31-4B8C-83A1-F6EECF244321}">
                <p14:modId xmlns:p14="http://schemas.microsoft.com/office/powerpoint/2010/main" val="1602257116"/>
              </p:ext>
            </p:extLst>
          </p:nvPr>
        </p:nvGraphicFramePr>
        <p:xfrm>
          <a:off x="3215680" y="3404067"/>
          <a:ext cx="5328592" cy="1224136"/>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3459647740"/>
                    </a:ext>
                  </a:extLst>
                </a:gridCol>
                <a:gridCol w="2664296">
                  <a:extLst>
                    <a:ext uri="{9D8B030D-6E8A-4147-A177-3AD203B41FA5}">
                      <a16:colId xmlns:a16="http://schemas.microsoft.com/office/drawing/2014/main" val="1739918806"/>
                    </a:ext>
                  </a:extLst>
                </a:gridCol>
              </a:tblGrid>
              <a:tr h="612068">
                <a:tc>
                  <a:txBody>
                    <a:bodyPr/>
                    <a:lstStyle/>
                    <a:p>
                      <a:r>
                        <a:rPr lang="en-US" dirty="0"/>
                        <a:t>RMSE</a:t>
                      </a:r>
                      <a:endParaRPr lang="en-IN" dirty="0"/>
                    </a:p>
                  </a:txBody>
                  <a:tcPr/>
                </a:tc>
                <a:tc>
                  <a:txBody>
                    <a:bodyPr/>
                    <a:lstStyle/>
                    <a:p>
                      <a:r>
                        <a:rPr lang="en-US" dirty="0"/>
                        <a:t>3.7170</a:t>
                      </a:r>
                      <a:endParaRPr lang="en-IN" dirty="0"/>
                    </a:p>
                  </a:txBody>
                  <a:tcPr/>
                </a:tc>
                <a:extLst>
                  <a:ext uri="{0D108BD9-81ED-4DB2-BD59-A6C34878D82A}">
                    <a16:rowId xmlns:a16="http://schemas.microsoft.com/office/drawing/2014/main" val="4222864316"/>
                  </a:ext>
                </a:extLst>
              </a:tr>
              <a:tr h="612068">
                <a:tc>
                  <a:txBody>
                    <a:bodyPr/>
                    <a:lstStyle/>
                    <a:p>
                      <a:r>
                        <a:rPr lang="en-US" dirty="0"/>
                        <a:t>R^2</a:t>
                      </a:r>
                      <a:endParaRPr lang="en-IN" dirty="0"/>
                    </a:p>
                  </a:txBody>
                  <a:tcPr/>
                </a:tc>
                <a:tc>
                  <a:txBody>
                    <a:bodyPr/>
                    <a:lstStyle/>
                    <a:p>
                      <a:r>
                        <a:rPr lang="en-US" dirty="0"/>
                        <a:t>0.7559</a:t>
                      </a:r>
                      <a:endParaRPr lang="en-IN" dirty="0"/>
                    </a:p>
                  </a:txBody>
                  <a:tcPr/>
                </a:tc>
                <a:extLst>
                  <a:ext uri="{0D108BD9-81ED-4DB2-BD59-A6C34878D82A}">
                    <a16:rowId xmlns:a16="http://schemas.microsoft.com/office/drawing/2014/main" val="1630246189"/>
                  </a:ext>
                </a:extLst>
              </a:tr>
            </a:tbl>
          </a:graphicData>
        </a:graphic>
      </p:graphicFrame>
    </p:spTree>
    <p:extLst>
      <p:ext uri="{BB962C8B-B14F-4D97-AF65-F5344CB8AC3E}">
        <p14:creationId xmlns:p14="http://schemas.microsoft.com/office/powerpoint/2010/main" val="3444435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 Gradient Boosting</a:t>
            </a:r>
            <a:endParaRPr dirty="0"/>
          </a:p>
        </p:txBody>
      </p:sp>
      <p:sp>
        <p:nvSpPr>
          <p:cNvPr id="4" name="Content Placeholder 3">
            <a:extLst>
              <a:ext uri="{FF2B5EF4-FFF2-40B4-BE49-F238E27FC236}">
                <a16:creationId xmlns:a16="http://schemas.microsoft.com/office/drawing/2014/main" id="{31F411C6-81AB-49AA-94C3-D0A173FFAC42}"/>
              </a:ext>
            </a:extLst>
          </p:cNvPr>
          <p:cNvSpPr>
            <a:spLocks noGrp="1"/>
          </p:cNvSpPr>
          <p:nvPr>
            <p:ph idx="1"/>
          </p:nvPr>
        </p:nvSpPr>
        <p:spPr/>
        <p:txBody>
          <a:bodyPr/>
          <a:lstStyle/>
          <a:p>
            <a:r>
              <a:rPr lang="en-IN" dirty="0"/>
              <a:t>Here we fit the </a:t>
            </a:r>
            <a:r>
              <a:rPr lang="en-IN" dirty="0" err="1"/>
              <a:t>X_train</a:t>
            </a:r>
            <a:r>
              <a:rPr lang="en-IN" dirty="0"/>
              <a:t> and </a:t>
            </a:r>
            <a:r>
              <a:rPr lang="en-IN" dirty="0" err="1"/>
              <a:t>Y_train</a:t>
            </a:r>
            <a:r>
              <a:rPr lang="en-IN" dirty="0"/>
              <a:t> and get the parameters. And now we try to predict with </a:t>
            </a:r>
            <a:r>
              <a:rPr lang="en-IN" dirty="0" err="1"/>
              <a:t>X_test</a:t>
            </a:r>
            <a:r>
              <a:rPr lang="en-IN" dirty="0"/>
              <a:t> with </a:t>
            </a:r>
            <a:r>
              <a:rPr lang="en-IN" dirty="0" err="1"/>
              <a:t>gb.regresssor</a:t>
            </a:r>
            <a:r>
              <a:rPr lang="en-IN" dirty="0"/>
              <a:t> and here are the results we achieve:-</a:t>
            </a:r>
          </a:p>
        </p:txBody>
      </p:sp>
      <p:graphicFrame>
        <p:nvGraphicFramePr>
          <p:cNvPr id="7" name="Table 7">
            <a:extLst>
              <a:ext uri="{FF2B5EF4-FFF2-40B4-BE49-F238E27FC236}">
                <a16:creationId xmlns:a16="http://schemas.microsoft.com/office/drawing/2014/main" id="{5628F98A-DA58-4A42-86B6-AF0408A8E50A}"/>
              </a:ext>
            </a:extLst>
          </p:cNvPr>
          <p:cNvGraphicFramePr>
            <a:graphicFrameLocks noGrp="1"/>
          </p:cNvGraphicFramePr>
          <p:nvPr>
            <p:extLst>
              <p:ext uri="{D42A27DB-BD31-4B8C-83A1-F6EECF244321}">
                <p14:modId xmlns:p14="http://schemas.microsoft.com/office/powerpoint/2010/main" val="1116485147"/>
              </p:ext>
            </p:extLst>
          </p:nvPr>
        </p:nvGraphicFramePr>
        <p:xfrm>
          <a:off x="3215680" y="3404067"/>
          <a:ext cx="5328592" cy="1224136"/>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3459647740"/>
                    </a:ext>
                  </a:extLst>
                </a:gridCol>
                <a:gridCol w="2664296">
                  <a:extLst>
                    <a:ext uri="{9D8B030D-6E8A-4147-A177-3AD203B41FA5}">
                      <a16:colId xmlns:a16="http://schemas.microsoft.com/office/drawing/2014/main" val="1739918806"/>
                    </a:ext>
                  </a:extLst>
                </a:gridCol>
              </a:tblGrid>
              <a:tr h="612068">
                <a:tc>
                  <a:txBody>
                    <a:bodyPr/>
                    <a:lstStyle/>
                    <a:p>
                      <a:r>
                        <a:rPr lang="en-US" dirty="0"/>
                        <a:t>RMSE</a:t>
                      </a:r>
                      <a:endParaRPr lang="en-IN" dirty="0"/>
                    </a:p>
                  </a:txBody>
                  <a:tcPr/>
                </a:tc>
                <a:tc>
                  <a:txBody>
                    <a:bodyPr/>
                    <a:lstStyle/>
                    <a:p>
                      <a:r>
                        <a:rPr lang="en-US" dirty="0"/>
                        <a:t>0.2672</a:t>
                      </a:r>
                      <a:endParaRPr lang="en-IN" dirty="0"/>
                    </a:p>
                  </a:txBody>
                  <a:tcPr/>
                </a:tc>
                <a:extLst>
                  <a:ext uri="{0D108BD9-81ED-4DB2-BD59-A6C34878D82A}">
                    <a16:rowId xmlns:a16="http://schemas.microsoft.com/office/drawing/2014/main" val="4222864316"/>
                  </a:ext>
                </a:extLst>
              </a:tr>
              <a:tr h="612068">
                <a:tc>
                  <a:txBody>
                    <a:bodyPr/>
                    <a:lstStyle/>
                    <a:p>
                      <a:r>
                        <a:rPr lang="en-US" dirty="0"/>
                        <a:t>R^2</a:t>
                      </a:r>
                      <a:endParaRPr lang="en-IN" dirty="0"/>
                    </a:p>
                  </a:txBody>
                  <a:tcPr/>
                </a:tc>
                <a:tc>
                  <a:txBody>
                    <a:bodyPr/>
                    <a:lstStyle/>
                    <a:p>
                      <a:r>
                        <a:rPr lang="en-US" dirty="0"/>
                        <a:t>0.8068</a:t>
                      </a:r>
                      <a:endParaRPr lang="en-IN" dirty="0"/>
                    </a:p>
                  </a:txBody>
                  <a:tcPr/>
                </a:tc>
                <a:extLst>
                  <a:ext uri="{0D108BD9-81ED-4DB2-BD59-A6C34878D82A}">
                    <a16:rowId xmlns:a16="http://schemas.microsoft.com/office/drawing/2014/main" val="1630246189"/>
                  </a:ext>
                </a:extLst>
              </a:tr>
            </a:tbl>
          </a:graphicData>
        </a:graphic>
      </p:graphicFrame>
    </p:spTree>
    <p:extLst>
      <p:ext uri="{BB962C8B-B14F-4D97-AF65-F5344CB8AC3E}">
        <p14:creationId xmlns:p14="http://schemas.microsoft.com/office/powerpoint/2010/main" val="3415682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 Random Forest</a:t>
            </a:r>
            <a:endParaRPr dirty="0"/>
          </a:p>
        </p:txBody>
      </p:sp>
      <p:sp>
        <p:nvSpPr>
          <p:cNvPr id="4" name="Content Placeholder 3">
            <a:extLst>
              <a:ext uri="{FF2B5EF4-FFF2-40B4-BE49-F238E27FC236}">
                <a16:creationId xmlns:a16="http://schemas.microsoft.com/office/drawing/2014/main" id="{31F411C6-81AB-49AA-94C3-D0A173FFAC42}"/>
              </a:ext>
            </a:extLst>
          </p:cNvPr>
          <p:cNvSpPr>
            <a:spLocks noGrp="1"/>
          </p:cNvSpPr>
          <p:nvPr>
            <p:ph idx="1"/>
          </p:nvPr>
        </p:nvSpPr>
        <p:spPr/>
        <p:txBody>
          <a:bodyPr/>
          <a:lstStyle/>
          <a:p>
            <a:r>
              <a:rPr lang="en-US" dirty="0"/>
              <a:t>We then fitted our training dataset we Random forest regressor. Here we get these results:-</a:t>
            </a:r>
            <a:endParaRPr lang="en-IN" dirty="0"/>
          </a:p>
        </p:txBody>
      </p:sp>
      <p:graphicFrame>
        <p:nvGraphicFramePr>
          <p:cNvPr id="7" name="Table 7">
            <a:extLst>
              <a:ext uri="{FF2B5EF4-FFF2-40B4-BE49-F238E27FC236}">
                <a16:creationId xmlns:a16="http://schemas.microsoft.com/office/drawing/2014/main" id="{5628F98A-DA58-4A42-86B6-AF0408A8E50A}"/>
              </a:ext>
            </a:extLst>
          </p:cNvPr>
          <p:cNvGraphicFramePr>
            <a:graphicFrameLocks noGrp="1"/>
          </p:cNvGraphicFramePr>
          <p:nvPr>
            <p:extLst>
              <p:ext uri="{D42A27DB-BD31-4B8C-83A1-F6EECF244321}">
                <p14:modId xmlns:p14="http://schemas.microsoft.com/office/powerpoint/2010/main" val="3035270905"/>
              </p:ext>
            </p:extLst>
          </p:nvPr>
        </p:nvGraphicFramePr>
        <p:xfrm>
          <a:off x="3215680" y="3404067"/>
          <a:ext cx="5328592" cy="1224136"/>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3459647740"/>
                    </a:ext>
                  </a:extLst>
                </a:gridCol>
                <a:gridCol w="2664296">
                  <a:extLst>
                    <a:ext uri="{9D8B030D-6E8A-4147-A177-3AD203B41FA5}">
                      <a16:colId xmlns:a16="http://schemas.microsoft.com/office/drawing/2014/main" val="1739918806"/>
                    </a:ext>
                  </a:extLst>
                </a:gridCol>
              </a:tblGrid>
              <a:tr h="612068">
                <a:tc>
                  <a:txBody>
                    <a:bodyPr/>
                    <a:lstStyle/>
                    <a:p>
                      <a:r>
                        <a:rPr lang="en-US" dirty="0"/>
                        <a:t>RMSE</a:t>
                      </a:r>
                      <a:endParaRPr lang="en-IN" dirty="0"/>
                    </a:p>
                  </a:txBody>
                  <a:tcPr/>
                </a:tc>
                <a:tc>
                  <a:txBody>
                    <a:bodyPr/>
                    <a:lstStyle/>
                    <a:p>
                      <a:r>
                        <a:rPr lang="en-US" dirty="0"/>
                        <a:t>4.658</a:t>
                      </a:r>
                      <a:endParaRPr lang="en-IN" dirty="0"/>
                    </a:p>
                  </a:txBody>
                  <a:tcPr/>
                </a:tc>
                <a:extLst>
                  <a:ext uri="{0D108BD9-81ED-4DB2-BD59-A6C34878D82A}">
                    <a16:rowId xmlns:a16="http://schemas.microsoft.com/office/drawing/2014/main" val="4222864316"/>
                  </a:ext>
                </a:extLst>
              </a:tr>
              <a:tr h="612068">
                <a:tc>
                  <a:txBody>
                    <a:bodyPr/>
                    <a:lstStyle/>
                    <a:p>
                      <a:r>
                        <a:rPr lang="en-US" dirty="0"/>
                        <a:t>R^2</a:t>
                      </a:r>
                      <a:endParaRPr lang="en-IN" dirty="0"/>
                    </a:p>
                  </a:txBody>
                  <a:tcPr/>
                </a:tc>
                <a:tc>
                  <a:txBody>
                    <a:bodyPr/>
                    <a:lstStyle/>
                    <a:p>
                      <a:r>
                        <a:rPr lang="en-US" dirty="0"/>
                        <a:t>0.6942</a:t>
                      </a:r>
                      <a:endParaRPr lang="en-IN" dirty="0"/>
                    </a:p>
                  </a:txBody>
                  <a:tcPr/>
                </a:tc>
                <a:extLst>
                  <a:ext uri="{0D108BD9-81ED-4DB2-BD59-A6C34878D82A}">
                    <a16:rowId xmlns:a16="http://schemas.microsoft.com/office/drawing/2014/main" val="1630246189"/>
                  </a:ext>
                </a:extLst>
              </a:tr>
            </a:tbl>
          </a:graphicData>
        </a:graphic>
      </p:graphicFrame>
    </p:spTree>
    <p:extLst>
      <p:ext uri="{BB962C8B-B14F-4D97-AF65-F5344CB8AC3E}">
        <p14:creationId xmlns:p14="http://schemas.microsoft.com/office/powerpoint/2010/main" val="157729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 </a:t>
            </a:r>
            <a:r>
              <a:rPr lang="en-US" dirty="0" err="1"/>
              <a:t>RidgeCv</a:t>
            </a:r>
            <a:r>
              <a:rPr lang="en-US" dirty="0"/>
              <a:t> with Polynomial Features</a:t>
            </a:r>
            <a:endParaRPr dirty="0"/>
          </a:p>
        </p:txBody>
      </p:sp>
      <p:sp>
        <p:nvSpPr>
          <p:cNvPr id="4" name="Content Placeholder 3">
            <a:extLst>
              <a:ext uri="{FF2B5EF4-FFF2-40B4-BE49-F238E27FC236}">
                <a16:creationId xmlns:a16="http://schemas.microsoft.com/office/drawing/2014/main" id="{31F411C6-81AB-49AA-94C3-D0A173FFAC42}"/>
              </a:ext>
            </a:extLst>
          </p:cNvPr>
          <p:cNvSpPr>
            <a:spLocks noGrp="1"/>
          </p:cNvSpPr>
          <p:nvPr>
            <p:ph idx="1"/>
          </p:nvPr>
        </p:nvSpPr>
        <p:spPr/>
        <p:txBody>
          <a:bodyPr/>
          <a:lstStyle/>
          <a:p>
            <a:r>
              <a:rPr lang="en-IN" dirty="0"/>
              <a:t>Here we scale the </a:t>
            </a:r>
            <a:r>
              <a:rPr lang="en-IN" dirty="0" err="1"/>
              <a:t>X_test</a:t>
            </a:r>
            <a:r>
              <a:rPr lang="en-IN" dirty="0"/>
              <a:t>, </a:t>
            </a:r>
            <a:r>
              <a:rPr lang="en-IN" dirty="0" err="1"/>
              <a:t>X_train</a:t>
            </a:r>
            <a:r>
              <a:rPr lang="en-IN" dirty="0"/>
              <a:t>, </a:t>
            </a:r>
            <a:r>
              <a:rPr lang="en-IN" dirty="0" err="1"/>
              <a:t>y_test</a:t>
            </a:r>
            <a:r>
              <a:rPr lang="en-IN" dirty="0"/>
              <a:t> and </a:t>
            </a:r>
            <a:r>
              <a:rPr lang="en-IN" dirty="0" err="1"/>
              <a:t>y_train</a:t>
            </a:r>
            <a:r>
              <a:rPr lang="en-IN" dirty="0"/>
              <a:t> and get </a:t>
            </a:r>
            <a:r>
              <a:rPr lang="en-IN" dirty="0" err="1"/>
              <a:t>X_test</a:t>
            </a:r>
            <a:r>
              <a:rPr lang="en-IN" dirty="0"/>
              <a:t> scaled, </a:t>
            </a:r>
            <a:r>
              <a:rPr lang="en-IN" dirty="0" err="1"/>
              <a:t>X_train</a:t>
            </a:r>
            <a:r>
              <a:rPr lang="en-IN" dirty="0"/>
              <a:t> scaled, </a:t>
            </a:r>
            <a:r>
              <a:rPr lang="en-IN" dirty="0" err="1"/>
              <a:t>y_test</a:t>
            </a:r>
            <a:r>
              <a:rPr lang="en-IN" dirty="0"/>
              <a:t> scaled and </a:t>
            </a:r>
            <a:r>
              <a:rPr lang="en-IN" dirty="0" err="1"/>
              <a:t>y_train</a:t>
            </a:r>
            <a:r>
              <a:rPr lang="en-IN" dirty="0"/>
              <a:t> scaled and then we use the Ridge CV with polynomial features with (0,2,10) as alphas and we make a pipeline and fit the model. With this we achieve these results.</a:t>
            </a:r>
          </a:p>
        </p:txBody>
      </p:sp>
      <p:graphicFrame>
        <p:nvGraphicFramePr>
          <p:cNvPr id="7" name="Table 7">
            <a:extLst>
              <a:ext uri="{FF2B5EF4-FFF2-40B4-BE49-F238E27FC236}">
                <a16:creationId xmlns:a16="http://schemas.microsoft.com/office/drawing/2014/main" id="{5628F98A-DA58-4A42-86B6-AF0408A8E50A}"/>
              </a:ext>
            </a:extLst>
          </p:cNvPr>
          <p:cNvGraphicFramePr>
            <a:graphicFrameLocks noGrp="1"/>
          </p:cNvGraphicFramePr>
          <p:nvPr>
            <p:extLst>
              <p:ext uri="{D42A27DB-BD31-4B8C-83A1-F6EECF244321}">
                <p14:modId xmlns:p14="http://schemas.microsoft.com/office/powerpoint/2010/main" val="1322121318"/>
              </p:ext>
            </p:extLst>
          </p:nvPr>
        </p:nvGraphicFramePr>
        <p:xfrm>
          <a:off x="3215680" y="3404067"/>
          <a:ext cx="5328592" cy="1224136"/>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3459647740"/>
                    </a:ext>
                  </a:extLst>
                </a:gridCol>
                <a:gridCol w="2664296">
                  <a:extLst>
                    <a:ext uri="{9D8B030D-6E8A-4147-A177-3AD203B41FA5}">
                      <a16:colId xmlns:a16="http://schemas.microsoft.com/office/drawing/2014/main" val="1739918806"/>
                    </a:ext>
                  </a:extLst>
                </a:gridCol>
              </a:tblGrid>
              <a:tr h="612068">
                <a:tc>
                  <a:txBody>
                    <a:bodyPr/>
                    <a:lstStyle/>
                    <a:p>
                      <a:r>
                        <a:rPr lang="en-US" dirty="0"/>
                        <a:t>RMSE</a:t>
                      </a:r>
                      <a:endParaRPr lang="en-IN" dirty="0"/>
                    </a:p>
                  </a:txBody>
                  <a:tcPr/>
                </a:tc>
                <a:tc>
                  <a:txBody>
                    <a:bodyPr/>
                    <a:lstStyle/>
                    <a:p>
                      <a:r>
                        <a:rPr lang="en-US" dirty="0"/>
                        <a:t>0.8081</a:t>
                      </a:r>
                      <a:endParaRPr lang="en-IN" dirty="0"/>
                    </a:p>
                  </a:txBody>
                  <a:tcPr/>
                </a:tc>
                <a:extLst>
                  <a:ext uri="{0D108BD9-81ED-4DB2-BD59-A6C34878D82A}">
                    <a16:rowId xmlns:a16="http://schemas.microsoft.com/office/drawing/2014/main" val="4222864316"/>
                  </a:ext>
                </a:extLst>
              </a:tr>
              <a:tr h="612068">
                <a:tc>
                  <a:txBody>
                    <a:bodyPr/>
                    <a:lstStyle/>
                    <a:p>
                      <a:r>
                        <a:rPr lang="en-US" dirty="0"/>
                        <a:t>R^2</a:t>
                      </a:r>
                      <a:endParaRPr lang="en-IN" dirty="0"/>
                    </a:p>
                  </a:txBody>
                  <a:tcPr/>
                </a:tc>
                <a:tc>
                  <a:txBody>
                    <a:bodyPr/>
                    <a:lstStyle/>
                    <a:p>
                      <a:r>
                        <a:rPr lang="en-US" dirty="0"/>
                        <a:t>0.4362</a:t>
                      </a:r>
                      <a:endParaRPr lang="en-IN" dirty="0"/>
                    </a:p>
                  </a:txBody>
                  <a:tcPr/>
                </a:tc>
                <a:extLst>
                  <a:ext uri="{0D108BD9-81ED-4DB2-BD59-A6C34878D82A}">
                    <a16:rowId xmlns:a16="http://schemas.microsoft.com/office/drawing/2014/main" val="1630246189"/>
                  </a:ext>
                </a:extLst>
              </a:tr>
            </a:tbl>
          </a:graphicData>
        </a:graphic>
      </p:graphicFrame>
    </p:spTree>
    <p:extLst>
      <p:ext uri="{BB962C8B-B14F-4D97-AF65-F5344CB8AC3E}">
        <p14:creationId xmlns:p14="http://schemas.microsoft.com/office/powerpoint/2010/main" val="108505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Important Features</a:t>
            </a:r>
            <a:endParaRPr dirty="0"/>
          </a:p>
        </p:txBody>
      </p:sp>
      <p:sp>
        <p:nvSpPr>
          <p:cNvPr id="3" name="Content Placeholder 2">
            <a:extLst>
              <a:ext uri="{FF2B5EF4-FFF2-40B4-BE49-F238E27FC236}">
                <a16:creationId xmlns:a16="http://schemas.microsoft.com/office/drawing/2014/main" id="{F9746B79-AFC0-4F50-A8A8-A67260BADC41}"/>
              </a:ext>
            </a:extLst>
          </p:cNvPr>
          <p:cNvSpPr>
            <a:spLocks noGrp="1"/>
          </p:cNvSpPr>
          <p:nvPr>
            <p:ph idx="1"/>
          </p:nvPr>
        </p:nvSpPr>
        <p:spPr/>
        <p:txBody>
          <a:bodyPr/>
          <a:lstStyle/>
          <a:p>
            <a:r>
              <a:rPr lang="en-US" dirty="0"/>
              <a:t>Here we find the coefficients of the features so that we can get to know which features are important. </a:t>
            </a:r>
          </a:p>
          <a:p>
            <a:endParaRPr lang="en-IN" dirty="0"/>
          </a:p>
        </p:txBody>
      </p:sp>
      <p:pic>
        <p:nvPicPr>
          <p:cNvPr id="7" name="Picture 6">
            <a:extLst>
              <a:ext uri="{FF2B5EF4-FFF2-40B4-BE49-F238E27FC236}">
                <a16:creationId xmlns:a16="http://schemas.microsoft.com/office/drawing/2014/main" id="{C1B9E3DD-AB75-4D8F-B0C9-0431B9251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528" y="3158532"/>
            <a:ext cx="8496944" cy="1710628"/>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Important Features</a:t>
            </a:r>
            <a:endParaRPr dirty="0"/>
          </a:p>
        </p:txBody>
      </p:sp>
      <p:sp>
        <p:nvSpPr>
          <p:cNvPr id="3" name="Content Placeholder 2">
            <a:extLst>
              <a:ext uri="{FF2B5EF4-FFF2-40B4-BE49-F238E27FC236}">
                <a16:creationId xmlns:a16="http://schemas.microsoft.com/office/drawing/2014/main" id="{F9746B79-AFC0-4F50-A8A8-A67260BADC41}"/>
              </a:ext>
            </a:extLst>
          </p:cNvPr>
          <p:cNvSpPr>
            <a:spLocks noGrp="1"/>
          </p:cNvSpPr>
          <p:nvPr>
            <p:ph idx="1"/>
          </p:nvPr>
        </p:nvSpPr>
        <p:spPr/>
        <p:txBody>
          <a:bodyPr/>
          <a:lstStyle/>
          <a:p>
            <a:r>
              <a:rPr lang="en-IN" dirty="0"/>
              <a:t>-Now we make some plots to visualize accuracy of model predictions along with finding coefficient</a:t>
            </a:r>
          </a:p>
        </p:txBody>
      </p:sp>
      <p:pic>
        <p:nvPicPr>
          <p:cNvPr id="5" name="Picture 4">
            <a:extLst>
              <a:ext uri="{FF2B5EF4-FFF2-40B4-BE49-F238E27FC236}">
                <a16:creationId xmlns:a16="http://schemas.microsoft.com/office/drawing/2014/main" id="{AE64B7DB-D0FE-4C2F-B9EC-5452E4482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397" y="2700495"/>
            <a:ext cx="3142857" cy="2790476"/>
          </a:xfrm>
          <a:prstGeom prst="rect">
            <a:avLst/>
          </a:prstGeom>
        </p:spPr>
      </p:pic>
      <p:pic>
        <p:nvPicPr>
          <p:cNvPr id="8" name="Picture 7">
            <a:extLst>
              <a:ext uri="{FF2B5EF4-FFF2-40B4-BE49-F238E27FC236}">
                <a16:creationId xmlns:a16="http://schemas.microsoft.com/office/drawing/2014/main" id="{4EF9DBDB-4A24-458B-8591-3B147AE2A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512" y="2710061"/>
            <a:ext cx="2822287" cy="2790476"/>
          </a:xfrm>
          <a:prstGeom prst="rect">
            <a:avLst/>
          </a:prstGeom>
        </p:spPr>
      </p:pic>
      <p:pic>
        <p:nvPicPr>
          <p:cNvPr id="10" name="Picture 9">
            <a:extLst>
              <a:ext uri="{FF2B5EF4-FFF2-40B4-BE49-F238E27FC236}">
                <a16:creationId xmlns:a16="http://schemas.microsoft.com/office/drawing/2014/main" id="{58BAF2AE-9A09-42F2-AD76-135B59211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6769" y="2726025"/>
            <a:ext cx="2988566" cy="2790476"/>
          </a:xfrm>
          <a:prstGeom prst="rect">
            <a:avLst/>
          </a:prstGeom>
        </p:spPr>
      </p:pic>
    </p:spTree>
    <p:extLst>
      <p:ext uri="{BB962C8B-B14F-4D97-AF65-F5344CB8AC3E}">
        <p14:creationId xmlns:p14="http://schemas.microsoft.com/office/powerpoint/2010/main" val="63472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B4D3-67F9-426A-8FAD-7C778358A0B7}"/>
              </a:ext>
            </a:extLst>
          </p:cNvPr>
          <p:cNvSpPr>
            <a:spLocks noGrp="1"/>
          </p:cNvSpPr>
          <p:nvPr>
            <p:ph type="title"/>
          </p:nvPr>
        </p:nvSpPr>
        <p:spPr/>
        <p:txBody>
          <a:bodyPr/>
          <a:lstStyle/>
          <a:p>
            <a:pPr algn="ctr"/>
            <a:r>
              <a:rPr lang="en-US" dirty="0"/>
              <a:t>Residual Plot</a:t>
            </a:r>
            <a:endParaRPr lang="en-IN" dirty="0"/>
          </a:p>
        </p:txBody>
      </p:sp>
      <p:sp>
        <p:nvSpPr>
          <p:cNvPr id="3" name="Content Placeholder 2">
            <a:extLst>
              <a:ext uri="{FF2B5EF4-FFF2-40B4-BE49-F238E27FC236}">
                <a16:creationId xmlns:a16="http://schemas.microsoft.com/office/drawing/2014/main" id="{B49FFEDA-D320-4121-BF6C-4846E5686F47}"/>
              </a:ext>
            </a:extLst>
          </p:cNvPr>
          <p:cNvSpPr>
            <a:spLocks noGrp="1"/>
          </p:cNvSpPr>
          <p:nvPr>
            <p:ph idx="1"/>
          </p:nvPr>
        </p:nvSpPr>
        <p:spPr/>
        <p:txBody>
          <a:bodyPr/>
          <a:lstStyle/>
          <a:p>
            <a:r>
              <a:rPr lang="en-IN" dirty="0"/>
              <a:t> And now we plot a residual Plot to see if our assumptions still hold true. And we don’t seem to have a pattern in the residual error which seems to be a good sign that there is no </a:t>
            </a:r>
            <a:r>
              <a:rPr lang="en-IN" b="1" i="1" u="sng" dirty="0">
                <a:hlinkClick r:id="rId2"/>
              </a:rPr>
              <a:t>heteroscedasticity</a:t>
            </a:r>
            <a:r>
              <a:rPr lang="en-IN" b="1" i="1" u="sng" dirty="0"/>
              <a:t>.</a:t>
            </a:r>
            <a:endParaRPr lang="en-IN" dirty="0"/>
          </a:p>
        </p:txBody>
      </p:sp>
      <p:pic>
        <p:nvPicPr>
          <p:cNvPr id="7" name="Picture 6">
            <a:extLst>
              <a:ext uri="{FF2B5EF4-FFF2-40B4-BE49-F238E27FC236}">
                <a16:creationId xmlns:a16="http://schemas.microsoft.com/office/drawing/2014/main" id="{9CD72C09-4D88-457F-876C-01F748D2D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720" y="3140968"/>
            <a:ext cx="4464496" cy="2276190"/>
          </a:xfrm>
          <a:prstGeom prst="rect">
            <a:avLst/>
          </a:prstGeom>
        </p:spPr>
      </p:pic>
    </p:spTree>
    <p:extLst>
      <p:ext uri="{BB962C8B-B14F-4D97-AF65-F5344CB8AC3E}">
        <p14:creationId xmlns:p14="http://schemas.microsoft.com/office/powerpoint/2010/main" val="366118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Contents</a:t>
            </a:r>
            <a:endParaRPr dirty="0"/>
          </a:p>
        </p:txBody>
      </p:sp>
      <p:sp>
        <p:nvSpPr>
          <p:cNvPr id="14" name="Content Placeholder 13"/>
          <p:cNvSpPr>
            <a:spLocks noGrp="1"/>
          </p:cNvSpPr>
          <p:nvPr>
            <p:ph idx="1"/>
          </p:nvPr>
        </p:nvSpPr>
        <p:spPr/>
        <p:txBody>
          <a:bodyPr/>
          <a:lstStyle/>
          <a:p>
            <a:r>
              <a:rPr lang="en-US" dirty="0"/>
              <a:t>Introduction</a:t>
            </a:r>
          </a:p>
          <a:p>
            <a:r>
              <a:rPr lang="en-US" dirty="0"/>
              <a:t>Overview of the Dataset</a:t>
            </a:r>
          </a:p>
          <a:p>
            <a:r>
              <a:rPr lang="en-US" dirty="0"/>
              <a:t>Data Cleaning</a:t>
            </a:r>
          </a:p>
          <a:p>
            <a:r>
              <a:rPr lang="en-US" dirty="0"/>
              <a:t>Exploratory Data Analysis</a:t>
            </a:r>
          </a:p>
          <a:p>
            <a:r>
              <a:rPr lang="en-US" dirty="0"/>
              <a:t>Feature Engineering and Selection</a:t>
            </a:r>
          </a:p>
          <a:p>
            <a:r>
              <a:rPr lang="en-US" dirty="0"/>
              <a:t>Modelling</a:t>
            </a:r>
          </a:p>
          <a:p>
            <a:r>
              <a:rPr lang="en-US" dirty="0"/>
              <a:t>Conclusion</a:t>
            </a:r>
            <a:endParaRPr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endParaRPr dirty="0"/>
          </a:p>
        </p:txBody>
      </p:sp>
      <p:sp>
        <p:nvSpPr>
          <p:cNvPr id="5" name="Content Placeholder 4">
            <a:extLst>
              <a:ext uri="{FF2B5EF4-FFF2-40B4-BE49-F238E27FC236}">
                <a16:creationId xmlns:a16="http://schemas.microsoft.com/office/drawing/2014/main" id="{040F4CE8-B23A-4E75-B3E2-FFF2CF1A7AE7}"/>
              </a:ext>
            </a:extLst>
          </p:cNvPr>
          <p:cNvSpPr>
            <a:spLocks noGrp="1"/>
          </p:cNvSpPr>
          <p:nvPr>
            <p:ph idx="1"/>
          </p:nvPr>
        </p:nvSpPr>
        <p:spPr/>
        <p:txBody>
          <a:bodyPr/>
          <a:lstStyle/>
          <a:p>
            <a:r>
              <a:rPr lang="en-IN" dirty="0"/>
              <a:t>We see that R^2 value seems to be almost similar for </a:t>
            </a:r>
            <a:r>
              <a:rPr lang="en-IN" dirty="0" err="1"/>
              <a:t>RidgeCv</a:t>
            </a:r>
            <a:r>
              <a:rPr lang="en-IN" dirty="0"/>
              <a:t> with polynomial features and Gradient Boosting we choose to select the Gradient Boosting method due to relatively low RMSE value compared to other models here in and thereby would help us predict the fuel efficiency of the car with high accuracy.</a:t>
            </a:r>
          </a:p>
          <a:p>
            <a:endParaRPr lang="en-IN" dirty="0"/>
          </a:p>
        </p:txBody>
      </p:sp>
      <p:graphicFrame>
        <p:nvGraphicFramePr>
          <p:cNvPr id="6" name="Table 5">
            <a:extLst>
              <a:ext uri="{FF2B5EF4-FFF2-40B4-BE49-F238E27FC236}">
                <a16:creationId xmlns:a16="http://schemas.microsoft.com/office/drawing/2014/main" id="{D11D8B0D-11C1-44C1-95C1-21A729EDA721}"/>
              </a:ext>
            </a:extLst>
          </p:cNvPr>
          <p:cNvGraphicFramePr>
            <a:graphicFrameLocks noGrp="1"/>
          </p:cNvGraphicFramePr>
          <p:nvPr>
            <p:extLst>
              <p:ext uri="{D42A27DB-BD31-4B8C-83A1-F6EECF244321}">
                <p14:modId xmlns:p14="http://schemas.microsoft.com/office/powerpoint/2010/main" val="2161558863"/>
              </p:ext>
            </p:extLst>
          </p:nvPr>
        </p:nvGraphicFramePr>
        <p:xfrm>
          <a:off x="2351584" y="3212976"/>
          <a:ext cx="7416824" cy="2720831"/>
        </p:xfrm>
        <a:graphic>
          <a:graphicData uri="http://schemas.openxmlformats.org/drawingml/2006/table">
            <a:tbl>
              <a:tblPr firstRow="1" firstCol="1" bandRow="1">
                <a:tableStyleId>{5C22544A-7EE6-4342-B048-85BDC9FD1C3A}</a:tableStyleId>
              </a:tblPr>
              <a:tblGrid>
                <a:gridCol w="2560714">
                  <a:extLst>
                    <a:ext uri="{9D8B030D-6E8A-4147-A177-3AD203B41FA5}">
                      <a16:colId xmlns:a16="http://schemas.microsoft.com/office/drawing/2014/main" val="3180236120"/>
                    </a:ext>
                  </a:extLst>
                </a:gridCol>
                <a:gridCol w="2428055">
                  <a:extLst>
                    <a:ext uri="{9D8B030D-6E8A-4147-A177-3AD203B41FA5}">
                      <a16:colId xmlns:a16="http://schemas.microsoft.com/office/drawing/2014/main" val="2330801599"/>
                    </a:ext>
                  </a:extLst>
                </a:gridCol>
                <a:gridCol w="2428055">
                  <a:extLst>
                    <a:ext uri="{9D8B030D-6E8A-4147-A177-3AD203B41FA5}">
                      <a16:colId xmlns:a16="http://schemas.microsoft.com/office/drawing/2014/main" val="3104675080"/>
                    </a:ext>
                  </a:extLst>
                </a:gridCol>
              </a:tblGrid>
              <a:tr h="407906">
                <a:tc>
                  <a:txBody>
                    <a:bodyPr/>
                    <a:lstStyle/>
                    <a:p>
                      <a:pPr>
                        <a:lnSpc>
                          <a:spcPct val="115000"/>
                        </a:lnSpc>
                        <a:spcAft>
                          <a:spcPts val="800"/>
                        </a:spcAft>
                      </a:pPr>
                      <a:r>
                        <a:rPr lang="en-IN" sz="2000">
                          <a:effectLst/>
                        </a:rPr>
                        <a:t>Algorithms/Results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a:effectLst/>
                        </a:rPr>
                        <a:t>R^2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a:effectLst/>
                        </a:rPr>
                        <a:t>RMSE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1075205"/>
                  </a:ext>
                </a:extLst>
              </a:tr>
              <a:tr h="407906">
                <a:tc>
                  <a:txBody>
                    <a:bodyPr/>
                    <a:lstStyle/>
                    <a:p>
                      <a:pPr>
                        <a:lnSpc>
                          <a:spcPct val="115000"/>
                        </a:lnSpc>
                        <a:spcAft>
                          <a:spcPts val="800"/>
                        </a:spcAft>
                      </a:pPr>
                      <a:r>
                        <a:rPr lang="en-IN" sz="2000">
                          <a:effectLst/>
                        </a:rPr>
                        <a:t>Multiple Linear Regression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a:effectLst/>
                        </a:rPr>
                        <a:t>0.759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a:effectLst/>
                        </a:rPr>
                        <a:t>3.170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0768924"/>
                  </a:ext>
                </a:extLst>
              </a:tr>
              <a:tr h="848411">
                <a:tc>
                  <a:txBody>
                    <a:bodyPr/>
                    <a:lstStyle/>
                    <a:p>
                      <a:pPr>
                        <a:lnSpc>
                          <a:spcPct val="115000"/>
                        </a:lnSpc>
                        <a:spcAft>
                          <a:spcPts val="800"/>
                        </a:spcAft>
                      </a:pPr>
                      <a:r>
                        <a:rPr lang="en-IN" sz="2000">
                          <a:effectLst/>
                        </a:rPr>
                        <a:t>RidgeCv with Polynomial Features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a:effectLst/>
                        </a:rPr>
                        <a:t>0.808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dirty="0">
                          <a:effectLst/>
                        </a:rPr>
                        <a:t>0.4326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5710015"/>
                  </a:ext>
                </a:extLst>
              </a:tr>
              <a:tr h="407906">
                <a:tc>
                  <a:txBody>
                    <a:bodyPr/>
                    <a:lstStyle/>
                    <a:p>
                      <a:pPr>
                        <a:lnSpc>
                          <a:spcPct val="115000"/>
                        </a:lnSpc>
                        <a:spcAft>
                          <a:spcPts val="800"/>
                        </a:spcAft>
                      </a:pPr>
                      <a:r>
                        <a:rPr lang="en-IN" sz="2000">
                          <a:effectLst/>
                        </a:rPr>
                        <a:t>Gradient Boosting</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a:effectLst/>
                        </a:rPr>
                        <a:t>0.8068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a:effectLst/>
                        </a:rPr>
                        <a:t>0.2672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6142405"/>
                  </a:ext>
                </a:extLst>
              </a:tr>
              <a:tr h="376142">
                <a:tc>
                  <a:txBody>
                    <a:bodyPr/>
                    <a:lstStyle/>
                    <a:p>
                      <a:pPr>
                        <a:lnSpc>
                          <a:spcPct val="115000"/>
                        </a:lnSpc>
                        <a:spcAft>
                          <a:spcPts val="800"/>
                        </a:spcAft>
                      </a:pPr>
                      <a:r>
                        <a:rPr lang="en-IN" sz="2000">
                          <a:effectLst/>
                        </a:rPr>
                        <a:t>Random Forest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a:effectLst/>
                        </a:rPr>
                        <a:t>0.649</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dirty="0">
                          <a:effectLst/>
                        </a:rPr>
                        <a:t>4.6589</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14638"/>
                  </a:ext>
                </a:extLst>
              </a:tr>
            </a:tbl>
          </a:graphicData>
        </a:graphic>
      </p:graphicFrame>
    </p:spTree>
    <p:extLst>
      <p:ext uri="{BB962C8B-B14F-4D97-AF65-F5344CB8AC3E}">
        <p14:creationId xmlns:p14="http://schemas.microsoft.com/office/powerpoint/2010/main" val="323256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E26346-55FE-4490-83D3-CC2D755F81C9}"/>
              </a:ext>
            </a:extLst>
          </p:cNvPr>
          <p:cNvSpPr>
            <a:spLocks noGrp="1"/>
          </p:cNvSpPr>
          <p:nvPr>
            <p:ph type="ctr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26329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Introduction</a:t>
            </a:r>
            <a:endParaRPr dirty="0"/>
          </a:p>
        </p:txBody>
      </p:sp>
      <p:sp>
        <p:nvSpPr>
          <p:cNvPr id="14" name="Content Placeholder 13"/>
          <p:cNvSpPr>
            <a:spLocks noGrp="1"/>
          </p:cNvSpPr>
          <p:nvPr>
            <p:ph idx="1"/>
          </p:nvPr>
        </p:nvSpPr>
        <p:spPr/>
        <p:txBody>
          <a:bodyPr/>
          <a:lstStyle/>
          <a:p>
            <a:r>
              <a:rPr lang="en-IN" dirty="0"/>
              <a:t>The automotive industry is extremely competitive. With increasing fuel prices and picky consumers, automobile makers are constantly optimizing their processes to increase fuel efficiency. </a:t>
            </a:r>
          </a:p>
          <a:p>
            <a:r>
              <a:rPr lang="en-IN" dirty="0"/>
              <a:t>The objective of this project is to study the relationship between Displacement, Horsepower, Cylinders, Acceleration, Weight and Miles Per Gallon(Mpg) and establish a model which would successfully predict fuel efficiency </a:t>
            </a:r>
            <a:r>
              <a:rPr lang="en-IN" dirty="0" err="1"/>
              <a:t>i.e</a:t>
            </a:r>
            <a:r>
              <a:rPr lang="en-IN" dirty="0"/>
              <a:t> Mpg of a car with a good accuracy.</a:t>
            </a:r>
          </a:p>
          <a:p>
            <a:endParaRPr lang="en-IN" dirty="0"/>
          </a:p>
          <a:p>
            <a:endParaRPr dirty="0"/>
          </a:p>
        </p:txBody>
      </p:sp>
    </p:spTree>
    <p:extLst>
      <p:ext uri="{BB962C8B-B14F-4D97-AF65-F5344CB8AC3E}">
        <p14:creationId xmlns:p14="http://schemas.microsoft.com/office/powerpoint/2010/main" val="144213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Data Source </a:t>
            </a:r>
            <a:endParaRPr dirty="0"/>
          </a:p>
        </p:txBody>
      </p:sp>
      <p:sp>
        <p:nvSpPr>
          <p:cNvPr id="14" name="Content Placeholder 13"/>
          <p:cNvSpPr>
            <a:spLocks noGrp="1"/>
          </p:cNvSpPr>
          <p:nvPr>
            <p:ph idx="1"/>
          </p:nvPr>
        </p:nvSpPr>
        <p:spPr/>
        <p:txBody>
          <a:bodyPr/>
          <a:lstStyle/>
          <a:p>
            <a:pPr lvl="0"/>
            <a:r>
              <a:rPr lang="en-IN" dirty="0"/>
              <a:t>We have a dataset taken from the </a:t>
            </a:r>
            <a:r>
              <a:rPr lang="en-IN" dirty="0" err="1"/>
              <a:t>StatLib</a:t>
            </a:r>
            <a:r>
              <a:rPr lang="en-IN" dirty="0"/>
              <a:t> library which is maintained at Carnegie Mellon University. The dataset was used in the 1983 American Statistical Association Exposition. The data concerns city-cycle fuel consumption in miles per gallon.</a:t>
            </a:r>
          </a:p>
          <a:p>
            <a:pPr lvl="0"/>
            <a:r>
              <a:rPr lang="en-IN" dirty="0"/>
              <a:t>Link- </a:t>
            </a:r>
            <a:r>
              <a:rPr lang="en-IN" dirty="0">
                <a:solidFill>
                  <a:srgbClr val="FFFF00"/>
                </a:solidFill>
                <a:hlinkClick r:id="rId2">
                  <a:extLst>
                    <a:ext uri="{A12FA001-AC4F-418D-AE19-62706E023703}">
                      <ahyp:hlinkClr xmlns:ahyp="http://schemas.microsoft.com/office/drawing/2018/hyperlinkcolor" val="tx"/>
                    </a:ext>
                  </a:extLst>
                </a:hlinkClick>
              </a:rPr>
              <a:t>http://lib.stat.cmu.edu/datasets/ </a:t>
            </a:r>
            <a:r>
              <a:rPr lang="en-IN" dirty="0" err="1">
                <a:solidFill>
                  <a:srgbClr val="FFFF00"/>
                </a:solidFill>
                <a:hlinkClick r:id="rId2">
                  <a:extLst>
                    <a:ext uri="{A12FA001-AC4F-418D-AE19-62706E023703}">
                      <ahyp:hlinkClr xmlns:ahyp="http://schemas.microsoft.com/office/drawing/2018/hyperlinkcolor" val="tx"/>
                    </a:ext>
                  </a:extLst>
                </a:hlinkClick>
              </a:rPr>
              <a:t>auto+mpg</a:t>
            </a:r>
            <a:endParaRPr lang="en-IN" dirty="0">
              <a:solidFill>
                <a:srgbClr val="FFFF00"/>
              </a:solidFill>
            </a:endParaRPr>
          </a:p>
          <a:p>
            <a:pPr lvl="0"/>
            <a:r>
              <a:rPr lang="en-IN" dirty="0"/>
              <a:t>This dataset contains 398 observations of 9 variables which includes continuous and categorical Features where each row corresponds to particular car features.</a:t>
            </a:r>
            <a:endParaRPr lang="en-IN" dirty="0">
              <a:solidFill>
                <a:srgbClr val="FFFF00"/>
              </a:solidFill>
            </a:endParaRPr>
          </a:p>
        </p:txBody>
      </p:sp>
    </p:spTree>
    <p:extLst>
      <p:ext uri="{BB962C8B-B14F-4D97-AF65-F5344CB8AC3E}">
        <p14:creationId xmlns:p14="http://schemas.microsoft.com/office/powerpoint/2010/main" val="261790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Understanding the Variables</a:t>
            </a:r>
            <a:endParaRPr dirty="0"/>
          </a:p>
        </p:txBody>
      </p:sp>
      <p:sp>
        <p:nvSpPr>
          <p:cNvPr id="14" name="Content Placeholder 13"/>
          <p:cNvSpPr>
            <a:spLocks noGrp="1"/>
          </p:cNvSpPr>
          <p:nvPr>
            <p:ph idx="1"/>
          </p:nvPr>
        </p:nvSpPr>
        <p:spPr/>
        <p:txBody>
          <a:bodyPr>
            <a:normAutofit/>
          </a:bodyPr>
          <a:lstStyle/>
          <a:p>
            <a:pPr lvl="0"/>
            <a:r>
              <a:rPr lang="en-IN" dirty="0"/>
              <a:t>The dataset contains mpg, cylinders, horsepower, weight, acceleration, etc., which should all be self-explanatory.</a:t>
            </a:r>
          </a:p>
          <a:p>
            <a:pPr lvl="0"/>
            <a:r>
              <a:rPr lang="en-IN" dirty="0"/>
              <a:t>Displacement is the volume of the car’s engine, usually expressed in litters or cubic centimetres.</a:t>
            </a:r>
          </a:p>
          <a:p>
            <a:pPr lvl="0"/>
            <a:r>
              <a:rPr lang="en-IN" dirty="0"/>
              <a:t>Origin is a discrete value from 1 to 3. This dataset does not describe it beyond that, but for this notebook we assumed 1 to be American-origin vehicle, 2 is European-origin, 3 is Asia/elsewhere.</a:t>
            </a:r>
          </a:p>
          <a:p>
            <a:pPr lvl="0"/>
            <a:r>
              <a:rPr lang="en-IN" dirty="0"/>
              <a:t>Model year is given as a decimal number representing the last two digits of the 4-digit year (eg.-1970 is model year = 70).</a:t>
            </a:r>
          </a:p>
          <a:p>
            <a:pPr lvl="0"/>
            <a:r>
              <a:rPr lang="en-IN" dirty="0"/>
              <a:t>Our model has a dimension of (398,9) which includes continuous and categorical Features</a:t>
            </a:r>
          </a:p>
          <a:p>
            <a:pPr lvl="0"/>
            <a:endParaRPr lang="en-IN" dirty="0">
              <a:solidFill>
                <a:srgbClr val="FFFF00"/>
              </a:solidFill>
            </a:endParaRPr>
          </a:p>
        </p:txBody>
      </p:sp>
    </p:spTree>
    <p:extLst>
      <p:ext uri="{BB962C8B-B14F-4D97-AF65-F5344CB8AC3E}">
        <p14:creationId xmlns:p14="http://schemas.microsoft.com/office/powerpoint/2010/main" val="188361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Overview of the dataset</a:t>
            </a:r>
            <a:endParaRPr dirty="0"/>
          </a:p>
        </p:txBody>
      </p:sp>
      <p:pic>
        <p:nvPicPr>
          <p:cNvPr id="4" name="Content Placeholder 3">
            <a:extLst>
              <a:ext uri="{FF2B5EF4-FFF2-40B4-BE49-F238E27FC236}">
                <a16:creationId xmlns:a16="http://schemas.microsoft.com/office/drawing/2014/main" id="{06BCA65D-10DA-4EA5-88EA-82A47760584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3472" y="2276872"/>
            <a:ext cx="9001000" cy="3168352"/>
          </a:xfrm>
          <a:prstGeom prst="rect">
            <a:avLst/>
          </a:prstGeom>
          <a:noFill/>
          <a:ln>
            <a:noFill/>
          </a:ln>
        </p:spPr>
      </p:pic>
    </p:spTree>
    <p:extLst>
      <p:ext uri="{BB962C8B-B14F-4D97-AF65-F5344CB8AC3E}">
        <p14:creationId xmlns:p14="http://schemas.microsoft.com/office/powerpoint/2010/main" val="258850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Data Cleaning</a:t>
            </a:r>
            <a:endParaRPr dirty="0"/>
          </a:p>
        </p:txBody>
      </p:sp>
      <p:sp>
        <p:nvSpPr>
          <p:cNvPr id="3" name="Content Placeholder 2">
            <a:extLst>
              <a:ext uri="{FF2B5EF4-FFF2-40B4-BE49-F238E27FC236}">
                <a16:creationId xmlns:a16="http://schemas.microsoft.com/office/drawing/2014/main" id="{907005D8-A952-479D-B06D-CD707D0B376F}"/>
              </a:ext>
            </a:extLst>
          </p:cNvPr>
          <p:cNvSpPr>
            <a:spLocks noGrp="1"/>
          </p:cNvSpPr>
          <p:nvPr>
            <p:ph idx="1"/>
          </p:nvPr>
        </p:nvSpPr>
        <p:spPr/>
        <p:txBody>
          <a:bodyPr/>
          <a:lstStyle/>
          <a:p>
            <a:r>
              <a:rPr lang="en-IN" dirty="0"/>
              <a:t>We first checked for Null Value in the Auto Mpg Dataset and found a total of 14 NAN values in Mpg and Horsepower. We removed them with </a:t>
            </a:r>
            <a:r>
              <a:rPr lang="en-IN" dirty="0" err="1"/>
              <a:t>dropna</a:t>
            </a:r>
            <a:r>
              <a:rPr lang="en-IN" dirty="0"/>
              <a:t>() function.</a:t>
            </a:r>
          </a:p>
          <a:p>
            <a:endParaRPr lang="en-IN" dirty="0"/>
          </a:p>
          <a:p>
            <a:endParaRPr lang="en-IN" dirty="0"/>
          </a:p>
        </p:txBody>
      </p:sp>
      <p:pic>
        <p:nvPicPr>
          <p:cNvPr id="6" name="Picture 5">
            <a:extLst>
              <a:ext uri="{FF2B5EF4-FFF2-40B4-BE49-F238E27FC236}">
                <a16:creationId xmlns:a16="http://schemas.microsoft.com/office/drawing/2014/main" id="{13EBDEEE-F957-4AD3-8CCA-0F8AF9091B51}"/>
              </a:ext>
            </a:extLst>
          </p:cNvPr>
          <p:cNvPicPr/>
          <p:nvPr/>
        </p:nvPicPr>
        <p:blipFill rotWithShape="1">
          <a:blip r:embed="rId2">
            <a:extLst>
              <a:ext uri="{28A0092B-C50C-407E-A947-70E740481C1C}">
                <a14:useLocalDpi xmlns:a14="http://schemas.microsoft.com/office/drawing/2010/main" val="0"/>
              </a:ext>
            </a:extLst>
          </a:blip>
          <a:srcRect l="14436" t="2243" r="44886"/>
          <a:stretch/>
        </p:blipFill>
        <p:spPr bwMode="auto">
          <a:xfrm>
            <a:off x="1703512" y="2996952"/>
            <a:ext cx="2664296" cy="2504440"/>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97F65C5A-99DB-409C-AB21-AC0C2DCFC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320" y="2986142"/>
            <a:ext cx="6229200" cy="1666993"/>
          </a:xfrm>
          <a:prstGeom prst="rect">
            <a:avLst/>
          </a:prstGeom>
        </p:spPr>
      </p:pic>
    </p:spTree>
    <p:extLst>
      <p:ext uri="{BB962C8B-B14F-4D97-AF65-F5344CB8AC3E}">
        <p14:creationId xmlns:p14="http://schemas.microsoft.com/office/powerpoint/2010/main" val="892692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FDCA29-9168-47E0-A014-53B1E172CA09}"/>
              </a:ext>
            </a:extLst>
          </p:cNvPr>
          <p:cNvSpPr>
            <a:spLocks noGrp="1"/>
          </p:cNvSpPr>
          <p:nvPr>
            <p:ph type="title"/>
          </p:nvPr>
        </p:nvSpPr>
        <p:spPr>
          <a:xfrm>
            <a:off x="1524000" y="457200"/>
            <a:ext cx="9144000" cy="811560"/>
          </a:xfrm>
        </p:spPr>
        <p:txBody>
          <a:bodyPr/>
          <a:lstStyle/>
          <a:p>
            <a:pPr algn="ctr"/>
            <a:r>
              <a:rPr lang="en-US" dirty="0"/>
              <a:t>Exploratory Data Analysis </a:t>
            </a:r>
            <a:endParaRPr lang="en-IN" dirty="0"/>
          </a:p>
        </p:txBody>
      </p:sp>
      <p:graphicFrame>
        <p:nvGraphicFramePr>
          <p:cNvPr id="19" name="Table 19">
            <a:extLst>
              <a:ext uri="{FF2B5EF4-FFF2-40B4-BE49-F238E27FC236}">
                <a16:creationId xmlns:a16="http://schemas.microsoft.com/office/drawing/2014/main" id="{06BBC268-AF4A-4829-AA57-173CDF52E9EA}"/>
              </a:ext>
            </a:extLst>
          </p:cNvPr>
          <p:cNvGraphicFramePr>
            <a:graphicFrameLocks noGrp="1"/>
          </p:cNvGraphicFramePr>
          <p:nvPr>
            <p:ph idx="1"/>
            <p:extLst>
              <p:ext uri="{D42A27DB-BD31-4B8C-83A1-F6EECF244321}">
                <p14:modId xmlns:p14="http://schemas.microsoft.com/office/powerpoint/2010/main" val="3566070502"/>
              </p:ext>
            </p:extLst>
          </p:nvPr>
        </p:nvGraphicFramePr>
        <p:xfrm>
          <a:off x="1415480" y="1484784"/>
          <a:ext cx="9144000" cy="504056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037562850"/>
                    </a:ext>
                  </a:extLst>
                </a:gridCol>
                <a:gridCol w="4572000">
                  <a:extLst>
                    <a:ext uri="{9D8B030D-6E8A-4147-A177-3AD203B41FA5}">
                      <a16:colId xmlns:a16="http://schemas.microsoft.com/office/drawing/2014/main" val="3254619724"/>
                    </a:ext>
                  </a:extLst>
                </a:gridCol>
              </a:tblGrid>
              <a:tr h="17281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Target Variable Mpg was right skewed so we applied Box Cox Transformation</a:t>
                      </a:r>
                      <a:r>
                        <a:rPr lang="en-IN" dirty="0"/>
                        <a:t> to remove skewness.</a:t>
                      </a:r>
                    </a:p>
                  </a:txBody>
                  <a:tcPr/>
                </a:tc>
                <a:tc>
                  <a:txBody>
                    <a:bodyPr/>
                    <a:lstStyle/>
                    <a:p>
                      <a:endParaRPr lang="en-IN" dirty="0"/>
                    </a:p>
                  </a:txBody>
                  <a:tcPr/>
                </a:tc>
                <a:extLst>
                  <a:ext uri="{0D108BD9-81ED-4DB2-BD59-A6C34878D82A}">
                    <a16:rowId xmlns:a16="http://schemas.microsoft.com/office/drawing/2014/main" val="3483013978"/>
                  </a:ext>
                </a:extLst>
              </a:tr>
              <a:tr h="1543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Target variable seem to have no outliers when we inspect the box plot.</a:t>
                      </a:r>
                      <a:endParaRPr lang="en-IN" dirty="0"/>
                    </a:p>
                  </a:txBody>
                  <a:tcPr/>
                </a:tc>
                <a:tc>
                  <a:txBody>
                    <a:bodyPr/>
                    <a:lstStyle/>
                    <a:p>
                      <a:endParaRPr lang="en-IN" dirty="0"/>
                    </a:p>
                  </a:txBody>
                  <a:tcPr/>
                </a:tc>
                <a:extLst>
                  <a:ext uri="{0D108BD9-81ED-4DB2-BD59-A6C34878D82A}">
                    <a16:rowId xmlns:a16="http://schemas.microsoft.com/office/drawing/2014/main" val="2949870335"/>
                  </a:ext>
                </a:extLst>
              </a:tr>
              <a:tr h="1768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Scatterplot of year showed it to be linearly (increasing) with Mpg variable.</a:t>
                      </a:r>
                      <a:endParaRPr lang="en-IN" dirty="0"/>
                    </a:p>
                  </a:txBody>
                  <a:tcPr/>
                </a:tc>
                <a:tc>
                  <a:txBody>
                    <a:bodyPr/>
                    <a:lstStyle/>
                    <a:p>
                      <a:endParaRPr lang="en-IN" dirty="0"/>
                    </a:p>
                  </a:txBody>
                  <a:tcPr/>
                </a:tc>
                <a:extLst>
                  <a:ext uri="{0D108BD9-81ED-4DB2-BD59-A6C34878D82A}">
                    <a16:rowId xmlns:a16="http://schemas.microsoft.com/office/drawing/2014/main" val="3606914681"/>
                  </a:ext>
                </a:extLst>
              </a:tr>
            </a:tbl>
          </a:graphicData>
        </a:graphic>
      </p:graphicFrame>
      <p:pic>
        <p:nvPicPr>
          <p:cNvPr id="22" name="Picture 21">
            <a:extLst>
              <a:ext uri="{FF2B5EF4-FFF2-40B4-BE49-F238E27FC236}">
                <a16:creationId xmlns:a16="http://schemas.microsoft.com/office/drawing/2014/main" id="{7FDD1B58-E364-4E4A-9156-782C065AC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04" y="1488012"/>
            <a:ext cx="4516199" cy="1707653"/>
          </a:xfrm>
          <a:prstGeom prst="rect">
            <a:avLst/>
          </a:prstGeom>
        </p:spPr>
      </p:pic>
      <p:pic>
        <p:nvPicPr>
          <p:cNvPr id="26" name="Picture 25">
            <a:extLst>
              <a:ext uri="{FF2B5EF4-FFF2-40B4-BE49-F238E27FC236}">
                <a16:creationId xmlns:a16="http://schemas.microsoft.com/office/drawing/2014/main" id="{62575179-B2E2-4D91-A705-27648279F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480" y="4725144"/>
            <a:ext cx="4540823" cy="1800200"/>
          </a:xfrm>
          <a:prstGeom prst="rect">
            <a:avLst/>
          </a:prstGeom>
        </p:spPr>
      </p:pic>
      <p:pic>
        <p:nvPicPr>
          <p:cNvPr id="30" name="Picture 29">
            <a:extLst>
              <a:ext uri="{FF2B5EF4-FFF2-40B4-BE49-F238E27FC236}">
                <a16:creationId xmlns:a16="http://schemas.microsoft.com/office/drawing/2014/main" id="{E98B164F-C1D5-4E2B-987D-1F88096B4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2104" y="3218458"/>
            <a:ext cx="4516198" cy="1506686"/>
          </a:xfrm>
          <a:prstGeom prst="rect">
            <a:avLst/>
          </a:prstGeom>
        </p:spPr>
      </p:pic>
    </p:spTree>
    <p:extLst>
      <p:ext uri="{BB962C8B-B14F-4D97-AF65-F5344CB8AC3E}">
        <p14:creationId xmlns:p14="http://schemas.microsoft.com/office/powerpoint/2010/main" val="13110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883568"/>
          </a:xfrm>
        </p:spPr>
        <p:txBody>
          <a:bodyPr/>
          <a:lstStyle/>
          <a:p>
            <a:pPr algn="ctr"/>
            <a:r>
              <a:rPr lang="en-US" dirty="0"/>
              <a:t>Exploratory Data Analysis </a:t>
            </a:r>
            <a:endParaRPr dirty="0"/>
          </a:p>
        </p:txBody>
      </p:sp>
      <p:sp>
        <p:nvSpPr>
          <p:cNvPr id="6" name="Content Placeholder 5">
            <a:extLst>
              <a:ext uri="{FF2B5EF4-FFF2-40B4-BE49-F238E27FC236}">
                <a16:creationId xmlns:a16="http://schemas.microsoft.com/office/drawing/2014/main" id="{00B95829-C6B6-44FE-816A-001357B33F48}"/>
              </a:ext>
            </a:extLst>
          </p:cNvPr>
          <p:cNvSpPr>
            <a:spLocks noGrp="1"/>
          </p:cNvSpPr>
          <p:nvPr>
            <p:ph idx="1"/>
          </p:nvPr>
        </p:nvSpPr>
        <p:spPr>
          <a:xfrm>
            <a:off x="1524000" y="1484784"/>
            <a:ext cx="9144000" cy="5040560"/>
          </a:xfrm>
        </p:spPr>
        <p:txBody>
          <a:bodyPr/>
          <a:lstStyle/>
          <a:p>
            <a:r>
              <a:rPr lang="en-IN" dirty="0"/>
              <a:t>We see that displacement, weight and horsepower seem to be inversely related to the target variable mpg whereas acceleration seem to increasing with variable  mpg.</a:t>
            </a:r>
          </a:p>
        </p:txBody>
      </p:sp>
      <p:pic>
        <p:nvPicPr>
          <p:cNvPr id="8" name="Picture 7">
            <a:extLst>
              <a:ext uri="{FF2B5EF4-FFF2-40B4-BE49-F238E27FC236}">
                <a16:creationId xmlns:a16="http://schemas.microsoft.com/office/drawing/2014/main" id="{0916E085-8F8D-4255-91F6-BA4D32BAC533}"/>
              </a:ext>
            </a:extLst>
          </p:cNvPr>
          <p:cNvPicPr>
            <a:picLocks noChangeAspect="1"/>
          </p:cNvPicPr>
          <p:nvPr/>
        </p:nvPicPr>
        <p:blipFill rotWithShape="1">
          <a:blip r:embed="rId2">
            <a:extLst>
              <a:ext uri="{28A0092B-C50C-407E-A947-70E740481C1C}">
                <a14:useLocalDpi xmlns:a14="http://schemas.microsoft.com/office/drawing/2010/main" val="0"/>
              </a:ext>
            </a:extLst>
          </a:blip>
          <a:srcRect l="52097"/>
          <a:stretch/>
        </p:blipFill>
        <p:spPr>
          <a:xfrm>
            <a:off x="1751256" y="2492896"/>
            <a:ext cx="4344743" cy="1800200"/>
          </a:xfrm>
          <a:prstGeom prst="rect">
            <a:avLst/>
          </a:prstGeom>
        </p:spPr>
      </p:pic>
      <p:pic>
        <p:nvPicPr>
          <p:cNvPr id="10" name="Picture 9">
            <a:extLst>
              <a:ext uri="{FF2B5EF4-FFF2-40B4-BE49-F238E27FC236}">
                <a16:creationId xmlns:a16="http://schemas.microsoft.com/office/drawing/2014/main" id="{F75C5CD8-575C-4D77-ABFB-FA7D28E191FC}"/>
              </a:ext>
            </a:extLst>
          </p:cNvPr>
          <p:cNvPicPr>
            <a:picLocks noChangeAspect="1"/>
          </p:cNvPicPr>
          <p:nvPr/>
        </p:nvPicPr>
        <p:blipFill rotWithShape="1">
          <a:blip r:embed="rId3">
            <a:extLst>
              <a:ext uri="{28A0092B-C50C-407E-A947-70E740481C1C}">
                <a14:useLocalDpi xmlns:a14="http://schemas.microsoft.com/office/drawing/2010/main" val="0"/>
              </a:ext>
            </a:extLst>
          </a:blip>
          <a:srcRect l="52802"/>
          <a:stretch/>
        </p:blipFill>
        <p:spPr>
          <a:xfrm>
            <a:off x="6095999" y="2492896"/>
            <a:ext cx="4537576" cy="1800200"/>
          </a:xfrm>
          <a:prstGeom prst="rect">
            <a:avLst/>
          </a:prstGeom>
        </p:spPr>
      </p:pic>
      <p:pic>
        <p:nvPicPr>
          <p:cNvPr id="12" name="Picture 11">
            <a:extLst>
              <a:ext uri="{FF2B5EF4-FFF2-40B4-BE49-F238E27FC236}">
                <a16:creationId xmlns:a16="http://schemas.microsoft.com/office/drawing/2014/main" id="{4A58ED80-BB29-452D-ABD3-7F6FC0117BA2}"/>
              </a:ext>
            </a:extLst>
          </p:cNvPr>
          <p:cNvPicPr>
            <a:picLocks noChangeAspect="1"/>
          </p:cNvPicPr>
          <p:nvPr/>
        </p:nvPicPr>
        <p:blipFill rotWithShape="1">
          <a:blip r:embed="rId2">
            <a:extLst>
              <a:ext uri="{28A0092B-C50C-407E-A947-70E740481C1C}">
                <a14:useLocalDpi xmlns:a14="http://schemas.microsoft.com/office/drawing/2010/main" val="0"/>
              </a:ext>
            </a:extLst>
          </a:blip>
          <a:srcRect r="53045"/>
          <a:stretch/>
        </p:blipFill>
        <p:spPr>
          <a:xfrm>
            <a:off x="1751255" y="4293096"/>
            <a:ext cx="4344743" cy="1944216"/>
          </a:xfrm>
          <a:prstGeom prst="rect">
            <a:avLst/>
          </a:prstGeom>
        </p:spPr>
      </p:pic>
      <p:pic>
        <p:nvPicPr>
          <p:cNvPr id="19" name="Picture 18">
            <a:extLst>
              <a:ext uri="{FF2B5EF4-FFF2-40B4-BE49-F238E27FC236}">
                <a16:creationId xmlns:a16="http://schemas.microsoft.com/office/drawing/2014/main" id="{06848076-8144-42F5-917B-00A7378C0679}"/>
              </a:ext>
            </a:extLst>
          </p:cNvPr>
          <p:cNvPicPr>
            <a:picLocks noChangeAspect="1"/>
          </p:cNvPicPr>
          <p:nvPr/>
        </p:nvPicPr>
        <p:blipFill rotWithShape="1">
          <a:blip r:embed="rId3">
            <a:extLst>
              <a:ext uri="{28A0092B-C50C-407E-A947-70E740481C1C}">
                <a14:useLocalDpi xmlns:a14="http://schemas.microsoft.com/office/drawing/2010/main" val="0"/>
              </a:ext>
            </a:extLst>
          </a:blip>
          <a:srcRect r="52247"/>
          <a:stretch/>
        </p:blipFill>
        <p:spPr>
          <a:xfrm>
            <a:off x="6109247" y="4293096"/>
            <a:ext cx="4524328" cy="1944216"/>
          </a:xfrm>
          <a:prstGeom prst="rect">
            <a:avLst/>
          </a:prstGeom>
        </p:spPr>
      </p:pic>
    </p:spTree>
    <p:extLst>
      <p:ext uri="{BB962C8B-B14F-4D97-AF65-F5344CB8AC3E}">
        <p14:creationId xmlns:p14="http://schemas.microsoft.com/office/powerpoint/2010/main" val="211619016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272</TotalTime>
  <Words>1023</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Candara</vt:lpstr>
      <vt:lpstr>Consolas</vt:lpstr>
      <vt:lpstr>Tech Computer 16x9</vt:lpstr>
      <vt:lpstr>Fuel Efficiency Prediction of a Car</vt:lpstr>
      <vt:lpstr>Contents</vt:lpstr>
      <vt:lpstr>Introduction</vt:lpstr>
      <vt:lpstr>Data Source </vt:lpstr>
      <vt:lpstr>Understanding the Variables</vt:lpstr>
      <vt:lpstr>Overview of the dataset</vt:lpstr>
      <vt:lpstr>Data Cleaning</vt:lpstr>
      <vt:lpstr>Exploratory Data Analysis </vt:lpstr>
      <vt:lpstr>Exploratory Data Analysis </vt:lpstr>
      <vt:lpstr>Exploratory Data Analysis</vt:lpstr>
      <vt:lpstr>Exploratory Data Analysis</vt:lpstr>
      <vt:lpstr>Feature Engineering and Selection</vt:lpstr>
      <vt:lpstr>Modelling- Linear Regression</vt:lpstr>
      <vt:lpstr>Modelling- Gradient Boosting</vt:lpstr>
      <vt:lpstr>Modelling- Random Forest</vt:lpstr>
      <vt:lpstr>Modelling- RidgeCv with Polynomial Features</vt:lpstr>
      <vt:lpstr>Important Features</vt:lpstr>
      <vt:lpstr>Important Features</vt:lpstr>
      <vt:lpstr>Residual Plot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Efficiency Prediction of a Car</dc:title>
  <dc:creator>Shwetabh</dc:creator>
  <cp:lastModifiedBy>Shwetabh</cp:lastModifiedBy>
  <cp:revision>20</cp:revision>
  <dcterms:created xsi:type="dcterms:W3CDTF">2020-05-01T10:08:53Z</dcterms:created>
  <dcterms:modified xsi:type="dcterms:W3CDTF">2020-05-01T14:41:42Z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