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Lst>
  <p:sldSz cx="9144000" cy="5759450"/>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81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00"/>
    <a:srgbClr val="284523"/>
    <a:srgbClr val="C1840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3" d="100"/>
          <a:sy n="83" d="100"/>
        </p:scale>
        <p:origin x="156" y="84"/>
      </p:cViewPr>
      <p:guideLst>
        <p:guide orient="horz" pos="181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a:latin typeface="Arial" pitchFamily="34" charset="0"/>
              </a:defRPr>
            </a:lvl1pPr>
          </a:lstStyle>
          <a:p>
            <a:pPr>
              <a:defRPr/>
            </a:pPr>
            <a:fld id="{CFE4FD62-D511-4D15-8423-C9E91E35DA32}" type="datetimeFigureOut">
              <a:rPr lang="en-US"/>
              <a:pPr>
                <a:defRPr/>
              </a:pPr>
              <a:t>12/27/2017</a:t>
            </a:fld>
            <a:endParaRPr lang="en-US"/>
          </a:p>
        </p:txBody>
      </p:sp>
      <p:sp>
        <p:nvSpPr>
          <p:cNvPr id="4" name="Slide Image Placeholder 3"/>
          <p:cNvSpPr>
            <a:spLocks noGrp="1" noRot="1" noChangeAspect="1"/>
          </p:cNvSpPr>
          <p:nvPr>
            <p:ph type="sldImg" idx="2"/>
          </p:nvPr>
        </p:nvSpPr>
        <p:spPr>
          <a:xfrm>
            <a:off x="708025" y="685800"/>
            <a:ext cx="54419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a:latin typeface="Arial" pitchFamily="34" charset="0"/>
              </a:defRPr>
            </a:lvl1pPr>
          </a:lstStyle>
          <a:p>
            <a:pPr>
              <a:defRPr/>
            </a:pPr>
            <a:fld id="{313B8C97-9FB8-4E75-B1C2-907560967EC0}" type="slidenum">
              <a:rPr lang="en-US"/>
              <a:pPr>
                <a:defRPr/>
              </a:pPr>
              <a:t>‹#›</a:t>
            </a:fld>
            <a:endParaRPr lang="en-US"/>
          </a:p>
        </p:txBody>
      </p:sp>
    </p:spTree>
    <p:extLst>
      <p:ext uri="{BB962C8B-B14F-4D97-AF65-F5344CB8AC3E}">
        <p14:creationId xmlns:p14="http://schemas.microsoft.com/office/powerpoint/2010/main" val="787299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a:t>
            </a:fld>
            <a:endParaRPr lang="en-US" altLang="en-US" smtClean="0">
              <a:latin typeface="Arial" charset="0"/>
            </a:endParaRPr>
          </a:p>
        </p:txBody>
      </p:sp>
    </p:spTree>
    <p:extLst>
      <p:ext uri="{BB962C8B-B14F-4D97-AF65-F5344CB8AC3E}">
        <p14:creationId xmlns:p14="http://schemas.microsoft.com/office/powerpoint/2010/main" val="2769432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10</a:t>
            </a:fld>
            <a:endParaRPr lang="en-US" altLang="en-US" smtClean="0">
              <a:latin typeface="Arial" charset="0"/>
            </a:endParaRPr>
          </a:p>
        </p:txBody>
      </p:sp>
    </p:spTree>
    <p:extLst>
      <p:ext uri="{BB962C8B-B14F-4D97-AF65-F5344CB8AC3E}">
        <p14:creationId xmlns:p14="http://schemas.microsoft.com/office/powerpoint/2010/main" val="917966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11</a:t>
            </a:fld>
            <a:endParaRPr lang="en-US" altLang="en-US" smtClean="0">
              <a:latin typeface="Arial" charset="0"/>
            </a:endParaRPr>
          </a:p>
        </p:txBody>
      </p:sp>
    </p:spTree>
    <p:extLst>
      <p:ext uri="{BB962C8B-B14F-4D97-AF65-F5344CB8AC3E}">
        <p14:creationId xmlns:p14="http://schemas.microsoft.com/office/powerpoint/2010/main" val="1886893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12</a:t>
            </a:fld>
            <a:endParaRPr lang="en-US" altLang="en-US" smtClean="0">
              <a:latin typeface="Arial" charset="0"/>
            </a:endParaRPr>
          </a:p>
        </p:txBody>
      </p:sp>
    </p:spTree>
    <p:extLst>
      <p:ext uri="{BB962C8B-B14F-4D97-AF65-F5344CB8AC3E}">
        <p14:creationId xmlns:p14="http://schemas.microsoft.com/office/powerpoint/2010/main" val="4220985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13</a:t>
            </a:fld>
            <a:endParaRPr lang="en-US" altLang="en-US" smtClean="0">
              <a:latin typeface="Arial" charset="0"/>
            </a:endParaRPr>
          </a:p>
        </p:txBody>
      </p:sp>
    </p:spTree>
    <p:extLst>
      <p:ext uri="{BB962C8B-B14F-4D97-AF65-F5344CB8AC3E}">
        <p14:creationId xmlns:p14="http://schemas.microsoft.com/office/powerpoint/2010/main" val="2617876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14</a:t>
            </a:fld>
            <a:endParaRPr lang="en-US" altLang="en-US" smtClean="0">
              <a:latin typeface="Arial" charset="0"/>
            </a:endParaRPr>
          </a:p>
        </p:txBody>
      </p:sp>
    </p:spTree>
    <p:extLst>
      <p:ext uri="{BB962C8B-B14F-4D97-AF65-F5344CB8AC3E}">
        <p14:creationId xmlns:p14="http://schemas.microsoft.com/office/powerpoint/2010/main" val="1634057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15</a:t>
            </a:fld>
            <a:endParaRPr lang="en-US" altLang="en-US" smtClean="0">
              <a:latin typeface="Arial" charset="0"/>
            </a:endParaRPr>
          </a:p>
        </p:txBody>
      </p:sp>
    </p:spTree>
    <p:extLst>
      <p:ext uri="{BB962C8B-B14F-4D97-AF65-F5344CB8AC3E}">
        <p14:creationId xmlns:p14="http://schemas.microsoft.com/office/powerpoint/2010/main" val="1249330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16</a:t>
            </a:fld>
            <a:endParaRPr lang="en-US" altLang="en-US" smtClean="0">
              <a:latin typeface="Arial" charset="0"/>
            </a:endParaRPr>
          </a:p>
        </p:txBody>
      </p:sp>
    </p:spTree>
    <p:extLst>
      <p:ext uri="{BB962C8B-B14F-4D97-AF65-F5344CB8AC3E}">
        <p14:creationId xmlns:p14="http://schemas.microsoft.com/office/powerpoint/2010/main" val="3231935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17</a:t>
            </a:fld>
            <a:endParaRPr lang="en-US" altLang="en-US" smtClean="0">
              <a:latin typeface="Arial" charset="0"/>
            </a:endParaRPr>
          </a:p>
        </p:txBody>
      </p:sp>
    </p:spTree>
    <p:extLst>
      <p:ext uri="{BB962C8B-B14F-4D97-AF65-F5344CB8AC3E}">
        <p14:creationId xmlns:p14="http://schemas.microsoft.com/office/powerpoint/2010/main" val="3323067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18</a:t>
            </a:fld>
            <a:endParaRPr lang="en-US" altLang="en-US" smtClean="0">
              <a:latin typeface="Arial" charset="0"/>
            </a:endParaRPr>
          </a:p>
        </p:txBody>
      </p:sp>
    </p:spTree>
    <p:extLst>
      <p:ext uri="{BB962C8B-B14F-4D97-AF65-F5344CB8AC3E}">
        <p14:creationId xmlns:p14="http://schemas.microsoft.com/office/powerpoint/2010/main" val="59757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2</a:t>
            </a:fld>
            <a:endParaRPr lang="en-US" altLang="en-US" smtClean="0">
              <a:latin typeface="Arial" charset="0"/>
            </a:endParaRPr>
          </a:p>
        </p:txBody>
      </p:sp>
    </p:spTree>
    <p:extLst>
      <p:ext uri="{BB962C8B-B14F-4D97-AF65-F5344CB8AC3E}">
        <p14:creationId xmlns:p14="http://schemas.microsoft.com/office/powerpoint/2010/main" val="3588989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3</a:t>
            </a:fld>
            <a:endParaRPr lang="en-US" altLang="en-US" smtClean="0">
              <a:latin typeface="Arial" charset="0"/>
            </a:endParaRPr>
          </a:p>
        </p:txBody>
      </p:sp>
    </p:spTree>
    <p:extLst>
      <p:ext uri="{BB962C8B-B14F-4D97-AF65-F5344CB8AC3E}">
        <p14:creationId xmlns:p14="http://schemas.microsoft.com/office/powerpoint/2010/main" val="615450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4</a:t>
            </a:fld>
            <a:endParaRPr lang="en-US" altLang="en-US" smtClean="0">
              <a:latin typeface="Arial" charset="0"/>
            </a:endParaRPr>
          </a:p>
        </p:txBody>
      </p:sp>
    </p:spTree>
    <p:extLst>
      <p:ext uri="{BB962C8B-B14F-4D97-AF65-F5344CB8AC3E}">
        <p14:creationId xmlns:p14="http://schemas.microsoft.com/office/powerpoint/2010/main" val="2491371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5</a:t>
            </a:fld>
            <a:endParaRPr lang="en-US" altLang="en-US" smtClean="0">
              <a:latin typeface="Arial" charset="0"/>
            </a:endParaRPr>
          </a:p>
        </p:txBody>
      </p:sp>
    </p:spTree>
    <p:extLst>
      <p:ext uri="{BB962C8B-B14F-4D97-AF65-F5344CB8AC3E}">
        <p14:creationId xmlns:p14="http://schemas.microsoft.com/office/powerpoint/2010/main" val="3110868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6</a:t>
            </a:fld>
            <a:endParaRPr lang="en-US" altLang="en-US" smtClean="0">
              <a:latin typeface="Arial" charset="0"/>
            </a:endParaRPr>
          </a:p>
        </p:txBody>
      </p:sp>
    </p:spTree>
    <p:extLst>
      <p:ext uri="{BB962C8B-B14F-4D97-AF65-F5344CB8AC3E}">
        <p14:creationId xmlns:p14="http://schemas.microsoft.com/office/powerpoint/2010/main" val="3809413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7</a:t>
            </a:fld>
            <a:endParaRPr lang="en-US" altLang="en-US" smtClean="0">
              <a:latin typeface="Arial" charset="0"/>
            </a:endParaRPr>
          </a:p>
        </p:txBody>
      </p:sp>
    </p:spTree>
    <p:extLst>
      <p:ext uri="{BB962C8B-B14F-4D97-AF65-F5344CB8AC3E}">
        <p14:creationId xmlns:p14="http://schemas.microsoft.com/office/powerpoint/2010/main" val="1510201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8</a:t>
            </a:fld>
            <a:endParaRPr lang="en-US" altLang="en-US" smtClean="0">
              <a:latin typeface="Arial" charset="0"/>
            </a:endParaRPr>
          </a:p>
        </p:txBody>
      </p:sp>
    </p:spTree>
    <p:extLst>
      <p:ext uri="{BB962C8B-B14F-4D97-AF65-F5344CB8AC3E}">
        <p14:creationId xmlns:p14="http://schemas.microsoft.com/office/powerpoint/2010/main" val="4199423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9</a:t>
            </a:fld>
            <a:endParaRPr lang="en-US" altLang="en-US" smtClean="0">
              <a:latin typeface="Arial" charset="0"/>
            </a:endParaRPr>
          </a:p>
        </p:txBody>
      </p:sp>
    </p:spTree>
    <p:extLst>
      <p:ext uri="{BB962C8B-B14F-4D97-AF65-F5344CB8AC3E}">
        <p14:creationId xmlns:p14="http://schemas.microsoft.com/office/powerpoint/2010/main" val="193962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89113"/>
            <a:ext cx="7772400" cy="123507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63900"/>
            <a:ext cx="6400800" cy="147161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8A58093-38CC-4750-BC02-66CC78C3B55F}" type="slidenum">
              <a:rPr lang="en-US" altLang="zh-CN"/>
              <a:pPr>
                <a:defRPr/>
              </a:pPr>
              <a:t>‹#›</a:t>
            </a:fld>
            <a:endParaRPr lang="en-US" altLang="zh-CN"/>
          </a:p>
        </p:txBody>
      </p:sp>
    </p:spTree>
    <p:extLst>
      <p:ext uri="{BB962C8B-B14F-4D97-AF65-F5344CB8AC3E}">
        <p14:creationId xmlns:p14="http://schemas.microsoft.com/office/powerpoint/2010/main" val="151360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6AA4ABF-8DD3-4A44-A246-9FFB2156E3DD}" type="slidenum">
              <a:rPr lang="en-US" altLang="zh-CN"/>
              <a:pPr>
                <a:defRPr/>
              </a:pPr>
              <a:t>‹#›</a:t>
            </a:fld>
            <a:endParaRPr lang="en-US" altLang="zh-CN"/>
          </a:p>
        </p:txBody>
      </p:sp>
    </p:spTree>
    <p:extLst>
      <p:ext uri="{BB962C8B-B14F-4D97-AF65-F5344CB8AC3E}">
        <p14:creationId xmlns:p14="http://schemas.microsoft.com/office/powerpoint/2010/main" val="196088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31775"/>
            <a:ext cx="2057400" cy="4913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31775"/>
            <a:ext cx="6019800" cy="4913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E192B1E-0A75-4983-B937-FB84A83BAD41}" type="slidenum">
              <a:rPr lang="en-US" altLang="zh-CN"/>
              <a:pPr>
                <a:defRPr/>
              </a:pPr>
              <a:t>‹#›</a:t>
            </a:fld>
            <a:endParaRPr lang="en-US" altLang="zh-CN"/>
          </a:p>
        </p:txBody>
      </p:sp>
    </p:spTree>
    <p:extLst>
      <p:ext uri="{BB962C8B-B14F-4D97-AF65-F5344CB8AC3E}">
        <p14:creationId xmlns:p14="http://schemas.microsoft.com/office/powerpoint/2010/main" val="164694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EA14957-20C8-412B-9D31-454A8B81F856}" type="slidenum">
              <a:rPr lang="en-US" altLang="zh-CN"/>
              <a:pPr>
                <a:defRPr/>
              </a:pPr>
              <a:t>‹#›</a:t>
            </a:fld>
            <a:endParaRPr lang="en-US" altLang="zh-CN"/>
          </a:p>
        </p:txBody>
      </p:sp>
    </p:spTree>
    <p:extLst>
      <p:ext uri="{BB962C8B-B14F-4D97-AF65-F5344CB8AC3E}">
        <p14:creationId xmlns:p14="http://schemas.microsoft.com/office/powerpoint/2010/main" val="1017400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700463"/>
            <a:ext cx="7772400" cy="11445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41575"/>
            <a:ext cx="7772400" cy="12588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EEB861C-142A-48B7-B11B-B5C6B4C45E79}" type="slidenum">
              <a:rPr lang="en-US" altLang="zh-CN"/>
              <a:pPr>
                <a:defRPr/>
              </a:pPr>
              <a:t>‹#›</a:t>
            </a:fld>
            <a:endParaRPr lang="en-US" altLang="zh-CN"/>
          </a:p>
        </p:txBody>
      </p:sp>
    </p:spTree>
    <p:extLst>
      <p:ext uri="{BB962C8B-B14F-4D97-AF65-F5344CB8AC3E}">
        <p14:creationId xmlns:p14="http://schemas.microsoft.com/office/powerpoint/2010/main" val="26445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43025"/>
            <a:ext cx="4038600" cy="380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3025"/>
            <a:ext cx="4038600" cy="380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8271C07-9DA3-4887-A834-0B2F53AD5782}" type="slidenum">
              <a:rPr lang="en-US" altLang="zh-CN"/>
              <a:pPr>
                <a:defRPr/>
              </a:pPr>
              <a:t>‹#›</a:t>
            </a:fld>
            <a:endParaRPr lang="en-US" altLang="zh-CN"/>
          </a:p>
        </p:txBody>
      </p:sp>
    </p:spTree>
    <p:extLst>
      <p:ext uri="{BB962C8B-B14F-4D97-AF65-F5344CB8AC3E}">
        <p14:creationId xmlns:p14="http://schemas.microsoft.com/office/powerpoint/2010/main" val="136069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30188"/>
            <a:ext cx="8229600" cy="96043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9050"/>
            <a:ext cx="4040188" cy="538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7213"/>
            <a:ext cx="4040188" cy="3317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89050"/>
            <a:ext cx="4041775" cy="538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7213"/>
            <a:ext cx="4041775" cy="3317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D3D49ED0-5C11-4B92-B86C-6E055992D8BC}" type="slidenum">
              <a:rPr lang="en-US" altLang="zh-CN"/>
              <a:pPr>
                <a:defRPr/>
              </a:pPr>
              <a:t>‹#›</a:t>
            </a:fld>
            <a:endParaRPr lang="en-US" altLang="zh-CN"/>
          </a:p>
        </p:txBody>
      </p:sp>
    </p:spTree>
    <p:extLst>
      <p:ext uri="{BB962C8B-B14F-4D97-AF65-F5344CB8AC3E}">
        <p14:creationId xmlns:p14="http://schemas.microsoft.com/office/powerpoint/2010/main" val="11463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5C54E4FB-1C57-4F3E-AB0B-9373F8DCEC36}" type="slidenum">
              <a:rPr lang="en-US" altLang="zh-CN"/>
              <a:pPr>
                <a:defRPr/>
              </a:pPr>
              <a:t>‹#›</a:t>
            </a:fld>
            <a:endParaRPr lang="en-US" altLang="zh-CN"/>
          </a:p>
        </p:txBody>
      </p:sp>
    </p:spTree>
    <p:extLst>
      <p:ext uri="{BB962C8B-B14F-4D97-AF65-F5344CB8AC3E}">
        <p14:creationId xmlns:p14="http://schemas.microsoft.com/office/powerpoint/2010/main" val="313095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F22B1C9-5F31-4E69-BDE7-416ABAABF2A7}" type="slidenum">
              <a:rPr lang="en-US" altLang="zh-CN"/>
              <a:pPr>
                <a:defRPr/>
              </a:pPr>
              <a:t>‹#›</a:t>
            </a:fld>
            <a:endParaRPr lang="en-US" altLang="zh-CN"/>
          </a:p>
        </p:txBody>
      </p:sp>
    </p:spTree>
    <p:extLst>
      <p:ext uri="{BB962C8B-B14F-4D97-AF65-F5344CB8AC3E}">
        <p14:creationId xmlns:p14="http://schemas.microsoft.com/office/powerpoint/2010/main" val="172839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008313" cy="9763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8600"/>
            <a:ext cx="5111750" cy="49164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204913"/>
            <a:ext cx="3008313" cy="3940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4273C9A-31AF-4EBC-A60A-1BBB6EA01CE2}" type="slidenum">
              <a:rPr lang="en-US" altLang="zh-CN"/>
              <a:pPr>
                <a:defRPr/>
              </a:pPr>
              <a:t>‹#›</a:t>
            </a:fld>
            <a:endParaRPr lang="en-US" altLang="zh-CN"/>
          </a:p>
        </p:txBody>
      </p:sp>
    </p:spTree>
    <p:extLst>
      <p:ext uri="{BB962C8B-B14F-4D97-AF65-F5344CB8AC3E}">
        <p14:creationId xmlns:p14="http://schemas.microsoft.com/office/powerpoint/2010/main" val="261639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32250"/>
            <a:ext cx="5486400" cy="47466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4350"/>
            <a:ext cx="5486400" cy="3455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506913"/>
            <a:ext cx="5486400" cy="676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C8D437D-CB73-448F-9742-12B3FE656116}" type="slidenum">
              <a:rPr lang="en-US" altLang="zh-CN"/>
              <a:pPr>
                <a:defRPr/>
              </a:pPr>
              <a:t>‹#›</a:t>
            </a:fld>
            <a:endParaRPr lang="en-US" altLang="zh-CN"/>
          </a:p>
        </p:txBody>
      </p:sp>
    </p:spTree>
    <p:extLst>
      <p:ext uri="{BB962C8B-B14F-4D97-AF65-F5344CB8AC3E}">
        <p14:creationId xmlns:p14="http://schemas.microsoft.com/office/powerpoint/2010/main" val="361988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summer_green_wheat_field-wallpaper-2560x1600"/>
          <p:cNvPicPr>
            <a:picLocks noChangeAspect="1" noChangeArrowheads="1"/>
          </p:cNvPicPr>
          <p:nvPr/>
        </p:nvPicPr>
        <p:blipFill>
          <a:blip r:embed="rId13">
            <a:extLst>
              <a:ext uri="{28A0092B-C50C-407E-A947-70E740481C1C}">
                <a14:useLocalDpi xmlns:a14="http://schemas.microsoft.com/office/drawing/2010/main" val="0"/>
              </a:ext>
            </a:extLst>
          </a:blip>
          <a:srcRect b="78931"/>
          <a:stretch>
            <a:fillRect/>
          </a:stretch>
        </p:blipFill>
        <p:spPr bwMode="auto">
          <a:xfrm>
            <a:off x="0" y="22225"/>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31775"/>
            <a:ext cx="822960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8" name="Rectangle 4"/>
          <p:cNvSpPr>
            <a:spLocks noGrp="1" noChangeArrowheads="1"/>
          </p:cNvSpPr>
          <p:nvPr>
            <p:ph type="body" idx="1"/>
          </p:nvPr>
        </p:nvSpPr>
        <p:spPr bwMode="auto">
          <a:xfrm>
            <a:off x="457200" y="1343025"/>
            <a:ext cx="82296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0"/>
            <a:endParaRPr lang="en-US" altLang="zh-CN" smtClean="0"/>
          </a:p>
        </p:txBody>
      </p:sp>
      <p:sp>
        <p:nvSpPr>
          <p:cNvPr id="1029" name="Rectangle 5"/>
          <p:cNvSpPr>
            <a:spLocks noGrp="1" noChangeArrowheads="1"/>
          </p:cNvSpPr>
          <p:nvPr>
            <p:ph type="dt" sz="half" idx="2"/>
          </p:nvPr>
        </p:nvSpPr>
        <p:spPr bwMode="auto">
          <a:xfrm>
            <a:off x="457200" y="5245100"/>
            <a:ext cx="2133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defRPr>
            </a:lvl1pPr>
          </a:lstStyle>
          <a:p>
            <a:pPr>
              <a:defRPr/>
            </a:pPr>
            <a:endParaRPr lang="en-US" altLang="zh-CN"/>
          </a:p>
        </p:txBody>
      </p:sp>
      <p:sp>
        <p:nvSpPr>
          <p:cNvPr id="1030" name="Rectangle 6"/>
          <p:cNvSpPr>
            <a:spLocks noGrp="1" noChangeArrowheads="1"/>
          </p:cNvSpPr>
          <p:nvPr>
            <p:ph type="ftr" sz="quarter" idx="3"/>
          </p:nvPr>
        </p:nvSpPr>
        <p:spPr bwMode="auto">
          <a:xfrm>
            <a:off x="3124200" y="5245100"/>
            <a:ext cx="2895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defRPr>
            </a:lvl1pPr>
          </a:lstStyle>
          <a:p>
            <a:pPr>
              <a:defRPr/>
            </a:pPr>
            <a:endParaRPr lang="en-US" altLang="zh-CN"/>
          </a:p>
        </p:txBody>
      </p:sp>
      <p:sp>
        <p:nvSpPr>
          <p:cNvPr id="1031" name="Rectangle 7"/>
          <p:cNvSpPr>
            <a:spLocks noGrp="1" noChangeArrowheads="1"/>
          </p:cNvSpPr>
          <p:nvPr>
            <p:ph type="sldNum" sz="quarter" idx="4"/>
          </p:nvPr>
        </p:nvSpPr>
        <p:spPr bwMode="auto">
          <a:xfrm>
            <a:off x="6553200" y="5245100"/>
            <a:ext cx="2133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400">
                <a:latin typeface="Arial" pitchFamily="34" charset="0"/>
              </a:defRPr>
            </a:lvl1pPr>
          </a:lstStyle>
          <a:p>
            <a:pPr>
              <a:defRPr/>
            </a:pPr>
            <a:fld id="{B8869C55-934F-42E0-8164-E3587AC8214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0" fontAlgn="base" hangingPunct="0">
        <a:spcBef>
          <a:spcPct val="0"/>
        </a:spcBef>
        <a:spcAft>
          <a:spcPct val="0"/>
        </a:spcAft>
        <a:defRPr sz="3600">
          <a:solidFill>
            <a:srgbClr val="003A00"/>
          </a:solidFill>
          <a:latin typeface="+mj-lt"/>
          <a:ea typeface="+mj-ea"/>
          <a:cs typeface="+mj-cs"/>
        </a:defRPr>
      </a:lvl1pPr>
      <a:lvl2pPr algn="l" rtl="0" eaLnBrk="0" fontAlgn="base" hangingPunct="0">
        <a:spcBef>
          <a:spcPct val="0"/>
        </a:spcBef>
        <a:spcAft>
          <a:spcPct val="0"/>
        </a:spcAft>
        <a:defRPr sz="3600">
          <a:solidFill>
            <a:srgbClr val="003A00"/>
          </a:solidFill>
          <a:latin typeface="Arial" pitchFamily="34" charset="0"/>
          <a:ea typeface="Microsoft YaHei" pitchFamily="34" charset="-122"/>
        </a:defRPr>
      </a:lvl2pPr>
      <a:lvl3pPr algn="l" rtl="0" eaLnBrk="0" fontAlgn="base" hangingPunct="0">
        <a:spcBef>
          <a:spcPct val="0"/>
        </a:spcBef>
        <a:spcAft>
          <a:spcPct val="0"/>
        </a:spcAft>
        <a:defRPr sz="3600">
          <a:solidFill>
            <a:srgbClr val="003A00"/>
          </a:solidFill>
          <a:latin typeface="Arial" pitchFamily="34" charset="0"/>
          <a:ea typeface="Microsoft YaHei" pitchFamily="34" charset="-122"/>
        </a:defRPr>
      </a:lvl3pPr>
      <a:lvl4pPr algn="l" rtl="0" eaLnBrk="0" fontAlgn="base" hangingPunct="0">
        <a:spcBef>
          <a:spcPct val="0"/>
        </a:spcBef>
        <a:spcAft>
          <a:spcPct val="0"/>
        </a:spcAft>
        <a:defRPr sz="3600">
          <a:solidFill>
            <a:srgbClr val="003A00"/>
          </a:solidFill>
          <a:latin typeface="Arial" pitchFamily="34" charset="0"/>
          <a:ea typeface="Microsoft YaHei" pitchFamily="34" charset="-122"/>
        </a:defRPr>
      </a:lvl4pPr>
      <a:lvl5pPr algn="l" rtl="0" eaLnBrk="0" fontAlgn="base" hangingPunct="0">
        <a:spcBef>
          <a:spcPct val="0"/>
        </a:spcBef>
        <a:spcAft>
          <a:spcPct val="0"/>
        </a:spcAft>
        <a:defRPr sz="3600">
          <a:solidFill>
            <a:srgbClr val="003A00"/>
          </a:solidFill>
          <a:latin typeface="Arial" pitchFamily="34" charset="0"/>
          <a:ea typeface="Microsoft YaHei" pitchFamily="34" charset="-122"/>
        </a:defRPr>
      </a:lvl5pPr>
      <a:lvl6pPr marL="457200" algn="l" rtl="0" fontAlgn="base">
        <a:spcBef>
          <a:spcPct val="0"/>
        </a:spcBef>
        <a:spcAft>
          <a:spcPct val="0"/>
        </a:spcAft>
        <a:defRPr sz="3600">
          <a:solidFill>
            <a:srgbClr val="003A00"/>
          </a:solidFill>
          <a:latin typeface="Arial" pitchFamily="34" charset="0"/>
          <a:ea typeface="Microsoft YaHei" pitchFamily="34" charset="-122"/>
        </a:defRPr>
      </a:lvl6pPr>
      <a:lvl7pPr marL="914400" algn="l" rtl="0" fontAlgn="base">
        <a:spcBef>
          <a:spcPct val="0"/>
        </a:spcBef>
        <a:spcAft>
          <a:spcPct val="0"/>
        </a:spcAft>
        <a:defRPr sz="3600">
          <a:solidFill>
            <a:srgbClr val="003A00"/>
          </a:solidFill>
          <a:latin typeface="Arial" pitchFamily="34" charset="0"/>
          <a:ea typeface="Microsoft YaHei" pitchFamily="34" charset="-122"/>
        </a:defRPr>
      </a:lvl7pPr>
      <a:lvl8pPr marL="1371600" algn="l" rtl="0" fontAlgn="base">
        <a:spcBef>
          <a:spcPct val="0"/>
        </a:spcBef>
        <a:spcAft>
          <a:spcPct val="0"/>
        </a:spcAft>
        <a:defRPr sz="3600">
          <a:solidFill>
            <a:srgbClr val="003A00"/>
          </a:solidFill>
          <a:latin typeface="Arial" pitchFamily="34" charset="0"/>
          <a:ea typeface="Microsoft YaHei" pitchFamily="34" charset="-122"/>
        </a:defRPr>
      </a:lvl8pPr>
      <a:lvl9pPr marL="1828800" algn="l" rtl="0" fontAlgn="base">
        <a:spcBef>
          <a:spcPct val="0"/>
        </a:spcBef>
        <a:spcAft>
          <a:spcPct val="0"/>
        </a:spcAft>
        <a:defRPr sz="3600">
          <a:solidFill>
            <a:srgbClr val="003A00"/>
          </a:solidFill>
          <a:latin typeface="Arial" pitchFamily="34" charset="0"/>
          <a:ea typeface="Microsoft YaHei" pitchFamily="34" charset="-122"/>
        </a:defRPr>
      </a:lvl9pPr>
    </p:titleStyle>
    <p:bodyStyle>
      <a:lvl1pPr marL="342900" indent="-342900" algn="l" rtl="0" eaLnBrk="0" fontAlgn="base" hangingPunct="0">
        <a:spcBef>
          <a:spcPct val="20000"/>
        </a:spcBef>
        <a:spcAft>
          <a:spcPct val="0"/>
        </a:spcAft>
        <a:buChar char="•"/>
        <a:defRPr sz="2800">
          <a:solidFill>
            <a:srgbClr val="003A00"/>
          </a:solidFill>
          <a:latin typeface="+mn-lt"/>
          <a:ea typeface="+mn-ea"/>
          <a:cs typeface="+mn-cs"/>
        </a:defRPr>
      </a:lvl1pPr>
      <a:lvl2pPr marL="742950" indent="-285750" algn="l" rtl="0" eaLnBrk="0" fontAlgn="base" hangingPunct="0">
        <a:spcBef>
          <a:spcPct val="20000"/>
        </a:spcBef>
        <a:spcAft>
          <a:spcPct val="0"/>
        </a:spcAft>
        <a:buChar char="–"/>
        <a:defRPr sz="2800">
          <a:solidFill>
            <a:srgbClr val="003A00"/>
          </a:solidFill>
          <a:latin typeface="+mn-lt"/>
          <a:ea typeface="+mn-ea"/>
        </a:defRPr>
      </a:lvl2pPr>
      <a:lvl3pPr marL="1143000" indent="-228600" algn="l" rtl="0" eaLnBrk="0" fontAlgn="base" hangingPunct="0">
        <a:spcBef>
          <a:spcPct val="20000"/>
        </a:spcBef>
        <a:spcAft>
          <a:spcPct val="0"/>
        </a:spcAft>
        <a:buChar char="•"/>
        <a:defRPr sz="2800">
          <a:solidFill>
            <a:srgbClr val="003A00"/>
          </a:solidFill>
          <a:latin typeface="+mn-lt"/>
          <a:ea typeface="+mn-ea"/>
        </a:defRPr>
      </a:lvl3pPr>
      <a:lvl4pPr marL="1600200" indent="-228600" algn="l" rtl="0" eaLnBrk="0" fontAlgn="base" hangingPunct="0">
        <a:spcBef>
          <a:spcPct val="20000"/>
        </a:spcBef>
        <a:spcAft>
          <a:spcPct val="0"/>
        </a:spcAft>
        <a:buChar char="–"/>
        <a:defRPr sz="2800">
          <a:solidFill>
            <a:srgbClr val="003A00"/>
          </a:solidFill>
          <a:latin typeface="+mn-lt"/>
          <a:ea typeface="+mn-ea"/>
        </a:defRPr>
      </a:lvl4pPr>
      <a:lvl5pPr marL="2057400" indent="-228600" algn="l" rtl="0" eaLnBrk="0" fontAlgn="base" hangingPunct="0">
        <a:spcBef>
          <a:spcPct val="20000"/>
        </a:spcBef>
        <a:spcAft>
          <a:spcPct val="0"/>
        </a:spcAft>
        <a:buChar char="»"/>
        <a:defRPr sz="2800">
          <a:solidFill>
            <a:srgbClr val="003A00"/>
          </a:solidFill>
          <a:latin typeface="+mn-lt"/>
          <a:ea typeface="+mn-ea"/>
        </a:defRPr>
      </a:lvl5pPr>
      <a:lvl6pPr marL="2514600" indent="-228600" algn="l" rtl="0" fontAlgn="base">
        <a:spcBef>
          <a:spcPct val="20000"/>
        </a:spcBef>
        <a:spcAft>
          <a:spcPct val="0"/>
        </a:spcAft>
        <a:buChar char="»"/>
        <a:defRPr sz="2800">
          <a:solidFill>
            <a:srgbClr val="003A00"/>
          </a:solidFill>
          <a:latin typeface="+mn-lt"/>
          <a:ea typeface="+mn-ea"/>
        </a:defRPr>
      </a:lvl6pPr>
      <a:lvl7pPr marL="2971800" indent="-228600" algn="l" rtl="0" fontAlgn="base">
        <a:spcBef>
          <a:spcPct val="20000"/>
        </a:spcBef>
        <a:spcAft>
          <a:spcPct val="0"/>
        </a:spcAft>
        <a:buChar char="»"/>
        <a:defRPr sz="2800">
          <a:solidFill>
            <a:srgbClr val="003A00"/>
          </a:solidFill>
          <a:latin typeface="+mn-lt"/>
          <a:ea typeface="+mn-ea"/>
        </a:defRPr>
      </a:lvl7pPr>
      <a:lvl8pPr marL="3429000" indent="-228600" algn="l" rtl="0" fontAlgn="base">
        <a:spcBef>
          <a:spcPct val="20000"/>
        </a:spcBef>
        <a:spcAft>
          <a:spcPct val="0"/>
        </a:spcAft>
        <a:buChar char="»"/>
        <a:defRPr sz="2800">
          <a:solidFill>
            <a:srgbClr val="003A00"/>
          </a:solidFill>
          <a:latin typeface="+mn-lt"/>
          <a:ea typeface="+mn-ea"/>
        </a:defRPr>
      </a:lvl8pPr>
      <a:lvl9pPr marL="3886200" indent="-228600" algn="l" rtl="0" fontAlgn="base">
        <a:spcBef>
          <a:spcPct val="20000"/>
        </a:spcBef>
        <a:spcAft>
          <a:spcPct val="0"/>
        </a:spcAft>
        <a:buChar char="»"/>
        <a:defRPr sz="2800">
          <a:solidFill>
            <a:srgbClr val="003A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km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pic>
        <p:nvPicPr>
          <p:cNvPr id="2051" name="Picture 3" descr="F:\CLOUD\AmazonWebservices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3488" y="1511300"/>
            <a:ext cx="6704012"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Box 7"/>
          <p:cNvSpPr txBox="1">
            <a:spLocks noChangeArrowheads="1"/>
          </p:cNvSpPr>
          <p:nvPr/>
        </p:nvSpPr>
        <p:spPr bwMode="auto">
          <a:xfrm>
            <a:off x="415503"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5" name="Content Placeholder 2"/>
          <p:cNvSpPr>
            <a:spLocks noGrp="1"/>
          </p:cNvSpPr>
          <p:nvPr/>
        </p:nvSpPr>
        <p:spPr>
          <a:xfrm>
            <a:off x="248516" y="1380876"/>
            <a:ext cx="8686800" cy="439189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1400" b="1" u="sng" dirty="0" smtClean="0">
                <a:solidFill>
                  <a:srgbClr val="00B050"/>
                </a:solidFill>
              </a:rPr>
              <a:t>Amazon EBS Snapshots</a:t>
            </a:r>
          </a:p>
          <a:p>
            <a:pPr>
              <a:buNone/>
            </a:pPr>
            <a:endParaRPr lang="en-US" sz="1400" b="1" u="sng" dirty="0" smtClean="0">
              <a:solidFill>
                <a:srgbClr val="00B050"/>
              </a:solidFill>
            </a:endParaRPr>
          </a:p>
          <a:p>
            <a:r>
              <a:rPr lang="en-US" sz="1400" dirty="0" smtClean="0"/>
              <a:t>You can back up the data on your EBS volumes to </a:t>
            </a:r>
            <a:r>
              <a:rPr lang="en-US" sz="1400" b="1" dirty="0" smtClean="0"/>
              <a:t>Amazon S3 </a:t>
            </a:r>
            <a:r>
              <a:rPr lang="en-US" sz="1400" dirty="0" smtClean="0"/>
              <a:t>by taking point-in-time snapshots.</a:t>
            </a:r>
          </a:p>
          <a:p>
            <a:endParaRPr lang="en-US" sz="1400" dirty="0" smtClean="0"/>
          </a:p>
          <a:p>
            <a:r>
              <a:rPr lang="en-US" sz="1400" dirty="0" smtClean="0"/>
              <a:t>Snapshots are </a:t>
            </a:r>
            <a:r>
              <a:rPr lang="en-US" sz="1400" b="1" dirty="0" smtClean="0"/>
              <a:t>incremental backups</a:t>
            </a:r>
            <a:r>
              <a:rPr lang="en-US" sz="1400" dirty="0" smtClean="0"/>
              <a:t>, which means that only the blocks on the device that have changed after your most recent snapshot are saved.</a:t>
            </a:r>
          </a:p>
          <a:p>
            <a:endParaRPr lang="en-US" sz="1400" dirty="0" smtClean="0"/>
          </a:p>
          <a:p>
            <a:r>
              <a:rPr lang="en-US" sz="1400" dirty="0" smtClean="0"/>
              <a:t>If you are dealing with snapshots of sensitive data, you should consider </a:t>
            </a:r>
            <a:r>
              <a:rPr lang="en-US" sz="1400" b="1" dirty="0" smtClean="0"/>
              <a:t>encrypting</a:t>
            </a:r>
            <a:r>
              <a:rPr lang="en-US" sz="1400" dirty="0" smtClean="0"/>
              <a:t> your data manually before taking the snapshot. Snapshots of encrypted volumes are automatically encrypted.</a:t>
            </a:r>
          </a:p>
          <a:p>
            <a:endParaRPr lang="en-US" sz="1400" dirty="0" smtClean="0"/>
          </a:p>
          <a:p>
            <a:r>
              <a:rPr lang="en-US" sz="1400" dirty="0" smtClean="0"/>
              <a:t>When you create an EBS volume, you can create it based on an existing </a:t>
            </a:r>
            <a:r>
              <a:rPr lang="en-US" sz="1400" b="1" dirty="0" smtClean="0"/>
              <a:t>snapshot</a:t>
            </a:r>
            <a:r>
              <a:rPr lang="en-US" sz="1400" dirty="0" smtClean="0"/>
              <a:t>. </a:t>
            </a:r>
          </a:p>
          <a:p>
            <a:endParaRPr lang="en-US" sz="1400" dirty="0" smtClean="0"/>
          </a:p>
          <a:p>
            <a:r>
              <a:rPr lang="en-US" sz="1400" dirty="0" smtClean="0"/>
              <a:t>If you access a piece of data that hasn't been loaded yet, the </a:t>
            </a:r>
            <a:r>
              <a:rPr lang="en-US" sz="1400" b="1" dirty="0" smtClean="0"/>
              <a:t>volume immediately downloads the requested data </a:t>
            </a:r>
            <a:r>
              <a:rPr lang="en-US" sz="1400" dirty="0" smtClean="0"/>
              <a:t>from Amazon S3, and then continues loading the rest of the volume's data in the background. </a:t>
            </a:r>
          </a:p>
          <a:p>
            <a:endParaRPr lang="en-US" sz="1400" dirty="0" smtClean="0"/>
          </a:p>
          <a:p>
            <a:r>
              <a:rPr lang="en-US" sz="1400" dirty="0" smtClean="0"/>
              <a:t> Snapshots are constrained to the region in which they are created.</a:t>
            </a:r>
          </a:p>
          <a:p>
            <a:endParaRPr lang="en-US" sz="1400" dirty="0" smtClean="0"/>
          </a:p>
          <a:p>
            <a:endParaRPr lang="en-US" sz="1400" b="1"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1550679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6" name="Content Placeholder 2"/>
          <p:cNvSpPr>
            <a:spLocks noGrp="1"/>
          </p:cNvSpPr>
          <p:nvPr/>
        </p:nvSpPr>
        <p:spPr>
          <a:xfrm>
            <a:off x="261426" y="1223540"/>
            <a:ext cx="8686800" cy="45359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1400" b="1" u="sng" dirty="0" smtClean="0">
                <a:solidFill>
                  <a:srgbClr val="00B050"/>
                </a:solidFill>
              </a:rPr>
              <a:t>EBS Features</a:t>
            </a:r>
          </a:p>
          <a:p>
            <a:pPr>
              <a:buNone/>
            </a:pPr>
            <a:r>
              <a:rPr lang="en-US" sz="1400" b="1" dirty="0" smtClean="0"/>
              <a:t>Key features of Amazon EBS Snapshots:</a:t>
            </a:r>
          </a:p>
          <a:p>
            <a:pPr>
              <a:buNone/>
            </a:pPr>
            <a:endParaRPr lang="en-US" sz="1400" b="1" dirty="0" smtClean="0"/>
          </a:p>
          <a:p>
            <a:r>
              <a:rPr lang="en-US" sz="1400" b="1" dirty="0" smtClean="0"/>
              <a:t>Immediate access to Amazon EBS volume data</a:t>
            </a:r>
            <a:r>
              <a:rPr lang="en-US" sz="1400" dirty="0" smtClean="0"/>
              <a:t> - After a volume is created from a snapshot, there is no need to wait for all of the data to transfer from Amazon S3 to your Amazon EBS volume.  We can start accessing the volume.</a:t>
            </a:r>
          </a:p>
          <a:p>
            <a:endParaRPr lang="en-US" sz="1400" dirty="0" smtClean="0"/>
          </a:p>
          <a:p>
            <a:r>
              <a:rPr lang="en-US" sz="1400" b="1" dirty="0" smtClean="0"/>
              <a:t>Resizing Amazon EBS volumes</a:t>
            </a:r>
            <a:r>
              <a:rPr lang="en-US" sz="1400" dirty="0" smtClean="0"/>
              <a:t> - When you create a new Amazon EBS volume based on a snapshot, you may specify a larger size for the new volume. </a:t>
            </a:r>
          </a:p>
          <a:p>
            <a:endParaRPr lang="en-US" sz="1400" dirty="0" smtClean="0"/>
          </a:p>
          <a:p>
            <a:r>
              <a:rPr lang="en-US" sz="1400" b="1" dirty="0" smtClean="0"/>
              <a:t>Sharing Amazon EBS Snapshots</a:t>
            </a:r>
            <a:r>
              <a:rPr lang="en-US" sz="1400" dirty="0" smtClean="0"/>
              <a:t> - Amazon EBS Snapshots’ share-ability makes it easy for you to share data with your co-workers or others in the AWS community. </a:t>
            </a:r>
          </a:p>
          <a:p>
            <a:endParaRPr lang="en-US" sz="1400" dirty="0" smtClean="0"/>
          </a:p>
          <a:p>
            <a:r>
              <a:rPr lang="en-US" sz="1400" b="1" dirty="0" smtClean="0"/>
              <a:t>Copying Amazon EBS Snapshots across AWS regions</a:t>
            </a:r>
            <a:r>
              <a:rPr lang="en-US" sz="1400" dirty="0" smtClean="0"/>
              <a:t> - Amazon EBS’s ability to copy snapshots across AWS regions makes it easier to leverage multiple AWS regions for geographical expansion, data center migration and disaster recovery.  You can copy any snapshot accessible to you: snapshots you created; snapshots shared with you; and snapshots from the AWS Marketplace, VM Import/Export, and AWS Storage Gateway.</a:t>
            </a:r>
          </a:p>
          <a:p>
            <a:endParaRPr lang="en-US" sz="1400" dirty="0" smtClean="0"/>
          </a:p>
          <a:p>
            <a:endParaRPr lang="en-US" sz="1400" dirty="0" smtClean="0"/>
          </a:p>
          <a:p>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1842870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5" name="Content Placeholder 2"/>
          <p:cNvSpPr>
            <a:spLocks noGrp="1"/>
          </p:cNvSpPr>
          <p:nvPr/>
        </p:nvSpPr>
        <p:spPr>
          <a:xfrm>
            <a:off x="248406" y="935509"/>
            <a:ext cx="8686800" cy="468293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endParaRPr lang="en-US" sz="1400" b="1" dirty="0" smtClean="0"/>
          </a:p>
          <a:p>
            <a:pPr>
              <a:buNone/>
            </a:pPr>
            <a:endParaRPr lang="en-US" sz="1400" b="1" dirty="0" smtClean="0"/>
          </a:p>
          <a:p>
            <a:pPr>
              <a:buNone/>
            </a:pPr>
            <a:r>
              <a:rPr lang="en-US" sz="1400" b="1" dirty="0" smtClean="0"/>
              <a:t>Amazon EBS-Optimized Instances</a:t>
            </a:r>
          </a:p>
          <a:p>
            <a:r>
              <a:rPr lang="en-US" sz="1400" dirty="0" smtClean="0"/>
              <a:t>EBS-optimized instances enable EC2 instances to fully use the IOPS provisioned on an EBS volume.  It allows </a:t>
            </a:r>
            <a:r>
              <a:rPr lang="en-US" sz="1400" b="1" dirty="0" smtClean="0"/>
              <a:t>dedicated</a:t>
            </a:r>
            <a:r>
              <a:rPr lang="en-US" sz="1400" dirty="0" smtClean="0"/>
              <a:t> throughput between Amazon EC2 and Amazon EBS.</a:t>
            </a:r>
          </a:p>
          <a:p>
            <a:endParaRPr lang="en-US" sz="1400" b="1" dirty="0" smtClean="0"/>
          </a:p>
          <a:p>
            <a:pPr>
              <a:buNone/>
            </a:pPr>
            <a:r>
              <a:rPr lang="en-US" sz="1400" b="1" dirty="0" smtClean="0"/>
              <a:t>Amazon EBS Availability and Durability</a:t>
            </a:r>
          </a:p>
          <a:p>
            <a:r>
              <a:rPr lang="en-US" sz="1400" dirty="0" smtClean="0"/>
              <a:t>Amazon EBS volumes are designed to be highly available and reliable at no additional charge.</a:t>
            </a:r>
          </a:p>
          <a:p>
            <a:r>
              <a:rPr lang="en-US" sz="1400" dirty="0" smtClean="0"/>
              <a:t>Amazon EBS volume data is replicated across multiple servers in an Availability Zone to prevent the loss of data from the failure of any single component</a:t>
            </a:r>
          </a:p>
          <a:p>
            <a:endParaRPr lang="en-US" sz="1400" dirty="0"/>
          </a:p>
          <a:p>
            <a:pPr>
              <a:buNone/>
            </a:pPr>
            <a:r>
              <a:rPr lang="en-US" sz="1400" b="1" dirty="0"/>
              <a:t>Amazon EBS Encryption and AWS Identity and Access Management</a:t>
            </a:r>
          </a:p>
          <a:p>
            <a:pPr>
              <a:buNone/>
            </a:pPr>
            <a:endParaRPr lang="en-US" sz="1400" b="1" dirty="0"/>
          </a:p>
          <a:p>
            <a:r>
              <a:rPr lang="en-US" sz="1400" dirty="0"/>
              <a:t>Amazon EBS encryption offers encryption of EBS data volumes and snapshots. </a:t>
            </a:r>
          </a:p>
          <a:p>
            <a:endParaRPr lang="en-US" sz="1400" dirty="0"/>
          </a:p>
          <a:p>
            <a:r>
              <a:rPr lang="en-US" sz="1400" dirty="0"/>
              <a:t>EBS encryption enables data security by encrypting your data volumes and snapshots using Amazon-managed keys or keys you create and manage using the </a:t>
            </a:r>
            <a:r>
              <a:rPr lang="en-US" sz="1400" dirty="0">
                <a:hlinkClick r:id="rId3"/>
              </a:rPr>
              <a:t>AWS Key Management Service</a:t>
            </a:r>
            <a:r>
              <a:rPr lang="en-US" sz="1400" dirty="0"/>
              <a:t> (KMS). </a:t>
            </a:r>
          </a:p>
          <a:p>
            <a:endParaRPr lang="en-US" sz="1400" dirty="0"/>
          </a:p>
          <a:p>
            <a:r>
              <a:rPr lang="en-US" sz="1400" dirty="0"/>
              <a:t>Access to Amazon EBS volumes is integrated with AWS Identity and Access Management (IAM).  IAM enables access control to your Amazon EBS volumes</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60726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6" name="Content Placeholder 2"/>
          <p:cNvSpPr>
            <a:spLocks noGrp="1"/>
          </p:cNvSpPr>
          <p:nvPr/>
        </p:nvSpPr>
        <p:spPr>
          <a:xfrm>
            <a:off x="350722" y="1439565"/>
            <a:ext cx="8686800" cy="4259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1400" b="1" u="sng" dirty="0" smtClean="0">
                <a:solidFill>
                  <a:srgbClr val="00B050"/>
                </a:solidFill>
              </a:rPr>
              <a:t>Pricing</a:t>
            </a:r>
          </a:p>
          <a:p>
            <a:pPr>
              <a:buNone/>
            </a:pPr>
            <a:r>
              <a:rPr lang="en-US" sz="1400" b="1" dirty="0" err="1" smtClean="0"/>
              <a:t>Region:US</a:t>
            </a:r>
            <a:r>
              <a:rPr lang="en-US" sz="1400" b="1" dirty="0" smtClean="0"/>
              <a:t> East (N. Virginia)</a:t>
            </a:r>
          </a:p>
          <a:p>
            <a:pPr>
              <a:buNone/>
            </a:pPr>
            <a:endParaRPr lang="en-US" sz="1400" dirty="0" smtClean="0"/>
          </a:p>
          <a:p>
            <a:pPr marL="0" indent="0">
              <a:buNone/>
            </a:pPr>
            <a:r>
              <a:rPr lang="en-US" sz="1400" b="1" dirty="0" smtClean="0"/>
              <a:t>Amazon EBS General Purpose (SSD) volumes</a:t>
            </a:r>
          </a:p>
          <a:p>
            <a:r>
              <a:rPr lang="en-US" sz="1400" dirty="0" smtClean="0"/>
              <a:t>$0.10 per GB-month of provisioned storage</a:t>
            </a:r>
          </a:p>
          <a:p>
            <a:endParaRPr lang="en-US" sz="1400" dirty="0" smtClean="0"/>
          </a:p>
          <a:p>
            <a:pPr marL="0" indent="0">
              <a:buNone/>
            </a:pPr>
            <a:r>
              <a:rPr lang="en-US" sz="1400" b="1" dirty="0" smtClean="0"/>
              <a:t>Amazon EBS Provisioned IOPS (SSD) volumes</a:t>
            </a:r>
          </a:p>
          <a:p>
            <a:r>
              <a:rPr lang="en-US" sz="1400" dirty="0" smtClean="0"/>
              <a:t>$0.125 per GB-month of provisioned storage</a:t>
            </a:r>
          </a:p>
          <a:p>
            <a:r>
              <a:rPr lang="en-US" sz="1400" dirty="0" smtClean="0"/>
              <a:t>$0.065 per provisioned IOPS-month</a:t>
            </a:r>
          </a:p>
          <a:p>
            <a:endParaRPr lang="en-US" sz="1400" dirty="0" smtClean="0"/>
          </a:p>
          <a:p>
            <a:pPr marL="0" indent="0">
              <a:buNone/>
            </a:pPr>
            <a:r>
              <a:rPr lang="en-US" sz="1400" b="1" dirty="0" smtClean="0"/>
              <a:t>Amazon EBS Magnetic volumes</a:t>
            </a:r>
          </a:p>
          <a:p>
            <a:r>
              <a:rPr lang="en-US" sz="1400" dirty="0" smtClean="0"/>
              <a:t>$0.05 per GB-month of provisioned storage</a:t>
            </a:r>
          </a:p>
          <a:p>
            <a:r>
              <a:rPr lang="en-US" sz="1400" dirty="0" smtClean="0"/>
              <a:t>$0.05 per 1 million I/O requests</a:t>
            </a:r>
          </a:p>
          <a:p>
            <a:endParaRPr lang="en-US" sz="1400" dirty="0" smtClean="0"/>
          </a:p>
          <a:p>
            <a:pPr marL="0" indent="0">
              <a:buNone/>
            </a:pPr>
            <a:r>
              <a:rPr lang="en-US" sz="1400" b="1" dirty="0" smtClean="0"/>
              <a:t>Amazon EBS Snapshots to Amazon S3</a:t>
            </a:r>
          </a:p>
          <a:p>
            <a:r>
              <a:rPr lang="en-US" sz="1400" dirty="0" smtClean="0"/>
              <a:t>$0.095 per GB-month of data stored</a:t>
            </a:r>
          </a:p>
          <a:p>
            <a:pPr>
              <a:buNone/>
            </a:pPr>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547953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7" name="Content Placeholder 2"/>
          <p:cNvSpPr txBox="1">
            <a:spLocks/>
          </p:cNvSpPr>
          <p:nvPr/>
        </p:nvSpPr>
        <p:spPr bwMode="auto">
          <a:xfrm>
            <a:off x="152400" y="1454150"/>
            <a:ext cx="8686800" cy="1353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kern="0" dirty="0" smtClean="0">
                <a:solidFill>
                  <a:schemeClr val="tx1"/>
                </a:solidFill>
              </a:rPr>
              <a:t>Instance Store-backed Instances</a:t>
            </a:r>
            <a:endParaRPr lang="en-US" sz="1400" kern="0" dirty="0" smtClean="0">
              <a:solidFill>
                <a:schemeClr val="tx1"/>
              </a:solidFill>
            </a:endParaRPr>
          </a:p>
          <a:p>
            <a:pPr algn="l">
              <a:buFontTx/>
            </a:pPr>
            <a:r>
              <a:rPr lang="en-US" sz="1400" kern="0" dirty="0" smtClean="0">
                <a:solidFill>
                  <a:schemeClr val="tx1"/>
                </a:solidFill>
              </a:rPr>
              <a:t>Instances that use instance stores for the root device automatically have instance store volumes available, with one serving as the root device volume. When an instance is launched, the image that is used to boot the instance is copied to the root volume (typicallysda1). Any data on the instance store volumes persists as long as the instance is running, but this data is deleted when the instance is terminated</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pic>
        <p:nvPicPr>
          <p:cNvPr id="8" name="Picture 2"/>
          <p:cNvPicPr>
            <a:picLocks noChangeAspect="1" noChangeArrowheads="1"/>
          </p:cNvPicPr>
          <p:nvPr/>
        </p:nvPicPr>
        <p:blipFill>
          <a:blip r:embed="rId3"/>
          <a:srcRect/>
          <a:stretch>
            <a:fillRect/>
          </a:stretch>
        </p:blipFill>
        <p:spPr bwMode="auto">
          <a:xfrm>
            <a:off x="2209800" y="3024188"/>
            <a:ext cx="4352925" cy="2303809"/>
          </a:xfrm>
          <a:prstGeom prst="rect">
            <a:avLst/>
          </a:prstGeom>
          <a:noFill/>
          <a:ln w="9525">
            <a:noFill/>
            <a:miter lim="800000"/>
            <a:headEnd/>
            <a:tailEnd/>
          </a:ln>
          <a:effectLst/>
        </p:spPr>
      </p:pic>
    </p:spTree>
    <p:extLst>
      <p:ext uri="{BB962C8B-B14F-4D97-AF65-F5344CB8AC3E}">
        <p14:creationId xmlns:p14="http://schemas.microsoft.com/office/powerpoint/2010/main" val="1027388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6" name="Content Placeholder 2"/>
          <p:cNvSpPr txBox="1">
            <a:spLocks/>
          </p:cNvSpPr>
          <p:nvPr/>
        </p:nvSpPr>
        <p:spPr bwMode="auto">
          <a:xfrm>
            <a:off x="152400" y="1454150"/>
            <a:ext cx="8686800" cy="1281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kern="0" dirty="0" smtClean="0">
                <a:solidFill>
                  <a:schemeClr val="tx1"/>
                </a:solidFill>
              </a:rPr>
              <a:t>Amazon EBS-backed Instances</a:t>
            </a:r>
            <a:endParaRPr lang="en-US" sz="1400" kern="0" dirty="0" smtClean="0">
              <a:solidFill>
                <a:schemeClr val="tx1"/>
              </a:solidFill>
            </a:endParaRPr>
          </a:p>
          <a:p>
            <a:pPr algn="l">
              <a:buFontTx/>
            </a:pPr>
            <a:r>
              <a:rPr lang="en-US" sz="1400" kern="0" dirty="0" smtClean="0">
                <a:solidFill>
                  <a:schemeClr val="tx1"/>
                </a:solidFill>
              </a:rPr>
              <a:t>Instances that use Amazon EBS for the root device automatically have an Amazon EBS volume attached. When you launch an Amazon EBS-backed instance, we create an Amazon EBS volume for each Amazon EBS snapshot referenced by the AMI you use. You can optionally use other Amazon EBS volumes or instance store volumes</a:t>
            </a:r>
          </a:p>
          <a:p>
            <a:pPr algn="l">
              <a:buFontTx/>
            </a:pPr>
            <a:endParaRPr lang="en-US" sz="1400" kern="0" dirty="0" smtClean="0"/>
          </a:p>
          <a:p>
            <a:pPr algn="l">
              <a:buFontTx/>
            </a:pPr>
            <a:endParaRPr lang="en-US" sz="1400" kern="0" dirty="0" smtClean="0"/>
          </a:p>
          <a:p>
            <a:pPr algn="l">
              <a:buFontTx/>
            </a:pPr>
            <a:endParaRPr lang="en-US" sz="1400" kern="0" dirty="0" smtClean="0"/>
          </a:p>
          <a:p>
            <a:pPr algn="l">
              <a:buFontTx/>
            </a:pPr>
            <a:endParaRPr lang="en-US" sz="1400" kern="0" dirty="0" smtClean="0"/>
          </a:p>
          <a:p>
            <a:pPr algn="l">
              <a:buFontTx/>
            </a:pPr>
            <a:endParaRPr lang="en-US" sz="1400" kern="0" dirty="0" smtClean="0"/>
          </a:p>
          <a:p>
            <a:pPr algn="l">
              <a:buFontTx/>
            </a:pPr>
            <a:endParaRPr lang="en-US" sz="1400" kern="0" dirty="0" smtClean="0"/>
          </a:p>
          <a:p>
            <a:pPr algn="l">
              <a:buFontTx/>
            </a:pPr>
            <a:endParaRPr lang="en-US" sz="1400" kern="0" dirty="0"/>
          </a:p>
        </p:txBody>
      </p:sp>
      <p:pic>
        <p:nvPicPr>
          <p:cNvPr id="9" name="Picture 2"/>
          <p:cNvPicPr>
            <a:picLocks noChangeAspect="1" noChangeArrowheads="1"/>
          </p:cNvPicPr>
          <p:nvPr/>
        </p:nvPicPr>
        <p:blipFill>
          <a:blip r:embed="rId3"/>
          <a:srcRect/>
          <a:stretch>
            <a:fillRect/>
          </a:stretch>
        </p:blipFill>
        <p:spPr bwMode="auto">
          <a:xfrm>
            <a:off x="2133600" y="2767952"/>
            <a:ext cx="4857750" cy="2593181"/>
          </a:xfrm>
          <a:prstGeom prst="rect">
            <a:avLst/>
          </a:prstGeom>
          <a:noFill/>
          <a:ln w="9525">
            <a:noFill/>
            <a:miter lim="800000"/>
            <a:headEnd/>
            <a:tailEnd/>
          </a:ln>
          <a:effectLst/>
        </p:spPr>
      </p:pic>
    </p:spTree>
    <p:extLst>
      <p:ext uri="{BB962C8B-B14F-4D97-AF65-F5344CB8AC3E}">
        <p14:creationId xmlns:p14="http://schemas.microsoft.com/office/powerpoint/2010/main" val="3420442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7" name="Content Placeholder 2"/>
          <p:cNvSpPr txBox="1">
            <a:spLocks/>
          </p:cNvSpPr>
          <p:nvPr/>
        </p:nvSpPr>
        <p:spPr bwMode="auto">
          <a:xfrm>
            <a:off x="228600" y="1151533"/>
            <a:ext cx="8686800" cy="450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dirty="0" smtClean="0">
                <a:solidFill>
                  <a:schemeClr val="bg1"/>
                </a:solidFill>
              </a:rPr>
              <a:t>tart</a:t>
            </a:r>
            <a:r>
              <a:rPr lang="en-US" sz="1400" b="1" dirty="0">
                <a:solidFill>
                  <a:schemeClr val="bg1"/>
                </a:solidFill>
              </a:rPr>
              <a:t>, Reboot, Terminate EC2 Instance</a:t>
            </a:r>
            <a:endParaRPr lang="en-US" sz="1400" b="1" kern="0" dirty="0" smtClean="0">
              <a:solidFill>
                <a:schemeClr val="tx1"/>
              </a:solidFill>
            </a:endParaRPr>
          </a:p>
          <a:p>
            <a:pPr algn="l">
              <a:buFontTx/>
            </a:pPr>
            <a:r>
              <a:rPr lang="en-US" sz="1400" b="1" u="sng" kern="0" dirty="0">
                <a:solidFill>
                  <a:srgbClr val="00B050"/>
                </a:solidFill>
              </a:rPr>
              <a:t>Stop/Start, Reboot, Terminate EC2 </a:t>
            </a:r>
            <a:r>
              <a:rPr lang="en-US" sz="1400" b="1" u="sng" kern="0" dirty="0" smtClean="0">
                <a:solidFill>
                  <a:srgbClr val="00B050"/>
                </a:solidFill>
              </a:rPr>
              <a:t>Instance</a:t>
            </a:r>
          </a:p>
          <a:p>
            <a:pPr algn="l">
              <a:buFontTx/>
            </a:pPr>
            <a:endParaRPr lang="en-US" sz="1400" b="1" u="sng" kern="0" dirty="0" smtClean="0">
              <a:solidFill>
                <a:srgbClr val="00B050"/>
              </a:solidFill>
            </a:endParaRPr>
          </a:p>
          <a:p>
            <a:pPr algn="l">
              <a:buFontTx/>
            </a:pPr>
            <a:r>
              <a:rPr lang="en-US" sz="1400" kern="0" dirty="0" smtClean="0">
                <a:solidFill>
                  <a:schemeClr val="tx1"/>
                </a:solidFill>
              </a:rPr>
              <a:t>Things that change when you stop/start include:</a:t>
            </a:r>
          </a:p>
          <a:p>
            <a:pPr marL="285750" indent="-285750" algn="l">
              <a:buFont typeface="Arial" panose="020B0604020202020204" pitchFamily="34" charset="0"/>
              <a:buChar char="•"/>
            </a:pPr>
            <a:r>
              <a:rPr lang="en-US" sz="1400" b="1" kern="0" dirty="0" smtClean="0">
                <a:solidFill>
                  <a:schemeClr val="tx1"/>
                </a:solidFill>
              </a:rPr>
              <a:t>New internal IP address</a:t>
            </a:r>
            <a:r>
              <a:rPr lang="en-US" sz="1400" kern="0" dirty="0" smtClean="0">
                <a:solidFill>
                  <a:schemeClr val="tx1"/>
                </a:solidFill>
              </a:rPr>
              <a:t>, though could randomly be the same. [VPC instances keep same internal IP addresses through stop/start.]</a:t>
            </a:r>
          </a:p>
          <a:p>
            <a:pPr marL="285750" indent="-285750" algn="l">
              <a:buFont typeface="Arial" panose="020B0604020202020204" pitchFamily="34" charset="0"/>
              <a:buChar char="•"/>
            </a:pPr>
            <a:r>
              <a:rPr lang="en-US" sz="1400" b="1" kern="0" dirty="0" smtClean="0">
                <a:solidFill>
                  <a:schemeClr val="tx1"/>
                </a:solidFill>
              </a:rPr>
              <a:t>New external IP address </a:t>
            </a:r>
            <a:r>
              <a:rPr lang="en-US" sz="1400" kern="0" dirty="0" smtClean="0">
                <a:solidFill>
                  <a:schemeClr val="tx1"/>
                </a:solidFill>
              </a:rPr>
              <a:t>(though could randomly be the same).</a:t>
            </a:r>
          </a:p>
          <a:p>
            <a:pPr algn="l"/>
            <a:r>
              <a:rPr lang="en-US" sz="1400" kern="0" dirty="0">
                <a:solidFill>
                  <a:schemeClr val="tx1"/>
                </a:solidFill>
              </a:rPr>
              <a:t> </a:t>
            </a:r>
            <a:r>
              <a:rPr lang="en-US" sz="1400" kern="0" dirty="0" smtClean="0">
                <a:solidFill>
                  <a:schemeClr val="tx1"/>
                </a:solidFill>
              </a:rPr>
              <a:t>If an Elastic IP address was associated with the instance before it was stopped, then you’ll need to re-associate it after the start. [VPC instances keep Elastic IP addresses associated through stop/start.]</a:t>
            </a:r>
          </a:p>
          <a:p>
            <a:pPr algn="l"/>
            <a:r>
              <a:rPr lang="en-US" sz="1400" kern="0" dirty="0" smtClean="0">
                <a:solidFill>
                  <a:schemeClr val="tx1"/>
                </a:solidFill>
              </a:rPr>
              <a:t>You can leave an instance stopped for as long as you like and not get charged for run time (though you do get charged at a much lower rate for the EBS volume storage). See the next point.</a:t>
            </a:r>
          </a:p>
          <a:p>
            <a:pPr algn="l"/>
            <a:r>
              <a:rPr lang="en-US" sz="1400" kern="0" dirty="0" smtClean="0">
                <a:solidFill>
                  <a:schemeClr val="tx1"/>
                </a:solidFill>
              </a:rPr>
              <a:t>A fresh billing hour is started for the instance when you start it again. E.g., if you start a new instance and then stop/start it 3 times within the first 60 minutes, </a:t>
            </a:r>
            <a:r>
              <a:rPr lang="en-US" sz="1400" b="1" kern="0" dirty="0" smtClean="0">
                <a:solidFill>
                  <a:schemeClr val="tx1"/>
                </a:solidFill>
              </a:rPr>
              <a:t>you’ll get charged for 4 hours instead of 1</a:t>
            </a:r>
            <a:r>
              <a:rPr lang="en-US" sz="1400" kern="0" dirty="0" smtClean="0">
                <a:solidFill>
                  <a:schemeClr val="tx1"/>
                </a:solidFill>
              </a:rPr>
              <a:t>.</a:t>
            </a:r>
          </a:p>
          <a:p>
            <a:pPr algn="l"/>
            <a:r>
              <a:rPr lang="en-US" sz="1400" kern="0" dirty="0" smtClean="0">
                <a:solidFill>
                  <a:schemeClr val="tx1"/>
                </a:solidFill>
              </a:rPr>
              <a:t>There is a small chance that EC2 will not have available slots of the correct instance type to run your instance when you want to start it again. I’ve had this happen and temporarily switched to a different, available instance type to get it running again.</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2392264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228600" y="1367557"/>
            <a:ext cx="8686800"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endParaRPr lang="en-US" sz="1400" b="1" kern="0" dirty="0" smtClean="0">
              <a:solidFill>
                <a:schemeClr val="tx1"/>
              </a:solidFill>
            </a:endParaRPr>
          </a:p>
          <a:p>
            <a:pPr algn="l">
              <a:buFontTx/>
            </a:pPr>
            <a:r>
              <a:rPr lang="en-US" sz="1400" b="1" u="sng" kern="0" dirty="0" smtClean="0">
                <a:solidFill>
                  <a:schemeClr val="tx1"/>
                </a:solidFill>
              </a:rPr>
              <a:t>Lab Exercise:</a:t>
            </a:r>
          </a:p>
          <a:p>
            <a:pPr algn="l">
              <a:buFontTx/>
            </a:pPr>
            <a:endParaRPr lang="en-US" sz="1400" b="1"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Create Instance, add storage while launching and then mount in instance</a:t>
            </a:r>
          </a:p>
          <a:p>
            <a:pPr marL="285750" indent="-285750" algn="l">
              <a:buFont typeface="Arial" panose="020B0604020202020204" pitchFamily="34" charset="0"/>
              <a:buChar char="•"/>
            </a:pPr>
            <a:r>
              <a:rPr lang="en-US" sz="1400" kern="0" dirty="0" smtClean="0">
                <a:solidFill>
                  <a:schemeClr val="tx1"/>
                </a:solidFill>
              </a:rPr>
              <a:t>Create, Attach, Detach Volume</a:t>
            </a:r>
          </a:p>
          <a:p>
            <a:pPr marL="285750" indent="-285750" algn="l">
              <a:buFont typeface="Arial" panose="020B0604020202020204" pitchFamily="34" charset="0"/>
              <a:buChar char="•"/>
            </a:pPr>
            <a:r>
              <a:rPr lang="en-US" sz="1400" kern="0" dirty="0" smtClean="0">
                <a:solidFill>
                  <a:schemeClr val="tx1"/>
                </a:solidFill>
              </a:rPr>
              <a:t>Take Snapshot</a:t>
            </a:r>
          </a:p>
          <a:p>
            <a:pPr marL="285750" indent="-285750" algn="l">
              <a:buFont typeface="Arial" panose="020B0604020202020204" pitchFamily="34" charset="0"/>
              <a:buChar char="•"/>
            </a:pPr>
            <a:r>
              <a:rPr lang="en-US" sz="1400" kern="0" dirty="0" smtClean="0">
                <a:solidFill>
                  <a:schemeClr val="tx1"/>
                </a:solidFill>
              </a:rPr>
              <a:t>Restore an EBS volume from a snapshot</a:t>
            </a:r>
          </a:p>
          <a:p>
            <a:pPr marL="285750" indent="-285750" algn="l">
              <a:buFont typeface="Arial" panose="020B0604020202020204" pitchFamily="34" charset="0"/>
              <a:buChar char="•"/>
            </a:pPr>
            <a:r>
              <a:rPr lang="en-US" sz="1400" kern="0" dirty="0" smtClean="0">
                <a:solidFill>
                  <a:schemeClr val="tx1"/>
                </a:solidFill>
              </a:rPr>
              <a:t>Attach the newly created Volume to </a:t>
            </a:r>
            <a:r>
              <a:rPr lang="en-US" sz="1400" kern="0" dirty="0" smtClean="0">
                <a:solidFill>
                  <a:schemeClr val="tx1"/>
                </a:solidFill>
              </a:rPr>
              <a:t>instance</a:t>
            </a:r>
          </a:p>
          <a:p>
            <a:pPr marL="285750" indent="-285750" algn="l">
              <a:buFont typeface="Arial" panose="020B0604020202020204" pitchFamily="34" charset="0"/>
              <a:buChar char="•"/>
            </a:pPr>
            <a:r>
              <a:rPr lang="en-US" sz="1400" kern="0" dirty="0" smtClean="0">
                <a:solidFill>
                  <a:schemeClr val="tx1"/>
                </a:solidFill>
              </a:rPr>
              <a:t>Modify existing volume </a:t>
            </a:r>
            <a:r>
              <a:rPr lang="en-US" sz="1400" kern="0" smtClean="0">
                <a:solidFill>
                  <a:schemeClr val="tx1"/>
                </a:solidFill>
              </a:rPr>
              <a:t>(extend)</a:t>
            </a:r>
            <a:endParaRPr lang="en-US" sz="1400" kern="0" dirty="0" smtClean="0">
              <a:solidFill>
                <a:schemeClr val="tx1"/>
              </a:solidFill>
            </a:endParaRPr>
          </a:p>
          <a:p>
            <a:pPr algn="l">
              <a:buFontTx/>
            </a:pPr>
            <a:endParaRPr lang="en-US" sz="1400" b="1"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1431806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6" name="TextBox 5"/>
          <p:cNvSpPr txBox="1"/>
          <p:nvPr/>
        </p:nvSpPr>
        <p:spPr>
          <a:xfrm>
            <a:off x="381000" y="2415964"/>
            <a:ext cx="8468550" cy="1323439"/>
          </a:xfrm>
          <a:prstGeom prst="rect">
            <a:avLst/>
          </a:prstGeom>
          <a:noFill/>
        </p:spPr>
        <p:txBody>
          <a:bodyPr wrap="square" rtlCol="0">
            <a:spAutoFit/>
          </a:bodyPr>
          <a:lstStyle/>
          <a:p>
            <a:pPr algn="ctr"/>
            <a:r>
              <a:rPr lang="en-US" sz="8000" b="1" dirty="0" smtClean="0"/>
              <a:t>Thank You</a:t>
            </a:r>
            <a:endParaRPr lang="en-US" sz="8000" dirty="0"/>
          </a:p>
        </p:txBody>
      </p:sp>
    </p:spTree>
    <p:extLst>
      <p:ext uri="{BB962C8B-B14F-4D97-AF65-F5344CB8AC3E}">
        <p14:creationId xmlns:p14="http://schemas.microsoft.com/office/powerpoint/2010/main" val="3493587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6" name="Content Placeholder 2"/>
          <p:cNvSpPr>
            <a:spLocks noGrp="1"/>
          </p:cNvSpPr>
          <p:nvPr/>
        </p:nvSpPr>
        <p:spPr>
          <a:xfrm>
            <a:off x="241951" y="1020501"/>
            <a:ext cx="8686800" cy="563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dirty="0" smtClean="0"/>
          </a:p>
          <a:p>
            <a:endParaRPr lang="en-US" sz="1400" dirty="0" smtClean="0"/>
          </a:p>
          <a:p>
            <a:endParaRPr lang="en-US" sz="1400" dirty="0" smtClean="0"/>
          </a:p>
          <a:p>
            <a:r>
              <a:rPr lang="en-US" sz="1400" dirty="0" smtClean="0"/>
              <a:t>Introduction to Amazon EBS</a:t>
            </a:r>
          </a:p>
          <a:p>
            <a:r>
              <a:rPr lang="en-US" sz="1400" dirty="0" smtClean="0"/>
              <a:t>EBS Size and Capacity</a:t>
            </a:r>
          </a:p>
          <a:p>
            <a:r>
              <a:rPr lang="en-US" sz="1400" dirty="0" smtClean="0"/>
              <a:t>EBS Benefits</a:t>
            </a:r>
          </a:p>
          <a:p>
            <a:r>
              <a:rPr lang="en-US" sz="1400" dirty="0" smtClean="0"/>
              <a:t>Use Cases</a:t>
            </a:r>
          </a:p>
          <a:p>
            <a:r>
              <a:rPr lang="en-US" sz="1400" dirty="0" smtClean="0"/>
              <a:t>Volume Types</a:t>
            </a:r>
          </a:p>
          <a:p>
            <a:r>
              <a:rPr lang="en-US" sz="1400" dirty="0" smtClean="0"/>
              <a:t>EBS Snapshots</a:t>
            </a:r>
          </a:p>
          <a:p>
            <a:r>
              <a:rPr lang="en-US" sz="1400" dirty="0" smtClean="0"/>
              <a:t>EBS Features</a:t>
            </a:r>
          </a:p>
          <a:p>
            <a:r>
              <a:rPr lang="en-US" sz="1400" dirty="0" smtClean="0"/>
              <a:t>Pricing</a:t>
            </a:r>
          </a:p>
          <a:p>
            <a:r>
              <a:rPr lang="en-US" sz="1400" dirty="0" smtClean="0"/>
              <a:t>Instance Store-backed Instances</a:t>
            </a:r>
          </a:p>
          <a:p>
            <a:r>
              <a:rPr lang="en-US" sz="1400" dirty="0" smtClean="0"/>
              <a:t>EBS-backed Instances</a:t>
            </a:r>
          </a:p>
          <a:p>
            <a:r>
              <a:rPr lang="en-US" sz="1400" dirty="0" smtClean="0"/>
              <a:t>Lab Exercise</a:t>
            </a:r>
          </a:p>
          <a:p>
            <a:endParaRPr lang="en-US" sz="1400" dirty="0" smtClean="0"/>
          </a:p>
          <a:p>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227489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5" name="Content Placeholder 2"/>
          <p:cNvSpPr>
            <a:spLocks noGrp="1"/>
          </p:cNvSpPr>
          <p:nvPr/>
        </p:nvSpPr>
        <p:spPr>
          <a:xfrm>
            <a:off x="228600" y="1367557"/>
            <a:ext cx="868680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endParaRPr lang="en-US" sz="1400" b="1" dirty="0" smtClean="0"/>
          </a:p>
          <a:p>
            <a:pPr>
              <a:buNone/>
            </a:pPr>
            <a:r>
              <a:rPr lang="en-US" sz="1400" b="1" u="sng" dirty="0" smtClean="0">
                <a:solidFill>
                  <a:srgbClr val="00B050"/>
                </a:solidFill>
              </a:rPr>
              <a:t>Amazon EBS</a:t>
            </a:r>
          </a:p>
          <a:p>
            <a:endParaRPr lang="en-US" sz="1400" dirty="0" smtClean="0"/>
          </a:p>
          <a:p>
            <a:r>
              <a:rPr lang="en-US" sz="1400" dirty="0" smtClean="0"/>
              <a:t>Amazon Elastic Block Store (Amazon EBS) provides </a:t>
            </a:r>
            <a:r>
              <a:rPr lang="en-US" sz="1400" b="1" dirty="0" smtClean="0"/>
              <a:t>persistent storage volumes </a:t>
            </a:r>
            <a:r>
              <a:rPr lang="en-US" sz="1400" dirty="0" smtClean="0"/>
              <a:t>for Amazon EC2 instances that can be attached to a running instance.  </a:t>
            </a:r>
          </a:p>
          <a:p>
            <a:endParaRPr lang="en-US" sz="1400" dirty="0" smtClean="0"/>
          </a:p>
          <a:p>
            <a:r>
              <a:rPr lang="en-US" sz="1400" dirty="0" smtClean="0"/>
              <a:t>Each Amazon EBS volume is automatically </a:t>
            </a:r>
            <a:r>
              <a:rPr lang="en-US" sz="1400" b="1" dirty="0" smtClean="0"/>
              <a:t>replicated</a:t>
            </a:r>
            <a:r>
              <a:rPr lang="en-US" sz="1400" dirty="0" smtClean="0"/>
              <a:t> within its Availability Zone to protect you from component failure, offering </a:t>
            </a:r>
            <a:r>
              <a:rPr lang="en-US" sz="1400" b="1" dirty="0" smtClean="0"/>
              <a:t>high availability </a:t>
            </a:r>
            <a:r>
              <a:rPr lang="en-US" sz="1400" dirty="0" smtClean="0"/>
              <a:t>and </a:t>
            </a:r>
            <a:r>
              <a:rPr lang="en-US" sz="1400" b="1" dirty="0" smtClean="0"/>
              <a:t>durability</a:t>
            </a:r>
            <a:r>
              <a:rPr lang="en-US" sz="1400" dirty="0" smtClean="0"/>
              <a:t>. </a:t>
            </a:r>
          </a:p>
          <a:p>
            <a:endParaRPr lang="en-US" sz="1400" dirty="0" smtClean="0"/>
          </a:p>
          <a:p>
            <a:r>
              <a:rPr lang="en-US" sz="1400" dirty="0" smtClean="0"/>
              <a:t>With Amazon EBS, you can scale your usage </a:t>
            </a:r>
            <a:r>
              <a:rPr lang="en-US" sz="1400" b="1" dirty="0" smtClean="0"/>
              <a:t>up or down </a:t>
            </a:r>
            <a:r>
              <a:rPr lang="en-US" sz="1400" dirty="0" smtClean="0"/>
              <a:t>within minutes – all while paying a low price for only what you provision</a:t>
            </a:r>
          </a:p>
          <a:p>
            <a:endParaRPr lang="en-US" sz="1400" dirty="0" smtClean="0"/>
          </a:p>
          <a:p>
            <a:endParaRPr lang="en-US" sz="1400" dirty="0" smtClean="0"/>
          </a:p>
          <a:p>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2344494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6" name="Content Placeholder 2"/>
          <p:cNvSpPr>
            <a:spLocks noGrp="1"/>
          </p:cNvSpPr>
          <p:nvPr/>
        </p:nvSpPr>
        <p:spPr>
          <a:xfrm>
            <a:off x="203222" y="1151533"/>
            <a:ext cx="8686800" cy="403244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dirty="0" smtClean="0"/>
          </a:p>
          <a:p>
            <a:pPr marL="0" indent="0">
              <a:buNone/>
            </a:pPr>
            <a:endParaRPr lang="en-US" sz="1400" b="1" u="sng" dirty="0" smtClean="0">
              <a:solidFill>
                <a:srgbClr val="00B050"/>
              </a:solidFill>
            </a:endParaRPr>
          </a:p>
          <a:p>
            <a:pPr marL="0" indent="0">
              <a:buNone/>
            </a:pPr>
            <a:r>
              <a:rPr lang="en-US" sz="1400" b="1" u="sng" dirty="0" smtClean="0">
                <a:solidFill>
                  <a:srgbClr val="00B050"/>
                </a:solidFill>
              </a:rPr>
              <a:t>EBS Size and Capacity</a:t>
            </a:r>
          </a:p>
          <a:p>
            <a:pPr marL="0" indent="0">
              <a:buNone/>
            </a:pPr>
            <a:endParaRPr lang="en-US" sz="1400" b="1" u="sng" dirty="0" smtClean="0">
              <a:solidFill>
                <a:srgbClr val="00B050"/>
              </a:solidFill>
            </a:endParaRPr>
          </a:p>
          <a:p>
            <a:r>
              <a:rPr lang="en-US" sz="1400" dirty="0" smtClean="0"/>
              <a:t>AWS offers a 30 GB of EBS(any combination of General Purpose(SSD) or Magnetic), 2,000,000 I/</a:t>
            </a:r>
            <a:r>
              <a:rPr lang="en-US" sz="1400" dirty="0" err="1" smtClean="0"/>
              <a:t>Os</a:t>
            </a:r>
            <a:r>
              <a:rPr lang="en-US" sz="1400" dirty="0" smtClean="0"/>
              <a:t> (with EBS magnetic) and 20 GB for backups in free tier.</a:t>
            </a:r>
          </a:p>
          <a:p>
            <a:endParaRPr lang="en-US" sz="1400" dirty="0"/>
          </a:p>
          <a:p>
            <a:r>
              <a:rPr lang="en-US" sz="1400" dirty="0" smtClean="0"/>
              <a:t>We can create Amazon EBS volumes that can store up to </a:t>
            </a:r>
            <a:r>
              <a:rPr lang="en-US" sz="1400" b="1" dirty="0" smtClean="0"/>
              <a:t>16 TB</a:t>
            </a:r>
            <a:r>
              <a:rPr lang="en-US" sz="1400" dirty="0" smtClean="0"/>
              <a:t>, and process up to 20,000 input/output operations per second (IOPS). </a:t>
            </a:r>
          </a:p>
          <a:p>
            <a:endParaRPr lang="en-US" sz="1400" dirty="0" smtClean="0"/>
          </a:p>
          <a:p>
            <a:r>
              <a:rPr lang="en-US" sz="1400" dirty="0" smtClean="0"/>
              <a:t>We can also create Amazon EBS General Purpose solid state drive (</a:t>
            </a:r>
            <a:r>
              <a:rPr lang="en-US" sz="1400" b="1" dirty="0" smtClean="0"/>
              <a:t>SSD</a:t>
            </a:r>
            <a:r>
              <a:rPr lang="en-US" sz="1400" dirty="0" smtClean="0"/>
              <a:t>) volumes that can store up to </a:t>
            </a:r>
            <a:r>
              <a:rPr lang="en-US" sz="1400" b="1" dirty="0" smtClean="0"/>
              <a:t>16 TB</a:t>
            </a:r>
            <a:r>
              <a:rPr lang="en-US" sz="1400" dirty="0" smtClean="0"/>
              <a:t>, and process up to 10,000 IOPS.  These volumes are designed for </a:t>
            </a:r>
            <a:r>
              <a:rPr lang="en-US" sz="1400" b="1" dirty="0" smtClean="0"/>
              <a:t>five 9s </a:t>
            </a:r>
            <a:r>
              <a:rPr lang="en-US" sz="1400" dirty="0" smtClean="0"/>
              <a:t>of availability and up to </a:t>
            </a:r>
            <a:r>
              <a:rPr lang="en-US" sz="1400" b="1" dirty="0" smtClean="0"/>
              <a:t>320 mbps </a:t>
            </a:r>
            <a:r>
              <a:rPr lang="en-US" sz="1400" dirty="0" smtClean="0"/>
              <a:t>second of throughput when attached to EBS optimized instances.</a:t>
            </a:r>
          </a:p>
          <a:p>
            <a:endParaRPr lang="en-US" sz="1400" dirty="0" smtClean="0"/>
          </a:p>
          <a:p>
            <a:r>
              <a:rPr lang="en-US" sz="1400" dirty="0" smtClean="0"/>
              <a:t>These performance improvements make it even easier to run applications requiring </a:t>
            </a:r>
            <a:r>
              <a:rPr lang="en-US" sz="1400" b="1" dirty="0" smtClean="0"/>
              <a:t>high performance </a:t>
            </a:r>
            <a:r>
              <a:rPr lang="en-US" sz="1400" dirty="0" smtClean="0"/>
              <a:t>or high amounts of </a:t>
            </a:r>
            <a:r>
              <a:rPr lang="en-US" sz="1400" b="1" dirty="0" smtClean="0"/>
              <a:t>storage</a:t>
            </a:r>
            <a:r>
              <a:rPr lang="en-US" sz="1400" dirty="0" smtClean="0"/>
              <a:t>, such as large transactional databases, big data analytics, and log processing systems. </a:t>
            </a:r>
          </a:p>
          <a:p>
            <a:endParaRPr lang="en-US" sz="1400" dirty="0" smtClean="0"/>
          </a:p>
          <a:p>
            <a:r>
              <a:rPr lang="en-US" sz="1400" dirty="0" smtClean="0"/>
              <a:t>Larger and faster volumes are available now in all commercial AWS regions and in AWS </a:t>
            </a:r>
            <a:r>
              <a:rPr lang="en-US" sz="1400" b="1" dirty="0" err="1" smtClean="0"/>
              <a:t>GovCloud</a:t>
            </a:r>
            <a:r>
              <a:rPr lang="en-US" sz="1400" dirty="0" smtClean="0"/>
              <a:t> (US). </a:t>
            </a:r>
          </a:p>
          <a:p>
            <a:endParaRPr lang="en-US" sz="1400" dirty="0" smtClean="0"/>
          </a:p>
          <a:p>
            <a:endParaRPr lang="en-US" sz="1400" dirty="0" smtClean="0"/>
          </a:p>
          <a:p>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1444452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5" name="Content Placeholder 2"/>
          <p:cNvSpPr>
            <a:spLocks noGrp="1"/>
          </p:cNvSpPr>
          <p:nvPr/>
        </p:nvSpPr>
        <p:spPr>
          <a:xfrm>
            <a:off x="228600" y="1223541"/>
            <a:ext cx="8686800" cy="453590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1400" b="1" u="sng" dirty="0" smtClean="0">
                <a:solidFill>
                  <a:srgbClr val="00B050"/>
                </a:solidFill>
              </a:rPr>
              <a:t>Benefits:</a:t>
            </a:r>
          </a:p>
          <a:p>
            <a:pPr>
              <a:buNone/>
            </a:pPr>
            <a:r>
              <a:rPr lang="en-US" sz="1250" b="1" dirty="0" smtClean="0"/>
              <a:t>Reliable, secure storage</a:t>
            </a:r>
          </a:p>
          <a:p>
            <a:r>
              <a:rPr lang="en-US" sz="1250" dirty="0" smtClean="0"/>
              <a:t>Each Amazon EBS volume is automatically replicated within its Availability Zone to protect you from component failure. </a:t>
            </a:r>
          </a:p>
          <a:p>
            <a:r>
              <a:rPr lang="en-US" sz="1250" dirty="0" smtClean="0"/>
              <a:t>Amazon EBS encryption provides security between EC2 instances and EBS volumes. </a:t>
            </a:r>
          </a:p>
          <a:p>
            <a:pPr>
              <a:buNone/>
            </a:pPr>
            <a:endParaRPr lang="en-US" sz="1250" b="1" dirty="0" smtClean="0"/>
          </a:p>
          <a:p>
            <a:pPr>
              <a:buNone/>
            </a:pPr>
            <a:r>
              <a:rPr lang="en-US" sz="1250" b="1" dirty="0" smtClean="0"/>
              <a:t>Consistent and low-latency performance</a:t>
            </a:r>
          </a:p>
          <a:p>
            <a:r>
              <a:rPr lang="en-US" sz="1250" dirty="0" smtClean="0"/>
              <a:t>Amazon EBS General Purpose (SSD) volumes and Amazon EBS Provisioned IOPS (SSD) volumes deliver low-latency through SSD technology and consistent I/O performance. </a:t>
            </a:r>
          </a:p>
          <a:p>
            <a:pPr>
              <a:buNone/>
            </a:pPr>
            <a:endParaRPr lang="en-US" sz="1250" b="1" dirty="0" smtClean="0"/>
          </a:p>
          <a:p>
            <a:pPr>
              <a:buNone/>
            </a:pPr>
            <a:r>
              <a:rPr lang="en-US" sz="1250" b="1" dirty="0" smtClean="0"/>
              <a:t>Backup and restore,</a:t>
            </a:r>
          </a:p>
          <a:p>
            <a:r>
              <a:rPr lang="en-US" sz="1250" dirty="0" smtClean="0"/>
              <a:t>Backup your data by taking point-in-time snapshots of your Amazon EBS volumes.</a:t>
            </a:r>
          </a:p>
          <a:p>
            <a:r>
              <a:rPr lang="en-US" sz="1250" dirty="0" smtClean="0"/>
              <a:t>Restore business by implementing EBS snapshots into EC2 instances.</a:t>
            </a:r>
          </a:p>
          <a:p>
            <a:pPr>
              <a:buNone/>
            </a:pPr>
            <a:endParaRPr lang="en-US" sz="1250" dirty="0" smtClean="0"/>
          </a:p>
          <a:p>
            <a:pPr>
              <a:buNone/>
            </a:pPr>
            <a:r>
              <a:rPr lang="en-US" sz="1250" b="1" dirty="0" smtClean="0"/>
              <a:t>Quickly scale up, easily scale down</a:t>
            </a:r>
          </a:p>
          <a:p>
            <a:r>
              <a:rPr lang="en-US" sz="1250" dirty="0" smtClean="0"/>
              <a:t>Increase or decrease the storage and performance within minutes.</a:t>
            </a:r>
          </a:p>
          <a:p>
            <a:pPr>
              <a:buNone/>
            </a:pPr>
            <a:endParaRPr lang="en-US" sz="1250" dirty="0" smtClean="0"/>
          </a:p>
          <a:p>
            <a:pPr>
              <a:buNone/>
            </a:pPr>
            <a:r>
              <a:rPr lang="en-US" sz="1250" b="1" dirty="0" smtClean="0"/>
              <a:t>Geographic flexibility</a:t>
            </a:r>
          </a:p>
          <a:p>
            <a:r>
              <a:rPr lang="en-US" sz="1250" dirty="0" smtClean="0"/>
              <a:t>Amazon EBS provides the ability to copy snapshots across </a:t>
            </a:r>
            <a:r>
              <a:rPr lang="en-US" sz="1250" b="1" dirty="0" smtClean="0"/>
              <a:t>AWS regions</a:t>
            </a:r>
            <a:r>
              <a:rPr lang="en-US" sz="1250" dirty="0" smtClean="0"/>
              <a:t>, enabling geographical expansion, data center migration, and disaster recovery.</a:t>
            </a:r>
          </a:p>
          <a:p>
            <a:endParaRPr lang="en-US" sz="1250" dirty="0" smtClean="0"/>
          </a:p>
          <a:p>
            <a:endParaRPr lang="en-US" sz="1250" dirty="0" smtClean="0"/>
          </a:p>
          <a:p>
            <a:endParaRPr lang="en-US" sz="1250" dirty="0" smtClean="0"/>
          </a:p>
          <a:p>
            <a:endParaRPr lang="en-US" sz="1250" dirty="0" smtClean="0"/>
          </a:p>
          <a:p>
            <a:endParaRPr lang="en-US" sz="1250" dirty="0" smtClean="0"/>
          </a:p>
          <a:p>
            <a:endParaRPr lang="en-US" sz="1250" dirty="0" smtClean="0"/>
          </a:p>
          <a:p>
            <a:endParaRPr lang="en-US" sz="1250" dirty="0"/>
          </a:p>
        </p:txBody>
      </p:sp>
    </p:spTree>
    <p:extLst>
      <p:ext uri="{BB962C8B-B14F-4D97-AF65-F5344CB8AC3E}">
        <p14:creationId xmlns:p14="http://schemas.microsoft.com/office/powerpoint/2010/main" val="3743336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6" name="Content Placeholder 2"/>
          <p:cNvSpPr>
            <a:spLocks noGrp="1"/>
          </p:cNvSpPr>
          <p:nvPr/>
        </p:nvSpPr>
        <p:spPr>
          <a:xfrm>
            <a:off x="254750" y="1367557"/>
            <a:ext cx="8686800" cy="41764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1400" b="1" u="sng" dirty="0" smtClean="0">
                <a:solidFill>
                  <a:srgbClr val="00B050"/>
                </a:solidFill>
              </a:rPr>
              <a:t>EBS Use Cases</a:t>
            </a:r>
          </a:p>
          <a:p>
            <a:pPr>
              <a:buNone/>
            </a:pPr>
            <a:endParaRPr lang="en-US" sz="1400" b="1" u="sng" dirty="0">
              <a:solidFill>
                <a:srgbClr val="00B050"/>
              </a:solidFill>
            </a:endParaRPr>
          </a:p>
          <a:p>
            <a:pPr>
              <a:buNone/>
            </a:pPr>
            <a:r>
              <a:rPr lang="en-US" sz="1400" b="1" dirty="0" smtClean="0"/>
              <a:t>Relational databases</a:t>
            </a:r>
          </a:p>
          <a:p>
            <a:r>
              <a:rPr lang="en-US" sz="1400" dirty="0" smtClean="0"/>
              <a:t>Amazon EBS supports millions of gaming customers or billions of e-commerce transaction databases such as Oracle, Microsoft SQL Server, </a:t>
            </a:r>
            <a:r>
              <a:rPr lang="en-US" sz="1400" dirty="0" err="1" smtClean="0"/>
              <a:t>MySQL</a:t>
            </a:r>
            <a:r>
              <a:rPr lang="en-US" sz="1400" dirty="0" smtClean="0"/>
              <a:t> and </a:t>
            </a:r>
            <a:r>
              <a:rPr lang="en-US" sz="1400" dirty="0" err="1" smtClean="0"/>
              <a:t>PostgreSQL</a:t>
            </a:r>
            <a:r>
              <a:rPr lang="en-US" sz="1400" dirty="0" smtClean="0"/>
              <a:t>.</a:t>
            </a:r>
            <a:br>
              <a:rPr lang="en-US" sz="1400" dirty="0" smtClean="0"/>
            </a:br>
            <a:endParaRPr lang="en-US" sz="1400" dirty="0" smtClean="0"/>
          </a:p>
          <a:p>
            <a:pPr>
              <a:buNone/>
            </a:pPr>
            <a:r>
              <a:rPr lang="en-US" sz="1400" b="1" dirty="0" smtClean="0"/>
              <a:t>Enterprise applications</a:t>
            </a:r>
          </a:p>
          <a:p>
            <a:r>
              <a:rPr lang="en-US" sz="1400" dirty="0" smtClean="0"/>
              <a:t>Amazon EBS provides an environment for mission-critical applications such as SAP and Microsoft SharePoint.</a:t>
            </a:r>
          </a:p>
          <a:p>
            <a:pPr>
              <a:buNone/>
            </a:pPr>
            <a:r>
              <a:rPr lang="en-US" sz="1400" dirty="0" smtClean="0"/>
              <a:t>		</a:t>
            </a:r>
            <a:endParaRPr lang="en-US" sz="1400" b="1" dirty="0" smtClean="0"/>
          </a:p>
          <a:p>
            <a:pPr>
              <a:buNone/>
            </a:pPr>
            <a:r>
              <a:rPr lang="en-US" sz="1400" b="1" dirty="0" smtClean="0"/>
              <a:t>File workloads</a:t>
            </a:r>
          </a:p>
          <a:p>
            <a:r>
              <a:rPr lang="en-US" sz="1400" dirty="0" smtClean="0"/>
              <a:t>Amazon EBS can store files and applications securely and supports distributed file sharing.</a:t>
            </a:r>
          </a:p>
          <a:p>
            <a:pPr>
              <a:buNone/>
            </a:pPr>
            <a:r>
              <a:rPr lang="en-US" sz="1400" dirty="0" smtClean="0"/>
              <a:t>		</a:t>
            </a:r>
          </a:p>
          <a:p>
            <a:pPr>
              <a:buNone/>
            </a:pPr>
            <a:r>
              <a:rPr lang="en-US" sz="1400" dirty="0" smtClean="0"/>
              <a:t>	Ex:  NASA/JPL uses </a:t>
            </a:r>
            <a:r>
              <a:rPr lang="en-US" sz="1400" dirty="0" err="1" smtClean="0"/>
              <a:t>GlusterFS</a:t>
            </a:r>
            <a:r>
              <a:rPr lang="en-US" sz="1400" dirty="0" smtClean="0"/>
              <a:t> on Amazon EBS</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2880512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7" name="Content Placeholder 2"/>
          <p:cNvSpPr>
            <a:spLocks noGrp="1"/>
          </p:cNvSpPr>
          <p:nvPr/>
        </p:nvSpPr>
        <p:spPr>
          <a:xfrm>
            <a:off x="228600" y="1511573"/>
            <a:ext cx="868680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rgbClr val="00B050"/>
                </a:solidFill>
              </a:rPr>
              <a:t> </a:t>
            </a:r>
            <a:r>
              <a:rPr lang="en-US" sz="1400" b="1" u="sng" dirty="0" smtClean="0">
                <a:solidFill>
                  <a:srgbClr val="00B050"/>
                </a:solidFill>
              </a:rPr>
              <a:t>EBS Volume Types</a:t>
            </a:r>
          </a:p>
          <a:p>
            <a:pPr marL="0" indent="0">
              <a:buNone/>
            </a:pPr>
            <a:endParaRPr lang="en-US" sz="1400" b="1" u="sng" dirty="0" smtClean="0">
              <a:solidFill>
                <a:srgbClr val="00B050"/>
              </a:solidFill>
            </a:endParaRPr>
          </a:p>
          <a:p>
            <a:r>
              <a:rPr lang="en-US" sz="1400" dirty="0" smtClean="0"/>
              <a:t>Amazon EBS allows you </a:t>
            </a:r>
            <a:r>
              <a:rPr lang="en-US" sz="1400" b="1" dirty="0" smtClean="0"/>
              <a:t>to create storage volumes and attach them to Amazon EC2 instances. </a:t>
            </a:r>
          </a:p>
          <a:p>
            <a:endParaRPr lang="en-US" sz="1400" dirty="0" smtClean="0"/>
          </a:p>
          <a:p>
            <a:r>
              <a:rPr lang="en-US" sz="1400" dirty="0" smtClean="0"/>
              <a:t>Amazon EBS volumes are placed in a specific Availability Zone and automatically </a:t>
            </a:r>
            <a:r>
              <a:rPr lang="en-US" sz="1400" b="1" dirty="0" smtClean="0"/>
              <a:t>replicated</a:t>
            </a:r>
            <a:r>
              <a:rPr lang="en-US" sz="1400" dirty="0" smtClean="0"/>
              <a:t> to protect from the failure of a single component.</a:t>
            </a:r>
          </a:p>
          <a:p>
            <a:endParaRPr lang="en-US" sz="1400" dirty="0" smtClean="0"/>
          </a:p>
          <a:p>
            <a:r>
              <a:rPr lang="en-US" sz="1400" dirty="0"/>
              <a:t> </a:t>
            </a:r>
            <a:r>
              <a:rPr lang="en-US" sz="1400" dirty="0" smtClean="0"/>
              <a:t>Amazon EBS provides </a:t>
            </a:r>
            <a:r>
              <a:rPr lang="en-US" sz="1400" b="1" dirty="0" smtClean="0"/>
              <a:t>three</a:t>
            </a:r>
            <a:r>
              <a:rPr lang="en-US" sz="1400" dirty="0" smtClean="0"/>
              <a:t> volume </a:t>
            </a:r>
            <a:r>
              <a:rPr lang="en-US" sz="1400" b="1" dirty="0" smtClean="0"/>
              <a:t>types </a:t>
            </a:r>
            <a:r>
              <a:rPr lang="en-US" sz="1400" dirty="0" smtClean="0"/>
              <a:t>based on performance and cost </a:t>
            </a:r>
          </a:p>
          <a:p>
            <a:pPr marL="0" indent="0">
              <a:buNone/>
            </a:pPr>
            <a:r>
              <a:rPr lang="en-US" sz="1400" b="1" dirty="0" smtClean="0"/>
              <a:t>	General Purpose (SSD), </a:t>
            </a:r>
          </a:p>
          <a:p>
            <a:pPr marL="0" indent="0">
              <a:buNone/>
            </a:pPr>
            <a:r>
              <a:rPr lang="en-US" sz="1400" b="1" dirty="0" smtClean="0"/>
              <a:t>	Provisioned IOPS (SSD),</a:t>
            </a:r>
          </a:p>
          <a:p>
            <a:pPr marL="0" indent="0">
              <a:buNone/>
            </a:pPr>
            <a:r>
              <a:rPr lang="en-US" sz="1400" b="1" dirty="0" smtClean="0"/>
              <a:t>	Magnetic. </a:t>
            </a:r>
          </a:p>
          <a:p>
            <a:endParaRPr lang="en-US" sz="1400" dirty="0" smtClean="0"/>
          </a:p>
          <a:p>
            <a:r>
              <a:rPr lang="en-US" sz="1400" dirty="0" smtClean="0"/>
              <a:t>All EBS volume types offer the same durable snapshot capabilities and are designed for </a:t>
            </a:r>
            <a:r>
              <a:rPr lang="en-US" sz="1400" b="1" dirty="0" smtClean="0"/>
              <a:t>99.999</a:t>
            </a:r>
            <a:r>
              <a:rPr lang="en-US" sz="1400" dirty="0" smtClean="0"/>
              <a:t>% availability</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4126410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5" name="Content Placeholder 2"/>
          <p:cNvSpPr>
            <a:spLocks noGrp="1"/>
          </p:cNvSpPr>
          <p:nvPr/>
        </p:nvSpPr>
        <p:spPr>
          <a:xfrm>
            <a:off x="228600" y="1295549"/>
            <a:ext cx="8686800" cy="41044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endParaRPr lang="en-US" sz="1400" b="1" dirty="0" smtClean="0"/>
          </a:p>
          <a:p>
            <a:pPr>
              <a:buNone/>
            </a:pPr>
            <a:r>
              <a:rPr lang="en-US" sz="1400" b="1" dirty="0" smtClean="0"/>
              <a:t>Amazon EBS General Purpose (SSD) Volumes</a:t>
            </a:r>
          </a:p>
          <a:p>
            <a:pPr>
              <a:buNone/>
            </a:pPr>
            <a:endParaRPr lang="en-US" sz="1400" b="1" dirty="0" smtClean="0"/>
          </a:p>
          <a:p>
            <a:r>
              <a:rPr lang="en-US" sz="1400" dirty="0" smtClean="0"/>
              <a:t>General Purpose (SSD) volumes are the default EBS volume type for Amazon EC2 instances. </a:t>
            </a:r>
          </a:p>
          <a:p>
            <a:endParaRPr lang="en-US" sz="1400" dirty="0" smtClean="0"/>
          </a:p>
          <a:p>
            <a:r>
              <a:rPr lang="en-US" sz="1400" dirty="0" smtClean="0"/>
              <a:t>General Purpose (SSD) volumes are backed by Solid-State Drives (SSDs) and are suitable for </a:t>
            </a:r>
            <a:r>
              <a:rPr lang="en-US" sz="1400" b="1" dirty="0" smtClean="0"/>
              <a:t>small to medium-sized databases</a:t>
            </a:r>
            <a:r>
              <a:rPr lang="en-US" sz="1400" dirty="0" smtClean="0"/>
              <a:t>, </a:t>
            </a:r>
            <a:r>
              <a:rPr lang="en-US" sz="1400" b="1" dirty="0" smtClean="0"/>
              <a:t>development and test environments</a:t>
            </a:r>
            <a:r>
              <a:rPr lang="en-US" sz="1400" dirty="0" smtClean="0"/>
              <a:t>. </a:t>
            </a:r>
          </a:p>
          <a:p>
            <a:endParaRPr lang="en-US" sz="1400" dirty="0" smtClean="0"/>
          </a:p>
          <a:p>
            <a:r>
              <a:rPr lang="en-US" sz="1400" dirty="0" smtClean="0"/>
              <a:t>General Purpose (SSD) volumes offer consistent baseline performance of 3 IOPS/GB to a maximum of 10,000 IOPS, and provide up to 160 Mbps of throughput per volume. </a:t>
            </a:r>
          </a:p>
          <a:p>
            <a:endParaRPr lang="en-US" sz="1400" dirty="0" smtClean="0"/>
          </a:p>
          <a:p>
            <a:pPr>
              <a:buNone/>
            </a:pPr>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1676170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EBS</a:t>
            </a:r>
            <a:endParaRPr lang="en-US" altLang="en-US" sz="3600" dirty="0">
              <a:solidFill>
                <a:schemeClr val="tx1"/>
              </a:solidFill>
              <a:ea typeface="宋体" pitchFamily="2" charset="-122"/>
            </a:endParaRPr>
          </a:p>
        </p:txBody>
      </p:sp>
      <p:sp>
        <p:nvSpPr>
          <p:cNvPr id="6" name="Content Placeholder 2"/>
          <p:cNvSpPr>
            <a:spLocks noGrp="1"/>
          </p:cNvSpPr>
          <p:nvPr/>
        </p:nvSpPr>
        <p:spPr>
          <a:xfrm>
            <a:off x="259650" y="1439565"/>
            <a:ext cx="8686800" cy="417646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1400" b="1" dirty="0" smtClean="0"/>
              <a:t>Amazon EBS Provisioned IOPS (SSD) Volumes</a:t>
            </a:r>
          </a:p>
          <a:p>
            <a:endParaRPr lang="en-US" sz="1400" dirty="0" smtClean="0"/>
          </a:p>
          <a:p>
            <a:r>
              <a:rPr lang="en-US" sz="1400" dirty="0" smtClean="0"/>
              <a:t>Provisioned IOPS (SSD) volumes are backed by </a:t>
            </a:r>
            <a:r>
              <a:rPr lang="en-US" sz="1400" b="1" dirty="0" smtClean="0"/>
              <a:t>Solid-State Drives </a:t>
            </a:r>
            <a:r>
              <a:rPr lang="en-US" sz="1400" dirty="0" smtClean="0"/>
              <a:t>(SSDs) and suitable for applications with I/O-intensive workloads.</a:t>
            </a:r>
            <a:br>
              <a:rPr lang="en-US" sz="1400" dirty="0" smtClean="0"/>
            </a:br>
            <a:endParaRPr lang="en-US" sz="1400" dirty="0" smtClean="0"/>
          </a:p>
          <a:p>
            <a:r>
              <a:rPr lang="en-US" sz="1400" dirty="0" smtClean="0"/>
              <a:t>Provisioned IOPS (SSD) volumes offer consistent baseline performance of up to 30 IOPS/GB to a maximum of 20,000 IOPS, and provide up to 320 Mbps of throughput per volume. </a:t>
            </a:r>
          </a:p>
          <a:p>
            <a:endParaRPr lang="en-US" sz="1400" dirty="0" smtClean="0"/>
          </a:p>
          <a:p>
            <a:pPr>
              <a:buNone/>
            </a:pPr>
            <a:r>
              <a:rPr lang="en-US" sz="1400" b="1" dirty="0" smtClean="0"/>
              <a:t>Amazon EBS Magnetic Volumes</a:t>
            </a:r>
          </a:p>
          <a:p>
            <a:endParaRPr lang="en-US" sz="1400" dirty="0" smtClean="0"/>
          </a:p>
          <a:p>
            <a:r>
              <a:rPr lang="en-US" sz="1400" dirty="0" smtClean="0"/>
              <a:t>Magnetic volumes provide the lowest cost per GB of all EBS volume types.</a:t>
            </a:r>
          </a:p>
          <a:p>
            <a:endParaRPr lang="en-US" sz="1400" dirty="0" smtClean="0"/>
          </a:p>
          <a:p>
            <a:r>
              <a:rPr lang="en-US" sz="1400" dirty="0" smtClean="0"/>
              <a:t>Magnetic volumes are backed by magnetic drives and are ideal for infrequent data access and for low storage cost.</a:t>
            </a:r>
          </a:p>
          <a:p>
            <a:endParaRPr lang="en-US" sz="1400" dirty="0" smtClean="0"/>
          </a:p>
          <a:p>
            <a:r>
              <a:rPr lang="en-US" sz="1400" dirty="0" smtClean="0"/>
              <a:t> Magnetic volumes provide approximately 100 IOPS on average, with an ability to burst to hundreds of IOPS.</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2388913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157257121</TotalTime>
  <Pages>0</Pages>
  <Words>1275</Words>
  <Characters>0</Characters>
  <Application>Microsoft Office PowerPoint</Application>
  <DocSecurity>0</DocSecurity>
  <PresentationFormat>Custom</PresentationFormat>
  <Lines>0</Lines>
  <Paragraphs>298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Microsoft YaHei</vt:lpstr>
      <vt:lpstr>宋体</vt:lpstr>
      <vt:lpstr>Arial</vt:lpstr>
      <vt:lpstr>Calibri</vt:lpstr>
      <vt:lpstr>Template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Kommana Dileep</dc:creator>
  <cp:lastModifiedBy>Praveen Korvi</cp:lastModifiedBy>
  <cp:revision>109</cp:revision>
  <cp:lastPrinted>1899-12-30T00:00:00Z</cp:lastPrinted>
  <dcterms:created xsi:type="dcterms:W3CDTF">2012-07-05T08:42:41Z</dcterms:created>
  <dcterms:modified xsi:type="dcterms:W3CDTF">2017-12-27T13:42:32Z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1033-9.1.0.4256</vt:lpwstr>
  </property>
</Properties>
</file>