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75945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8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A00"/>
    <a:srgbClr val="284523"/>
    <a:srgbClr val="C1840F"/>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1" d="100"/>
          <a:sy n="81" d="100"/>
        </p:scale>
        <p:origin x="-1056" y="-90"/>
      </p:cViewPr>
      <p:guideLst>
        <p:guide orient="horz" pos="1814"/>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a:latin typeface="Arial" pitchFamily="34" charset="0"/>
              </a:defRPr>
            </a:lvl1pPr>
          </a:lstStyle>
          <a:p>
            <a:pPr>
              <a:defRPr/>
            </a:pPr>
            <a:fld id="{CFE4FD62-D511-4D15-8423-C9E91E35DA32}" type="datetimeFigureOut">
              <a:rPr lang="en-US"/>
              <a:pPr>
                <a:defRPr/>
              </a:pPr>
              <a:t>11/20/2018</a:t>
            </a:fld>
            <a:endParaRPr lang="en-US"/>
          </a:p>
        </p:txBody>
      </p:sp>
      <p:sp>
        <p:nvSpPr>
          <p:cNvPr id="4" name="Slide Image Placeholder 3"/>
          <p:cNvSpPr>
            <a:spLocks noGrp="1" noRot="1" noChangeAspect="1"/>
          </p:cNvSpPr>
          <p:nvPr>
            <p:ph type="sldImg" idx="2"/>
          </p:nvPr>
        </p:nvSpPr>
        <p:spPr>
          <a:xfrm>
            <a:off x="708025" y="685800"/>
            <a:ext cx="54419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a:latin typeface="Arial" pitchFamily="34" charset="0"/>
              </a:defRPr>
            </a:lvl1pPr>
          </a:lstStyle>
          <a:p>
            <a:pPr>
              <a:defRPr/>
            </a:pPr>
            <a:fld id="{313B8C97-9FB8-4E75-B1C2-907560967EC0}" type="slidenum">
              <a:rPr lang="en-US"/>
              <a:pPr>
                <a:defRPr/>
              </a:pPr>
              <a:t>‹#›</a:t>
            </a:fld>
            <a:endParaRPr lang="en-US"/>
          </a:p>
        </p:txBody>
      </p:sp>
    </p:spTree>
    <p:extLst>
      <p:ext uri="{BB962C8B-B14F-4D97-AF65-F5344CB8AC3E}">
        <p14:creationId xmlns:p14="http://schemas.microsoft.com/office/powerpoint/2010/main" xmlns="" val="787299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a:t>
            </a:fld>
            <a:endParaRPr lang="en-US" altLang="en-US" smtClean="0">
              <a:latin typeface="Arial" charset="0"/>
            </a:endParaRPr>
          </a:p>
        </p:txBody>
      </p:sp>
    </p:spTree>
    <p:extLst>
      <p:ext uri="{BB962C8B-B14F-4D97-AF65-F5344CB8AC3E}">
        <p14:creationId xmlns:p14="http://schemas.microsoft.com/office/powerpoint/2010/main" xmlns="" val="276943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10</a:t>
            </a:fld>
            <a:endParaRPr lang="en-US" altLang="en-US" smtClean="0">
              <a:latin typeface="Arial" charset="0"/>
            </a:endParaRPr>
          </a:p>
        </p:txBody>
      </p:sp>
    </p:spTree>
    <p:extLst>
      <p:ext uri="{BB962C8B-B14F-4D97-AF65-F5344CB8AC3E}">
        <p14:creationId xmlns:p14="http://schemas.microsoft.com/office/powerpoint/2010/main" xmlns="" val="404995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11</a:t>
            </a:fld>
            <a:endParaRPr lang="en-US" altLang="en-US" smtClean="0">
              <a:latin typeface="Arial" charset="0"/>
            </a:endParaRPr>
          </a:p>
        </p:txBody>
      </p:sp>
    </p:spTree>
    <p:extLst>
      <p:ext uri="{BB962C8B-B14F-4D97-AF65-F5344CB8AC3E}">
        <p14:creationId xmlns:p14="http://schemas.microsoft.com/office/powerpoint/2010/main" xmlns="" val="3907894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12</a:t>
            </a:fld>
            <a:endParaRPr lang="en-US" altLang="en-US" smtClean="0">
              <a:latin typeface="Arial" charset="0"/>
            </a:endParaRPr>
          </a:p>
        </p:txBody>
      </p:sp>
    </p:spTree>
    <p:extLst>
      <p:ext uri="{BB962C8B-B14F-4D97-AF65-F5344CB8AC3E}">
        <p14:creationId xmlns:p14="http://schemas.microsoft.com/office/powerpoint/2010/main" xmlns="" val="404186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13</a:t>
            </a:fld>
            <a:endParaRPr lang="en-US" altLang="en-US" smtClean="0">
              <a:latin typeface="Arial" charset="0"/>
            </a:endParaRPr>
          </a:p>
        </p:txBody>
      </p:sp>
    </p:spTree>
    <p:extLst>
      <p:ext uri="{BB962C8B-B14F-4D97-AF65-F5344CB8AC3E}">
        <p14:creationId xmlns:p14="http://schemas.microsoft.com/office/powerpoint/2010/main" xmlns="" val="1464139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14</a:t>
            </a:fld>
            <a:endParaRPr lang="en-US" altLang="en-US" smtClean="0">
              <a:latin typeface="Arial" charset="0"/>
            </a:endParaRPr>
          </a:p>
        </p:txBody>
      </p:sp>
    </p:spTree>
    <p:extLst>
      <p:ext uri="{BB962C8B-B14F-4D97-AF65-F5344CB8AC3E}">
        <p14:creationId xmlns:p14="http://schemas.microsoft.com/office/powerpoint/2010/main" xmlns="" val="209713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15</a:t>
            </a:fld>
            <a:endParaRPr lang="en-US" altLang="en-US" smtClean="0">
              <a:latin typeface="Arial" charset="0"/>
            </a:endParaRPr>
          </a:p>
        </p:txBody>
      </p:sp>
    </p:spTree>
    <p:extLst>
      <p:ext uri="{BB962C8B-B14F-4D97-AF65-F5344CB8AC3E}">
        <p14:creationId xmlns:p14="http://schemas.microsoft.com/office/powerpoint/2010/main" xmlns="" val="180759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16</a:t>
            </a:fld>
            <a:endParaRPr lang="en-US" altLang="en-US" smtClean="0">
              <a:latin typeface="Arial" charset="0"/>
            </a:endParaRPr>
          </a:p>
        </p:txBody>
      </p:sp>
    </p:spTree>
    <p:extLst>
      <p:ext uri="{BB962C8B-B14F-4D97-AF65-F5344CB8AC3E}">
        <p14:creationId xmlns:p14="http://schemas.microsoft.com/office/powerpoint/2010/main" xmlns="" val="232664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17</a:t>
            </a:fld>
            <a:endParaRPr lang="en-US" altLang="en-US" smtClean="0">
              <a:latin typeface="Arial" charset="0"/>
            </a:endParaRPr>
          </a:p>
        </p:txBody>
      </p:sp>
    </p:spTree>
    <p:extLst>
      <p:ext uri="{BB962C8B-B14F-4D97-AF65-F5344CB8AC3E}">
        <p14:creationId xmlns:p14="http://schemas.microsoft.com/office/powerpoint/2010/main" xmlns="" val="352398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18</a:t>
            </a:fld>
            <a:endParaRPr lang="en-US" altLang="en-US" smtClean="0">
              <a:latin typeface="Arial" charset="0"/>
            </a:endParaRPr>
          </a:p>
        </p:txBody>
      </p:sp>
    </p:spTree>
    <p:extLst>
      <p:ext uri="{BB962C8B-B14F-4D97-AF65-F5344CB8AC3E}">
        <p14:creationId xmlns:p14="http://schemas.microsoft.com/office/powerpoint/2010/main" xmlns="" val="373345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19</a:t>
            </a:fld>
            <a:endParaRPr lang="en-US" altLang="en-US" smtClean="0">
              <a:latin typeface="Arial" charset="0"/>
            </a:endParaRPr>
          </a:p>
        </p:txBody>
      </p:sp>
    </p:spTree>
    <p:extLst>
      <p:ext uri="{BB962C8B-B14F-4D97-AF65-F5344CB8AC3E}">
        <p14:creationId xmlns:p14="http://schemas.microsoft.com/office/powerpoint/2010/main" xmlns="" val="27541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a:t>
            </a:fld>
            <a:endParaRPr lang="en-US" altLang="en-US" smtClean="0">
              <a:latin typeface="Arial" charset="0"/>
            </a:endParaRPr>
          </a:p>
        </p:txBody>
      </p:sp>
    </p:spTree>
    <p:extLst>
      <p:ext uri="{BB962C8B-B14F-4D97-AF65-F5344CB8AC3E}">
        <p14:creationId xmlns:p14="http://schemas.microsoft.com/office/powerpoint/2010/main" xmlns="" val="3588989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20</a:t>
            </a:fld>
            <a:endParaRPr lang="en-US" altLang="en-US" smtClean="0">
              <a:latin typeface="Arial" charset="0"/>
            </a:endParaRPr>
          </a:p>
        </p:txBody>
      </p:sp>
    </p:spTree>
    <p:extLst>
      <p:ext uri="{BB962C8B-B14F-4D97-AF65-F5344CB8AC3E}">
        <p14:creationId xmlns:p14="http://schemas.microsoft.com/office/powerpoint/2010/main" xmlns="" val="980600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21</a:t>
            </a:fld>
            <a:endParaRPr lang="en-US" altLang="en-US" smtClean="0">
              <a:latin typeface="Arial" charset="0"/>
            </a:endParaRPr>
          </a:p>
        </p:txBody>
      </p:sp>
    </p:spTree>
    <p:extLst>
      <p:ext uri="{BB962C8B-B14F-4D97-AF65-F5344CB8AC3E}">
        <p14:creationId xmlns:p14="http://schemas.microsoft.com/office/powerpoint/2010/main" xmlns="" val="291373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22</a:t>
            </a:fld>
            <a:endParaRPr lang="en-US" altLang="en-US" smtClean="0">
              <a:latin typeface="Arial" charset="0"/>
            </a:endParaRPr>
          </a:p>
        </p:txBody>
      </p:sp>
    </p:spTree>
    <p:extLst>
      <p:ext uri="{BB962C8B-B14F-4D97-AF65-F5344CB8AC3E}">
        <p14:creationId xmlns:p14="http://schemas.microsoft.com/office/powerpoint/2010/main" xmlns="" val="668494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23</a:t>
            </a:fld>
            <a:endParaRPr lang="en-US" altLang="en-US" smtClean="0">
              <a:latin typeface="Arial" charset="0"/>
            </a:endParaRPr>
          </a:p>
        </p:txBody>
      </p:sp>
    </p:spTree>
    <p:extLst>
      <p:ext uri="{BB962C8B-B14F-4D97-AF65-F5344CB8AC3E}">
        <p14:creationId xmlns:p14="http://schemas.microsoft.com/office/powerpoint/2010/main" xmlns="" val="2491212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24</a:t>
            </a:fld>
            <a:endParaRPr lang="en-US" altLang="en-US" smtClean="0">
              <a:latin typeface="Arial" charset="0"/>
            </a:endParaRPr>
          </a:p>
        </p:txBody>
      </p:sp>
    </p:spTree>
    <p:extLst>
      <p:ext uri="{BB962C8B-B14F-4D97-AF65-F5344CB8AC3E}">
        <p14:creationId xmlns:p14="http://schemas.microsoft.com/office/powerpoint/2010/main" xmlns="" val="205812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3</a:t>
            </a:fld>
            <a:endParaRPr lang="en-US" altLang="en-US" smtClean="0">
              <a:latin typeface="Arial" charset="0"/>
            </a:endParaRPr>
          </a:p>
        </p:txBody>
      </p:sp>
    </p:spTree>
    <p:extLst>
      <p:ext uri="{BB962C8B-B14F-4D97-AF65-F5344CB8AC3E}">
        <p14:creationId xmlns:p14="http://schemas.microsoft.com/office/powerpoint/2010/main" xmlns="" val="384299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4</a:t>
            </a:fld>
            <a:endParaRPr lang="en-US" altLang="en-US" smtClean="0">
              <a:latin typeface="Arial" charset="0"/>
            </a:endParaRPr>
          </a:p>
        </p:txBody>
      </p:sp>
    </p:spTree>
    <p:extLst>
      <p:ext uri="{BB962C8B-B14F-4D97-AF65-F5344CB8AC3E}">
        <p14:creationId xmlns:p14="http://schemas.microsoft.com/office/powerpoint/2010/main" xmlns="" val="246291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5</a:t>
            </a:fld>
            <a:endParaRPr lang="en-US" altLang="en-US" smtClean="0">
              <a:latin typeface="Arial" charset="0"/>
            </a:endParaRPr>
          </a:p>
        </p:txBody>
      </p:sp>
    </p:spTree>
    <p:extLst>
      <p:ext uri="{BB962C8B-B14F-4D97-AF65-F5344CB8AC3E}">
        <p14:creationId xmlns:p14="http://schemas.microsoft.com/office/powerpoint/2010/main" xmlns="" val="392625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6</a:t>
            </a:fld>
            <a:endParaRPr lang="en-US" altLang="en-US" smtClean="0">
              <a:latin typeface="Arial" charset="0"/>
            </a:endParaRPr>
          </a:p>
        </p:txBody>
      </p:sp>
    </p:spTree>
    <p:extLst>
      <p:ext uri="{BB962C8B-B14F-4D97-AF65-F5344CB8AC3E}">
        <p14:creationId xmlns:p14="http://schemas.microsoft.com/office/powerpoint/2010/main" xmlns="" val="1034319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7</a:t>
            </a:fld>
            <a:endParaRPr lang="en-US" altLang="en-US" smtClean="0">
              <a:latin typeface="Arial" charset="0"/>
            </a:endParaRPr>
          </a:p>
        </p:txBody>
      </p:sp>
    </p:spTree>
    <p:extLst>
      <p:ext uri="{BB962C8B-B14F-4D97-AF65-F5344CB8AC3E}">
        <p14:creationId xmlns:p14="http://schemas.microsoft.com/office/powerpoint/2010/main" xmlns="" val="387074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8</a:t>
            </a:fld>
            <a:endParaRPr lang="en-US" altLang="en-US" smtClean="0">
              <a:latin typeface="Arial" charset="0"/>
            </a:endParaRPr>
          </a:p>
        </p:txBody>
      </p:sp>
    </p:spTree>
    <p:extLst>
      <p:ext uri="{BB962C8B-B14F-4D97-AF65-F5344CB8AC3E}">
        <p14:creationId xmlns:p14="http://schemas.microsoft.com/office/powerpoint/2010/main" xmlns="" val="32461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9</a:t>
            </a:fld>
            <a:endParaRPr lang="en-US" altLang="en-US" smtClean="0">
              <a:latin typeface="Arial" charset="0"/>
            </a:endParaRPr>
          </a:p>
        </p:txBody>
      </p:sp>
    </p:spTree>
    <p:extLst>
      <p:ext uri="{BB962C8B-B14F-4D97-AF65-F5344CB8AC3E}">
        <p14:creationId xmlns:p14="http://schemas.microsoft.com/office/powerpoint/2010/main" xmlns="" val="3492964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9113"/>
            <a:ext cx="7772400" cy="123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63900"/>
            <a:ext cx="6400800" cy="14716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8A58093-38CC-4750-BC02-66CC78C3B55F}" type="slidenum">
              <a:rPr lang="en-US" altLang="zh-CN"/>
              <a:pPr>
                <a:defRPr/>
              </a:pPr>
              <a:t>‹#›</a:t>
            </a:fld>
            <a:endParaRPr lang="en-US" altLang="zh-CN"/>
          </a:p>
        </p:txBody>
      </p:sp>
    </p:spTree>
    <p:extLst>
      <p:ext uri="{BB962C8B-B14F-4D97-AF65-F5344CB8AC3E}">
        <p14:creationId xmlns:p14="http://schemas.microsoft.com/office/powerpoint/2010/main" xmlns="" val="15136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AA4ABF-8DD3-4A44-A246-9FFB2156E3DD}" type="slidenum">
              <a:rPr lang="en-US" altLang="zh-CN"/>
              <a:pPr>
                <a:defRPr/>
              </a:pPr>
              <a:t>‹#›</a:t>
            </a:fld>
            <a:endParaRPr lang="en-US" altLang="zh-CN"/>
          </a:p>
        </p:txBody>
      </p:sp>
    </p:spTree>
    <p:extLst>
      <p:ext uri="{BB962C8B-B14F-4D97-AF65-F5344CB8AC3E}">
        <p14:creationId xmlns:p14="http://schemas.microsoft.com/office/powerpoint/2010/main" xmlns="" val="196088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1775"/>
            <a:ext cx="2057400" cy="491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1775"/>
            <a:ext cx="6019800" cy="491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192B1E-0A75-4983-B937-FB84A83BAD41}" type="slidenum">
              <a:rPr lang="en-US" altLang="zh-CN"/>
              <a:pPr>
                <a:defRPr/>
              </a:pPr>
              <a:t>‹#›</a:t>
            </a:fld>
            <a:endParaRPr lang="en-US" altLang="zh-CN"/>
          </a:p>
        </p:txBody>
      </p:sp>
    </p:spTree>
    <p:extLst>
      <p:ext uri="{BB962C8B-B14F-4D97-AF65-F5344CB8AC3E}">
        <p14:creationId xmlns:p14="http://schemas.microsoft.com/office/powerpoint/2010/main" xmlns="" val="16469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EA14957-20C8-412B-9D31-454A8B81F856}" type="slidenum">
              <a:rPr lang="en-US" altLang="zh-CN"/>
              <a:pPr>
                <a:defRPr/>
              </a:pPr>
              <a:t>‹#›</a:t>
            </a:fld>
            <a:endParaRPr lang="en-US" altLang="zh-CN"/>
          </a:p>
        </p:txBody>
      </p:sp>
    </p:spTree>
    <p:extLst>
      <p:ext uri="{BB962C8B-B14F-4D97-AF65-F5344CB8AC3E}">
        <p14:creationId xmlns:p14="http://schemas.microsoft.com/office/powerpoint/2010/main" xmlns="" val="10174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0463"/>
            <a:ext cx="7772400" cy="1144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41575"/>
            <a:ext cx="7772400" cy="1258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EB861C-142A-48B7-B11B-B5C6B4C45E79}" type="slidenum">
              <a:rPr lang="en-US" altLang="zh-CN"/>
              <a:pPr>
                <a:defRPr/>
              </a:pPr>
              <a:t>‹#›</a:t>
            </a:fld>
            <a:endParaRPr lang="en-US" altLang="zh-CN"/>
          </a:p>
        </p:txBody>
      </p:sp>
    </p:spTree>
    <p:extLst>
      <p:ext uri="{BB962C8B-B14F-4D97-AF65-F5344CB8AC3E}">
        <p14:creationId xmlns:p14="http://schemas.microsoft.com/office/powerpoint/2010/main" xmlns="" val="264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8271C07-9DA3-4887-A834-0B2F53AD5782}" type="slidenum">
              <a:rPr lang="en-US" altLang="zh-CN"/>
              <a:pPr>
                <a:defRPr/>
              </a:pPr>
              <a:t>‹#›</a:t>
            </a:fld>
            <a:endParaRPr lang="en-US" altLang="zh-CN"/>
          </a:p>
        </p:txBody>
      </p:sp>
    </p:spTree>
    <p:extLst>
      <p:ext uri="{BB962C8B-B14F-4D97-AF65-F5344CB8AC3E}">
        <p14:creationId xmlns:p14="http://schemas.microsoft.com/office/powerpoint/2010/main" xmlns="" val="13606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8"/>
            <a:ext cx="8229600" cy="96043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9050"/>
            <a:ext cx="4040188"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7213"/>
            <a:ext cx="4040188"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89050"/>
            <a:ext cx="4041775"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7213"/>
            <a:ext cx="4041775"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3D49ED0-5C11-4B92-B86C-6E055992D8BC}" type="slidenum">
              <a:rPr lang="en-US" altLang="zh-CN"/>
              <a:pPr>
                <a:defRPr/>
              </a:pPr>
              <a:t>‹#›</a:t>
            </a:fld>
            <a:endParaRPr lang="en-US" altLang="zh-CN"/>
          </a:p>
        </p:txBody>
      </p:sp>
    </p:spTree>
    <p:extLst>
      <p:ext uri="{BB962C8B-B14F-4D97-AF65-F5344CB8AC3E}">
        <p14:creationId xmlns:p14="http://schemas.microsoft.com/office/powerpoint/2010/main" xmlns="" val="114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C54E4FB-1C57-4F3E-AB0B-9373F8DCEC36}" type="slidenum">
              <a:rPr lang="en-US" altLang="zh-CN"/>
              <a:pPr>
                <a:defRPr/>
              </a:pPr>
              <a:t>‹#›</a:t>
            </a:fld>
            <a:endParaRPr lang="en-US" altLang="zh-CN"/>
          </a:p>
        </p:txBody>
      </p:sp>
    </p:spTree>
    <p:extLst>
      <p:ext uri="{BB962C8B-B14F-4D97-AF65-F5344CB8AC3E}">
        <p14:creationId xmlns:p14="http://schemas.microsoft.com/office/powerpoint/2010/main" xmlns="" val="31309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F22B1C9-5F31-4E69-BDE7-416ABAABF2A7}" type="slidenum">
              <a:rPr lang="en-US" altLang="zh-CN"/>
              <a:pPr>
                <a:defRPr/>
              </a:pPr>
              <a:t>‹#›</a:t>
            </a:fld>
            <a:endParaRPr lang="en-US" altLang="zh-CN"/>
          </a:p>
        </p:txBody>
      </p:sp>
    </p:spTree>
    <p:extLst>
      <p:ext uri="{BB962C8B-B14F-4D97-AF65-F5344CB8AC3E}">
        <p14:creationId xmlns:p14="http://schemas.microsoft.com/office/powerpoint/2010/main" xmlns="" val="172839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9763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8600"/>
            <a:ext cx="5111750" cy="4916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204913"/>
            <a:ext cx="3008313" cy="3940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4273C9A-31AF-4EBC-A60A-1BBB6EA01CE2}" type="slidenum">
              <a:rPr lang="en-US" altLang="zh-CN"/>
              <a:pPr>
                <a:defRPr/>
              </a:pPr>
              <a:t>‹#›</a:t>
            </a:fld>
            <a:endParaRPr lang="en-US" altLang="zh-CN"/>
          </a:p>
        </p:txBody>
      </p:sp>
    </p:spTree>
    <p:extLst>
      <p:ext uri="{BB962C8B-B14F-4D97-AF65-F5344CB8AC3E}">
        <p14:creationId xmlns:p14="http://schemas.microsoft.com/office/powerpoint/2010/main" xmlns="" val="26163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32250"/>
            <a:ext cx="5486400" cy="4746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4350"/>
            <a:ext cx="5486400" cy="3455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506913"/>
            <a:ext cx="5486400"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C8D437D-CB73-448F-9742-12B3FE656116}" type="slidenum">
              <a:rPr lang="en-US" altLang="zh-CN"/>
              <a:pPr>
                <a:defRPr/>
              </a:pPr>
              <a:t>‹#›</a:t>
            </a:fld>
            <a:endParaRPr lang="en-US" altLang="zh-CN"/>
          </a:p>
        </p:txBody>
      </p:sp>
    </p:spTree>
    <p:extLst>
      <p:ext uri="{BB962C8B-B14F-4D97-AF65-F5344CB8AC3E}">
        <p14:creationId xmlns:p14="http://schemas.microsoft.com/office/powerpoint/2010/main" xmlns="" val="3619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ummer_green_wheat_field-wallpaper-2560x1600"/>
          <p:cNvPicPr>
            <a:picLocks noChangeAspect="1" noChangeArrowheads="1"/>
          </p:cNvPicPr>
          <p:nvPr/>
        </p:nvPicPr>
        <p:blipFill>
          <a:blip r:embed="rId13" cstate="print">
            <a:extLst>
              <a:ext uri="{28A0092B-C50C-407E-A947-70E740481C1C}">
                <a14:useLocalDpi xmlns:a14="http://schemas.microsoft.com/office/drawing/2010/main" xmlns="" val="0"/>
              </a:ext>
            </a:extLst>
          </a:blip>
          <a:srcRect b="78931"/>
          <a:stretch>
            <a:fillRect/>
          </a:stretch>
        </p:blipFill>
        <p:spPr bwMode="auto">
          <a:xfrm>
            <a:off x="0" y="22225"/>
            <a:ext cx="9144000" cy="120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1775"/>
            <a:ext cx="8229600" cy="95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343025"/>
            <a:ext cx="8229600" cy="3802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0"/>
            <a:endParaRPr lang="en-US" altLang="zh-CN" smtClean="0"/>
          </a:p>
        </p:txBody>
      </p:sp>
      <p:sp>
        <p:nvSpPr>
          <p:cNvPr id="1029" name="Rectangle 5"/>
          <p:cNvSpPr>
            <a:spLocks noGrp="1" noChangeArrowheads="1"/>
          </p:cNvSpPr>
          <p:nvPr>
            <p:ph type="dt" sz="half" idx="2"/>
          </p:nvPr>
        </p:nvSpPr>
        <p:spPr bwMode="auto">
          <a:xfrm>
            <a:off x="457200" y="5245100"/>
            <a:ext cx="213360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5245100"/>
            <a:ext cx="289560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5245100"/>
            <a:ext cx="213360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B8869C55-934F-42E0-8164-E3587AC821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600">
          <a:solidFill>
            <a:srgbClr val="003A00"/>
          </a:solidFill>
          <a:latin typeface="+mj-lt"/>
          <a:ea typeface="+mj-ea"/>
          <a:cs typeface="+mj-cs"/>
        </a:defRPr>
      </a:lvl1pPr>
      <a:lvl2pPr algn="l" rtl="0" eaLnBrk="0" fontAlgn="base" hangingPunct="0">
        <a:spcBef>
          <a:spcPct val="0"/>
        </a:spcBef>
        <a:spcAft>
          <a:spcPct val="0"/>
        </a:spcAft>
        <a:defRPr sz="3600">
          <a:solidFill>
            <a:srgbClr val="003A00"/>
          </a:solidFill>
          <a:latin typeface="Arial" pitchFamily="34" charset="0"/>
          <a:ea typeface="Microsoft YaHei" pitchFamily="34" charset="-122"/>
        </a:defRPr>
      </a:lvl2pPr>
      <a:lvl3pPr algn="l" rtl="0" eaLnBrk="0" fontAlgn="base" hangingPunct="0">
        <a:spcBef>
          <a:spcPct val="0"/>
        </a:spcBef>
        <a:spcAft>
          <a:spcPct val="0"/>
        </a:spcAft>
        <a:defRPr sz="3600">
          <a:solidFill>
            <a:srgbClr val="003A00"/>
          </a:solidFill>
          <a:latin typeface="Arial" pitchFamily="34" charset="0"/>
          <a:ea typeface="Microsoft YaHei" pitchFamily="34" charset="-122"/>
        </a:defRPr>
      </a:lvl3pPr>
      <a:lvl4pPr algn="l" rtl="0" eaLnBrk="0" fontAlgn="base" hangingPunct="0">
        <a:spcBef>
          <a:spcPct val="0"/>
        </a:spcBef>
        <a:spcAft>
          <a:spcPct val="0"/>
        </a:spcAft>
        <a:defRPr sz="3600">
          <a:solidFill>
            <a:srgbClr val="003A00"/>
          </a:solidFill>
          <a:latin typeface="Arial" pitchFamily="34" charset="0"/>
          <a:ea typeface="Microsoft YaHei" pitchFamily="34" charset="-122"/>
        </a:defRPr>
      </a:lvl4pPr>
      <a:lvl5pPr algn="l" rtl="0" eaLnBrk="0" fontAlgn="base" hangingPunct="0">
        <a:spcBef>
          <a:spcPct val="0"/>
        </a:spcBef>
        <a:spcAft>
          <a:spcPct val="0"/>
        </a:spcAft>
        <a:defRPr sz="3600">
          <a:solidFill>
            <a:srgbClr val="003A00"/>
          </a:solidFill>
          <a:latin typeface="Arial" pitchFamily="34" charset="0"/>
          <a:ea typeface="Microsoft YaHei" pitchFamily="34" charset="-122"/>
        </a:defRPr>
      </a:lvl5pPr>
      <a:lvl6pPr marL="457200" algn="l" rtl="0" fontAlgn="base">
        <a:spcBef>
          <a:spcPct val="0"/>
        </a:spcBef>
        <a:spcAft>
          <a:spcPct val="0"/>
        </a:spcAft>
        <a:defRPr sz="3600">
          <a:solidFill>
            <a:srgbClr val="003A00"/>
          </a:solidFill>
          <a:latin typeface="Arial" pitchFamily="34" charset="0"/>
          <a:ea typeface="Microsoft YaHei" pitchFamily="34" charset="-122"/>
        </a:defRPr>
      </a:lvl6pPr>
      <a:lvl7pPr marL="914400" algn="l" rtl="0" fontAlgn="base">
        <a:spcBef>
          <a:spcPct val="0"/>
        </a:spcBef>
        <a:spcAft>
          <a:spcPct val="0"/>
        </a:spcAft>
        <a:defRPr sz="3600">
          <a:solidFill>
            <a:srgbClr val="003A00"/>
          </a:solidFill>
          <a:latin typeface="Arial" pitchFamily="34" charset="0"/>
          <a:ea typeface="Microsoft YaHei" pitchFamily="34" charset="-122"/>
        </a:defRPr>
      </a:lvl7pPr>
      <a:lvl8pPr marL="1371600" algn="l" rtl="0" fontAlgn="base">
        <a:spcBef>
          <a:spcPct val="0"/>
        </a:spcBef>
        <a:spcAft>
          <a:spcPct val="0"/>
        </a:spcAft>
        <a:defRPr sz="3600">
          <a:solidFill>
            <a:srgbClr val="003A00"/>
          </a:solidFill>
          <a:latin typeface="Arial" pitchFamily="34" charset="0"/>
          <a:ea typeface="Microsoft YaHei" pitchFamily="34" charset="-122"/>
        </a:defRPr>
      </a:lvl8pPr>
      <a:lvl9pPr marL="1828800" algn="l" rtl="0" fontAlgn="base">
        <a:spcBef>
          <a:spcPct val="0"/>
        </a:spcBef>
        <a:spcAft>
          <a:spcPct val="0"/>
        </a:spcAft>
        <a:defRPr sz="3600">
          <a:solidFill>
            <a:srgbClr val="003A00"/>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800">
          <a:solidFill>
            <a:srgbClr val="003A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3A00"/>
          </a:solidFill>
          <a:latin typeface="+mn-lt"/>
          <a:ea typeface="+mn-ea"/>
        </a:defRPr>
      </a:lvl2pPr>
      <a:lvl3pPr marL="1143000" indent="-228600" algn="l" rtl="0" eaLnBrk="0" fontAlgn="base" hangingPunct="0">
        <a:spcBef>
          <a:spcPct val="20000"/>
        </a:spcBef>
        <a:spcAft>
          <a:spcPct val="0"/>
        </a:spcAft>
        <a:buChar char="•"/>
        <a:defRPr sz="2800">
          <a:solidFill>
            <a:srgbClr val="003A00"/>
          </a:solidFill>
          <a:latin typeface="+mn-lt"/>
          <a:ea typeface="+mn-ea"/>
        </a:defRPr>
      </a:lvl3pPr>
      <a:lvl4pPr marL="1600200" indent="-228600" algn="l" rtl="0" eaLnBrk="0" fontAlgn="base" hangingPunct="0">
        <a:spcBef>
          <a:spcPct val="20000"/>
        </a:spcBef>
        <a:spcAft>
          <a:spcPct val="0"/>
        </a:spcAft>
        <a:buChar char="–"/>
        <a:defRPr sz="2800">
          <a:solidFill>
            <a:srgbClr val="003A00"/>
          </a:solidFill>
          <a:latin typeface="+mn-lt"/>
          <a:ea typeface="+mn-ea"/>
        </a:defRPr>
      </a:lvl4pPr>
      <a:lvl5pPr marL="2057400" indent="-228600" algn="l" rtl="0" eaLnBrk="0" fontAlgn="base" hangingPunct="0">
        <a:spcBef>
          <a:spcPct val="20000"/>
        </a:spcBef>
        <a:spcAft>
          <a:spcPct val="0"/>
        </a:spcAft>
        <a:buChar char="»"/>
        <a:defRPr sz="2800">
          <a:solidFill>
            <a:srgbClr val="003A00"/>
          </a:solidFill>
          <a:latin typeface="+mn-lt"/>
          <a:ea typeface="+mn-ea"/>
        </a:defRPr>
      </a:lvl5pPr>
      <a:lvl6pPr marL="2514600" indent="-228600" algn="l" rtl="0" fontAlgn="base">
        <a:spcBef>
          <a:spcPct val="20000"/>
        </a:spcBef>
        <a:spcAft>
          <a:spcPct val="0"/>
        </a:spcAft>
        <a:buChar char="»"/>
        <a:defRPr sz="2800">
          <a:solidFill>
            <a:srgbClr val="003A00"/>
          </a:solidFill>
          <a:latin typeface="+mn-lt"/>
          <a:ea typeface="+mn-ea"/>
        </a:defRPr>
      </a:lvl6pPr>
      <a:lvl7pPr marL="2971800" indent="-228600" algn="l" rtl="0" fontAlgn="base">
        <a:spcBef>
          <a:spcPct val="20000"/>
        </a:spcBef>
        <a:spcAft>
          <a:spcPct val="0"/>
        </a:spcAft>
        <a:buChar char="»"/>
        <a:defRPr sz="2800">
          <a:solidFill>
            <a:srgbClr val="003A00"/>
          </a:solidFill>
          <a:latin typeface="+mn-lt"/>
          <a:ea typeface="+mn-ea"/>
        </a:defRPr>
      </a:lvl7pPr>
      <a:lvl8pPr marL="3429000" indent="-228600" algn="l" rtl="0" fontAlgn="base">
        <a:spcBef>
          <a:spcPct val="20000"/>
        </a:spcBef>
        <a:spcAft>
          <a:spcPct val="0"/>
        </a:spcAft>
        <a:buChar char="»"/>
        <a:defRPr sz="2800">
          <a:solidFill>
            <a:srgbClr val="003A00"/>
          </a:solidFill>
          <a:latin typeface="+mn-lt"/>
          <a:ea typeface="+mn-ea"/>
        </a:defRPr>
      </a:lvl8pPr>
      <a:lvl9pPr marL="3886200" indent="-228600" algn="l" rtl="0" fontAlgn="base">
        <a:spcBef>
          <a:spcPct val="20000"/>
        </a:spcBef>
        <a:spcAft>
          <a:spcPct val="0"/>
        </a:spcAft>
        <a:buChar char="»"/>
        <a:defRPr sz="2800">
          <a:solidFill>
            <a:srgbClr val="003A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pic>
        <p:nvPicPr>
          <p:cNvPr id="2051" name="Picture 3" descr="F:\CLOUD\AmazonWebservices_Logo.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33488" y="1511300"/>
            <a:ext cx="6704012"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75097" y="1460754"/>
            <a:ext cx="8686800" cy="42986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marL="285750" indent="-285750" algn="l">
              <a:buFont typeface="Arial" panose="020B0604020202020204" pitchFamily="34" charset="0"/>
              <a:buChar char="•"/>
            </a:pPr>
            <a:r>
              <a:rPr lang="en-US" sz="1400" b="1" dirty="0">
                <a:solidFill>
                  <a:schemeClr val="tx1"/>
                </a:solidFill>
              </a:rPr>
              <a:t>Elastic IP Addresses</a:t>
            </a:r>
          </a:p>
          <a:p>
            <a:pPr algn="l"/>
            <a:r>
              <a:rPr lang="en-US" sz="1400" dirty="0">
                <a:solidFill>
                  <a:schemeClr val="tx1"/>
                </a:solidFill>
              </a:rPr>
              <a:t>Elastic IP addresses are static IP addresses designed for dynamic cloud computing. An Elastic IP address is associated with your account not a particular instance, and you control that address until you choose to explicitly release it. Unlike traditional static IP addresses, however, Elastic IP addresses allow you to mask instance or Availability Zone failures by programmatically remapping your public IP addresses to any instance in your </a:t>
            </a:r>
            <a:r>
              <a:rPr lang="en-US" sz="1400" dirty="0" smtClean="0">
                <a:solidFill>
                  <a:schemeClr val="tx1"/>
                </a:solidFill>
              </a:rPr>
              <a:t>account</a:t>
            </a:r>
          </a:p>
          <a:p>
            <a:pPr algn="l"/>
            <a:endParaRPr lang="en-US" sz="1400" dirty="0">
              <a:solidFill>
                <a:schemeClr val="tx1"/>
              </a:solidFill>
            </a:endParaRPr>
          </a:p>
          <a:p>
            <a:pPr marL="285750" indent="-285750" algn="l">
              <a:buFont typeface="Arial" panose="020B0604020202020204" pitchFamily="34" charset="0"/>
              <a:buChar char="•"/>
            </a:pPr>
            <a:r>
              <a:rPr lang="en-US" sz="1400" b="1" dirty="0">
                <a:solidFill>
                  <a:schemeClr val="tx1"/>
                </a:solidFill>
              </a:rPr>
              <a:t>Amazon Virtual Private Cloud</a:t>
            </a:r>
          </a:p>
          <a:p>
            <a:pPr algn="l"/>
            <a:r>
              <a:rPr lang="en-US" sz="1400" dirty="0">
                <a:solidFill>
                  <a:schemeClr val="tx1"/>
                </a:solidFill>
              </a:rPr>
              <a:t>Amazon Virtual Private Cloud (Amazon </a:t>
            </a:r>
            <a:r>
              <a:rPr lang="en-US" sz="1400" b="1" dirty="0">
                <a:solidFill>
                  <a:schemeClr val="tx1"/>
                </a:solidFill>
              </a:rPr>
              <a:t>VPC</a:t>
            </a:r>
            <a:r>
              <a:rPr lang="en-US" sz="1400" dirty="0">
                <a:solidFill>
                  <a:schemeClr val="tx1"/>
                </a:solidFill>
              </a:rPr>
              <a:t>) lets you provision a </a:t>
            </a:r>
            <a:r>
              <a:rPr lang="en-US" sz="1400" b="1" dirty="0">
                <a:solidFill>
                  <a:schemeClr val="tx1"/>
                </a:solidFill>
              </a:rPr>
              <a:t>logically isolated </a:t>
            </a:r>
            <a:r>
              <a:rPr lang="en-US" sz="1400" dirty="0">
                <a:solidFill>
                  <a:schemeClr val="tx1"/>
                </a:solidFill>
              </a:rPr>
              <a:t>section of the Amazon Web Services (AWS) Cloud where you can launch AWS resources in a virtual network that you define</a:t>
            </a:r>
            <a:r>
              <a:rPr lang="en-US" sz="1400" dirty="0" smtClean="0">
                <a:solidFill>
                  <a:schemeClr val="tx1"/>
                </a:solidFill>
              </a:rPr>
              <a:t>.</a:t>
            </a:r>
          </a:p>
          <a:p>
            <a:pPr algn="l"/>
            <a:r>
              <a:rPr lang="en-US" sz="1400" dirty="0" smtClean="0">
                <a:solidFill>
                  <a:schemeClr val="tx1"/>
                </a:solidFill>
              </a:rPr>
              <a:t> </a:t>
            </a:r>
            <a:endParaRPr lang="en-US" sz="1400" dirty="0">
              <a:solidFill>
                <a:schemeClr val="tx1"/>
              </a:solidFill>
            </a:endParaRPr>
          </a:p>
          <a:p>
            <a:pPr algn="l"/>
            <a:r>
              <a:rPr lang="en-US" sz="1400" dirty="0">
                <a:solidFill>
                  <a:schemeClr val="tx1"/>
                </a:solidFill>
              </a:rPr>
              <a:t>You have complete control over your virtual networking environment, including selection of your own IP address range, creation of </a:t>
            </a:r>
            <a:r>
              <a:rPr lang="en-US" sz="1400" b="1" dirty="0">
                <a:solidFill>
                  <a:schemeClr val="tx1"/>
                </a:solidFill>
              </a:rPr>
              <a:t>subnets</a:t>
            </a:r>
            <a:r>
              <a:rPr lang="en-US" sz="1400" dirty="0">
                <a:solidFill>
                  <a:schemeClr val="tx1"/>
                </a:solidFill>
              </a:rPr>
              <a:t>, and configuration of route tables and network gateways. You can also create a Hardware Virtual Private Network (</a:t>
            </a:r>
            <a:r>
              <a:rPr lang="en-US" sz="1400" b="1" dirty="0">
                <a:solidFill>
                  <a:schemeClr val="tx1"/>
                </a:solidFill>
              </a:rPr>
              <a:t>VPN</a:t>
            </a:r>
            <a:r>
              <a:rPr lang="en-US" sz="1400" dirty="0">
                <a:solidFill>
                  <a:schemeClr val="tx1"/>
                </a:solidFill>
              </a:rPr>
              <a:t>) connection between </a:t>
            </a:r>
            <a:r>
              <a:rPr lang="en-US" sz="1400" b="1" dirty="0">
                <a:solidFill>
                  <a:schemeClr val="tx1"/>
                </a:solidFill>
              </a:rPr>
              <a:t>your corporate datacenter and your VPC </a:t>
            </a:r>
            <a:r>
              <a:rPr lang="en-US" sz="1400" dirty="0">
                <a:solidFill>
                  <a:schemeClr val="tx1"/>
                </a:solidFill>
              </a:rPr>
              <a:t>and leverage the AWS cloud as an extension of your corporate datacenter</a:t>
            </a:r>
          </a:p>
          <a:p>
            <a:pPr algn="l"/>
            <a:endParaRPr lang="en-US" sz="1400" dirty="0">
              <a:solidFill>
                <a:schemeClr val="tx1"/>
              </a:solidFill>
            </a:endParaRPr>
          </a:p>
        </p:txBody>
      </p:sp>
    </p:spTree>
    <p:extLst>
      <p:ext uri="{BB962C8B-B14F-4D97-AF65-F5344CB8AC3E}">
        <p14:creationId xmlns:p14="http://schemas.microsoft.com/office/powerpoint/2010/main" xmlns="" val="2975496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4" name="Rectangle 3"/>
          <p:cNvSpPr/>
          <p:nvPr/>
        </p:nvSpPr>
        <p:spPr>
          <a:xfrm>
            <a:off x="123525" y="1367557"/>
            <a:ext cx="8856984" cy="4616648"/>
          </a:xfrm>
          <a:prstGeom prst="rect">
            <a:avLst/>
          </a:prstGeom>
        </p:spPr>
        <p:txBody>
          <a:bodyPr wrap="square">
            <a:spAutoFit/>
          </a:bodyPr>
          <a:lstStyle/>
          <a:p>
            <a:pPr marL="285750" indent="-285750">
              <a:buFont typeface="Arial" panose="020B0604020202020204" pitchFamily="34" charset="0"/>
              <a:buChar char="•"/>
            </a:pPr>
            <a:r>
              <a:rPr lang="en-US" sz="1400" b="1" dirty="0"/>
              <a:t>Amazon CloudWatch</a:t>
            </a:r>
          </a:p>
          <a:p>
            <a:r>
              <a:rPr lang="en-US" sz="1400" dirty="0"/>
              <a:t>Amazon CloudWatch is a web service that provides monitoring for AWS cloud resources and applications, starting with </a:t>
            </a:r>
            <a:r>
              <a:rPr lang="en-US" sz="1400" b="1" dirty="0"/>
              <a:t>Amazon EC2</a:t>
            </a:r>
            <a:r>
              <a:rPr lang="en-US" sz="1400" dirty="0"/>
              <a:t>. It provides you with visibility into resource </a:t>
            </a:r>
            <a:r>
              <a:rPr lang="en-US" sz="1400" b="1" dirty="0"/>
              <a:t>utilization, operational performance</a:t>
            </a:r>
            <a:r>
              <a:rPr lang="en-US" sz="1400" dirty="0"/>
              <a:t>, and overall demand patterns—including metrics such as </a:t>
            </a:r>
            <a:r>
              <a:rPr lang="en-US" sz="1400" b="1" dirty="0"/>
              <a:t>CPU utilization, disk reads and writes, and network traffic</a:t>
            </a:r>
            <a:r>
              <a:rPr lang="en-US" sz="1400" dirty="0"/>
              <a:t>. You can get statistics, view graphs, and set alarms for your metric data. </a:t>
            </a:r>
            <a:endParaRPr lang="en-US" sz="1400" dirty="0" smtClean="0"/>
          </a:p>
          <a:p>
            <a:endParaRPr lang="en-US" sz="1400" dirty="0"/>
          </a:p>
          <a:p>
            <a:pPr marL="285750" indent="-285750">
              <a:buFont typeface="Arial" panose="020B0604020202020204" pitchFamily="34" charset="0"/>
              <a:buChar char="•"/>
            </a:pPr>
            <a:r>
              <a:rPr lang="en-US" sz="1400" b="1" dirty="0"/>
              <a:t>Auto Scaling</a:t>
            </a:r>
          </a:p>
          <a:p>
            <a:r>
              <a:rPr lang="en-US" sz="1400" dirty="0" smtClean="0"/>
              <a:t>With </a:t>
            </a:r>
            <a:r>
              <a:rPr lang="en-US" sz="1400" dirty="0"/>
              <a:t>Auto Scaling, you can ensure that the number of Amazon EC2 instances you’re using scales up seamlessly during demand </a:t>
            </a:r>
            <a:r>
              <a:rPr lang="en-US" sz="1400" b="1" dirty="0"/>
              <a:t>spikes</a:t>
            </a:r>
            <a:r>
              <a:rPr lang="en-US" sz="1400" dirty="0"/>
              <a:t> to maintain </a:t>
            </a:r>
            <a:r>
              <a:rPr lang="en-US" sz="1400" b="1" dirty="0"/>
              <a:t>performance</a:t>
            </a:r>
            <a:r>
              <a:rPr lang="en-US" sz="1400" dirty="0"/>
              <a:t>, and scales down </a:t>
            </a:r>
            <a:r>
              <a:rPr lang="en-US" sz="1400" b="1" dirty="0"/>
              <a:t>automatically</a:t>
            </a:r>
            <a:r>
              <a:rPr lang="en-US" sz="1400" dirty="0"/>
              <a:t> during demand lulls to minimize costs. </a:t>
            </a:r>
          </a:p>
          <a:p>
            <a:r>
              <a:rPr lang="en-US" sz="1400" dirty="0"/>
              <a:t>Auto Scaling is particularly well suited for applications that experience hourly, daily, or weekly variability in usage. </a:t>
            </a:r>
          </a:p>
          <a:p>
            <a:r>
              <a:rPr lang="en-US" sz="1400" dirty="0"/>
              <a:t>Auto Scaling is enabled by </a:t>
            </a:r>
            <a:r>
              <a:rPr lang="en-US" sz="1400" b="1" dirty="0"/>
              <a:t>Amazon CloudWatch </a:t>
            </a:r>
            <a:r>
              <a:rPr lang="en-US" sz="1400" dirty="0"/>
              <a:t>and available at no additional charge beyond Amazon CloudWatch </a:t>
            </a:r>
            <a:r>
              <a:rPr lang="en-US" sz="1400" dirty="0" smtClean="0"/>
              <a:t>fees</a:t>
            </a:r>
          </a:p>
          <a:p>
            <a:endParaRPr lang="en-US" sz="1400" dirty="0"/>
          </a:p>
          <a:p>
            <a:pPr marL="285750" indent="-285750">
              <a:buFont typeface="Arial" panose="020B0604020202020204" pitchFamily="34" charset="0"/>
              <a:buChar char="•"/>
            </a:pPr>
            <a:r>
              <a:rPr lang="en-US" sz="1400" b="1" dirty="0"/>
              <a:t>Elastic Load Balancing</a:t>
            </a:r>
          </a:p>
          <a:p>
            <a:r>
              <a:rPr lang="en-US" sz="1400" dirty="0"/>
              <a:t>Elastic Load Balancing automatically distributes incoming application traffic across multiple Amazon EC2 instances. It enables you to achieve even greater fault tolerance in your applications, seamlessly providing the amount of load balancing capacity needed in response to incoming application traffic</a:t>
            </a:r>
          </a:p>
          <a:p>
            <a:endParaRPr lang="en-US" sz="1400" dirty="0"/>
          </a:p>
          <a:p>
            <a:endParaRPr lang="en-US" sz="1400" dirty="0"/>
          </a:p>
        </p:txBody>
      </p:sp>
    </p:spTree>
    <p:extLst>
      <p:ext uri="{BB962C8B-B14F-4D97-AF65-F5344CB8AC3E}">
        <p14:creationId xmlns:p14="http://schemas.microsoft.com/office/powerpoint/2010/main" xmlns="" val="611747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7851" y="1317883"/>
            <a:ext cx="8686800" cy="42981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marL="285750" indent="-285750" algn="l">
              <a:buFont typeface="Arial" panose="020B0604020202020204" pitchFamily="34" charset="0"/>
              <a:buChar char="•"/>
            </a:pPr>
            <a:r>
              <a:rPr lang="en-US" sz="1400" b="1" kern="0" dirty="0" smtClean="0">
                <a:solidFill>
                  <a:schemeClr val="tx1"/>
                </a:solidFill>
              </a:rPr>
              <a:t>Dense Storage Instances</a:t>
            </a:r>
          </a:p>
          <a:p>
            <a:pPr algn="l">
              <a:buFontTx/>
            </a:pPr>
            <a:r>
              <a:rPr lang="en-US" sz="1400" kern="0" dirty="0" smtClean="0">
                <a:solidFill>
                  <a:schemeClr val="tx1"/>
                </a:solidFill>
              </a:rPr>
              <a:t>Customers requiring very high storage density per instance, and high sequential I/O for data-intensive applications like Massively Parallel Processing (MPP) data warehouse, MapReduce and Hadoop distributed computing, and log and data processing can benefit from Dense Storage instances. Dense Storage instances are an Amazon EC2 instance type that can provide customers with sequential I/O throughout of up to 3.9 GB/s and provide customers with up to </a:t>
            </a:r>
            <a:r>
              <a:rPr lang="en-US" sz="1400" b="1" kern="0" dirty="0" smtClean="0">
                <a:solidFill>
                  <a:schemeClr val="tx1"/>
                </a:solidFill>
              </a:rPr>
              <a:t>48 TB of instance storage across 24 hard disk </a:t>
            </a:r>
            <a:r>
              <a:rPr lang="en-US" sz="1400" kern="0" dirty="0" smtClean="0">
                <a:solidFill>
                  <a:schemeClr val="tx1"/>
                </a:solidFill>
              </a:rPr>
              <a:t>drives</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VM Import/Export</a:t>
            </a:r>
          </a:p>
          <a:p>
            <a:pPr algn="l">
              <a:buFontTx/>
            </a:pPr>
            <a:r>
              <a:rPr lang="en-US" sz="1400" kern="0" dirty="0" smtClean="0">
                <a:solidFill>
                  <a:schemeClr val="tx1"/>
                </a:solidFill>
              </a:rPr>
              <a:t>VM Import/Export enables you to easily import virtual machine images from your existing environment to Amazon EC2 instances and export them back at any time</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AWS Marketplace</a:t>
            </a:r>
          </a:p>
          <a:p>
            <a:pPr algn="l">
              <a:buFontTx/>
            </a:pPr>
            <a:r>
              <a:rPr lang="en-US" sz="1400" kern="0" dirty="0" smtClean="0">
                <a:solidFill>
                  <a:schemeClr val="tx1"/>
                </a:solidFill>
              </a:rPr>
              <a:t>AWS Marketplace is an online store that helps you find, buy and quickly deploy software that runs on AWS. You can use AWS Marketplace’s 1-Click deployment to quickly launch pre-configured software and be charged for what you use, by the hour or month. AWS handles billing and payments, and software charges appear on your AWS bill</a:t>
            </a:r>
          </a:p>
          <a:p>
            <a:pPr algn="l">
              <a:buFontTx/>
            </a:pPr>
            <a:endParaRPr lang="en-US" sz="1400" kern="0" dirty="0">
              <a:solidFill>
                <a:schemeClr val="tx1"/>
              </a:solidFill>
            </a:endParaRPr>
          </a:p>
        </p:txBody>
      </p:sp>
    </p:spTree>
    <p:extLst>
      <p:ext uri="{BB962C8B-B14F-4D97-AF65-F5344CB8AC3E}">
        <p14:creationId xmlns:p14="http://schemas.microsoft.com/office/powerpoint/2010/main" xmlns="" val="1483899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2" name="Rectangle 1"/>
          <p:cNvSpPr/>
          <p:nvPr/>
        </p:nvSpPr>
        <p:spPr>
          <a:xfrm>
            <a:off x="200322" y="1223541"/>
            <a:ext cx="8712968" cy="5124480"/>
          </a:xfrm>
          <a:prstGeom prst="rect">
            <a:avLst/>
          </a:prstGeom>
        </p:spPr>
        <p:txBody>
          <a:bodyPr wrap="square">
            <a:spAutoFit/>
          </a:bodyPr>
          <a:lstStyle/>
          <a:p>
            <a:r>
              <a:rPr lang="en-US" sz="1400" b="1" u="sng" kern="0" dirty="0" smtClean="0">
                <a:solidFill>
                  <a:srgbClr val="00B050"/>
                </a:solidFill>
              </a:rPr>
              <a:t>EC2 Instance Types</a:t>
            </a:r>
          </a:p>
          <a:p>
            <a:pPr marL="285750" indent="-285750">
              <a:buFont typeface="Arial" panose="020B0604020202020204" pitchFamily="34" charset="0"/>
              <a:buChar char="•"/>
            </a:pPr>
            <a:endParaRPr lang="en-US" sz="1400" b="1" u="sng" kern="0" dirty="0">
              <a:solidFill>
                <a:srgbClr val="00B050"/>
              </a:solidFill>
            </a:endParaRPr>
          </a:p>
          <a:p>
            <a:pPr marL="285750" indent="-285750">
              <a:buFont typeface="Arial" panose="020B0604020202020204" pitchFamily="34" charset="0"/>
              <a:buChar char="•"/>
            </a:pPr>
            <a:r>
              <a:rPr lang="en-US" sz="1300" b="1" dirty="0" smtClean="0"/>
              <a:t>General Purpose</a:t>
            </a:r>
            <a:endParaRPr lang="en-US" sz="1300" b="1" dirty="0"/>
          </a:p>
          <a:p>
            <a:r>
              <a:rPr lang="en-US" sz="1300" dirty="0"/>
              <a:t> </a:t>
            </a:r>
            <a:r>
              <a:rPr lang="en-US" sz="1300" dirty="0" smtClean="0"/>
              <a:t>     T2 </a:t>
            </a:r>
            <a:r>
              <a:rPr lang="en-US" sz="1300" dirty="0" smtClean="0"/>
              <a:t>instances, T3</a:t>
            </a:r>
            <a:endParaRPr lang="en-US" sz="1300" dirty="0" smtClean="0"/>
          </a:p>
          <a:p>
            <a:r>
              <a:rPr lang="en-US" sz="1300" dirty="0" smtClean="0"/>
              <a:t>      M5 instances</a:t>
            </a:r>
          </a:p>
          <a:p>
            <a:r>
              <a:rPr lang="en-US" sz="1300" dirty="0" smtClean="0"/>
              <a:t>      M4 instances</a:t>
            </a:r>
          </a:p>
          <a:p>
            <a:pPr marL="342900" indent="-342900">
              <a:buAutoNum type="arabicPeriod"/>
            </a:pPr>
            <a:endParaRPr lang="en-US" sz="1300" dirty="0"/>
          </a:p>
          <a:p>
            <a:pPr marL="285750" indent="-285750">
              <a:buFont typeface="Arial" panose="020B0604020202020204" pitchFamily="34" charset="0"/>
              <a:buChar char="•"/>
            </a:pPr>
            <a:r>
              <a:rPr lang="en-US" sz="1300" b="1" dirty="0" smtClean="0"/>
              <a:t>Compute Optimized</a:t>
            </a:r>
          </a:p>
          <a:p>
            <a:r>
              <a:rPr lang="en-US" sz="1300" dirty="0" smtClean="0"/>
              <a:t>      C4 instances</a:t>
            </a:r>
          </a:p>
          <a:p>
            <a:r>
              <a:rPr lang="en-US" sz="1300" dirty="0" smtClean="0"/>
              <a:t>      C3 instances</a:t>
            </a:r>
          </a:p>
          <a:p>
            <a:pPr marL="342900" indent="-342900">
              <a:buFont typeface="Arial" charset="0"/>
              <a:buAutoNum type="arabicPeriod"/>
            </a:pPr>
            <a:endParaRPr lang="en-US" sz="1300" dirty="0"/>
          </a:p>
          <a:p>
            <a:pPr marL="285750" indent="-285750">
              <a:buFont typeface="Arial" panose="020B0604020202020204" pitchFamily="34" charset="0"/>
              <a:buChar char="•"/>
            </a:pPr>
            <a:r>
              <a:rPr lang="en-US" sz="1300" b="1" dirty="0" smtClean="0"/>
              <a:t>Memory Optimized</a:t>
            </a:r>
            <a:endParaRPr lang="en-US" sz="1300" b="1" dirty="0"/>
          </a:p>
          <a:p>
            <a:r>
              <a:rPr lang="en-US" sz="1300" dirty="0" smtClean="0"/>
              <a:t>      </a:t>
            </a:r>
            <a:r>
              <a:rPr lang="en-US" sz="1300" smtClean="0"/>
              <a:t>R3 </a:t>
            </a:r>
            <a:r>
              <a:rPr lang="en-US" sz="1300" smtClean="0"/>
              <a:t>instances, X1, X1e</a:t>
            </a:r>
            <a:endParaRPr lang="en-US" sz="1300" dirty="0" smtClean="0"/>
          </a:p>
          <a:p>
            <a:pPr marL="342900" indent="-342900">
              <a:buFont typeface="Arial" charset="0"/>
              <a:buAutoNum type="arabicPeriod"/>
            </a:pPr>
            <a:endParaRPr lang="en-US" sz="1300" dirty="0"/>
          </a:p>
          <a:p>
            <a:pPr marL="285750" indent="-285750">
              <a:buFont typeface="Arial" panose="020B0604020202020204" pitchFamily="34" charset="0"/>
              <a:buChar char="•"/>
            </a:pPr>
            <a:r>
              <a:rPr lang="en-US" sz="1300" b="1" dirty="0" smtClean="0"/>
              <a:t>GPU</a:t>
            </a:r>
            <a:endParaRPr lang="en-US" sz="1300" b="1" dirty="0"/>
          </a:p>
          <a:p>
            <a:r>
              <a:rPr lang="en-US" sz="1300" dirty="0" smtClean="0"/>
              <a:t>      G2 </a:t>
            </a:r>
            <a:r>
              <a:rPr lang="en-US" sz="1300" dirty="0"/>
              <a:t>instances</a:t>
            </a:r>
          </a:p>
          <a:p>
            <a:endParaRPr lang="en-US" sz="1300" dirty="0" smtClean="0"/>
          </a:p>
          <a:p>
            <a:pPr marL="285750" indent="-285750">
              <a:buFont typeface="Arial" panose="020B0604020202020204" pitchFamily="34" charset="0"/>
              <a:buChar char="•"/>
            </a:pPr>
            <a:r>
              <a:rPr lang="en-US" sz="1300" b="1" dirty="0" smtClean="0"/>
              <a:t>Storage </a:t>
            </a:r>
            <a:r>
              <a:rPr lang="en-US" sz="1300" b="1" dirty="0"/>
              <a:t>Optimized</a:t>
            </a:r>
          </a:p>
          <a:p>
            <a:r>
              <a:rPr lang="en-US" sz="1300" dirty="0" smtClean="0"/>
              <a:t>      R3 instances</a:t>
            </a:r>
          </a:p>
          <a:p>
            <a:pPr marL="342900" indent="-342900">
              <a:buFont typeface="Arial" charset="0"/>
              <a:buAutoNum type="arabicPeriod"/>
            </a:pPr>
            <a:endParaRPr lang="en-US" sz="1300" dirty="0"/>
          </a:p>
          <a:p>
            <a:pPr marL="285750" indent="-285750">
              <a:buFont typeface="Arial" panose="020B0604020202020204" pitchFamily="34" charset="0"/>
              <a:buChar char="•"/>
            </a:pPr>
            <a:r>
              <a:rPr lang="en-US" sz="1300" b="1" dirty="0" smtClean="0"/>
              <a:t>Dense Storage Instances</a:t>
            </a:r>
            <a:endParaRPr lang="en-US" sz="1300" b="1" dirty="0"/>
          </a:p>
          <a:p>
            <a:r>
              <a:rPr lang="en-US" sz="1300" dirty="0" smtClean="0"/>
              <a:t>      I2 </a:t>
            </a:r>
            <a:r>
              <a:rPr lang="en-US" sz="1300" dirty="0"/>
              <a:t>instances</a:t>
            </a:r>
          </a:p>
          <a:p>
            <a:endParaRPr lang="en-US" sz="1400" dirty="0"/>
          </a:p>
          <a:p>
            <a:endParaRPr lang="en-US" sz="1400" dirty="0"/>
          </a:p>
          <a:p>
            <a:endParaRPr lang="en-US" sz="1400" b="1" u="sng" kern="0" dirty="0">
              <a:solidFill>
                <a:srgbClr val="00B050"/>
              </a:solidFill>
            </a:endParaRPr>
          </a:p>
        </p:txBody>
      </p:sp>
    </p:spTree>
    <p:extLst>
      <p:ext uri="{BB962C8B-B14F-4D97-AF65-F5344CB8AC3E}">
        <p14:creationId xmlns:p14="http://schemas.microsoft.com/office/powerpoint/2010/main" xmlns="" val="600598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4" name="Content Placeholder 2"/>
          <p:cNvSpPr txBox="1">
            <a:spLocks/>
          </p:cNvSpPr>
          <p:nvPr/>
        </p:nvSpPr>
        <p:spPr bwMode="auto">
          <a:xfrm>
            <a:off x="173320" y="1367557"/>
            <a:ext cx="868680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Amazon EC2 Pricing</a:t>
            </a:r>
          </a:p>
          <a:p>
            <a:pPr algn="l">
              <a:buFontTx/>
            </a:pPr>
            <a:endParaRPr lang="en-US" sz="1400" b="1" kern="0" dirty="0" smtClean="0">
              <a:solidFill>
                <a:schemeClr val="tx1"/>
              </a:solidFill>
            </a:endParaRPr>
          </a:p>
          <a:p>
            <a:pPr algn="l">
              <a:buFontTx/>
            </a:pPr>
            <a:r>
              <a:rPr lang="en-US" sz="1400" kern="0" dirty="0" smtClean="0">
                <a:solidFill>
                  <a:schemeClr val="tx1"/>
                </a:solidFill>
              </a:rPr>
              <a:t>Pay only for what you use. There is no minimum fee. Estimate your monthly bill using AWS Simple Monthly Calculator. The prices listed are based on the Region in which your instance is running</a:t>
            </a:r>
          </a:p>
          <a:p>
            <a:pPr algn="l">
              <a:buFontTx/>
            </a:pPr>
            <a:endParaRPr lang="en-US" sz="1400" b="1" kern="0" dirty="0" smtClean="0">
              <a:solidFill>
                <a:schemeClr val="tx1"/>
              </a:solidFill>
            </a:endParaRPr>
          </a:p>
          <a:p>
            <a:pPr algn="l">
              <a:buFontTx/>
            </a:pPr>
            <a:r>
              <a:rPr lang="en-US" sz="1400" b="1" kern="0" dirty="0" smtClean="0">
                <a:solidFill>
                  <a:schemeClr val="tx1"/>
                </a:solidFill>
              </a:rPr>
              <a:t>Free Tier*</a:t>
            </a:r>
          </a:p>
          <a:p>
            <a:pPr algn="l">
              <a:buFontTx/>
            </a:pPr>
            <a:r>
              <a:rPr lang="en-US" sz="1400" kern="0" dirty="0" smtClean="0">
                <a:solidFill>
                  <a:schemeClr val="tx1"/>
                </a:solidFill>
              </a:rPr>
              <a:t>As part of AWS’s Free Tier, new AWS customers can get started with Amazon EC2 for free. Upon sign-up, new AWS customers receive the following EC2 services each month for one year:</a:t>
            </a:r>
          </a:p>
          <a:p>
            <a:pPr algn="l">
              <a:buFontTx/>
            </a:pPr>
            <a:r>
              <a:rPr lang="en-US" sz="1400" b="1" kern="0" dirty="0" smtClean="0">
                <a:solidFill>
                  <a:schemeClr val="tx1"/>
                </a:solidFill>
              </a:rPr>
              <a:t>1. </a:t>
            </a:r>
            <a:r>
              <a:rPr lang="en-US" sz="1400" kern="0" dirty="0" smtClean="0">
                <a:solidFill>
                  <a:schemeClr val="tx1"/>
                </a:solidFill>
              </a:rPr>
              <a:t>750 hours of EC2 running Linux, RHEL, or SLES t2.micro instance usage</a:t>
            </a:r>
          </a:p>
          <a:p>
            <a:pPr algn="l">
              <a:buFontTx/>
            </a:pPr>
            <a:r>
              <a:rPr lang="en-US" sz="1400" b="1" kern="0" dirty="0" smtClean="0">
                <a:solidFill>
                  <a:schemeClr val="tx1"/>
                </a:solidFill>
              </a:rPr>
              <a:t>2. </a:t>
            </a:r>
            <a:r>
              <a:rPr lang="en-US" sz="1400" kern="0" dirty="0" smtClean="0">
                <a:solidFill>
                  <a:schemeClr val="tx1"/>
                </a:solidFill>
              </a:rPr>
              <a:t>750 hours of EC2 running Microsoft Windows Server t2.micro instance usage</a:t>
            </a:r>
          </a:p>
          <a:p>
            <a:pPr algn="l">
              <a:buFontTx/>
            </a:pPr>
            <a:r>
              <a:rPr lang="en-US" sz="1400" b="1" kern="0" dirty="0" smtClean="0">
                <a:solidFill>
                  <a:schemeClr val="tx1"/>
                </a:solidFill>
              </a:rPr>
              <a:t>3. </a:t>
            </a:r>
            <a:r>
              <a:rPr lang="en-US" sz="1400" kern="0" dirty="0" smtClean="0">
                <a:solidFill>
                  <a:schemeClr val="tx1"/>
                </a:solidFill>
              </a:rPr>
              <a:t>750 hours of Elastic Load Balancing plus 15 GB data processing</a:t>
            </a:r>
          </a:p>
          <a:p>
            <a:pPr algn="l">
              <a:buFontTx/>
            </a:pPr>
            <a:r>
              <a:rPr lang="en-US" sz="1400" b="1" kern="0" dirty="0" smtClean="0">
                <a:solidFill>
                  <a:schemeClr val="tx1"/>
                </a:solidFill>
              </a:rPr>
              <a:t>4. </a:t>
            </a:r>
            <a:r>
              <a:rPr lang="en-US" sz="1400" kern="0" dirty="0" smtClean="0">
                <a:solidFill>
                  <a:schemeClr val="tx1"/>
                </a:solidFill>
              </a:rPr>
              <a:t>30 GB of Amazon Elastic Block Storage in any combination of General Purpose (SSD) or Magnetic, plus </a:t>
            </a:r>
            <a:r>
              <a:rPr lang="en-US" sz="1400" b="1" kern="0" dirty="0" smtClean="0">
                <a:solidFill>
                  <a:schemeClr val="tx1"/>
                </a:solidFill>
              </a:rPr>
              <a:t>5.</a:t>
            </a:r>
            <a:r>
              <a:rPr lang="en-US" sz="1400" kern="0" dirty="0" smtClean="0">
                <a:solidFill>
                  <a:schemeClr val="tx1"/>
                </a:solidFill>
              </a:rPr>
              <a:t> 2 million I/</a:t>
            </a:r>
            <a:r>
              <a:rPr lang="en-US" sz="1400" kern="0" dirty="0" err="1" smtClean="0">
                <a:solidFill>
                  <a:schemeClr val="tx1"/>
                </a:solidFill>
              </a:rPr>
              <a:t>Os</a:t>
            </a:r>
            <a:r>
              <a:rPr lang="en-US" sz="1400" kern="0" dirty="0" smtClean="0">
                <a:solidFill>
                  <a:schemeClr val="tx1"/>
                </a:solidFill>
              </a:rPr>
              <a:t> (with Magnetic) and 1 GB of snapshot storage</a:t>
            </a:r>
            <a:br>
              <a:rPr lang="en-US" sz="1400" kern="0" dirty="0" smtClean="0">
                <a:solidFill>
                  <a:schemeClr val="tx1"/>
                </a:solidFill>
              </a:rPr>
            </a:br>
            <a:r>
              <a:rPr lang="en-US" sz="1400" b="1" kern="0" dirty="0" smtClean="0">
                <a:solidFill>
                  <a:schemeClr val="tx1"/>
                </a:solidFill>
              </a:rPr>
              <a:t>6.</a:t>
            </a:r>
            <a:r>
              <a:rPr lang="en-US" sz="1400" kern="0" dirty="0" smtClean="0">
                <a:solidFill>
                  <a:schemeClr val="tx1"/>
                </a:solidFill>
              </a:rPr>
              <a:t> 15 GB of bandwidth out aggregated across all AWS services</a:t>
            </a:r>
          </a:p>
          <a:p>
            <a:pPr algn="l">
              <a:buFontTx/>
            </a:pPr>
            <a:r>
              <a:rPr lang="en-US" sz="1400" b="1" kern="0" dirty="0" smtClean="0">
                <a:solidFill>
                  <a:schemeClr val="tx1"/>
                </a:solidFill>
              </a:rPr>
              <a:t>7.</a:t>
            </a:r>
            <a:r>
              <a:rPr lang="en-US" sz="1400" kern="0" dirty="0" smtClean="0">
                <a:solidFill>
                  <a:schemeClr val="tx1"/>
                </a:solidFill>
              </a:rPr>
              <a:t> 1 GB of Regional Data Transfer</a:t>
            </a:r>
          </a:p>
          <a:p>
            <a:pPr algn="l">
              <a:buFontTx/>
            </a:pPr>
            <a:endParaRPr lang="en-US" sz="1400" b="1" kern="0" dirty="0" smtClean="0">
              <a:solidFill>
                <a:schemeClr val="tx1"/>
              </a:solidFill>
            </a:endParaRPr>
          </a:p>
        </p:txBody>
      </p:sp>
    </p:spTree>
    <p:extLst>
      <p:ext uri="{BB962C8B-B14F-4D97-AF65-F5344CB8AC3E}">
        <p14:creationId xmlns:p14="http://schemas.microsoft.com/office/powerpoint/2010/main" xmlns="" val="1650826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2400" y="1295549"/>
            <a:ext cx="86868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On-Demand Instances</a:t>
            </a:r>
          </a:p>
          <a:p>
            <a:pPr algn="l">
              <a:buFontTx/>
            </a:pPr>
            <a:r>
              <a:rPr lang="en-US" sz="1400" kern="0" dirty="0" smtClean="0">
                <a:solidFill>
                  <a:schemeClr val="tx1"/>
                </a:solidFill>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algn="l">
              <a:buFontTx/>
            </a:pPr>
            <a:endParaRPr lang="en-US" sz="1400" b="1" kern="0" dirty="0" smtClean="0">
              <a:solidFill>
                <a:schemeClr val="tx1"/>
              </a:solidFill>
            </a:endParaRPr>
          </a:p>
        </p:txBody>
      </p:sp>
      <p:pic>
        <p:nvPicPr>
          <p:cNvPr id="6" name="Picture 3"/>
          <p:cNvPicPr>
            <a:picLocks noChangeAspect="1" noChangeArrowheads="1"/>
          </p:cNvPicPr>
          <p:nvPr/>
        </p:nvPicPr>
        <p:blipFill>
          <a:blip r:embed="rId3" cstate="print"/>
          <a:srcRect/>
          <a:stretch>
            <a:fillRect/>
          </a:stretch>
        </p:blipFill>
        <p:spPr bwMode="auto">
          <a:xfrm>
            <a:off x="282051" y="2303661"/>
            <a:ext cx="8829675" cy="3342605"/>
          </a:xfrm>
          <a:prstGeom prst="rect">
            <a:avLst/>
          </a:prstGeom>
          <a:noFill/>
          <a:ln w="9525">
            <a:noFill/>
            <a:miter lim="800000"/>
            <a:headEnd/>
            <a:tailEnd/>
          </a:ln>
          <a:effectLst/>
        </p:spPr>
      </p:pic>
    </p:spTree>
    <p:extLst>
      <p:ext uri="{BB962C8B-B14F-4D97-AF65-F5344CB8AC3E}">
        <p14:creationId xmlns:p14="http://schemas.microsoft.com/office/powerpoint/2010/main" xmlns="" val="3373898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7" name="Content Placeholder 2"/>
          <p:cNvSpPr txBox="1">
            <a:spLocks/>
          </p:cNvSpPr>
          <p:nvPr/>
        </p:nvSpPr>
        <p:spPr bwMode="auto">
          <a:xfrm>
            <a:off x="171985" y="1295549"/>
            <a:ext cx="86868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Data Transfer</a:t>
            </a:r>
          </a:p>
          <a:p>
            <a:pPr algn="l">
              <a:buFontTx/>
            </a:pPr>
            <a:r>
              <a:rPr lang="en-US" sz="1400" kern="0" dirty="0" smtClean="0">
                <a:solidFill>
                  <a:schemeClr val="tx1"/>
                </a:solidFill>
              </a:rPr>
              <a:t>The pricing below is based on data transferred "in" to and "out" of Amazon EC2. </a:t>
            </a:r>
          </a:p>
          <a:p>
            <a:pPr algn="l">
              <a:buFontTx/>
            </a:pPr>
            <a:endParaRPr lang="en-US" sz="1400" b="1" kern="0" dirty="0" smtClean="0">
              <a:solidFill>
                <a:schemeClr val="tx1"/>
              </a:solidFill>
            </a:endParaRPr>
          </a:p>
        </p:txBody>
      </p:sp>
      <p:pic>
        <p:nvPicPr>
          <p:cNvPr id="8" name="Picture 2"/>
          <p:cNvPicPr>
            <a:picLocks noChangeAspect="1" noChangeArrowheads="1"/>
          </p:cNvPicPr>
          <p:nvPr/>
        </p:nvPicPr>
        <p:blipFill>
          <a:blip r:embed="rId3" cstate="print"/>
          <a:srcRect/>
          <a:stretch>
            <a:fillRect/>
          </a:stretch>
        </p:blipFill>
        <p:spPr bwMode="auto">
          <a:xfrm>
            <a:off x="214313" y="2015628"/>
            <a:ext cx="8715375" cy="3528393"/>
          </a:xfrm>
          <a:prstGeom prst="rect">
            <a:avLst/>
          </a:prstGeom>
          <a:noFill/>
          <a:ln w="9525">
            <a:noFill/>
            <a:miter lim="800000"/>
            <a:headEnd/>
            <a:tailEnd/>
          </a:ln>
          <a:effectLst/>
        </p:spPr>
      </p:pic>
    </p:spTree>
    <p:extLst>
      <p:ext uri="{BB962C8B-B14F-4D97-AF65-F5344CB8AC3E}">
        <p14:creationId xmlns:p14="http://schemas.microsoft.com/office/powerpoint/2010/main" xmlns="" val="957078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pic>
        <p:nvPicPr>
          <p:cNvPr id="5" name="Picture 2"/>
          <p:cNvPicPr>
            <a:picLocks noChangeAspect="1" noChangeArrowheads="1"/>
          </p:cNvPicPr>
          <p:nvPr/>
        </p:nvPicPr>
        <p:blipFill>
          <a:blip r:embed="rId3" cstate="print"/>
          <a:srcRect/>
          <a:stretch>
            <a:fillRect/>
          </a:stretch>
        </p:blipFill>
        <p:spPr bwMode="auto">
          <a:xfrm>
            <a:off x="233363" y="1439565"/>
            <a:ext cx="8677275" cy="4248472"/>
          </a:xfrm>
          <a:prstGeom prst="rect">
            <a:avLst/>
          </a:prstGeom>
          <a:noFill/>
          <a:ln w="9525">
            <a:noFill/>
            <a:miter lim="800000"/>
            <a:headEnd/>
            <a:tailEnd/>
          </a:ln>
          <a:effectLst/>
        </p:spPr>
      </p:pic>
    </p:spTree>
    <p:extLst>
      <p:ext uri="{BB962C8B-B14F-4D97-AF65-F5344CB8AC3E}">
        <p14:creationId xmlns:p14="http://schemas.microsoft.com/office/powerpoint/2010/main" xmlns="" val="1125633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pic>
        <p:nvPicPr>
          <p:cNvPr id="4" name="Picture 2"/>
          <p:cNvPicPr>
            <a:picLocks noChangeAspect="1" noChangeArrowheads="1"/>
          </p:cNvPicPr>
          <p:nvPr/>
        </p:nvPicPr>
        <p:blipFill>
          <a:blip r:embed="rId3" cstate="print"/>
          <a:srcRect/>
          <a:stretch>
            <a:fillRect/>
          </a:stretch>
        </p:blipFill>
        <p:spPr bwMode="auto">
          <a:xfrm>
            <a:off x="180975" y="1439565"/>
            <a:ext cx="8782050" cy="4104456"/>
          </a:xfrm>
          <a:prstGeom prst="rect">
            <a:avLst/>
          </a:prstGeom>
          <a:noFill/>
          <a:ln w="9525">
            <a:noFill/>
            <a:miter lim="800000"/>
            <a:headEnd/>
            <a:tailEnd/>
          </a:ln>
          <a:effectLst/>
        </p:spPr>
      </p:pic>
    </p:spTree>
    <p:extLst>
      <p:ext uri="{BB962C8B-B14F-4D97-AF65-F5344CB8AC3E}">
        <p14:creationId xmlns:p14="http://schemas.microsoft.com/office/powerpoint/2010/main" xmlns="" val="599848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TextBox 4"/>
          <p:cNvSpPr txBox="1"/>
          <p:nvPr/>
        </p:nvSpPr>
        <p:spPr>
          <a:xfrm>
            <a:off x="274853" y="1367557"/>
            <a:ext cx="8534400" cy="3970318"/>
          </a:xfrm>
          <a:prstGeom prst="rect">
            <a:avLst/>
          </a:prstGeom>
          <a:noFill/>
        </p:spPr>
        <p:txBody>
          <a:bodyPr wrap="square" rtlCol="0">
            <a:spAutoFit/>
          </a:bodyPr>
          <a:lstStyle/>
          <a:p>
            <a:r>
              <a:rPr lang="en-US" sz="1400" b="1" dirty="0" smtClean="0"/>
              <a:t>Amazon CloudWatch - </a:t>
            </a:r>
            <a:r>
              <a:rPr lang="en-US" sz="1400" b="1" dirty="0" err="1" smtClean="0"/>
              <a:t>Region:US</a:t>
            </a:r>
            <a:r>
              <a:rPr lang="en-US" sz="1400" b="1" dirty="0" smtClean="0"/>
              <a:t> East (N. Virginia)</a:t>
            </a:r>
          </a:p>
          <a:p>
            <a:endParaRPr lang="en-US" sz="1400" dirty="0" smtClean="0"/>
          </a:p>
          <a:p>
            <a:r>
              <a:rPr lang="en-US" sz="1400" b="1" dirty="0" smtClean="0"/>
              <a:t>Detailed Monitoring for Amazon EC2 Instances</a:t>
            </a:r>
          </a:p>
          <a:p>
            <a:r>
              <a:rPr lang="en-US" sz="1400" dirty="0" smtClean="0"/>
              <a:t>$3.50 per instance per month for Detailed Monitoring at 1-minute frequency</a:t>
            </a:r>
          </a:p>
          <a:p>
            <a:endParaRPr lang="en-US" sz="1400" dirty="0" smtClean="0"/>
          </a:p>
          <a:p>
            <a:r>
              <a:rPr lang="en-US" sz="1400" b="1" dirty="0" smtClean="0"/>
              <a:t>Amazon CloudWatch Custom Metrics</a:t>
            </a:r>
          </a:p>
          <a:p>
            <a:r>
              <a:rPr lang="en-US" sz="1400" dirty="0" smtClean="0"/>
              <a:t>$0.50 per metric per month</a:t>
            </a:r>
          </a:p>
          <a:p>
            <a:endParaRPr lang="en-US" sz="1400" dirty="0" smtClean="0"/>
          </a:p>
          <a:p>
            <a:r>
              <a:rPr lang="en-US" sz="1400" b="1" dirty="0" smtClean="0"/>
              <a:t>Amazon CloudWatch Alarms</a:t>
            </a:r>
          </a:p>
          <a:p>
            <a:r>
              <a:rPr lang="en-US" sz="1400" dirty="0" smtClean="0"/>
              <a:t>$0.10 per alarm per month</a:t>
            </a:r>
          </a:p>
          <a:p>
            <a:endParaRPr lang="en-US" sz="1400" dirty="0" smtClean="0"/>
          </a:p>
          <a:p>
            <a:r>
              <a:rPr lang="en-US" sz="1400" b="1" dirty="0" smtClean="0"/>
              <a:t>Amazon CloudWatch API Requests</a:t>
            </a:r>
          </a:p>
          <a:p>
            <a:r>
              <a:rPr lang="en-US" sz="1400" dirty="0" smtClean="0"/>
              <a:t>$0.01 per 1,000 GetMetricStatistics, ListMetrics, or PutMetricData requests</a:t>
            </a:r>
          </a:p>
          <a:p>
            <a:endParaRPr lang="en-US" sz="1400" dirty="0" smtClean="0"/>
          </a:p>
          <a:p>
            <a:r>
              <a:rPr lang="en-US" sz="1400" b="1" dirty="0" smtClean="0"/>
              <a:t>Amazon CloudWatch Logs*</a:t>
            </a:r>
          </a:p>
          <a:p>
            <a:r>
              <a:rPr lang="en-US" sz="1400" dirty="0" smtClean="0"/>
              <a:t>$0.50 per GB ingested**</a:t>
            </a:r>
          </a:p>
          <a:p>
            <a:r>
              <a:rPr lang="en-US" sz="1400" dirty="0" smtClean="0"/>
              <a:t>$0.03 per GB archived per month***</a:t>
            </a:r>
          </a:p>
          <a:p>
            <a:endParaRPr lang="en-US" sz="1400" dirty="0"/>
          </a:p>
        </p:txBody>
      </p:sp>
    </p:spTree>
    <p:extLst>
      <p:ext uri="{BB962C8B-B14F-4D97-AF65-F5344CB8AC3E}">
        <p14:creationId xmlns:p14="http://schemas.microsoft.com/office/powerpoint/2010/main" xmlns="" val="1450547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228600" y="1439565"/>
            <a:ext cx="8686800" cy="4104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marL="285750" indent="-285750" algn="l">
              <a:buFont typeface="Arial" panose="020B0604020202020204" pitchFamily="34" charset="0"/>
              <a:buChar char="•"/>
            </a:pPr>
            <a:r>
              <a:rPr lang="en-US" sz="1500" kern="0" dirty="0" smtClean="0">
                <a:solidFill>
                  <a:schemeClr val="tx1"/>
                </a:solidFill>
              </a:rPr>
              <a:t>Introduction to Amazon EC2</a:t>
            </a:r>
          </a:p>
          <a:p>
            <a:pPr marL="285750" indent="-285750" algn="l">
              <a:buFont typeface="Arial" panose="020B0604020202020204" pitchFamily="34" charset="0"/>
              <a:buChar char="•"/>
            </a:pPr>
            <a:r>
              <a:rPr lang="en-US" sz="1500" kern="0" dirty="0" smtClean="0">
                <a:solidFill>
                  <a:schemeClr val="tx1"/>
                </a:solidFill>
              </a:rPr>
              <a:t>EC2 Benefits</a:t>
            </a:r>
          </a:p>
          <a:p>
            <a:pPr marL="285750" indent="-285750" algn="l">
              <a:buFont typeface="Arial" panose="020B0604020202020204" pitchFamily="34" charset="0"/>
              <a:buChar char="•"/>
            </a:pPr>
            <a:r>
              <a:rPr lang="en-US" sz="1500" kern="0" dirty="0" smtClean="0">
                <a:solidFill>
                  <a:schemeClr val="tx1"/>
                </a:solidFill>
              </a:rPr>
              <a:t>Use EC2</a:t>
            </a:r>
          </a:p>
          <a:p>
            <a:pPr marL="285750" indent="-285750" algn="l">
              <a:buFont typeface="Arial" panose="020B0604020202020204" pitchFamily="34" charset="0"/>
              <a:buChar char="•"/>
            </a:pPr>
            <a:r>
              <a:rPr lang="en-US" sz="1500" kern="0" dirty="0" smtClean="0">
                <a:solidFill>
                  <a:schemeClr val="tx1"/>
                </a:solidFill>
              </a:rPr>
              <a:t>EC2 Features</a:t>
            </a:r>
          </a:p>
          <a:p>
            <a:pPr marL="285750" indent="-285750" algn="l">
              <a:buFont typeface="Arial" panose="020B0604020202020204" pitchFamily="34" charset="0"/>
              <a:buChar char="•"/>
            </a:pPr>
            <a:r>
              <a:rPr lang="en-US" sz="1500" kern="0" dirty="0">
                <a:solidFill>
                  <a:schemeClr val="tx1"/>
                </a:solidFill>
              </a:rPr>
              <a:t>EC2 Instance Types</a:t>
            </a:r>
          </a:p>
          <a:p>
            <a:pPr marL="285750" indent="-285750" algn="l">
              <a:buFont typeface="Arial" panose="020B0604020202020204" pitchFamily="34" charset="0"/>
              <a:buChar char="•"/>
            </a:pPr>
            <a:r>
              <a:rPr lang="en-US" sz="1500" kern="0" dirty="0" smtClean="0">
                <a:solidFill>
                  <a:schemeClr val="tx1"/>
                </a:solidFill>
              </a:rPr>
              <a:t>Pricing</a:t>
            </a:r>
          </a:p>
          <a:p>
            <a:pPr marL="285750" indent="-285750" algn="l">
              <a:buFont typeface="Arial" panose="020B0604020202020204" pitchFamily="34" charset="0"/>
              <a:buChar char="•"/>
            </a:pPr>
            <a:r>
              <a:rPr lang="en-US" sz="1500" kern="0" dirty="0" smtClean="0">
                <a:solidFill>
                  <a:schemeClr val="tx1"/>
                </a:solidFill>
              </a:rPr>
              <a:t>Lab Exercise</a:t>
            </a:r>
          </a:p>
          <a:p>
            <a:pPr algn="l">
              <a:buFontTx/>
            </a:pPr>
            <a:endParaRPr lang="en-US" sz="1800" kern="0" dirty="0" smtClean="0"/>
          </a:p>
          <a:p>
            <a:pPr algn="l">
              <a:buFontTx/>
            </a:pPr>
            <a:endParaRPr lang="en-US" sz="1800" kern="0" dirty="0" smtClean="0"/>
          </a:p>
          <a:p>
            <a:pPr algn="l">
              <a:buFontTx/>
            </a:pPr>
            <a:endParaRPr lang="en-US" sz="1800" kern="0" dirty="0" smtClean="0"/>
          </a:p>
          <a:p>
            <a:pPr algn="l">
              <a:buFontTx/>
            </a:pPr>
            <a:endParaRPr lang="en-US" sz="1800" kern="0" dirty="0" smtClean="0"/>
          </a:p>
          <a:p>
            <a:pPr algn="l">
              <a:buFontTx/>
            </a:pPr>
            <a:endParaRPr lang="en-US" sz="1800" kern="0" dirty="0" smtClean="0"/>
          </a:p>
          <a:p>
            <a:pPr algn="l">
              <a:buFontTx/>
            </a:pPr>
            <a:endParaRPr lang="en-US" sz="1800" kern="0" dirty="0"/>
          </a:p>
        </p:txBody>
      </p:sp>
    </p:spTree>
    <p:extLst>
      <p:ext uri="{BB962C8B-B14F-4D97-AF65-F5344CB8AC3E}">
        <p14:creationId xmlns:p14="http://schemas.microsoft.com/office/powerpoint/2010/main" xmlns="" val="227489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4" name="TextBox 3"/>
          <p:cNvSpPr txBox="1"/>
          <p:nvPr/>
        </p:nvSpPr>
        <p:spPr>
          <a:xfrm>
            <a:off x="240902" y="1223541"/>
            <a:ext cx="8534400" cy="2246769"/>
          </a:xfrm>
          <a:prstGeom prst="rect">
            <a:avLst/>
          </a:prstGeom>
          <a:noFill/>
        </p:spPr>
        <p:txBody>
          <a:bodyPr wrap="square" rtlCol="0">
            <a:spAutoFit/>
          </a:bodyPr>
          <a:lstStyle/>
          <a:p>
            <a:endParaRPr lang="en-US" sz="1400" b="1" dirty="0" smtClean="0"/>
          </a:p>
          <a:p>
            <a:r>
              <a:rPr lang="en-US" sz="1400" b="1" dirty="0" smtClean="0"/>
              <a:t>Auto Scaling</a:t>
            </a:r>
          </a:p>
          <a:p>
            <a:r>
              <a:rPr lang="en-US" sz="1400" dirty="0" smtClean="0"/>
              <a:t>Auto Scaling is enabled by Amazon </a:t>
            </a:r>
            <a:r>
              <a:rPr lang="en-US" sz="1400" dirty="0" err="1" smtClean="0"/>
              <a:t>CloudWatch</a:t>
            </a:r>
            <a:r>
              <a:rPr lang="en-US" sz="1400" dirty="0" smtClean="0"/>
              <a:t> and carries no additional fees. Each instance launched by Auto Scaling is automatically enabled for monitoring and the applicable Amazon </a:t>
            </a:r>
            <a:r>
              <a:rPr lang="en-US" sz="1400" dirty="0" err="1" smtClean="0"/>
              <a:t>Cloudwatch</a:t>
            </a:r>
            <a:r>
              <a:rPr lang="en-US" sz="1400" dirty="0" smtClean="0"/>
              <a:t> charges will be applied. </a:t>
            </a:r>
            <a:br>
              <a:rPr lang="en-US" sz="1400" dirty="0" smtClean="0"/>
            </a:br>
            <a:endParaRPr lang="en-US" sz="1400" dirty="0" smtClean="0"/>
          </a:p>
          <a:p>
            <a:r>
              <a:rPr lang="en-US" sz="1400" b="1" dirty="0" smtClean="0"/>
              <a:t>Elastic Load Balancing - </a:t>
            </a:r>
            <a:r>
              <a:rPr lang="en-US" sz="1400" b="1" dirty="0" err="1" smtClean="0"/>
              <a:t>Region:US</a:t>
            </a:r>
            <a:r>
              <a:rPr lang="en-US" sz="1400" b="1" dirty="0" smtClean="0"/>
              <a:t> East (N. Virginia)</a:t>
            </a:r>
          </a:p>
          <a:p>
            <a:r>
              <a:rPr lang="en-US" sz="1400" dirty="0" smtClean="0"/>
              <a:t>$0.025 per Elastic Load Balancer-hour (or partial hour)</a:t>
            </a:r>
          </a:p>
          <a:p>
            <a:r>
              <a:rPr lang="en-US" sz="1400" dirty="0" smtClean="0"/>
              <a:t>$0.008 per GB of data processed by an Elastic Load Balancer</a:t>
            </a:r>
          </a:p>
          <a:p>
            <a:endParaRPr lang="en-US" sz="1400" dirty="0"/>
          </a:p>
        </p:txBody>
      </p:sp>
    </p:spTree>
    <p:extLst>
      <p:ext uri="{BB962C8B-B14F-4D97-AF65-F5344CB8AC3E}">
        <p14:creationId xmlns:p14="http://schemas.microsoft.com/office/powerpoint/2010/main" xmlns="" val="3982643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6" name="TextBox 5"/>
          <p:cNvSpPr txBox="1"/>
          <p:nvPr/>
        </p:nvSpPr>
        <p:spPr>
          <a:xfrm>
            <a:off x="304800" y="1295549"/>
            <a:ext cx="8534400" cy="4539704"/>
          </a:xfrm>
          <a:prstGeom prst="rect">
            <a:avLst/>
          </a:prstGeom>
          <a:noFill/>
        </p:spPr>
        <p:txBody>
          <a:bodyPr wrap="square" rtlCol="0">
            <a:spAutoFit/>
          </a:bodyPr>
          <a:lstStyle/>
          <a:p>
            <a:r>
              <a:rPr lang="en-US" sz="1400" b="1" dirty="0" smtClean="0"/>
              <a:t>What is PEM Format?</a:t>
            </a:r>
          </a:p>
          <a:p>
            <a:r>
              <a:rPr lang="en-US" sz="1400" dirty="0" smtClean="0"/>
              <a:t/>
            </a:r>
            <a:br>
              <a:rPr lang="en-US" sz="1400" dirty="0" smtClean="0"/>
            </a:br>
            <a:r>
              <a:rPr lang="en-US" sz="1300" dirty="0" smtClean="0"/>
              <a:t>PEM or Privacy Enhanced Mail is a Base64 encoded DER certificate.  PEM certificates are frequently used for web servers as they can easily be translated into readable data using a simple text editor.  Generally when a PEM encoded file is opened in a text editor, it contains very distinct headers and footers. (DER=Distinguished Encoding Rules)</a:t>
            </a:r>
          </a:p>
          <a:p>
            <a:r>
              <a:rPr lang="en-US" sz="1400" b="1" dirty="0" smtClean="0"/>
              <a:t>Ex:</a:t>
            </a:r>
          </a:p>
          <a:p>
            <a:r>
              <a:rPr lang="en-US" sz="800" dirty="0" smtClean="0"/>
              <a:t>-----BEGIN CERTIFICATE REQUEST-----</a:t>
            </a:r>
            <a:br>
              <a:rPr lang="en-US" sz="800" dirty="0" smtClean="0"/>
            </a:br>
            <a:r>
              <a:rPr lang="en-US" sz="800" dirty="0" smtClean="0"/>
              <a:t>MIIB9TCCAWACAQAwgbgxGTAXBgNVBAoMEFF1b1ZhZGlzIExpbWl0ZWQxHDAaBgNV</a:t>
            </a:r>
            <a:br>
              <a:rPr lang="en-US" sz="800" dirty="0" smtClean="0"/>
            </a:br>
            <a:r>
              <a:rPr lang="en-US" sz="800" dirty="0" smtClean="0"/>
              <a:t>BAsME0RvY3VtZW50IERlcGFydG1lbnQxOTA3BgNVBAMMMFdoeSBhcmUgeW91IGRl</a:t>
            </a:r>
            <a:br>
              <a:rPr lang="en-US" sz="800" dirty="0" smtClean="0"/>
            </a:br>
            <a:r>
              <a:rPr lang="en-US" sz="800" dirty="0" smtClean="0"/>
              <a:t>Y29kaW5nIG1lPyAgVGhpcyBpcyBvbmx5IGEgdGVzdCEhITERMA8GA1UEBwwISGFt</a:t>
            </a:r>
            <a:br>
              <a:rPr lang="en-US" sz="800" dirty="0" smtClean="0"/>
            </a:br>
            <a:r>
              <a:rPr lang="en-US" sz="800" dirty="0" smtClean="0"/>
              <a:t>aWx0b24xETAPBgNVBAgMCFBlbWJyb2tlMQswCQYDVQQGEwJCTTEPMA0GCSqGSIb3</a:t>
            </a:r>
            <a:br>
              <a:rPr lang="en-US" sz="800" dirty="0" smtClean="0"/>
            </a:br>
            <a:r>
              <a:rPr lang="en-US" sz="800" dirty="0" smtClean="0"/>
              <a:t>DQEJARYAMIGfMA0GCSqGSIb3DQEBAQUAA4GNADCBiQKBgQCJ9WRanG/</a:t>
            </a:r>
            <a:r>
              <a:rPr lang="en-US" sz="800" dirty="0" err="1" smtClean="0"/>
              <a:t>fUvcfKiGl</a:t>
            </a:r>
            <a:r>
              <a:rPr lang="en-US" sz="800" dirty="0" smtClean="0"/>
              <a:t/>
            </a:r>
            <a:br>
              <a:rPr lang="en-US" sz="800" dirty="0" smtClean="0"/>
            </a:br>
            <a:r>
              <a:rPr lang="en-US" sz="800" dirty="0" smtClean="0"/>
              <a:t>EL4aRLjGt537mZ28UU9/3eiJeJznNSOuNLnF+hmabAu7H0LT4K7EdqfF+XUZW/2j</a:t>
            </a:r>
            <a:br>
              <a:rPr lang="en-US" sz="800" dirty="0" smtClean="0"/>
            </a:br>
            <a:r>
              <a:rPr lang="en-US" sz="800" dirty="0" smtClean="0"/>
              <a:t>RKRYcvOUDGF9A7OjW7UfKk1In3+6QDCi7X34RE161jqoaJjrm/T18TOKcgkkhRzE</a:t>
            </a:r>
            <a:br>
              <a:rPr lang="en-US" sz="800" dirty="0" smtClean="0"/>
            </a:br>
            <a:r>
              <a:rPr lang="en-US" sz="800" dirty="0" smtClean="0"/>
              <a:t>apQnIDm0Ea/</a:t>
            </a:r>
            <a:r>
              <a:rPr lang="en-US" sz="800" dirty="0" err="1" smtClean="0"/>
              <a:t>HVzX</a:t>
            </a:r>
            <a:r>
              <a:rPr lang="en-US" sz="800" dirty="0" smtClean="0"/>
              <a:t>/PiSOGuertwIDAQABMAsGCSqGSIb3DQEBBQOBgQBzMJdAV4QP</a:t>
            </a:r>
            <a:br>
              <a:rPr lang="en-US" sz="800" dirty="0" smtClean="0"/>
            </a:br>
            <a:r>
              <a:rPr lang="en-US" sz="800" dirty="0" smtClean="0"/>
              <a:t>Awel8LzGx5uMOshezF/KfP67wJ93UW+N7zXY6AwPgoLj4Kjw+WtU684JL8Dtr9FX</a:t>
            </a:r>
            <a:br>
              <a:rPr lang="en-US" sz="800" dirty="0" smtClean="0"/>
            </a:br>
            <a:r>
              <a:rPr lang="en-US" sz="800" dirty="0" smtClean="0"/>
              <a:t>ozakE+8p06BpxegR4BR3FMHf6p+0jQxUEAkAyb/mVgm66TyghDGC6/</a:t>
            </a:r>
            <a:r>
              <a:rPr lang="en-US" sz="800" dirty="0" err="1" smtClean="0"/>
              <a:t>YkiKoZptXQ</a:t>
            </a:r>
            <a:r>
              <a:rPr lang="en-US" sz="800" dirty="0" smtClean="0"/>
              <a:t/>
            </a:r>
            <a:br>
              <a:rPr lang="en-US" sz="800" dirty="0" smtClean="0"/>
            </a:br>
            <a:r>
              <a:rPr lang="en-US" sz="800" dirty="0" smtClean="0"/>
              <a:t>98TwDIK/39WEB/V607As+KoYazQG8drorw==</a:t>
            </a:r>
            <a:br>
              <a:rPr lang="en-US" sz="800" dirty="0" smtClean="0"/>
            </a:br>
            <a:r>
              <a:rPr lang="en-US" sz="800" dirty="0" smtClean="0"/>
              <a:t>-----END CERTIFICATE REQUEST-----</a:t>
            </a:r>
          </a:p>
          <a:p>
            <a:r>
              <a:rPr lang="en-US" sz="1300" dirty="0" smtClean="0"/>
              <a:t>Above is the example of a CSR (certificate signing request) in PEM format.  You can see that PEM has the characteristics of containing a header, the body (which consists mainly of code) and footer.</a:t>
            </a:r>
          </a:p>
          <a:p>
            <a:r>
              <a:rPr lang="en-US" sz="1300" dirty="0" smtClean="0"/>
              <a:t>The header and footer is what identifies the type of file, however be aware that not all PEM files necessarily need them.</a:t>
            </a:r>
          </a:p>
          <a:p>
            <a:r>
              <a:rPr lang="en-US" sz="1300" dirty="0" smtClean="0"/>
              <a:t>-----BEGIN CERTIFICATE REQUEST----- and -----END CERTIFICATE REQUEST----- show a CSR in PEM format.</a:t>
            </a:r>
            <a:br>
              <a:rPr lang="en-US" sz="1300" dirty="0" smtClean="0"/>
            </a:br>
            <a:r>
              <a:rPr lang="en-US" sz="1300" dirty="0" smtClean="0"/>
              <a:t>-----BEGIN RSA PRIVATE KEY----- and -----END RSA PRIVATE KEY----- show a private key in PEM format.</a:t>
            </a:r>
            <a:br>
              <a:rPr lang="en-US" sz="1300" dirty="0" smtClean="0"/>
            </a:br>
            <a:r>
              <a:rPr lang="en-US" sz="1300" dirty="0" smtClean="0"/>
              <a:t>-----BEGIN CERTIFICATE----- and -----END CERTIFICATE----- show a certificate file in PEM format.</a:t>
            </a:r>
            <a:endParaRPr lang="en-US" sz="1300" dirty="0"/>
          </a:p>
        </p:txBody>
      </p:sp>
    </p:spTree>
    <p:extLst>
      <p:ext uri="{BB962C8B-B14F-4D97-AF65-F5344CB8AC3E}">
        <p14:creationId xmlns:p14="http://schemas.microsoft.com/office/powerpoint/2010/main" xmlns="" val="2529545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4" name="TextBox 3"/>
          <p:cNvSpPr txBox="1"/>
          <p:nvPr/>
        </p:nvSpPr>
        <p:spPr>
          <a:xfrm>
            <a:off x="304800" y="1295549"/>
            <a:ext cx="8534400" cy="3539430"/>
          </a:xfrm>
          <a:prstGeom prst="rect">
            <a:avLst/>
          </a:prstGeom>
          <a:noFill/>
        </p:spPr>
        <p:txBody>
          <a:bodyPr wrap="square" rtlCol="0">
            <a:spAutoFit/>
          </a:bodyPr>
          <a:lstStyle/>
          <a:p>
            <a:r>
              <a:rPr lang="en-US" sz="1400" b="1" cap="all" dirty="0" smtClean="0"/>
              <a:t>WHAT IS A .PPK FILE?</a:t>
            </a:r>
          </a:p>
          <a:p>
            <a:endParaRPr lang="en-US" sz="1400" dirty="0" smtClean="0"/>
          </a:p>
          <a:p>
            <a:pPr>
              <a:buFont typeface="Arial" pitchFamily="34" charset="0"/>
              <a:buChar char="•"/>
            </a:pPr>
            <a:r>
              <a:rPr lang="en-US" sz="1400" dirty="0" smtClean="0"/>
              <a:t>Files created by </a:t>
            </a:r>
            <a:r>
              <a:rPr lang="en-US" sz="1400" dirty="0" err="1" smtClean="0"/>
              <a:t>PuTTYgen</a:t>
            </a:r>
            <a:r>
              <a:rPr lang="en-US" sz="1400" dirty="0" smtClean="0"/>
              <a:t> are known as PPK files</a:t>
            </a:r>
          </a:p>
          <a:p>
            <a:pPr>
              <a:buFont typeface="Arial" pitchFamily="34" charset="0"/>
              <a:buChar char="•"/>
            </a:pPr>
            <a:endParaRPr lang="en-US" sz="1400" dirty="0" smtClean="0"/>
          </a:p>
          <a:p>
            <a:pPr>
              <a:buFont typeface="Arial" pitchFamily="34" charset="0"/>
              <a:buChar char="•"/>
            </a:pPr>
            <a:r>
              <a:rPr lang="en-US" sz="1400" dirty="0" smtClean="0"/>
              <a:t>These files are used to enable communication securely with another party having the corresponding public key. </a:t>
            </a:r>
          </a:p>
          <a:p>
            <a:pPr>
              <a:buFont typeface="Arial" pitchFamily="34" charset="0"/>
              <a:buChar char="•"/>
            </a:pPr>
            <a:r>
              <a:rPr lang="en-US" sz="1400" dirty="0" smtClean="0"/>
              <a:t>PPK files contain information about key file authentication which is why they usually serve as the computer’s marker that could allow the recognition and utilization of the files using the Putty software. </a:t>
            </a:r>
          </a:p>
          <a:p>
            <a:pPr>
              <a:buFont typeface="Arial" pitchFamily="34" charset="0"/>
              <a:buChar char="•"/>
            </a:pPr>
            <a:endParaRPr lang="en-US" sz="1400" dirty="0" smtClean="0"/>
          </a:p>
          <a:p>
            <a:pPr>
              <a:buFont typeface="Arial" pitchFamily="34" charset="0"/>
              <a:buChar char="•"/>
            </a:pPr>
            <a:r>
              <a:rPr lang="en-US" sz="1400" dirty="0" smtClean="0"/>
              <a:t>The putty software is the main application using PPK files. This application is useful for SSH and Telnet. If users want to authenticate PPK files, all they need to do is choose Connection → SSH → Auth which can be found on the </a:t>
            </a:r>
            <a:r>
              <a:rPr lang="en-US" sz="1400" dirty="0" err="1" smtClean="0"/>
              <a:t>PuTTY</a:t>
            </a:r>
            <a:r>
              <a:rPr lang="en-US" sz="1400" dirty="0" smtClean="0"/>
              <a:t> Configuration menu. Then after that, they can click on Browse to enable the option called Private Key file for authentication. </a:t>
            </a:r>
          </a:p>
          <a:p>
            <a:pPr>
              <a:buFont typeface="Arial" pitchFamily="34" charset="0"/>
              <a:buChar char="•"/>
            </a:pPr>
            <a:endParaRPr lang="en-US" sz="1400" dirty="0" smtClean="0"/>
          </a:p>
          <a:p>
            <a:pPr>
              <a:buFont typeface="Arial" pitchFamily="34" charset="0"/>
              <a:buChar char="•"/>
            </a:pPr>
            <a:r>
              <a:rPr lang="en-US" sz="1400" dirty="0" smtClean="0"/>
              <a:t>PPK files as well as the Putty software that created them can be opened on Windows, UNIX and MAC systems</a:t>
            </a:r>
            <a:endParaRPr lang="en-US" sz="1400" dirty="0"/>
          </a:p>
        </p:txBody>
      </p:sp>
    </p:spTree>
    <p:extLst>
      <p:ext uri="{BB962C8B-B14F-4D97-AF65-F5344CB8AC3E}">
        <p14:creationId xmlns:p14="http://schemas.microsoft.com/office/powerpoint/2010/main" xmlns="" val="3464016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TextBox 4"/>
          <p:cNvSpPr txBox="1"/>
          <p:nvPr/>
        </p:nvSpPr>
        <p:spPr>
          <a:xfrm>
            <a:off x="304800" y="1367557"/>
            <a:ext cx="8534400" cy="2462213"/>
          </a:xfrm>
          <a:prstGeom prst="rect">
            <a:avLst/>
          </a:prstGeom>
          <a:noFill/>
        </p:spPr>
        <p:txBody>
          <a:bodyPr wrap="square" rtlCol="0">
            <a:spAutoFit/>
          </a:bodyPr>
          <a:lstStyle/>
          <a:p>
            <a:endParaRPr lang="en-US" sz="1400" b="1" dirty="0" smtClean="0"/>
          </a:p>
          <a:p>
            <a:r>
              <a:rPr lang="en-US" sz="1400" b="1" dirty="0" smtClean="0"/>
              <a:t>Lab Exercise</a:t>
            </a:r>
          </a:p>
          <a:p>
            <a:endParaRPr lang="en-US" sz="1400" b="1" dirty="0" smtClean="0"/>
          </a:p>
          <a:p>
            <a:r>
              <a:rPr lang="en-US" sz="1400" b="1" dirty="0" smtClean="0"/>
              <a:t>Create EC2 Instance</a:t>
            </a:r>
          </a:p>
          <a:p>
            <a:r>
              <a:rPr lang="en-US" sz="1400" b="1" dirty="0" smtClean="0"/>
              <a:t>Create Security Groups</a:t>
            </a:r>
          </a:p>
          <a:p>
            <a:r>
              <a:rPr lang="en-US" sz="1400" b="1" dirty="0" smtClean="0"/>
              <a:t>Allow inbound rules</a:t>
            </a:r>
          </a:p>
          <a:p>
            <a:r>
              <a:rPr lang="en-US" sz="1400" b="1" dirty="0" smtClean="0"/>
              <a:t>Download key pair</a:t>
            </a:r>
          </a:p>
          <a:p>
            <a:r>
              <a:rPr lang="en-US" sz="1400" b="1" dirty="0" smtClean="0"/>
              <a:t>Create </a:t>
            </a:r>
            <a:r>
              <a:rPr lang="en-US" sz="1400" b="1" dirty="0" err="1" smtClean="0"/>
              <a:t>ppk</a:t>
            </a:r>
            <a:r>
              <a:rPr lang="en-US" sz="1400" b="1" dirty="0" smtClean="0"/>
              <a:t> file</a:t>
            </a:r>
          </a:p>
          <a:p>
            <a:r>
              <a:rPr lang="en-US" sz="1400" b="1" dirty="0" smtClean="0"/>
              <a:t>Connect Instance</a:t>
            </a:r>
          </a:p>
          <a:p>
            <a:r>
              <a:rPr lang="en-US" sz="1400" b="1" dirty="0" err="1" smtClean="0"/>
              <a:t>Sudo</a:t>
            </a:r>
            <a:r>
              <a:rPr lang="en-US" sz="1400" b="1" dirty="0" smtClean="0"/>
              <a:t> Access</a:t>
            </a:r>
            <a:endParaRPr lang="en-US" sz="1400" dirty="0" smtClean="0"/>
          </a:p>
          <a:p>
            <a:endParaRPr lang="en-US" sz="1400" dirty="0"/>
          </a:p>
        </p:txBody>
      </p:sp>
    </p:spTree>
    <p:extLst>
      <p:ext uri="{BB962C8B-B14F-4D97-AF65-F5344CB8AC3E}">
        <p14:creationId xmlns:p14="http://schemas.microsoft.com/office/powerpoint/2010/main" xmlns="" val="522235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4" name="TextBox 3"/>
          <p:cNvSpPr txBox="1"/>
          <p:nvPr/>
        </p:nvSpPr>
        <p:spPr>
          <a:xfrm>
            <a:off x="304800" y="1367557"/>
            <a:ext cx="8534400" cy="2554545"/>
          </a:xfrm>
          <a:prstGeom prst="rect">
            <a:avLst/>
          </a:prstGeom>
          <a:noFill/>
        </p:spPr>
        <p:txBody>
          <a:bodyPr wrap="square" rtlCol="0">
            <a:spAutoFit/>
          </a:bodyPr>
          <a:lstStyle/>
          <a:p>
            <a:pPr algn="ctr"/>
            <a:endParaRPr lang="en-US" sz="8000" b="1" dirty="0" smtClean="0"/>
          </a:p>
          <a:p>
            <a:pPr algn="ctr"/>
            <a:r>
              <a:rPr lang="en-US" sz="8000" b="1" dirty="0" smtClean="0"/>
              <a:t>Thank You</a:t>
            </a:r>
            <a:endParaRPr lang="en-US" sz="8000" dirty="0"/>
          </a:p>
        </p:txBody>
      </p:sp>
    </p:spTree>
    <p:extLst>
      <p:ext uri="{BB962C8B-B14F-4D97-AF65-F5344CB8AC3E}">
        <p14:creationId xmlns:p14="http://schemas.microsoft.com/office/powerpoint/2010/main" xmlns="" val="345511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128467" y="1295549"/>
            <a:ext cx="86868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kern="0" dirty="0" smtClean="0">
                <a:solidFill>
                  <a:schemeClr val="tx1"/>
                </a:solidFill>
              </a:rPr>
              <a:t>Amazon Elastic Compute Cloud (Amazon EC2) is a web service that provides resizable compute capacity in the cloud</a:t>
            </a:r>
          </a:p>
          <a:p>
            <a:pPr algn="l">
              <a:buFontTx/>
            </a:pPr>
            <a:endParaRPr lang="en-US" sz="1400" kern="0" dirty="0" smtClean="0">
              <a:solidFill>
                <a:schemeClr val="tx1"/>
              </a:solidFill>
            </a:endParaRPr>
          </a:p>
          <a:p>
            <a:pPr algn="l">
              <a:buFontTx/>
            </a:pPr>
            <a:r>
              <a:rPr lang="en-US" sz="1400" kern="0" dirty="0" smtClean="0">
                <a:solidFill>
                  <a:schemeClr val="tx1"/>
                </a:solidFill>
              </a:rPr>
              <a:t>Amazon EC2’s simple web service interface allows you to obtain and configure capacity with minimal friction. </a:t>
            </a:r>
          </a:p>
          <a:p>
            <a:pPr algn="l">
              <a:buFontTx/>
            </a:pPr>
            <a:endParaRPr lang="en-US" sz="1400" kern="0" dirty="0" smtClean="0">
              <a:solidFill>
                <a:schemeClr val="tx1"/>
              </a:solidFill>
            </a:endParaRPr>
          </a:p>
          <a:p>
            <a:pPr algn="l">
              <a:buFontTx/>
            </a:pPr>
            <a:r>
              <a:rPr lang="en-US" sz="1400" kern="0" dirty="0" smtClean="0">
                <a:solidFill>
                  <a:schemeClr val="tx1"/>
                </a:solidFill>
              </a:rPr>
              <a:t>It provides you with complete control of your computing resources and lets you run on Amazon’s proven computing environment. </a:t>
            </a:r>
          </a:p>
          <a:p>
            <a:pPr algn="l">
              <a:buFontTx/>
            </a:pPr>
            <a:endParaRPr lang="en-US" sz="1400" kern="0" dirty="0" smtClean="0">
              <a:solidFill>
                <a:schemeClr val="tx1"/>
              </a:solidFill>
            </a:endParaRPr>
          </a:p>
          <a:p>
            <a:pPr algn="l">
              <a:buFontTx/>
            </a:pPr>
            <a:r>
              <a:rPr lang="en-US" sz="1400" kern="0" dirty="0" smtClean="0">
                <a:solidFill>
                  <a:schemeClr val="tx1"/>
                </a:solidFill>
              </a:rPr>
              <a:t>Amazon EC2 reduces the time required to obtain and boot new server instances to minutes, allowing you to </a:t>
            </a:r>
            <a:r>
              <a:rPr lang="en-US" sz="1400" b="1" kern="0" dirty="0" smtClean="0">
                <a:solidFill>
                  <a:schemeClr val="tx1"/>
                </a:solidFill>
              </a:rPr>
              <a:t>quickly scale capacity, both up and down</a:t>
            </a:r>
            <a:r>
              <a:rPr lang="en-US" sz="1400" kern="0" dirty="0" smtClean="0">
                <a:solidFill>
                  <a:schemeClr val="tx1"/>
                </a:solidFill>
              </a:rPr>
              <a:t>, as your computing requirements change. </a:t>
            </a:r>
          </a:p>
          <a:p>
            <a:pPr algn="l">
              <a:buFontTx/>
            </a:pPr>
            <a:endParaRPr lang="en-US" sz="1400" kern="0" dirty="0" smtClean="0">
              <a:solidFill>
                <a:schemeClr val="tx1"/>
              </a:solidFill>
            </a:endParaRPr>
          </a:p>
          <a:p>
            <a:pPr algn="l">
              <a:buFontTx/>
            </a:pPr>
            <a:r>
              <a:rPr lang="en-US" sz="1400" kern="0" dirty="0" smtClean="0">
                <a:solidFill>
                  <a:schemeClr val="tx1"/>
                </a:solidFill>
              </a:rPr>
              <a:t>Amazon EC2 changes the economics of computing by allowing you to </a:t>
            </a:r>
            <a:r>
              <a:rPr lang="en-US" sz="1400" b="1" kern="0" dirty="0" smtClean="0">
                <a:solidFill>
                  <a:schemeClr val="tx1"/>
                </a:solidFill>
              </a:rPr>
              <a:t>pay only for capacity that you actually use</a:t>
            </a:r>
            <a:r>
              <a:rPr lang="en-US" sz="1400" kern="0" dirty="0" smtClean="0">
                <a:solidFill>
                  <a:schemeClr val="tx1"/>
                </a:solidFill>
              </a:rPr>
              <a:t>. </a:t>
            </a:r>
          </a:p>
          <a:p>
            <a:pPr algn="l">
              <a:buFontTx/>
            </a:pPr>
            <a:endParaRPr lang="en-US" sz="1400" kern="0" dirty="0" smtClean="0">
              <a:solidFill>
                <a:schemeClr val="tx1"/>
              </a:solidFill>
            </a:endParaRPr>
          </a:p>
          <a:p>
            <a:pPr algn="l">
              <a:buFontTx/>
            </a:pPr>
            <a:r>
              <a:rPr lang="en-US" sz="1400" kern="0" dirty="0" smtClean="0">
                <a:solidFill>
                  <a:schemeClr val="tx1"/>
                </a:solidFill>
              </a:rPr>
              <a:t>Amazon EC2 provides developers the tools to build failure resilient applications and isolate themselves from common failure scenarios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3189927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2400" y="1223541"/>
            <a:ext cx="86868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Amazon EC2 Benefits</a:t>
            </a:r>
          </a:p>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Elastic Web-Scale Computing</a:t>
            </a:r>
          </a:p>
          <a:p>
            <a:pPr algn="l">
              <a:buFontTx/>
            </a:pPr>
            <a:r>
              <a:rPr lang="en-US" sz="1400" kern="0" dirty="0" smtClean="0">
                <a:solidFill>
                  <a:schemeClr val="tx1"/>
                </a:solidFill>
              </a:rPr>
              <a:t>Amazon EC2 enables you to increase or decrease capacity within minutes, not hours or days. You can commission one, hundreds or even thousands of server instances simultaneously because this is all controlled with </a:t>
            </a:r>
            <a:r>
              <a:rPr lang="en-US" sz="1400" b="1" kern="0" dirty="0" smtClean="0">
                <a:solidFill>
                  <a:schemeClr val="tx1"/>
                </a:solidFill>
              </a:rPr>
              <a:t>web service APIs</a:t>
            </a:r>
            <a:r>
              <a:rPr lang="en-US" sz="1400" kern="0" dirty="0" smtClean="0">
                <a:solidFill>
                  <a:schemeClr val="tx1"/>
                </a:solidFill>
              </a:rPr>
              <a:t>, your application can automatically </a:t>
            </a:r>
            <a:r>
              <a:rPr lang="en-US" sz="1400" b="1" kern="0" dirty="0" smtClean="0">
                <a:solidFill>
                  <a:schemeClr val="tx1"/>
                </a:solidFill>
              </a:rPr>
              <a:t>scale itself up and down </a:t>
            </a:r>
            <a:r>
              <a:rPr lang="en-US" sz="1400" kern="0" dirty="0" smtClean="0">
                <a:solidFill>
                  <a:schemeClr val="tx1"/>
                </a:solidFill>
              </a:rPr>
              <a:t>depending on its needs.</a:t>
            </a:r>
            <a:br>
              <a:rPr lang="en-US" sz="1400" kern="0" dirty="0" smtClean="0">
                <a:solidFill>
                  <a:schemeClr val="tx1"/>
                </a:solidFill>
              </a:rPr>
            </a:b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Completely Controlled</a:t>
            </a:r>
          </a:p>
          <a:p>
            <a:pPr algn="l">
              <a:buFontTx/>
            </a:pPr>
            <a:r>
              <a:rPr lang="en-US" sz="1400" kern="0" dirty="0" smtClean="0">
                <a:solidFill>
                  <a:schemeClr val="tx1"/>
                </a:solidFill>
              </a:rPr>
              <a:t>You have complete control of your instances. You have root access to each one, and you can interact with them as you would any machine. You can stop your instance while retaining the data on your boot partition and then subsequently restart the same instance using web service APIs. Instances can be rebooted remotely using web service APIs. You also have access to console output of your instances.</a:t>
            </a:r>
            <a:br>
              <a:rPr lang="en-US" sz="1400" kern="0" dirty="0" smtClean="0">
                <a:solidFill>
                  <a:schemeClr val="tx1"/>
                </a:solidFill>
              </a:rPr>
            </a:b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Flexible Cloud Hosting Services</a:t>
            </a:r>
          </a:p>
          <a:p>
            <a:pPr algn="l">
              <a:buFontTx/>
            </a:pPr>
            <a:r>
              <a:rPr lang="en-US" sz="1400" kern="0" dirty="0" smtClean="0">
                <a:solidFill>
                  <a:schemeClr val="tx1"/>
                </a:solidFill>
              </a:rPr>
              <a:t>You have the choice of multiple </a:t>
            </a:r>
            <a:r>
              <a:rPr lang="en-US" sz="1400" b="1" kern="0" dirty="0" smtClean="0">
                <a:solidFill>
                  <a:schemeClr val="tx1"/>
                </a:solidFill>
              </a:rPr>
              <a:t>instance types</a:t>
            </a:r>
            <a:r>
              <a:rPr lang="en-US" sz="1400" kern="0" dirty="0" smtClean="0">
                <a:solidFill>
                  <a:schemeClr val="tx1"/>
                </a:solidFill>
              </a:rPr>
              <a:t>, </a:t>
            </a:r>
            <a:r>
              <a:rPr lang="en-US" sz="1400" b="1" kern="0" dirty="0" smtClean="0">
                <a:solidFill>
                  <a:schemeClr val="tx1"/>
                </a:solidFill>
              </a:rPr>
              <a:t>operating systems</a:t>
            </a:r>
            <a:r>
              <a:rPr lang="en-US" sz="1400" kern="0" dirty="0" smtClean="0">
                <a:solidFill>
                  <a:schemeClr val="tx1"/>
                </a:solidFill>
              </a:rPr>
              <a:t>, and software packages. Amazon EC2 allows you to select a configuration of </a:t>
            </a:r>
            <a:r>
              <a:rPr lang="en-US" sz="1400" b="1" kern="0" dirty="0" smtClean="0">
                <a:solidFill>
                  <a:schemeClr val="tx1"/>
                </a:solidFill>
              </a:rPr>
              <a:t>memory, CPU, instance storage</a:t>
            </a:r>
            <a:r>
              <a:rPr lang="en-US" sz="1400" kern="0" dirty="0" smtClean="0">
                <a:solidFill>
                  <a:schemeClr val="tx1"/>
                </a:solidFill>
              </a:rPr>
              <a:t>, and the boot partition size that is optimal for your choice of operating system and application. For example, your choice of operating systems includes numerous Linux distributions, and Microsoft Windows Server.</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2077266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158181" y="1223541"/>
            <a:ext cx="8686800"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Designed for use with other Amazon Web Services</a:t>
            </a:r>
          </a:p>
          <a:p>
            <a:pPr algn="l">
              <a:buFontTx/>
            </a:pPr>
            <a:r>
              <a:rPr lang="en-US" sz="1400" kern="0" dirty="0" smtClean="0">
                <a:solidFill>
                  <a:schemeClr val="tx1"/>
                </a:solidFill>
              </a:rPr>
              <a:t>Amazon EC2 works in conjunction with Amazon Simple Storage Service (Amazon S3), Amazon Relational Database Service (Amazon RDS), Amazon SimpleDB and Amazon Simple Queue Service (Amazon SQS) to provide a complete solution for computing, query processing and storage across a wide range of applications.</a:t>
            </a:r>
            <a:br>
              <a:rPr lang="en-US" sz="1400" kern="0" dirty="0" smtClean="0">
                <a:solidFill>
                  <a:schemeClr val="tx1"/>
                </a:solidFill>
              </a:rPr>
            </a:b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Reliable</a:t>
            </a:r>
          </a:p>
          <a:p>
            <a:pPr algn="l">
              <a:buFontTx/>
            </a:pPr>
            <a:r>
              <a:rPr lang="en-US" sz="1400" kern="0" dirty="0" smtClean="0">
                <a:solidFill>
                  <a:schemeClr val="tx1"/>
                </a:solidFill>
              </a:rPr>
              <a:t>Amazon EC2 offers a highly reliable environment where replacement instances can be rapidly and predictably commissioned. The service runs within Amazon’s proven network infrastructure and data centers. The Amazon EC2 Service Level Agreement commitment is </a:t>
            </a:r>
            <a:r>
              <a:rPr lang="en-US" sz="1400" b="1" kern="0" dirty="0" smtClean="0">
                <a:solidFill>
                  <a:schemeClr val="tx1"/>
                </a:solidFill>
              </a:rPr>
              <a:t>99.95% availability </a:t>
            </a:r>
            <a:r>
              <a:rPr lang="en-US" sz="1400" kern="0" dirty="0" smtClean="0">
                <a:solidFill>
                  <a:schemeClr val="tx1"/>
                </a:solidFill>
              </a:rPr>
              <a:t>for each Amazon EC2 Region.</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a:solidFill>
                  <a:schemeClr val="tx1"/>
                </a:solidFill>
              </a:rPr>
              <a:t>Inexpensive</a:t>
            </a:r>
          </a:p>
          <a:p>
            <a:pPr algn="l">
              <a:buFontTx/>
            </a:pPr>
            <a:r>
              <a:rPr lang="en-US" sz="1400" kern="0" dirty="0">
                <a:solidFill>
                  <a:schemeClr val="tx1"/>
                </a:solidFill>
              </a:rPr>
              <a:t>Amazon EC2 passes on to you the financial benefits of Amazon’s scale. You pay a very low rate for the compute capacity you actually consume. See Amazon EC2 Instance Purchasing Options for a more detailed description.</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56687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2400" y="1367557"/>
            <a:ext cx="86868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marL="285750" indent="-285750" algn="l">
              <a:buFont typeface="Arial" panose="020B0604020202020204" pitchFamily="34" charset="0"/>
              <a:buChar char="•"/>
            </a:pPr>
            <a:r>
              <a:rPr lang="en-US" sz="1400" b="1" kern="0" dirty="0" smtClean="0">
                <a:solidFill>
                  <a:schemeClr val="tx1"/>
                </a:solidFill>
              </a:rPr>
              <a:t>Secure</a:t>
            </a:r>
          </a:p>
          <a:p>
            <a:pPr algn="l">
              <a:buFontTx/>
            </a:pPr>
            <a:r>
              <a:rPr lang="en-US" sz="1400" kern="0" dirty="0" smtClean="0">
                <a:solidFill>
                  <a:schemeClr val="tx1"/>
                </a:solidFill>
              </a:rPr>
              <a:t>Amazon EC2 works in conjunction with </a:t>
            </a:r>
            <a:r>
              <a:rPr lang="en-US" sz="1400" b="1" kern="0" dirty="0" smtClean="0">
                <a:solidFill>
                  <a:schemeClr val="tx1"/>
                </a:solidFill>
              </a:rPr>
              <a:t>Amazon VPC</a:t>
            </a:r>
            <a:r>
              <a:rPr lang="en-US" sz="1400" kern="0" dirty="0" smtClean="0">
                <a:solidFill>
                  <a:schemeClr val="tx1"/>
                </a:solidFill>
              </a:rPr>
              <a:t> to provide security and robust networking functionality for your compute resources.</a:t>
            </a:r>
          </a:p>
          <a:p>
            <a:pPr algn="l">
              <a:buFontTx/>
            </a:pPr>
            <a:r>
              <a:rPr lang="en-US" sz="1400" kern="0" dirty="0" smtClean="0">
                <a:solidFill>
                  <a:schemeClr val="tx1"/>
                </a:solidFill>
              </a:rPr>
              <a:t>Your compute instances are located in a Virtual Private Cloud (VPC) with an IP range that you specify. You decide which instances are </a:t>
            </a:r>
            <a:r>
              <a:rPr lang="en-US" sz="1400" b="1" kern="0" dirty="0" smtClean="0">
                <a:solidFill>
                  <a:schemeClr val="tx1"/>
                </a:solidFill>
              </a:rPr>
              <a:t>exposed to the Internet </a:t>
            </a:r>
            <a:r>
              <a:rPr lang="en-US" sz="1400" kern="0" dirty="0" smtClean="0">
                <a:solidFill>
                  <a:schemeClr val="tx1"/>
                </a:solidFill>
              </a:rPr>
              <a:t>and which remain </a:t>
            </a:r>
            <a:r>
              <a:rPr lang="en-US" sz="1400" b="1" kern="0" dirty="0" smtClean="0">
                <a:solidFill>
                  <a:schemeClr val="tx1"/>
                </a:solidFill>
              </a:rPr>
              <a:t>private</a:t>
            </a:r>
            <a:r>
              <a:rPr lang="en-US" sz="1400" kern="0" dirty="0" smtClean="0">
                <a:solidFill>
                  <a:schemeClr val="tx1"/>
                </a:solidFill>
              </a:rPr>
              <a:t>.</a:t>
            </a:r>
          </a:p>
          <a:p>
            <a:pPr algn="l">
              <a:buFontTx/>
            </a:pPr>
            <a:r>
              <a:rPr lang="en-US" sz="1400" b="1" kern="0" dirty="0" smtClean="0">
                <a:solidFill>
                  <a:schemeClr val="tx1"/>
                </a:solidFill>
              </a:rPr>
              <a:t>Security Groups </a:t>
            </a:r>
            <a:r>
              <a:rPr lang="en-US" sz="1400" kern="0" dirty="0" smtClean="0">
                <a:solidFill>
                  <a:schemeClr val="tx1"/>
                </a:solidFill>
              </a:rPr>
              <a:t>and networks ACLs allow you to control inbound and outbound network access to and from your instances.</a:t>
            </a:r>
          </a:p>
          <a:p>
            <a:pPr algn="l">
              <a:buFontTx/>
            </a:pPr>
            <a:r>
              <a:rPr lang="en-US" sz="1400" kern="0" dirty="0" smtClean="0">
                <a:solidFill>
                  <a:schemeClr val="tx1"/>
                </a:solidFill>
              </a:rPr>
              <a:t>You can connect your existing IT infrastructure to resources in your VPC using industry-standard encrypted IPsec </a:t>
            </a:r>
            <a:r>
              <a:rPr lang="en-US" sz="1400" b="1" kern="0" dirty="0" smtClean="0">
                <a:solidFill>
                  <a:schemeClr val="tx1"/>
                </a:solidFill>
              </a:rPr>
              <a:t>VPN</a:t>
            </a:r>
            <a:r>
              <a:rPr lang="en-US" sz="1400" kern="0" dirty="0" smtClean="0">
                <a:solidFill>
                  <a:schemeClr val="tx1"/>
                </a:solidFill>
              </a:rPr>
              <a:t> connections.</a:t>
            </a:r>
            <a:br>
              <a:rPr lang="en-US" sz="1400" kern="0" dirty="0" smtClean="0">
                <a:solidFill>
                  <a:schemeClr val="tx1"/>
                </a:solidFill>
              </a:rPr>
            </a:br>
            <a:endParaRPr lang="en-US" sz="1400" kern="0" dirty="0" smtClean="0">
              <a:solidFill>
                <a:schemeClr val="tx1"/>
              </a:solidFill>
            </a:endParaRPr>
          </a:p>
          <a:p>
            <a:pPr algn="l">
              <a:buFontTx/>
            </a:pPr>
            <a:r>
              <a:rPr lang="en-US" sz="1400" kern="0" dirty="0" smtClean="0">
                <a:solidFill>
                  <a:schemeClr val="tx1"/>
                </a:solidFill>
              </a:rPr>
              <a:t>You can provision your EC2 resources as </a:t>
            </a:r>
            <a:r>
              <a:rPr lang="en-US" sz="1400" b="1" kern="0" dirty="0" smtClean="0">
                <a:solidFill>
                  <a:schemeClr val="tx1"/>
                </a:solidFill>
              </a:rPr>
              <a:t>Dedicated</a:t>
            </a:r>
            <a:r>
              <a:rPr lang="en-US" sz="1400" kern="0" dirty="0" smtClean="0">
                <a:solidFill>
                  <a:schemeClr val="tx1"/>
                </a:solidFill>
              </a:rPr>
              <a:t> Instances. Dedicated Instances are Amazon EC2 Instances that run on hardware dedicated to a </a:t>
            </a:r>
            <a:r>
              <a:rPr lang="en-US" sz="1400" b="1" kern="0" dirty="0" smtClean="0">
                <a:solidFill>
                  <a:schemeClr val="tx1"/>
                </a:solidFill>
              </a:rPr>
              <a:t>single customer </a:t>
            </a:r>
            <a:r>
              <a:rPr lang="en-US" sz="1400" kern="0" dirty="0" smtClean="0">
                <a:solidFill>
                  <a:schemeClr val="tx1"/>
                </a:solidFill>
              </a:rPr>
              <a:t>for additional isolation.</a:t>
            </a:r>
            <a:br>
              <a:rPr lang="en-US" sz="1400" kern="0" dirty="0" smtClean="0">
                <a:solidFill>
                  <a:schemeClr val="tx1"/>
                </a:solidFill>
              </a:rPr>
            </a:br>
            <a:endParaRPr lang="en-US" sz="1400" kern="0" dirty="0" smtClean="0">
              <a:solidFill>
                <a:schemeClr val="tx1"/>
              </a:solidFill>
            </a:endParaRPr>
          </a:p>
          <a:p>
            <a:pPr algn="l">
              <a:buFontTx/>
            </a:pPr>
            <a:r>
              <a:rPr lang="en-US" sz="1400" kern="0" dirty="0" smtClean="0">
                <a:solidFill>
                  <a:schemeClr val="tx1"/>
                </a:solidFill>
              </a:rPr>
              <a:t>If you do not have a </a:t>
            </a:r>
            <a:r>
              <a:rPr lang="en-US" sz="1400" b="1" kern="0" smtClean="0">
                <a:solidFill>
                  <a:schemeClr val="tx1"/>
                </a:solidFill>
              </a:rPr>
              <a:t>default</a:t>
            </a:r>
            <a:r>
              <a:rPr lang="en-US" sz="1400" kern="0" smtClean="0">
                <a:solidFill>
                  <a:schemeClr val="tx1"/>
                </a:solidFill>
              </a:rPr>
              <a:t> </a:t>
            </a:r>
            <a:r>
              <a:rPr lang="en-US" sz="1400" b="1" kern="0" smtClean="0">
                <a:solidFill>
                  <a:schemeClr val="tx1"/>
                </a:solidFill>
              </a:rPr>
              <a:t>VPC,</a:t>
            </a:r>
            <a:r>
              <a:rPr lang="en-US" sz="1400" kern="0" dirty="0" smtClean="0">
                <a:solidFill>
                  <a:schemeClr val="tx1"/>
                </a:solidFill>
              </a:rPr>
              <a:t> you must create a VPC and launch instances into that VPC to leverage advanced networking features such as private subnets, outbound security group filtering, network ACLs, Dedicated Instances, and VPN connections.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1308009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223541"/>
            <a:ext cx="86868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400" b="1" u="sng" kern="0" dirty="0" smtClean="0">
              <a:solidFill>
                <a:srgbClr val="00B050"/>
              </a:solidFill>
            </a:endParaRPr>
          </a:p>
          <a:p>
            <a:pPr marL="285750" indent="-285750" algn="l">
              <a:buFont typeface="Arial" panose="020B0604020202020204" pitchFamily="34" charset="0"/>
              <a:buChar char="•"/>
            </a:pPr>
            <a:r>
              <a:rPr lang="en-US" sz="1400" b="1" kern="0" dirty="0" smtClean="0">
                <a:solidFill>
                  <a:schemeClr val="tx1"/>
                </a:solidFill>
              </a:rPr>
              <a:t>On-Demand Instances</a:t>
            </a:r>
            <a:r>
              <a:rPr lang="en-US" sz="1400" kern="0" dirty="0" smtClean="0">
                <a:solidFill>
                  <a:schemeClr val="tx1"/>
                </a:solidFill>
              </a:rPr>
              <a:t> </a:t>
            </a:r>
          </a:p>
          <a:p>
            <a:pPr algn="l">
              <a:buFontTx/>
            </a:pPr>
            <a:r>
              <a:rPr lang="en-US" sz="1400" kern="0" dirty="0" smtClean="0">
                <a:solidFill>
                  <a:schemeClr val="tx1"/>
                </a:solidFill>
              </a:rPr>
              <a:t>On-Demand Instances let you pay for compute capacity by the hour with no long-term commitments. </a:t>
            </a:r>
          </a:p>
          <a:p>
            <a:pPr algn="l">
              <a:buFontTx/>
            </a:pPr>
            <a:r>
              <a:rPr lang="en-US" sz="1400" kern="0" dirty="0" smtClean="0">
                <a:solidFill>
                  <a:schemeClr val="tx1"/>
                </a:solidFill>
              </a:rPr>
              <a:t>This frees you from the costs and complexities of planning, purchasing, and maintaining hardware and transforms what are commonly large fixed costs into much smaller variable costs. </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b="1" dirty="0" smtClean="0">
                <a:solidFill>
                  <a:schemeClr val="tx1"/>
                </a:solidFill>
              </a:rPr>
              <a:t>Reserved </a:t>
            </a:r>
            <a:r>
              <a:rPr lang="en-US" sz="1400" b="1" dirty="0">
                <a:solidFill>
                  <a:schemeClr val="tx1"/>
                </a:solidFill>
              </a:rPr>
              <a:t>Instances</a:t>
            </a:r>
            <a:r>
              <a:rPr lang="en-US" sz="1400" dirty="0">
                <a:solidFill>
                  <a:schemeClr val="tx1"/>
                </a:solidFill>
              </a:rPr>
              <a:t> </a:t>
            </a:r>
          </a:p>
          <a:p>
            <a:pPr algn="l"/>
            <a:r>
              <a:rPr lang="en-US" sz="1400" dirty="0" smtClean="0">
                <a:solidFill>
                  <a:schemeClr val="tx1"/>
                </a:solidFill>
              </a:rPr>
              <a:t>Reserved </a:t>
            </a:r>
            <a:r>
              <a:rPr lang="en-US" sz="1400" dirty="0">
                <a:solidFill>
                  <a:schemeClr val="tx1"/>
                </a:solidFill>
              </a:rPr>
              <a:t>Instances provide you with a significant discount (up to 75%) compared to On-Demand Instance pricing. </a:t>
            </a:r>
          </a:p>
          <a:p>
            <a:pPr algn="l"/>
            <a:r>
              <a:rPr lang="en-US" sz="1400" dirty="0">
                <a:solidFill>
                  <a:schemeClr val="tx1"/>
                </a:solidFill>
              </a:rPr>
              <a:t>There are three Reserved Instance payment options (No Upfront, Partial Upfront, All Upfront) that enable you to balance the amount you pay upfront with your effective hourly price. </a:t>
            </a:r>
          </a:p>
          <a:p>
            <a:pPr algn="l"/>
            <a:r>
              <a:rPr lang="en-US" sz="1400" dirty="0">
                <a:solidFill>
                  <a:schemeClr val="tx1"/>
                </a:solidFill>
              </a:rPr>
              <a:t>The Reserved Instance Marketplace is also available, which provides you with the opportunity to sell Reserved Instances if your needs change.</a:t>
            </a:r>
          </a:p>
          <a:p>
            <a:pPr marL="285750" indent="-285750" algn="l">
              <a:buFont typeface="Arial" panose="020B0604020202020204" pitchFamily="34" charset="0"/>
              <a:buChar char="•"/>
            </a:pPr>
            <a:endParaRPr lang="en-US" sz="1400" b="1"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Spot </a:t>
            </a:r>
            <a:r>
              <a:rPr lang="en-US" sz="1400" b="1" kern="0" dirty="0">
                <a:solidFill>
                  <a:schemeClr val="tx1"/>
                </a:solidFill>
              </a:rPr>
              <a:t>Instances</a:t>
            </a:r>
            <a:r>
              <a:rPr lang="en-US" sz="1400" kern="0" dirty="0">
                <a:solidFill>
                  <a:schemeClr val="tx1"/>
                </a:solidFill>
              </a:rPr>
              <a:t> </a:t>
            </a:r>
          </a:p>
          <a:p>
            <a:pPr algn="l">
              <a:buFontTx/>
            </a:pPr>
            <a:r>
              <a:rPr lang="en-US" sz="1400" kern="0" dirty="0">
                <a:solidFill>
                  <a:schemeClr val="tx1"/>
                </a:solidFill>
              </a:rPr>
              <a:t>Spot Instances allow customers to bid on unused Amazon EC2 capacity and run those instances for as long as their bid exceeds the current Spot Price. </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3607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75097" y="1329457"/>
            <a:ext cx="86868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
        <p:nvSpPr>
          <p:cNvPr id="7" name="Content Placeholder 2"/>
          <p:cNvSpPr txBox="1">
            <a:spLocks/>
          </p:cNvSpPr>
          <p:nvPr/>
        </p:nvSpPr>
        <p:spPr bwMode="auto">
          <a:xfrm>
            <a:off x="175097" y="1329457"/>
            <a:ext cx="8686800" cy="4286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r>
              <a:rPr lang="en-US" sz="1400" b="1" u="sng" kern="0" dirty="0" smtClean="0">
                <a:solidFill>
                  <a:srgbClr val="00B050"/>
                </a:solidFill>
              </a:rPr>
              <a:t>Use EC2</a:t>
            </a:r>
            <a:endParaRPr lang="en-US" sz="1400" b="1" u="sng" kern="0" dirty="0">
              <a:solidFill>
                <a:srgbClr val="00B050"/>
              </a:solidFill>
            </a:endParaRPr>
          </a:p>
          <a:p>
            <a:pPr algn="l">
              <a:buFontTx/>
            </a:pPr>
            <a:endParaRPr lang="en-US" sz="1400" kern="0" dirty="0" smtClean="0">
              <a:solidFill>
                <a:schemeClr val="tx1"/>
              </a:solidFill>
            </a:endParaRPr>
          </a:p>
          <a:p>
            <a:pPr algn="l">
              <a:buFontTx/>
            </a:pPr>
            <a:r>
              <a:rPr lang="en-US" sz="1400" kern="0" dirty="0" smtClean="0">
                <a:solidFill>
                  <a:schemeClr val="tx1"/>
                </a:solidFill>
              </a:rPr>
              <a:t>To use Amazon EC2, you simply:</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Select a pre-configured, template Amazon Machine Image (AMI) to get up and running immediately. Or create an AMI containing your applications, libraries, data, and associated configuration settings.</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Configure security and network access on your Amazon EC2 instance..</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Choose which instance type(s) you want, then start, terminate, and monitor as many instances of your AMI as needed, using the web service APIs or the variety of management tools provided.</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Determine whether you want to run in multiple locations, utilize static IP endpoints, or attach persistent block storage to your instances.</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Pay only for the resources that you actually consume, like instance-hours or data transfer.</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515404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EC2</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75097" y="1329457"/>
            <a:ext cx="86868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
        <p:nvSpPr>
          <p:cNvPr id="6" name="Content Placeholder 2"/>
          <p:cNvSpPr txBox="1">
            <a:spLocks/>
          </p:cNvSpPr>
          <p:nvPr/>
        </p:nvSpPr>
        <p:spPr bwMode="auto">
          <a:xfrm>
            <a:off x="152400" y="1223541"/>
            <a:ext cx="8686800" cy="4392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400" b="1" u="sng" kern="0" dirty="0" smtClean="0">
              <a:solidFill>
                <a:srgbClr val="00B050"/>
              </a:solidFill>
            </a:endParaRPr>
          </a:p>
          <a:p>
            <a:pPr algn="l"/>
            <a:r>
              <a:rPr lang="en-US" sz="1500" b="1" u="sng" kern="0" dirty="0" smtClean="0">
                <a:solidFill>
                  <a:srgbClr val="00B050"/>
                </a:solidFill>
              </a:rPr>
              <a:t>Features of EC2</a:t>
            </a:r>
            <a:endParaRPr lang="en-US" sz="1500" b="1" u="sng" kern="0" dirty="0">
              <a:solidFill>
                <a:srgbClr val="00B050"/>
              </a:solidFill>
            </a:endParaRPr>
          </a:p>
          <a:p>
            <a:pPr algn="l">
              <a:buFontTx/>
            </a:pPr>
            <a:endParaRPr lang="en-US" sz="1400" kern="0" dirty="0">
              <a:solidFill>
                <a:schemeClr val="tx1"/>
              </a:solidFill>
            </a:endParaRPr>
          </a:p>
          <a:p>
            <a:pPr algn="l">
              <a:buFontTx/>
            </a:pPr>
            <a:r>
              <a:rPr lang="en-US" sz="1500" kern="0" dirty="0" smtClean="0">
                <a:solidFill>
                  <a:schemeClr val="tx1"/>
                </a:solidFill>
              </a:rPr>
              <a:t>Amazon EC2 provides a number of powerful features for building scalable, failure resilient, enterprise class applications.</a:t>
            </a:r>
            <a:br>
              <a:rPr lang="en-US" sz="1500" kern="0" dirty="0" smtClean="0">
                <a:solidFill>
                  <a:schemeClr val="tx1"/>
                </a:solidFill>
              </a:rPr>
            </a:br>
            <a:endParaRPr lang="en-US" sz="1500" kern="0" dirty="0" smtClean="0">
              <a:solidFill>
                <a:schemeClr val="tx1"/>
              </a:solidFill>
            </a:endParaRPr>
          </a:p>
          <a:p>
            <a:pPr marL="285750" indent="-285750" algn="l">
              <a:buFont typeface="Arial" panose="020B0604020202020204" pitchFamily="34" charset="0"/>
              <a:buChar char="•"/>
            </a:pPr>
            <a:r>
              <a:rPr lang="en-US" sz="1500" b="1" kern="0" dirty="0" smtClean="0">
                <a:solidFill>
                  <a:schemeClr val="tx1"/>
                </a:solidFill>
              </a:rPr>
              <a:t>Amazon Elastic Block Store </a:t>
            </a:r>
          </a:p>
          <a:p>
            <a:pPr algn="l">
              <a:buFontTx/>
            </a:pPr>
            <a:r>
              <a:rPr lang="en-US" sz="1500" kern="0" dirty="0" smtClean="0">
                <a:solidFill>
                  <a:schemeClr val="tx1"/>
                </a:solidFill>
              </a:rPr>
              <a:t>Amazon Elastic Block Store (EBS) offers persistent storage for Amazon EC2 instances. </a:t>
            </a:r>
          </a:p>
          <a:p>
            <a:pPr algn="l">
              <a:buFontTx/>
            </a:pPr>
            <a:r>
              <a:rPr lang="en-US" sz="1500" kern="0" dirty="0" smtClean="0">
                <a:solidFill>
                  <a:schemeClr val="tx1"/>
                </a:solidFill>
              </a:rPr>
              <a:t>Amazon EBS volumes are highly available, highly reliable volumes that can be leveraged as an Amazon EC2 instance’s boot partition or attached to a running Amazon EC2 instance as a standard block device</a:t>
            </a:r>
          </a:p>
          <a:p>
            <a:pPr algn="l">
              <a:buFontTx/>
            </a:pPr>
            <a:endParaRPr lang="en-US" sz="1500" kern="0" dirty="0" smtClean="0">
              <a:solidFill>
                <a:schemeClr val="tx1"/>
              </a:solidFill>
            </a:endParaRPr>
          </a:p>
          <a:p>
            <a:pPr marL="285750" indent="-285750" algn="l">
              <a:buFont typeface="Arial" panose="020B0604020202020204" pitchFamily="34" charset="0"/>
              <a:buChar char="•"/>
            </a:pPr>
            <a:r>
              <a:rPr lang="en-US" sz="1500" b="1" kern="0" dirty="0" smtClean="0">
                <a:solidFill>
                  <a:schemeClr val="tx1"/>
                </a:solidFill>
              </a:rPr>
              <a:t>EBS-Optimized Instances</a:t>
            </a:r>
          </a:p>
          <a:p>
            <a:pPr algn="l">
              <a:buFontTx/>
            </a:pPr>
            <a:r>
              <a:rPr lang="en-US" sz="1500" kern="0" dirty="0" smtClean="0">
                <a:solidFill>
                  <a:schemeClr val="tx1"/>
                </a:solidFill>
              </a:rPr>
              <a:t>For an additional, low, hourly fee, customers can launch selected Amazon EC2 instances types as EBS-optimized instances</a:t>
            </a:r>
          </a:p>
          <a:p>
            <a:pPr algn="l">
              <a:buFontTx/>
            </a:pPr>
            <a:endParaRPr lang="en-US" sz="1500" kern="0" dirty="0" smtClean="0">
              <a:solidFill>
                <a:schemeClr val="tx1"/>
              </a:solidFill>
            </a:endParaRPr>
          </a:p>
          <a:p>
            <a:pPr marL="285750" indent="-285750" algn="l">
              <a:buFont typeface="Arial" panose="020B0604020202020204" pitchFamily="34" charset="0"/>
              <a:buChar char="•"/>
            </a:pPr>
            <a:r>
              <a:rPr lang="en-US" sz="1500" b="1" dirty="0">
                <a:solidFill>
                  <a:schemeClr val="tx1"/>
                </a:solidFill>
              </a:rPr>
              <a:t>Multiple Locations</a:t>
            </a:r>
          </a:p>
          <a:p>
            <a:pPr algn="l"/>
            <a:r>
              <a:rPr lang="en-US" sz="1500" dirty="0" smtClean="0">
                <a:solidFill>
                  <a:schemeClr val="tx1"/>
                </a:solidFill>
              </a:rPr>
              <a:t>Amazon </a:t>
            </a:r>
            <a:r>
              <a:rPr lang="en-US" sz="1500" dirty="0">
                <a:solidFill>
                  <a:schemeClr val="tx1"/>
                </a:solidFill>
              </a:rPr>
              <a:t>EC2 provides the ability to place instances in multiple locations. Amazon EC2 locations are composed of Regions and Availability Zones. Availability Zones are distinct locations that are engineered to be insulated from failures in other Availability Zones and provide inexpensive, low latency network connectivity to other Availability Zones in the same Region. By launching instances in separate Availability Zones, you can protect your applications from failure of a single location. </a:t>
            </a:r>
            <a:endParaRPr lang="en-US" sz="15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xmlns="" val="4088387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157258200</TotalTime>
  <Pages>0</Pages>
  <Words>1158</Words>
  <Characters>0</Characters>
  <Application>Microsoft Office PowerPoint</Application>
  <DocSecurity>0</DocSecurity>
  <PresentationFormat>Custom</PresentationFormat>
  <Lines>0</Lines>
  <Paragraphs>297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Template</vt:lpstr>
      <vt:lpstr>  </vt:lpstr>
      <vt:lpstr>  </vt:lpstr>
      <vt:lpstr>  </vt:lpstr>
      <vt:lpstr>  </vt:lpstr>
      <vt:lpstr>  </vt:lpstr>
      <vt:lpstr>  </vt:lpstr>
      <vt:lpstr>  </vt:lpstr>
      <vt:lpstr>  </vt:lpstr>
      <vt:lpstr>  </vt:lpstr>
      <vt:lpstr>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Kommana Dileep</dc:creator>
  <cp:lastModifiedBy>praveen</cp:lastModifiedBy>
  <cp:revision>65</cp:revision>
  <cp:lastPrinted>1899-12-30T00:00:00Z</cp:lastPrinted>
  <dcterms:created xsi:type="dcterms:W3CDTF">2012-07-05T08:42:41Z</dcterms:created>
  <dcterms:modified xsi:type="dcterms:W3CDTF">2018-11-20T03:38:38Z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1033-9.1.0.4256</vt:lpwstr>
  </property>
</Properties>
</file>