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1"/>
  </p:notesMasterIdLst>
  <p:sldIdLst>
    <p:sldId id="256" r:id="rId2"/>
    <p:sldId id="276" r:id="rId3"/>
    <p:sldId id="277" r:id="rId4"/>
    <p:sldId id="278" r:id="rId5"/>
    <p:sldId id="279" r:id="rId6"/>
    <p:sldId id="280" r:id="rId7"/>
    <p:sldId id="281" r:id="rId8"/>
    <p:sldId id="283" r:id="rId9"/>
    <p:sldId id="284" r:id="rId10"/>
    <p:sldId id="285" r:id="rId11"/>
    <p:sldId id="286" r:id="rId12"/>
    <p:sldId id="287" r:id="rId13"/>
    <p:sldId id="290" r:id="rId14"/>
    <p:sldId id="291" r:id="rId15"/>
    <p:sldId id="292" r:id="rId16"/>
    <p:sldId id="293" r:id="rId17"/>
    <p:sldId id="294" r:id="rId18"/>
    <p:sldId id="295" r:id="rId19"/>
    <p:sldId id="275" r:id="rId20"/>
  </p:sldIdLst>
  <p:sldSz cx="9144000" cy="5759450"/>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181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00"/>
    <a:srgbClr val="284523"/>
    <a:srgbClr val="C1840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82" d="100"/>
          <a:sy n="82" d="100"/>
        </p:scale>
        <p:origin x="-990" y="-78"/>
      </p:cViewPr>
      <p:guideLst>
        <p:guide orient="horz" pos="181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a:latin typeface="Arial" pitchFamily="34" charset="0"/>
              </a:defRPr>
            </a:lvl1pPr>
          </a:lstStyle>
          <a:p>
            <a:pPr>
              <a:defRPr/>
            </a:pPr>
            <a:fld id="{CFE4FD62-D511-4D15-8423-C9E91E35DA32}" type="datetimeFigureOut">
              <a:rPr lang="en-US"/>
              <a:pPr>
                <a:defRPr/>
              </a:pPr>
              <a:t>2/23/2016</a:t>
            </a:fld>
            <a:endParaRPr lang="en-US"/>
          </a:p>
        </p:txBody>
      </p:sp>
      <p:sp>
        <p:nvSpPr>
          <p:cNvPr id="4" name="Slide Image Placeholder 3"/>
          <p:cNvSpPr>
            <a:spLocks noGrp="1" noRot="1" noChangeAspect="1"/>
          </p:cNvSpPr>
          <p:nvPr>
            <p:ph type="sldImg" idx="2"/>
          </p:nvPr>
        </p:nvSpPr>
        <p:spPr>
          <a:xfrm>
            <a:off x="708025" y="685800"/>
            <a:ext cx="54419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a:latin typeface="Arial" pitchFamily="34" charset="0"/>
              </a:defRPr>
            </a:lvl1pPr>
          </a:lstStyle>
          <a:p>
            <a:pPr>
              <a:defRPr/>
            </a:pPr>
            <a:fld id="{313B8C97-9FB8-4E75-B1C2-907560967EC0}" type="slidenum">
              <a:rPr lang="en-US"/>
              <a:pPr>
                <a:defRPr/>
              </a:pPr>
              <a:t>‹#›</a:t>
            </a:fld>
            <a:endParaRPr lang="en-US"/>
          </a:p>
        </p:txBody>
      </p:sp>
    </p:spTree>
    <p:extLst>
      <p:ext uri="{BB962C8B-B14F-4D97-AF65-F5344CB8AC3E}">
        <p14:creationId xmlns:p14="http://schemas.microsoft.com/office/powerpoint/2010/main" val="7872992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a:t>
            </a:fld>
            <a:endParaRPr lang="en-US" altLang="en-US" smtClean="0">
              <a:latin typeface="Arial" charset="0"/>
            </a:endParaRPr>
          </a:p>
        </p:txBody>
      </p:sp>
    </p:spTree>
    <p:extLst>
      <p:ext uri="{BB962C8B-B14F-4D97-AF65-F5344CB8AC3E}">
        <p14:creationId xmlns:p14="http://schemas.microsoft.com/office/powerpoint/2010/main" val="2769432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10</a:t>
            </a:fld>
            <a:endParaRPr lang="en-US" altLang="en-US" smtClean="0">
              <a:latin typeface="Arial" charset="0"/>
            </a:endParaRPr>
          </a:p>
        </p:txBody>
      </p:sp>
    </p:spTree>
    <p:extLst>
      <p:ext uri="{BB962C8B-B14F-4D97-AF65-F5344CB8AC3E}">
        <p14:creationId xmlns:p14="http://schemas.microsoft.com/office/powerpoint/2010/main" val="110233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11</a:t>
            </a:fld>
            <a:endParaRPr lang="en-US" altLang="en-US" smtClean="0">
              <a:latin typeface="Arial" charset="0"/>
            </a:endParaRPr>
          </a:p>
        </p:txBody>
      </p:sp>
    </p:spTree>
    <p:extLst>
      <p:ext uri="{BB962C8B-B14F-4D97-AF65-F5344CB8AC3E}">
        <p14:creationId xmlns:p14="http://schemas.microsoft.com/office/powerpoint/2010/main" val="2938089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12</a:t>
            </a:fld>
            <a:endParaRPr lang="en-US" altLang="en-US" smtClean="0">
              <a:latin typeface="Arial" charset="0"/>
            </a:endParaRPr>
          </a:p>
        </p:txBody>
      </p:sp>
    </p:spTree>
    <p:extLst>
      <p:ext uri="{BB962C8B-B14F-4D97-AF65-F5344CB8AC3E}">
        <p14:creationId xmlns:p14="http://schemas.microsoft.com/office/powerpoint/2010/main" val="1546206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13</a:t>
            </a:fld>
            <a:endParaRPr lang="en-US" altLang="en-US" smtClean="0">
              <a:latin typeface="Arial" charset="0"/>
            </a:endParaRPr>
          </a:p>
        </p:txBody>
      </p:sp>
    </p:spTree>
    <p:extLst>
      <p:ext uri="{BB962C8B-B14F-4D97-AF65-F5344CB8AC3E}">
        <p14:creationId xmlns:p14="http://schemas.microsoft.com/office/powerpoint/2010/main" val="245724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14</a:t>
            </a:fld>
            <a:endParaRPr lang="en-US" altLang="en-US" smtClean="0">
              <a:latin typeface="Arial" charset="0"/>
            </a:endParaRPr>
          </a:p>
        </p:txBody>
      </p:sp>
    </p:spTree>
    <p:extLst>
      <p:ext uri="{BB962C8B-B14F-4D97-AF65-F5344CB8AC3E}">
        <p14:creationId xmlns:p14="http://schemas.microsoft.com/office/powerpoint/2010/main" val="309119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15</a:t>
            </a:fld>
            <a:endParaRPr lang="en-US" altLang="en-US" smtClean="0">
              <a:latin typeface="Arial" charset="0"/>
            </a:endParaRPr>
          </a:p>
        </p:txBody>
      </p:sp>
    </p:spTree>
    <p:extLst>
      <p:ext uri="{BB962C8B-B14F-4D97-AF65-F5344CB8AC3E}">
        <p14:creationId xmlns:p14="http://schemas.microsoft.com/office/powerpoint/2010/main" val="3832972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16</a:t>
            </a:fld>
            <a:endParaRPr lang="en-US" altLang="en-US" smtClean="0">
              <a:latin typeface="Arial" charset="0"/>
            </a:endParaRPr>
          </a:p>
        </p:txBody>
      </p:sp>
    </p:spTree>
    <p:extLst>
      <p:ext uri="{BB962C8B-B14F-4D97-AF65-F5344CB8AC3E}">
        <p14:creationId xmlns:p14="http://schemas.microsoft.com/office/powerpoint/2010/main" val="2795309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17</a:t>
            </a:fld>
            <a:endParaRPr lang="en-US" altLang="en-US" smtClean="0">
              <a:latin typeface="Arial" charset="0"/>
            </a:endParaRPr>
          </a:p>
        </p:txBody>
      </p:sp>
    </p:spTree>
    <p:extLst>
      <p:ext uri="{BB962C8B-B14F-4D97-AF65-F5344CB8AC3E}">
        <p14:creationId xmlns:p14="http://schemas.microsoft.com/office/powerpoint/2010/main" val="335053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18</a:t>
            </a:fld>
            <a:endParaRPr lang="en-US" altLang="en-US" smtClean="0">
              <a:latin typeface="Arial" charset="0"/>
            </a:endParaRPr>
          </a:p>
        </p:txBody>
      </p:sp>
    </p:spTree>
    <p:extLst>
      <p:ext uri="{BB962C8B-B14F-4D97-AF65-F5344CB8AC3E}">
        <p14:creationId xmlns:p14="http://schemas.microsoft.com/office/powerpoint/2010/main" val="3584733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19</a:t>
            </a:fld>
            <a:endParaRPr lang="en-US" altLang="en-US" smtClean="0">
              <a:latin typeface="Arial" charset="0"/>
            </a:endParaRPr>
          </a:p>
        </p:txBody>
      </p:sp>
    </p:spTree>
    <p:extLst>
      <p:ext uri="{BB962C8B-B14F-4D97-AF65-F5344CB8AC3E}">
        <p14:creationId xmlns:p14="http://schemas.microsoft.com/office/powerpoint/2010/main" val="2838071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2</a:t>
            </a:fld>
            <a:endParaRPr lang="en-US" altLang="en-US" smtClean="0">
              <a:latin typeface="Arial" charset="0"/>
            </a:endParaRPr>
          </a:p>
        </p:txBody>
      </p:sp>
    </p:spTree>
    <p:extLst>
      <p:ext uri="{BB962C8B-B14F-4D97-AF65-F5344CB8AC3E}">
        <p14:creationId xmlns:p14="http://schemas.microsoft.com/office/powerpoint/2010/main" val="2649859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3</a:t>
            </a:fld>
            <a:endParaRPr lang="en-US" altLang="en-US" smtClean="0">
              <a:latin typeface="Arial" charset="0"/>
            </a:endParaRPr>
          </a:p>
        </p:txBody>
      </p:sp>
    </p:spTree>
    <p:extLst>
      <p:ext uri="{BB962C8B-B14F-4D97-AF65-F5344CB8AC3E}">
        <p14:creationId xmlns:p14="http://schemas.microsoft.com/office/powerpoint/2010/main" val="1955543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4</a:t>
            </a:fld>
            <a:endParaRPr lang="en-US" altLang="en-US" smtClean="0">
              <a:latin typeface="Arial" charset="0"/>
            </a:endParaRPr>
          </a:p>
        </p:txBody>
      </p:sp>
    </p:spTree>
    <p:extLst>
      <p:ext uri="{BB962C8B-B14F-4D97-AF65-F5344CB8AC3E}">
        <p14:creationId xmlns:p14="http://schemas.microsoft.com/office/powerpoint/2010/main" val="295228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5</a:t>
            </a:fld>
            <a:endParaRPr lang="en-US" altLang="en-US" smtClean="0">
              <a:latin typeface="Arial" charset="0"/>
            </a:endParaRPr>
          </a:p>
        </p:txBody>
      </p:sp>
    </p:spTree>
    <p:extLst>
      <p:ext uri="{BB962C8B-B14F-4D97-AF65-F5344CB8AC3E}">
        <p14:creationId xmlns:p14="http://schemas.microsoft.com/office/powerpoint/2010/main" val="2635154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6</a:t>
            </a:fld>
            <a:endParaRPr lang="en-US" altLang="en-US" smtClean="0">
              <a:latin typeface="Arial" charset="0"/>
            </a:endParaRPr>
          </a:p>
        </p:txBody>
      </p:sp>
    </p:spTree>
    <p:extLst>
      <p:ext uri="{BB962C8B-B14F-4D97-AF65-F5344CB8AC3E}">
        <p14:creationId xmlns:p14="http://schemas.microsoft.com/office/powerpoint/2010/main" val="977333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7</a:t>
            </a:fld>
            <a:endParaRPr lang="en-US" altLang="en-US" smtClean="0">
              <a:latin typeface="Arial" charset="0"/>
            </a:endParaRPr>
          </a:p>
        </p:txBody>
      </p:sp>
    </p:spTree>
    <p:extLst>
      <p:ext uri="{BB962C8B-B14F-4D97-AF65-F5344CB8AC3E}">
        <p14:creationId xmlns:p14="http://schemas.microsoft.com/office/powerpoint/2010/main" val="4197857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8</a:t>
            </a:fld>
            <a:endParaRPr lang="en-US" altLang="en-US" smtClean="0">
              <a:latin typeface="Arial" charset="0"/>
            </a:endParaRPr>
          </a:p>
        </p:txBody>
      </p:sp>
    </p:spTree>
    <p:extLst>
      <p:ext uri="{BB962C8B-B14F-4D97-AF65-F5344CB8AC3E}">
        <p14:creationId xmlns:p14="http://schemas.microsoft.com/office/powerpoint/2010/main" val="2979609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7657DF0-AF58-413A-B032-C9244D973DCE}" type="slidenum">
              <a:rPr lang="en-US" altLang="en-US" smtClean="0">
                <a:latin typeface="Arial" charset="0"/>
              </a:rPr>
              <a:pPr eaLnBrk="1" hangingPunct="1">
                <a:spcBef>
                  <a:spcPct val="0"/>
                </a:spcBef>
                <a:buFontTx/>
                <a:buNone/>
              </a:pPr>
              <a:t>9</a:t>
            </a:fld>
            <a:endParaRPr lang="en-US" altLang="en-US" smtClean="0">
              <a:latin typeface="Arial" charset="0"/>
            </a:endParaRPr>
          </a:p>
        </p:txBody>
      </p:sp>
    </p:spTree>
    <p:extLst>
      <p:ext uri="{BB962C8B-B14F-4D97-AF65-F5344CB8AC3E}">
        <p14:creationId xmlns:p14="http://schemas.microsoft.com/office/powerpoint/2010/main" val="1690190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89113"/>
            <a:ext cx="7772400" cy="123507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63900"/>
            <a:ext cx="6400800" cy="147161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8A58093-38CC-4750-BC02-66CC78C3B55F}" type="slidenum">
              <a:rPr lang="en-US" altLang="zh-CN"/>
              <a:pPr>
                <a:defRPr/>
              </a:pPr>
              <a:t>‹#›</a:t>
            </a:fld>
            <a:endParaRPr lang="en-US" altLang="zh-CN"/>
          </a:p>
        </p:txBody>
      </p:sp>
    </p:spTree>
    <p:extLst>
      <p:ext uri="{BB962C8B-B14F-4D97-AF65-F5344CB8AC3E}">
        <p14:creationId xmlns:p14="http://schemas.microsoft.com/office/powerpoint/2010/main" val="151360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6AA4ABF-8DD3-4A44-A246-9FFB2156E3DD}" type="slidenum">
              <a:rPr lang="en-US" altLang="zh-CN"/>
              <a:pPr>
                <a:defRPr/>
              </a:pPr>
              <a:t>‹#›</a:t>
            </a:fld>
            <a:endParaRPr lang="en-US" altLang="zh-CN"/>
          </a:p>
        </p:txBody>
      </p:sp>
    </p:spTree>
    <p:extLst>
      <p:ext uri="{BB962C8B-B14F-4D97-AF65-F5344CB8AC3E}">
        <p14:creationId xmlns:p14="http://schemas.microsoft.com/office/powerpoint/2010/main" val="196088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31775"/>
            <a:ext cx="2057400" cy="4913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31775"/>
            <a:ext cx="6019800" cy="4913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E192B1E-0A75-4983-B937-FB84A83BAD41}" type="slidenum">
              <a:rPr lang="en-US" altLang="zh-CN"/>
              <a:pPr>
                <a:defRPr/>
              </a:pPr>
              <a:t>‹#›</a:t>
            </a:fld>
            <a:endParaRPr lang="en-US" altLang="zh-CN"/>
          </a:p>
        </p:txBody>
      </p:sp>
    </p:spTree>
    <p:extLst>
      <p:ext uri="{BB962C8B-B14F-4D97-AF65-F5344CB8AC3E}">
        <p14:creationId xmlns:p14="http://schemas.microsoft.com/office/powerpoint/2010/main" val="164694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EA14957-20C8-412B-9D31-454A8B81F856}" type="slidenum">
              <a:rPr lang="en-US" altLang="zh-CN"/>
              <a:pPr>
                <a:defRPr/>
              </a:pPr>
              <a:t>‹#›</a:t>
            </a:fld>
            <a:endParaRPr lang="en-US" altLang="zh-CN"/>
          </a:p>
        </p:txBody>
      </p:sp>
    </p:spTree>
    <p:extLst>
      <p:ext uri="{BB962C8B-B14F-4D97-AF65-F5344CB8AC3E}">
        <p14:creationId xmlns:p14="http://schemas.microsoft.com/office/powerpoint/2010/main" val="1017400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700463"/>
            <a:ext cx="7772400" cy="11445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41575"/>
            <a:ext cx="7772400" cy="12588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EEB861C-142A-48B7-B11B-B5C6B4C45E79}" type="slidenum">
              <a:rPr lang="en-US" altLang="zh-CN"/>
              <a:pPr>
                <a:defRPr/>
              </a:pPr>
              <a:t>‹#›</a:t>
            </a:fld>
            <a:endParaRPr lang="en-US" altLang="zh-CN"/>
          </a:p>
        </p:txBody>
      </p:sp>
    </p:spTree>
    <p:extLst>
      <p:ext uri="{BB962C8B-B14F-4D97-AF65-F5344CB8AC3E}">
        <p14:creationId xmlns:p14="http://schemas.microsoft.com/office/powerpoint/2010/main" val="26445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43025"/>
            <a:ext cx="4038600" cy="380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3025"/>
            <a:ext cx="4038600" cy="380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8271C07-9DA3-4887-A834-0B2F53AD5782}" type="slidenum">
              <a:rPr lang="en-US" altLang="zh-CN"/>
              <a:pPr>
                <a:defRPr/>
              </a:pPr>
              <a:t>‹#›</a:t>
            </a:fld>
            <a:endParaRPr lang="en-US" altLang="zh-CN"/>
          </a:p>
        </p:txBody>
      </p:sp>
    </p:spTree>
    <p:extLst>
      <p:ext uri="{BB962C8B-B14F-4D97-AF65-F5344CB8AC3E}">
        <p14:creationId xmlns:p14="http://schemas.microsoft.com/office/powerpoint/2010/main" val="136069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30188"/>
            <a:ext cx="8229600" cy="96043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9050"/>
            <a:ext cx="4040188" cy="538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7213"/>
            <a:ext cx="4040188" cy="3317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89050"/>
            <a:ext cx="4041775" cy="538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7213"/>
            <a:ext cx="4041775" cy="3317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D3D49ED0-5C11-4B92-B86C-6E055992D8BC}" type="slidenum">
              <a:rPr lang="en-US" altLang="zh-CN"/>
              <a:pPr>
                <a:defRPr/>
              </a:pPr>
              <a:t>‹#›</a:t>
            </a:fld>
            <a:endParaRPr lang="en-US" altLang="zh-CN"/>
          </a:p>
        </p:txBody>
      </p:sp>
    </p:spTree>
    <p:extLst>
      <p:ext uri="{BB962C8B-B14F-4D97-AF65-F5344CB8AC3E}">
        <p14:creationId xmlns:p14="http://schemas.microsoft.com/office/powerpoint/2010/main" val="11463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5C54E4FB-1C57-4F3E-AB0B-9373F8DCEC36}" type="slidenum">
              <a:rPr lang="en-US" altLang="zh-CN"/>
              <a:pPr>
                <a:defRPr/>
              </a:pPr>
              <a:t>‹#›</a:t>
            </a:fld>
            <a:endParaRPr lang="en-US" altLang="zh-CN"/>
          </a:p>
        </p:txBody>
      </p:sp>
    </p:spTree>
    <p:extLst>
      <p:ext uri="{BB962C8B-B14F-4D97-AF65-F5344CB8AC3E}">
        <p14:creationId xmlns:p14="http://schemas.microsoft.com/office/powerpoint/2010/main" val="313095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F22B1C9-5F31-4E69-BDE7-416ABAABF2A7}" type="slidenum">
              <a:rPr lang="en-US" altLang="zh-CN"/>
              <a:pPr>
                <a:defRPr/>
              </a:pPr>
              <a:t>‹#›</a:t>
            </a:fld>
            <a:endParaRPr lang="en-US" altLang="zh-CN"/>
          </a:p>
        </p:txBody>
      </p:sp>
    </p:spTree>
    <p:extLst>
      <p:ext uri="{BB962C8B-B14F-4D97-AF65-F5344CB8AC3E}">
        <p14:creationId xmlns:p14="http://schemas.microsoft.com/office/powerpoint/2010/main" val="172839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008313" cy="9763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8600"/>
            <a:ext cx="5111750" cy="49164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204913"/>
            <a:ext cx="3008313" cy="3940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4273C9A-31AF-4EBC-A60A-1BBB6EA01CE2}" type="slidenum">
              <a:rPr lang="en-US" altLang="zh-CN"/>
              <a:pPr>
                <a:defRPr/>
              </a:pPr>
              <a:t>‹#›</a:t>
            </a:fld>
            <a:endParaRPr lang="en-US" altLang="zh-CN"/>
          </a:p>
        </p:txBody>
      </p:sp>
    </p:spTree>
    <p:extLst>
      <p:ext uri="{BB962C8B-B14F-4D97-AF65-F5344CB8AC3E}">
        <p14:creationId xmlns:p14="http://schemas.microsoft.com/office/powerpoint/2010/main" val="261639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32250"/>
            <a:ext cx="5486400" cy="47466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4350"/>
            <a:ext cx="5486400" cy="34559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506913"/>
            <a:ext cx="5486400" cy="676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C8D437D-CB73-448F-9742-12B3FE656116}" type="slidenum">
              <a:rPr lang="en-US" altLang="zh-CN"/>
              <a:pPr>
                <a:defRPr/>
              </a:pPr>
              <a:t>‹#›</a:t>
            </a:fld>
            <a:endParaRPr lang="en-US" altLang="zh-CN"/>
          </a:p>
        </p:txBody>
      </p:sp>
    </p:spTree>
    <p:extLst>
      <p:ext uri="{BB962C8B-B14F-4D97-AF65-F5344CB8AC3E}">
        <p14:creationId xmlns:p14="http://schemas.microsoft.com/office/powerpoint/2010/main" val="361988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summer_green_wheat_field-wallpaper-2560x1600"/>
          <p:cNvPicPr>
            <a:picLocks noChangeAspect="1" noChangeArrowheads="1"/>
          </p:cNvPicPr>
          <p:nvPr/>
        </p:nvPicPr>
        <p:blipFill>
          <a:blip r:embed="rId13">
            <a:extLst>
              <a:ext uri="{28A0092B-C50C-407E-A947-70E740481C1C}">
                <a14:useLocalDpi xmlns:a14="http://schemas.microsoft.com/office/drawing/2010/main" val="0"/>
              </a:ext>
            </a:extLst>
          </a:blip>
          <a:srcRect b="78931"/>
          <a:stretch>
            <a:fillRect/>
          </a:stretch>
        </p:blipFill>
        <p:spPr bwMode="auto">
          <a:xfrm>
            <a:off x="0" y="22225"/>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31775"/>
            <a:ext cx="822960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8" name="Rectangle 4"/>
          <p:cNvSpPr>
            <a:spLocks noGrp="1" noChangeArrowheads="1"/>
          </p:cNvSpPr>
          <p:nvPr>
            <p:ph type="body" idx="1"/>
          </p:nvPr>
        </p:nvSpPr>
        <p:spPr bwMode="auto">
          <a:xfrm>
            <a:off x="457200" y="1343025"/>
            <a:ext cx="82296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0"/>
            <a:endParaRPr lang="en-US" altLang="zh-CN" smtClean="0"/>
          </a:p>
        </p:txBody>
      </p:sp>
      <p:sp>
        <p:nvSpPr>
          <p:cNvPr id="1029" name="Rectangle 5"/>
          <p:cNvSpPr>
            <a:spLocks noGrp="1" noChangeArrowheads="1"/>
          </p:cNvSpPr>
          <p:nvPr>
            <p:ph type="dt" sz="half" idx="2"/>
          </p:nvPr>
        </p:nvSpPr>
        <p:spPr bwMode="auto">
          <a:xfrm>
            <a:off x="457200" y="5245100"/>
            <a:ext cx="2133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defRPr>
            </a:lvl1pPr>
          </a:lstStyle>
          <a:p>
            <a:pPr>
              <a:defRPr/>
            </a:pPr>
            <a:endParaRPr lang="en-US" altLang="zh-CN"/>
          </a:p>
        </p:txBody>
      </p:sp>
      <p:sp>
        <p:nvSpPr>
          <p:cNvPr id="1030" name="Rectangle 6"/>
          <p:cNvSpPr>
            <a:spLocks noGrp="1" noChangeArrowheads="1"/>
          </p:cNvSpPr>
          <p:nvPr>
            <p:ph type="ftr" sz="quarter" idx="3"/>
          </p:nvPr>
        </p:nvSpPr>
        <p:spPr bwMode="auto">
          <a:xfrm>
            <a:off x="3124200" y="5245100"/>
            <a:ext cx="2895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defRPr>
            </a:lvl1pPr>
          </a:lstStyle>
          <a:p>
            <a:pPr>
              <a:defRPr/>
            </a:pPr>
            <a:endParaRPr lang="en-US" altLang="zh-CN"/>
          </a:p>
        </p:txBody>
      </p:sp>
      <p:sp>
        <p:nvSpPr>
          <p:cNvPr id="1031" name="Rectangle 7"/>
          <p:cNvSpPr>
            <a:spLocks noGrp="1" noChangeArrowheads="1"/>
          </p:cNvSpPr>
          <p:nvPr>
            <p:ph type="sldNum" sz="quarter" idx="4"/>
          </p:nvPr>
        </p:nvSpPr>
        <p:spPr bwMode="auto">
          <a:xfrm>
            <a:off x="6553200" y="5245100"/>
            <a:ext cx="2133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400">
                <a:latin typeface="Arial" pitchFamily="34" charset="0"/>
              </a:defRPr>
            </a:lvl1pPr>
          </a:lstStyle>
          <a:p>
            <a:pPr>
              <a:defRPr/>
            </a:pPr>
            <a:fld id="{B8869C55-934F-42E0-8164-E3587AC8214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0" fontAlgn="base" hangingPunct="0">
        <a:spcBef>
          <a:spcPct val="0"/>
        </a:spcBef>
        <a:spcAft>
          <a:spcPct val="0"/>
        </a:spcAft>
        <a:defRPr sz="3600">
          <a:solidFill>
            <a:srgbClr val="003A00"/>
          </a:solidFill>
          <a:latin typeface="+mj-lt"/>
          <a:ea typeface="+mj-ea"/>
          <a:cs typeface="+mj-cs"/>
        </a:defRPr>
      </a:lvl1pPr>
      <a:lvl2pPr algn="l" rtl="0" eaLnBrk="0" fontAlgn="base" hangingPunct="0">
        <a:spcBef>
          <a:spcPct val="0"/>
        </a:spcBef>
        <a:spcAft>
          <a:spcPct val="0"/>
        </a:spcAft>
        <a:defRPr sz="3600">
          <a:solidFill>
            <a:srgbClr val="003A00"/>
          </a:solidFill>
          <a:latin typeface="Arial" pitchFamily="34" charset="0"/>
          <a:ea typeface="Microsoft YaHei" pitchFamily="34" charset="-122"/>
        </a:defRPr>
      </a:lvl2pPr>
      <a:lvl3pPr algn="l" rtl="0" eaLnBrk="0" fontAlgn="base" hangingPunct="0">
        <a:spcBef>
          <a:spcPct val="0"/>
        </a:spcBef>
        <a:spcAft>
          <a:spcPct val="0"/>
        </a:spcAft>
        <a:defRPr sz="3600">
          <a:solidFill>
            <a:srgbClr val="003A00"/>
          </a:solidFill>
          <a:latin typeface="Arial" pitchFamily="34" charset="0"/>
          <a:ea typeface="Microsoft YaHei" pitchFamily="34" charset="-122"/>
        </a:defRPr>
      </a:lvl3pPr>
      <a:lvl4pPr algn="l" rtl="0" eaLnBrk="0" fontAlgn="base" hangingPunct="0">
        <a:spcBef>
          <a:spcPct val="0"/>
        </a:spcBef>
        <a:spcAft>
          <a:spcPct val="0"/>
        </a:spcAft>
        <a:defRPr sz="3600">
          <a:solidFill>
            <a:srgbClr val="003A00"/>
          </a:solidFill>
          <a:latin typeface="Arial" pitchFamily="34" charset="0"/>
          <a:ea typeface="Microsoft YaHei" pitchFamily="34" charset="-122"/>
        </a:defRPr>
      </a:lvl4pPr>
      <a:lvl5pPr algn="l" rtl="0" eaLnBrk="0" fontAlgn="base" hangingPunct="0">
        <a:spcBef>
          <a:spcPct val="0"/>
        </a:spcBef>
        <a:spcAft>
          <a:spcPct val="0"/>
        </a:spcAft>
        <a:defRPr sz="3600">
          <a:solidFill>
            <a:srgbClr val="003A00"/>
          </a:solidFill>
          <a:latin typeface="Arial" pitchFamily="34" charset="0"/>
          <a:ea typeface="Microsoft YaHei" pitchFamily="34" charset="-122"/>
        </a:defRPr>
      </a:lvl5pPr>
      <a:lvl6pPr marL="457200" algn="l" rtl="0" fontAlgn="base">
        <a:spcBef>
          <a:spcPct val="0"/>
        </a:spcBef>
        <a:spcAft>
          <a:spcPct val="0"/>
        </a:spcAft>
        <a:defRPr sz="3600">
          <a:solidFill>
            <a:srgbClr val="003A00"/>
          </a:solidFill>
          <a:latin typeface="Arial" pitchFamily="34" charset="0"/>
          <a:ea typeface="Microsoft YaHei" pitchFamily="34" charset="-122"/>
        </a:defRPr>
      </a:lvl6pPr>
      <a:lvl7pPr marL="914400" algn="l" rtl="0" fontAlgn="base">
        <a:spcBef>
          <a:spcPct val="0"/>
        </a:spcBef>
        <a:spcAft>
          <a:spcPct val="0"/>
        </a:spcAft>
        <a:defRPr sz="3600">
          <a:solidFill>
            <a:srgbClr val="003A00"/>
          </a:solidFill>
          <a:latin typeface="Arial" pitchFamily="34" charset="0"/>
          <a:ea typeface="Microsoft YaHei" pitchFamily="34" charset="-122"/>
        </a:defRPr>
      </a:lvl7pPr>
      <a:lvl8pPr marL="1371600" algn="l" rtl="0" fontAlgn="base">
        <a:spcBef>
          <a:spcPct val="0"/>
        </a:spcBef>
        <a:spcAft>
          <a:spcPct val="0"/>
        </a:spcAft>
        <a:defRPr sz="3600">
          <a:solidFill>
            <a:srgbClr val="003A00"/>
          </a:solidFill>
          <a:latin typeface="Arial" pitchFamily="34" charset="0"/>
          <a:ea typeface="Microsoft YaHei" pitchFamily="34" charset="-122"/>
        </a:defRPr>
      </a:lvl8pPr>
      <a:lvl9pPr marL="1828800" algn="l" rtl="0" fontAlgn="base">
        <a:spcBef>
          <a:spcPct val="0"/>
        </a:spcBef>
        <a:spcAft>
          <a:spcPct val="0"/>
        </a:spcAft>
        <a:defRPr sz="3600">
          <a:solidFill>
            <a:srgbClr val="003A00"/>
          </a:solidFill>
          <a:latin typeface="Arial" pitchFamily="34" charset="0"/>
          <a:ea typeface="Microsoft YaHei" pitchFamily="34" charset="-122"/>
        </a:defRPr>
      </a:lvl9pPr>
    </p:titleStyle>
    <p:bodyStyle>
      <a:lvl1pPr marL="342900" indent="-342900" algn="l" rtl="0" eaLnBrk="0" fontAlgn="base" hangingPunct="0">
        <a:spcBef>
          <a:spcPct val="20000"/>
        </a:spcBef>
        <a:spcAft>
          <a:spcPct val="0"/>
        </a:spcAft>
        <a:buChar char="•"/>
        <a:defRPr sz="2800">
          <a:solidFill>
            <a:srgbClr val="003A00"/>
          </a:solidFill>
          <a:latin typeface="+mn-lt"/>
          <a:ea typeface="+mn-ea"/>
          <a:cs typeface="+mn-cs"/>
        </a:defRPr>
      </a:lvl1pPr>
      <a:lvl2pPr marL="742950" indent="-285750" algn="l" rtl="0" eaLnBrk="0" fontAlgn="base" hangingPunct="0">
        <a:spcBef>
          <a:spcPct val="20000"/>
        </a:spcBef>
        <a:spcAft>
          <a:spcPct val="0"/>
        </a:spcAft>
        <a:buChar char="–"/>
        <a:defRPr sz="2800">
          <a:solidFill>
            <a:srgbClr val="003A00"/>
          </a:solidFill>
          <a:latin typeface="+mn-lt"/>
          <a:ea typeface="+mn-ea"/>
        </a:defRPr>
      </a:lvl2pPr>
      <a:lvl3pPr marL="1143000" indent="-228600" algn="l" rtl="0" eaLnBrk="0" fontAlgn="base" hangingPunct="0">
        <a:spcBef>
          <a:spcPct val="20000"/>
        </a:spcBef>
        <a:spcAft>
          <a:spcPct val="0"/>
        </a:spcAft>
        <a:buChar char="•"/>
        <a:defRPr sz="2800">
          <a:solidFill>
            <a:srgbClr val="003A00"/>
          </a:solidFill>
          <a:latin typeface="+mn-lt"/>
          <a:ea typeface="+mn-ea"/>
        </a:defRPr>
      </a:lvl3pPr>
      <a:lvl4pPr marL="1600200" indent="-228600" algn="l" rtl="0" eaLnBrk="0" fontAlgn="base" hangingPunct="0">
        <a:spcBef>
          <a:spcPct val="20000"/>
        </a:spcBef>
        <a:spcAft>
          <a:spcPct val="0"/>
        </a:spcAft>
        <a:buChar char="–"/>
        <a:defRPr sz="2800">
          <a:solidFill>
            <a:srgbClr val="003A00"/>
          </a:solidFill>
          <a:latin typeface="+mn-lt"/>
          <a:ea typeface="+mn-ea"/>
        </a:defRPr>
      </a:lvl4pPr>
      <a:lvl5pPr marL="2057400" indent="-228600" algn="l" rtl="0" eaLnBrk="0" fontAlgn="base" hangingPunct="0">
        <a:spcBef>
          <a:spcPct val="20000"/>
        </a:spcBef>
        <a:spcAft>
          <a:spcPct val="0"/>
        </a:spcAft>
        <a:buChar char="»"/>
        <a:defRPr sz="2800">
          <a:solidFill>
            <a:srgbClr val="003A00"/>
          </a:solidFill>
          <a:latin typeface="+mn-lt"/>
          <a:ea typeface="+mn-ea"/>
        </a:defRPr>
      </a:lvl5pPr>
      <a:lvl6pPr marL="2514600" indent="-228600" algn="l" rtl="0" fontAlgn="base">
        <a:spcBef>
          <a:spcPct val="20000"/>
        </a:spcBef>
        <a:spcAft>
          <a:spcPct val="0"/>
        </a:spcAft>
        <a:buChar char="»"/>
        <a:defRPr sz="2800">
          <a:solidFill>
            <a:srgbClr val="003A00"/>
          </a:solidFill>
          <a:latin typeface="+mn-lt"/>
          <a:ea typeface="+mn-ea"/>
        </a:defRPr>
      </a:lvl6pPr>
      <a:lvl7pPr marL="2971800" indent="-228600" algn="l" rtl="0" fontAlgn="base">
        <a:spcBef>
          <a:spcPct val="20000"/>
        </a:spcBef>
        <a:spcAft>
          <a:spcPct val="0"/>
        </a:spcAft>
        <a:buChar char="»"/>
        <a:defRPr sz="2800">
          <a:solidFill>
            <a:srgbClr val="003A00"/>
          </a:solidFill>
          <a:latin typeface="+mn-lt"/>
          <a:ea typeface="+mn-ea"/>
        </a:defRPr>
      </a:lvl7pPr>
      <a:lvl8pPr marL="3429000" indent="-228600" algn="l" rtl="0" fontAlgn="base">
        <a:spcBef>
          <a:spcPct val="20000"/>
        </a:spcBef>
        <a:spcAft>
          <a:spcPct val="0"/>
        </a:spcAft>
        <a:buChar char="»"/>
        <a:defRPr sz="2800">
          <a:solidFill>
            <a:srgbClr val="003A00"/>
          </a:solidFill>
          <a:latin typeface="+mn-lt"/>
          <a:ea typeface="+mn-ea"/>
        </a:defRPr>
      </a:lvl8pPr>
      <a:lvl9pPr marL="3886200" indent="-228600" algn="l" rtl="0" fontAlgn="base">
        <a:spcBef>
          <a:spcPct val="20000"/>
        </a:spcBef>
        <a:spcAft>
          <a:spcPct val="0"/>
        </a:spcAft>
        <a:buChar char="»"/>
        <a:defRPr sz="2800">
          <a:solidFill>
            <a:srgbClr val="003A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		</a:t>
            </a:r>
          </a:p>
        </p:txBody>
      </p:sp>
      <p:pic>
        <p:nvPicPr>
          <p:cNvPr id="2051" name="Picture 3" descr="F:\CLOUD\AmazonWebservices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3488" y="1511300"/>
            <a:ext cx="6704012"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
        <p:nvSpPr>
          <p:cNvPr id="5" name="Content Placeholder 2"/>
          <p:cNvSpPr txBox="1">
            <a:spLocks/>
          </p:cNvSpPr>
          <p:nvPr/>
        </p:nvSpPr>
        <p:spPr bwMode="auto">
          <a:xfrm>
            <a:off x="152400" y="1367557"/>
            <a:ext cx="8686800"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u="sng" kern="0" dirty="0" smtClean="0">
                <a:solidFill>
                  <a:srgbClr val="00B050"/>
                </a:solidFill>
              </a:rPr>
              <a:t>Temporary security credentials:</a:t>
            </a:r>
          </a:p>
          <a:p>
            <a:pPr algn="l">
              <a:buFontTx/>
            </a:pPr>
            <a:endParaRPr lang="en-US" sz="1400"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IAM also lets us grant any user temporary security credentials with a </a:t>
            </a:r>
            <a:r>
              <a:rPr lang="en-US" sz="1400" b="1" kern="0" dirty="0" smtClean="0">
                <a:solidFill>
                  <a:schemeClr val="tx1"/>
                </a:solidFill>
              </a:rPr>
              <a:t>defined expiration </a:t>
            </a:r>
            <a:r>
              <a:rPr lang="en-US" sz="1400" kern="0" dirty="0" smtClean="0">
                <a:solidFill>
                  <a:schemeClr val="tx1"/>
                </a:solidFill>
              </a:rPr>
              <a:t>for access to our AWS resources. </a:t>
            </a:r>
          </a:p>
          <a:p>
            <a:pPr algn="l">
              <a:buFontTx/>
            </a:pPr>
            <a:endParaRPr lang="en-US" sz="1400" kern="0" dirty="0" smtClean="0">
              <a:solidFill>
                <a:schemeClr val="tx1"/>
              </a:solidFill>
            </a:endParaRPr>
          </a:p>
          <a:p>
            <a:pPr algn="l"/>
            <a:r>
              <a:rPr lang="en-US" sz="1400" kern="0" dirty="0" smtClean="0">
                <a:solidFill>
                  <a:schemeClr val="tx1"/>
                </a:solidFill>
              </a:rPr>
              <a:t>For example, temporary access is useful when:</a:t>
            </a:r>
          </a:p>
          <a:p>
            <a:pPr marL="285750" indent="-285750" algn="l">
              <a:buFont typeface="Arial" panose="020B0604020202020204" pitchFamily="34" charset="0"/>
              <a:buChar char="•"/>
            </a:pPr>
            <a:r>
              <a:rPr lang="en-US" sz="1400" kern="0" dirty="0" smtClean="0">
                <a:solidFill>
                  <a:schemeClr val="tx1"/>
                </a:solidFill>
              </a:rPr>
              <a:t>Creating a mobile app with third-party sign-in.</a:t>
            </a:r>
          </a:p>
          <a:p>
            <a:pPr marL="285750" indent="-285750" algn="l">
              <a:buFont typeface="Arial" panose="020B0604020202020204" pitchFamily="34" charset="0"/>
              <a:buChar char="•"/>
            </a:pPr>
            <a:r>
              <a:rPr lang="en-US" sz="1400" kern="0" dirty="0" smtClean="0">
                <a:solidFill>
                  <a:schemeClr val="tx1"/>
                </a:solidFill>
              </a:rPr>
              <a:t>Creating a mobile app with custom authentication.</a:t>
            </a:r>
          </a:p>
          <a:p>
            <a:pPr marL="285750" indent="-285750" algn="l">
              <a:buFont typeface="Arial" panose="020B0604020202020204" pitchFamily="34" charset="0"/>
              <a:buChar char="•"/>
            </a:pPr>
            <a:r>
              <a:rPr lang="en-US" sz="1400" kern="0" dirty="0" smtClean="0">
                <a:solidFill>
                  <a:schemeClr val="tx1"/>
                </a:solidFill>
              </a:rPr>
              <a:t>Using our organization's authentication system to grant access to AWS resources.</a:t>
            </a:r>
          </a:p>
          <a:p>
            <a:pPr marL="285750" indent="-285750" algn="l">
              <a:buFont typeface="Arial" panose="020B0604020202020204" pitchFamily="34" charset="0"/>
              <a:buChar char="•"/>
            </a:pPr>
            <a:r>
              <a:rPr lang="en-US" sz="1400" kern="0" dirty="0" smtClean="0">
                <a:solidFill>
                  <a:schemeClr val="tx1"/>
                </a:solidFill>
              </a:rPr>
              <a:t>Using our organization's authentication system and SAML to grant access to AWS resources.</a:t>
            </a:r>
          </a:p>
          <a:p>
            <a:pPr marL="285750" indent="-285750" algn="l">
              <a:buFont typeface="Arial" panose="020B0604020202020204" pitchFamily="34" charset="0"/>
              <a:buChar char="•"/>
            </a:pPr>
            <a:r>
              <a:rPr lang="en-US" sz="1400" kern="0" dirty="0" smtClean="0">
                <a:solidFill>
                  <a:schemeClr val="tx1"/>
                </a:solidFill>
              </a:rPr>
              <a:t>Security Assertion Markup Language (SAML, pronounced </a:t>
            </a:r>
            <a:r>
              <a:rPr lang="en-US" sz="1400" kern="0" dirty="0" err="1" smtClean="0">
                <a:solidFill>
                  <a:schemeClr val="tx1"/>
                </a:solidFill>
              </a:rPr>
              <a:t>sam</a:t>
            </a:r>
            <a:r>
              <a:rPr lang="en-US" sz="1400" kern="0" dirty="0" smtClean="0">
                <a:solidFill>
                  <a:schemeClr val="tx1"/>
                </a:solidFill>
              </a:rPr>
              <a:t>-el) is an XML-based, open-standard data format for exchanging authentication and authorization data between parties, in particular, between an identity provider and a service provider</a:t>
            </a:r>
          </a:p>
          <a:p>
            <a:pPr marL="285750" indent="-285750" algn="l">
              <a:buFont typeface="Arial" panose="020B0604020202020204" pitchFamily="34" charset="0"/>
              <a:buChar char="•"/>
            </a:pPr>
            <a:r>
              <a:rPr lang="en-US" sz="1400" kern="0" dirty="0" smtClean="0">
                <a:solidFill>
                  <a:schemeClr val="tx1"/>
                </a:solidFill>
              </a:rPr>
              <a:t>Using web-based Single Sign-On (SSO) to the AWS Management Console.</a:t>
            </a:r>
            <a:br>
              <a:rPr lang="en-US" sz="1400" kern="0" dirty="0" smtClean="0">
                <a:solidFill>
                  <a:schemeClr val="tx1"/>
                </a:solidFill>
              </a:rPr>
            </a:br>
            <a:endParaRPr lang="en-US" sz="1400" kern="0" dirty="0" smtClean="0">
              <a:solidFill>
                <a:schemeClr val="tx1"/>
              </a:solidFill>
            </a:endParaRPr>
          </a:p>
        </p:txBody>
      </p:sp>
    </p:spTree>
    <p:extLst>
      <p:ext uri="{BB962C8B-B14F-4D97-AF65-F5344CB8AC3E}">
        <p14:creationId xmlns:p14="http://schemas.microsoft.com/office/powerpoint/2010/main" val="3614930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
        <p:nvSpPr>
          <p:cNvPr id="6" name="Content Placeholder 2"/>
          <p:cNvSpPr txBox="1">
            <a:spLocks/>
          </p:cNvSpPr>
          <p:nvPr/>
        </p:nvSpPr>
        <p:spPr bwMode="auto">
          <a:xfrm>
            <a:off x="169315" y="1151533"/>
            <a:ext cx="868680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endParaRPr lang="en-US" sz="1400" b="1" kern="0" dirty="0" smtClean="0">
              <a:solidFill>
                <a:schemeClr val="tx1"/>
              </a:solidFill>
            </a:endParaRPr>
          </a:p>
          <a:p>
            <a:pPr algn="l">
              <a:buFontTx/>
            </a:pPr>
            <a:r>
              <a:rPr lang="en-US" sz="1400" b="1" u="sng" kern="0" dirty="0" smtClean="0">
                <a:solidFill>
                  <a:srgbClr val="00B050"/>
                </a:solidFill>
              </a:rPr>
              <a:t>Manage Permissions and Policies:</a:t>
            </a:r>
          </a:p>
          <a:p>
            <a:pPr algn="l">
              <a:buFontTx/>
            </a:pPr>
            <a:endParaRPr lang="en-US" sz="1400" b="1"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Permissions let us specify, who has access to AWS resources and which actions they can perform on those resources. </a:t>
            </a: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Every AWS Identity and Access Management (IAM) user starts with no permissions. </a:t>
            </a: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In other words, by default, users can do nothing, not even view their own access keys. </a:t>
            </a: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To give a user permission to do something, we can add the permission to the user (that is, </a:t>
            </a:r>
            <a:r>
              <a:rPr lang="en-US" sz="1400" b="1" kern="0" dirty="0" smtClean="0">
                <a:solidFill>
                  <a:schemeClr val="tx1"/>
                </a:solidFill>
              </a:rPr>
              <a:t>attach a policy </a:t>
            </a:r>
            <a:r>
              <a:rPr lang="en-US" sz="1400" kern="0" dirty="0" smtClean="0">
                <a:solidFill>
                  <a:schemeClr val="tx1"/>
                </a:solidFill>
              </a:rPr>
              <a:t>to the user), or add the user to a group that has the </a:t>
            </a:r>
            <a:r>
              <a:rPr lang="en-US" sz="1400" b="1" kern="0" dirty="0" smtClean="0">
                <a:solidFill>
                  <a:schemeClr val="tx1"/>
                </a:solidFill>
              </a:rPr>
              <a:t>desired permission</a:t>
            </a: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1793433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
        <p:nvSpPr>
          <p:cNvPr id="5" name="Content Placeholder 2"/>
          <p:cNvSpPr txBox="1">
            <a:spLocks/>
          </p:cNvSpPr>
          <p:nvPr/>
        </p:nvSpPr>
        <p:spPr bwMode="auto">
          <a:xfrm>
            <a:off x="152400" y="1295549"/>
            <a:ext cx="8686800" cy="4463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lnSpcReduction="10000"/>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350" kern="0" dirty="0" smtClean="0">
                <a:solidFill>
                  <a:schemeClr val="tx1"/>
                </a:solidFill>
              </a:rPr>
              <a:t>To assign permissions to a user, group, role, or resource, we create a policy that lets us specify:</a:t>
            </a:r>
          </a:p>
          <a:p>
            <a:pPr algn="l">
              <a:buFontTx/>
            </a:pPr>
            <a:endParaRPr lang="en-US" sz="1350" kern="0" dirty="0" smtClean="0">
              <a:solidFill>
                <a:schemeClr val="tx1"/>
              </a:solidFill>
            </a:endParaRPr>
          </a:p>
          <a:p>
            <a:pPr algn="l">
              <a:buFontTx/>
            </a:pPr>
            <a:r>
              <a:rPr lang="en-US" sz="1350" b="1" kern="0" dirty="0" smtClean="0">
                <a:solidFill>
                  <a:schemeClr val="tx1"/>
                </a:solidFill>
              </a:rPr>
              <a:t>Actions – </a:t>
            </a:r>
            <a:r>
              <a:rPr lang="en-US" sz="1350" kern="0" dirty="0" smtClean="0">
                <a:solidFill>
                  <a:schemeClr val="tx1"/>
                </a:solidFill>
              </a:rPr>
              <a:t>Which AWS actions we allow. For example, we might allow a user to call the Amazon S3 </a:t>
            </a:r>
            <a:r>
              <a:rPr lang="en-US" sz="1350" kern="0" dirty="0" err="1" smtClean="0">
                <a:solidFill>
                  <a:schemeClr val="tx1"/>
                </a:solidFill>
              </a:rPr>
              <a:t>ListBucket</a:t>
            </a:r>
            <a:r>
              <a:rPr lang="en-US" sz="1350" kern="0" dirty="0" smtClean="0">
                <a:solidFill>
                  <a:schemeClr val="tx1"/>
                </a:solidFill>
              </a:rPr>
              <a:t> action.</a:t>
            </a:r>
          </a:p>
          <a:p>
            <a:pPr algn="l">
              <a:buFontTx/>
            </a:pPr>
            <a:endParaRPr lang="en-US" sz="1350" kern="0" dirty="0" smtClean="0">
              <a:solidFill>
                <a:schemeClr val="tx1"/>
              </a:solidFill>
            </a:endParaRPr>
          </a:p>
          <a:p>
            <a:pPr algn="l">
              <a:buFontTx/>
            </a:pPr>
            <a:r>
              <a:rPr lang="en-US" sz="1350" b="1" kern="0" dirty="0" smtClean="0">
                <a:solidFill>
                  <a:schemeClr val="tx1"/>
                </a:solidFill>
              </a:rPr>
              <a:t>Resources –</a:t>
            </a:r>
            <a:r>
              <a:rPr lang="en-US" sz="1350" kern="0" dirty="0" smtClean="0">
                <a:solidFill>
                  <a:schemeClr val="tx1"/>
                </a:solidFill>
              </a:rPr>
              <a:t> Which AWS resources we allow the action on. </a:t>
            </a:r>
          </a:p>
          <a:p>
            <a:pPr algn="l">
              <a:buFontTx/>
            </a:pPr>
            <a:r>
              <a:rPr lang="en-US" sz="1350" kern="0" dirty="0" smtClean="0">
                <a:solidFill>
                  <a:schemeClr val="tx1"/>
                </a:solidFill>
              </a:rPr>
              <a:t>For example, what Amazon S3 buckets will we allow the user to perform the </a:t>
            </a:r>
            <a:r>
              <a:rPr lang="en-US" sz="1350" kern="0" dirty="0" err="1" smtClean="0">
                <a:solidFill>
                  <a:schemeClr val="tx1"/>
                </a:solidFill>
              </a:rPr>
              <a:t>ListBucket</a:t>
            </a:r>
            <a:r>
              <a:rPr lang="en-US" sz="1350" kern="0" dirty="0" smtClean="0">
                <a:solidFill>
                  <a:schemeClr val="tx1"/>
                </a:solidFill>
              </a:rPr>
              <a:t> action on?  </a:t>
            </a:r>
          </a:p>
          <a:p>
            <a:pPr algn="l">
              <a:buFontTx/>
            </a:pPr>
            <a:endParaRPr lang="en-US" sz="1350" kern="0" dirty="0" smtClean="0">
              <a:solidFill>
                <a:schemeClr val="tx1"/>
              </a:solidFill>
            </a:endParaRPr>
          </a:p>
          <a:p>
            <a:pPr algn="l">
              <a:buFontTx/>
            </a:pPr>
            <a:r>
              <a:rPr lang="en-US" sz="1350" b="1" kern="0" dirty="0" smtClean="0">
                <a:solidFill>
                  <a:schemeClr val="tx1"/>
                </a:solidFill>
              </a:rPr>
              <a:t>Effect –</a:t>
            </a:r>
            <a:r>
              <a:rPr lang="en-US" sz="1350" kern="0" dirty="0" smtClean="0">
                <a:solidFill>
                  <a:schemeClr val="tx1"/>
                </a:solidFill>
              </a:rPr>
              <a:t> Whether to allow or deny access. </a:t>
            </a:r>
          </a:p>
          <a:p>
            <a:pPr algn="l">
              <a:buFontTx/>
            </a:pPr>
            <a:endParaRPr lang="en-US" sz="1350" b="1" kern="0" dirty="0" smtClean="0">
              <a:solidFill>
                <a:schemeClr val="tx1"/>
              </a:solidFill>
            </a:endParaRPr>
          </a:p>
          <a:p>
            <a:pPr algn="l">
              <a:buFontTx/>
            </a:pPr>
            <a:r>
              <a:rPr lang="en-US" sz="1350" b="1" kern="0" dirty="0" smtClean="0">
                <a:solidFill>
                  <a:schemeClr val="tx1"/>
                </a:solidFill>
              </a:rPr>
              <a:t>Conditions –</a:t>
            </a:r>
            <a:r>
              <a:rPr lang="en-US" sz="1350" kern="0" dirty="0" smtClean="0">
                <a:solidFill>
                  <a:schemeClr val="tx1"/>
                </a:solidFill>
              </a:rPr>
              <a:t> Which conditions must be present for the policy to take effect. </a:t>
            </a:r>
          </a:p>
          <a:p>
            <a:pPr algn="l">
              <a:buFontTx/>
            </a:pPr>
            <a:r>
              <a:rPr lang="en-US" sz="1350" kern="0" dirty="0" smtClean="0">
                <a:solidFill>
                  <a:schemeClr val="tx1"/>
                </a:solidFill>
              </a:rPr>
              <a:t>For example, we might allow access only to the specific S3 buckets if the user is connecting from a specific IP range or has used multi-factor authentication at login.</a:t>
            </a:r>
          </a:p>
          <a:p>
            <a:pPr algn="l">
              <a:buFontTx/>
            </a:pPr>
            <a:endParaRPr lang="en-US" sz="1350" kern="0" dirty="0" smtClean="0">
              <a:solidFill>
                <a:schemeClr val="tx1"/>
              </a:solidFill>
            </a:endParaRPr>
          </a:p>
          <a:p>
            <a:pPr algn="l">
              <a:buFontTx/>
            </a:pPr>
            <a:r>
              <a:rPr lang="en-US" sz="1350" kern="0" dirty="0" smtClean="0">
                <a:solidFill>
                  <a:schemeClr val="tx1"/>
                </a:solidFill>
              </a:rPr>
              <a:t>Policies are created using JSON by developers.  A policy consists of one or more statements, each of which describes one set of permissions. </a:t>
            </a:r>
          </a:p>
          <a:p>
            <a:pPr algn="l">
              <a:buFontTx/>
            </a:pPr>
            <a:endParaRPr lang="en-US" sz="1350" kern="0" dirty="0" smtClean="0">
              <a:solidFill>
                <a:schemeClr val="tx1"/>
              </a:solidFill>
            </a:endParaRPr>
          </a:p>
          <a:p>
            <a:pPr algn="l">
              <a:buFontTx/>
            </a:pPr>
            <a:r>
              <a:rPr lang="en-US" sz="1350" kern="0" dirty="0" smtClean="0">
                <a:solidFill>
                  <a:schemeClr val="tx1"/>
                </a:solidFill>
              </a:rPr>
              <a:t>If we use the AWS Management Console to manage permissions, we can select a predefined policy. Any policy can be customized.</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2082657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
        <p:nvSpPr>
          <p:cNvPr id="6" name="Content Placeholder 2"/>
          <p:cNvSpPr txBox="1">
            <a:spLocks/>
          </p:cNvSpPr>
          <p:nvPr/>
        </p:nvSpPr>
        <p:spPr bwMode="auto">
          <a:xfrm>
            <a:off x="152400" y="1151533"/>
            <a:ext cx="8686800"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endParaRPr lang="en-US" sz="1400" b="1" kern="0" dirty="0" smtClean="0">
              <a:solidFill>
                <a:schemeClr val="tx1"/>
              </a:solidFill>
            </a:endParaRPr>
          </a:p>
          <a:p>
            <a:pPr algn="l">
              <a:buFontTx/>
            </a:pPr>
            <a:r>
              <a:rPr lang="en-US" sz="1400" b="1" u="sng" kern="0" dirty="0" smtClean="0">
                <a:solidFill>
                  <a:srgbClr val="00B050"/>
                </a:solidFill>
              </a:rPr>
              <a:t>Manage Users:</a:t>
            </a:r>
          </a:p>
          <a:p>
            <a:pPr algn="l">
              <a:buFontTx/>
            </a:pPr>
            <a:endParaRPr lang="en-US" sz="1400" b="1" u="sng" kern="0" dirty="0" smtClean="0">
              <a:solidFill>
                <a:srgbClr val="00B050"/>
              </a:solidFill>
            </a:endParaRPr>
          </a:p>
          <a:p>
            <a:pPr algn="l">
              <a:buFontTx/>
            </a:pPr>
            <a:r>
              <a:rPr lang="en-US" sz="1400" kern="0" dirty="0" smtClean="0">
                <a:solidFill>
                  <a:schemeClr val="tx1"/>
                </a:solidFill>
              </a:rPr>
              <a:t>Manage IAM users and their access—we can create users in IAM, assign them individual security credentials (such as access keys, passwords, and multi-factor authentication devices) or request temporary security credentials to provide users access to AWS services and resources. </a:t>
            </a:r>
          </a:p>
          <a:p>
            <a:pPr algn="l">
              <a:buFontTx/>
            </a:pPr>
            <a:r>
              <a:rPr lang="en-US" sz="1400" kern="0" dirty="0" smtClean="0">
                <a:solidFill>
                  <a:schemeClr val="tx1"/>
                </a:solidFill>
              </a:rPr>
              <a:t>we can manage permissions in order to control which operations a user can perform. </a:t>
            </a:r>
          </a:p>
          <a:p>
            <a:pPr algn="l">
              <a:buFontTx/>
            </a:pPr>
            <a:endParaRPr lang="en-US" sz="1400" kern="0" dirty="0" smtClean="0">
              <a:solidFill>
                <a:schemeClr val="tx1"/>
              </a:solidFill>
            </a:endParaRPr>
          </a:p>
          <a:p>
            <a:pPr algn="l">
              <a:buFontTx/>
            </a:pPr>
            <a:r>
              <a:rPr lang="en-US" sz="1400" kern="0" dirty="0" smtClean="0">
                <a:solidFill>
                  <a:schemeClr val="tx1"/>
                </a:solidFill>
              </a:rPr>
              <a:t>IAM users can be:</a:t>
            </a:r>
          </a:p>
          <a:p>
            <a:pPr algn="l">
              <a:buFontTx/>
            </a:pPr>
            <a:endParaRPr lang="en-US" sz="1400"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Privileged administrators who need console access to manage our AWS resources.</a:t>
            </a:r>
          </a:p>
          <a:p>
            <a:pPr marL="285750" indent="-285750" algn="l">
              <a:buFont typeface="Arial" panose="020B0604020202020204" pitchFamily="34" charset="0"/>
              <a:buChar char="•"/>
            </a:pPr>
            <a:r>
              <a:rPr lang="en-US" sz="1400" kern="0" dirty="0" smtClean="0">
                <a:solidFill>
                  <a:schemeClr val="tx1"/>
                </a:solidFill>
              </a:rPr>
              <a:t>End users who need access to content in AWS.</a:t>
            </a:r>
          </a:p>
          <a:p>
            <a:pPr marL="285750" indent="-285750" algn="l">
              <a:buFont typeface="Arial" panose="020B0604020202020204" pitchFamily="34" charset="0"/>
              <a:buChar char="•"/>
            </a:pPr>
            <a:r>
              <a:rPr lang="en-US" sz="1400" kern="0" dirty="0" smtClean="0">
                <a:solidFill>
                  <a:schemeClr val="tx1"/>
                </a:solidFill>
              </a:rPr>
              <a:t>Systems/SW that need privileges to programmatically access our data in AWS.</a:t>
            </a:r>
          </a:p>
          <a:p>
            <a:pPr algn="l">
              <a:buFontTx/>
            </a:pPr>
            <a:endParaRPr lang="en-US" sz="1400" b="1" kern="0" dirty="0" smtClean="0">
              <a:solidFill>
                <a:schemeClr val="tx1"/>
              </a:solidFill>
            </a:endParaRPr>
          </a:p>
        </p:txBody>
      </p:sp>
    </p:spTree>
    <p:extLst>
      <p:ext uri="{BB962C8B-B14F-4D97-AF65-F5344CB8AC3E}">
        <p14:creationId xmlns:p14="http://schemas.microsoft.com/office/powerpoint/2010/main" val="3266272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
        <p:nvSpPr>
          <p:cNvPr id="5" name="Content Placeholder 2"/>
          <p:cNvSpPr txBox="1">
            <a:spLocks/>
          </p:cNvSpPr>
          <p:nvPr/>
        </p:nvSpPr>
        <p:spPr bwMode="auto">
          <a:xfrm>
            <a:off x="110703" y="1367557"/>
            <a:ext cx="8686800"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u="sng" kern="0" dirty="0" smtClean="0">
                <a:solidFill>
                  <a:srgbClr val="00B050"/>
                </a:solidFill>
              </a:rPr>
              <a:t>General Use Cases for Creating IAM Users:</a:t>
            </a:r>
          </a:p>
          <a:p>
            <a:pPr algn="l">
              <a:buFontTx/>
            </a:pPr>
            <a:endParaRPr lang="en-US" sz="1400" b="1" u="sng" kern="0" dirty="0" smtClean="0">
              <a:solidFill>
                <a:srgbClr val="00B050"/>
              </a:solidFill>
            </a:endParaRPr>
          </a:p>
          <a:p>
            <a:pPr algn="l">
              <a:buFontTx/>
            </a:pPr>
            <a:r>
              <a:rPr lang="en-US" sz="1400" kern="0" dirty="0" smtClean="0">
                <a:solidFill>
                  <a:schemeClr val="tx1"/>
                </a:solidFill>
              </a:rPr>
              <a:t>It is security best practice to </a:t>
            </a:r>
            <a:r>
              <a:rPr lang="en-US" sz="1400" i="1" kern="0" dirty="0" smtClean="0">
                <a:solidFill>
                  <a:schemeClr val="tx1"/>
                </a:solidFill>
              </a:rPr>
              <a:t>not </a:t>
            </a:r>
            <a:r>
              <a:rPr lang="en-US" sz="1400" kern="0" dirty="0" smtClean="0">
                <a:solidFill>
                  <a:schemeClr val="tx1"/>
                </a:solidFill>
              </a:rPr>
              <a:t>use root account. The root account grants access to all services and resources, and users can perform any action on those services. </a:t>
            </a:r>
            <a:br>
              <a:rPr lang="en-US" sz="1400" kern="0" dirty="0" smtClean="0">
                <a:solidFill>
                  <a:schemeClr val="tx1"/>
                </a:solidFill>
              </a:rPr>
            </a:br>
            <a:endParaRPr lang="en-US" sz="1400" kern="0" dirty="0" smtClean="0">
              <a:solidFill>
                <a:schemeClr val="tx1"/>
              </a:solidFill>
            </a:endParaRPr>
          </a:p>
          <a:p>
            <a:pPr algn="l">
              <a:buFontTx/>
            </a:pPr>
            <a:r>
              <a:rPr lang="en-US" sz="1400" kern="0" dirty="0" smtClean="0">
                <a:solidFill>
                  <a:schemeClr val="tx1"/>
                </a:solidFill>
              </a:rPr>
              <a:t>we have to have other people in our group who have varied access and authorization permissions. IAM users make it easy to assign policies to specific users accessing specific services and associated resources.</a:t>
            </a:r>
          </a:p>
          <a:p>
            <a:pPr algn="l">
              <a:buFontTx/>
            </a:pPr>
            <a:endParaRPr lang="en-US" sz="1400" kern="0" dirty="0" smtClean="0">
              <a:solidFill>
                <a:schemeClr val="tx1"/>
              </a:solidFill>
            </a:endParaRPr>
          </a:p>
          <a:p>
            <a:pPr algn="l">
              <a:buFontTx/>
            </a:pPr>
            <a:r>
              <a:rPr lang="en-US" sz="1400" kern="0" dirty="0" smtClean="0">
                <a:solidFill>
                  <a:schemeClr val="tx1"/>
                </a:solidFill>
              </a:rPr>
              <a:t>If we want to use the AWS CLI, we will need an IAM user.</a:t>
            </a:r>
            <a:br>
              <a:rPr lang="en-US" sz="1400" kern="0" dirty="0" smtClean="0">
                <a:solidFill>
                  <a:schemeClr val="tx1"/>
                </a:solidFill>
              </a:rPr>
            </a:br>
            <a:endParaRPr lang="en-US" sz="1400" kern="0" dirty="0" smtClean="0">
              <a:solidFill>
                <a:schemeClr val="tx1"/>
              </a:solidFill>
            </a:endParaRPr>
          </a:p>
          <a:p>
            <a:pPr algn="l">
              <a:buFontTx/>
            </a:pPr>
            <a:r>
              <a:rPr lang="en-US" sz="1400" kern="0" dirty="0" smtClean="0">
                <a:solidFill>
                  <a:schemeClr val="tx1"/>
                </a:solidFill>
              </a:rPr>
              <a:t>If we want to use a role, we will need an IAM user.</a:t>
            </a:r>
            <a:br>
              <a:rPr lang="en-US" sz="1400" kern="0" dirty="0" smtClean="0">
                <a:solidFill>
                  <a:schemeClr val="tx1"/>
                </a:solidFill>
              </a:rPr>
            </a:br>
            <a:endParaRPr lang="en-US" sz="1400" kern="0" dirty="0" smtClean="0">
              <a:solidFill>
                <a:schemeClr val="tx1"/>
              </a:solidFill>
            </a:endParaRPr>
          </a:p>
          <a:p>
            <a:pPr algn="l">
              <a:buFontTx/>
            </a:pPr>
            <a:r>
              <a:rPr lang="en-US" sz="1400" kern="0" dirty="0" smtClean="0">
                <a:solidFill>
                  <a:schemeClr val="tx1"/>
                </a:solidFill>
              </a:rPr>
              <a:t>If we want to federate access to the IAM console or to an AWS service API, we will need an IAM user.</a:t>
            </a:r>
          </a:p>
          <a:p>
            <a:pPr algn="l">
              <a:buFontTx/>
            </a:pPr>
            <a:endParaRPr lang="en-US" sz="1400" kern="0" dirty="0" smtClean="0">
              <a:solidFill>
                <a:schemeClr val="tx1"/>
              </a:solidFill>
            </a:endParaRPr>
          </a:p>
          <a:p>
            <a:pPr algn="l">
              <a:buFontTx/>
            </a:pPr>
            <a:r>
              <a:rPr lang="en-US" sz="1400" kern="0" dirty="0" smtClean="0">
                <a:solidFill>
                  <a:schemeClr val="tx1"/>
                </a:solidFill>
              </a:rPr>
              <a:t>If we want to leverage web identity federation, we will need an IAM user.</a:t>
            </a:r>
          </a:p>
          <a:p>
            <a:pPr algn="l">
              <a:buFontTx/>
            </a:pPr>
            <a:endParaRPr lang="en-US" sz="1400" b="1" kern="0" dirty="0" smtClean="0">
              <a:solidFill>
                <a:schemeClr val="tx1"/>
              </a:solidFill>
            </a:endParaRPr>
          </a:p>
        </p:txBody>
      </p:sp>
    </p:spTree>
    <p:extLst>
      <p:ext uri="{BB962C8B-B14F-4D97-AF65-F5344CB8AC3E}">
        <p14:creationId xmlns:p14="http://schemas.microsoft.com/office/powerpoint/2010/main" val="3492648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
        <p:nvSpPr>
          <p:cNvPr id="6" name="Content Placeholder 2"/>
          <p:cNvSpPr txBox="1">
            <a:spLocks/>
          </p:cNvSpPr>
          <p:nvPr/>
        </p:nvSpPr>
        <p:spPr bwMode="auto">
          <a:xfrm>
            <a:off x="152400" y="1367557"/>
            <a:ext cx="8686800" cy="439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kern="0" dirty="0" smtClean="0">
                <a:solidFill>
                  <a:schemeClr val="tx1"/>
                </a:solidFill>
              </a:rPr>
              <a:t>IAM Users</a:t>
            </a:r>
          </a:p>
          <a:p>
            <a:pPr marL="285750" indent="-285750" algn="l">
              <a:buFont typeface="Arial" panose="020B0604020202020204" pitchFamily="34" charset="0"/>
              <a:buChar char="•"/>
            </a:pPr>
            <a:r>
              <a:rPr lang="en-US" sz="1400" kern="0" dirty="0" smtClean="0">
                <a:solidFill>
                  <a:schemeClr val="tx1"/>
                </a:solidFill>
              </a:rPr>
              <a:t>The “identity" aspect of AWS Identity and Access Management (IAM) helps us with the question "Who is that user?", often referred to as </a:t>
            </a:r>
            <a:r>
              <a:rPr lang="en-US" sz="1400" i="1" kern="0" dirty="0" smtClean="0">
                <a:solidFill>
                  <a:schemeClr val="tx1"/>
                </a:solidFill>
              </a:rPr>
              <a:t>authentication</a:t>
            </a:r>
            <a:r>
              <a:rPr lang="en-US" sz="1400" kern="0" dirty="0" smtClean="0">
                <a:solidFill>
                  <a:schemeClr val="tx1"/>
                </a:solidFill>
              </a:rPr>
              <a:t>. Instead of sharing our root account credentials with others, we can create individual IAM users within our account that correspond to users in our organization.</a:t>
            </a:r>
          </a:p>
          <a:p>
            <a:pPr marL="285750" indent="-285750" algn="l">
              <a:buFont typeface="Arial" panose="020B0604020202020204" pitchFamily="34" charset="0"/>
              <a:buChar char="•"/>
            </a:pPr>
            <a:r>
              <a:rPr lang="en-US" sz="1400" b="1" kern="0" dirty="0" smtClean="0">
                <a:solidFill>
                  <a:schemeClr val="tx1"/>
                </a:solidFill>
              </a:rPr>
              <a:t>IAM users are not separate accounts; they are users within our account</a:t>
            </a:r>
            <a:r>
              <a:rPr lang="en-US" sz="1400" kern="0" dirty="0" smtClean="0">
                <a:solidFill>
                  <a:schemeClr val="tx1"/>
                </a:solidFill>
              </a:rPr>
              <a:t>. Each user can have its own </a:t>
            </a:r>
            <a:r>
              <a:rPr lang="en-US" sz="1400" b="1" kern="0" dirty="0" smtClean="0">
                <a:solidFill>
                  <a:schemeClr val="tx1"/>
                </a:solidFill>
              </a:rPr>
              <a:t>password</a:t>
            </a:r>
            <a:r>
              <a:rPr lang="en-US" sz="1400" kern="0" dirty="0" smtClean="0">
                <a:solidFill>
                  <a:schemeClr val="tx1"/>
                </a:solidFill>
              </a:rPr>
              <a:t> for access to the AWS Management Console so that the user can make programmatic requests to work with resources in our account.</a:t>
            </a:r>
          </a:p>
          <a:p>
            <a:pPr marL="285750" indent="-285750" algn="l">
              <a:buFont typeface="Arial" panose="020B0604020202020204" pitchFamily="34" charset="0"/>
              <a:buChar char="•"/>
            </a:pPr>
            <a:r>
              <a:rPr lang="en-US" sz="1400" kern="0" dirty="0" smtClean="0">
                <a:solidFill>
                  <a:schemeClr val="tx1"/>
                </a:solidFill>
              </a:rPr>
              <a:t>In the following figure, the users Brad, Jim, DevApp1, DevApp2, TestApp1, and TestApp2 have been added to a single AWS account. Each user has its own credentials</a:t>
            </a:r>
            <a:endParaRPr lang="en-US" sz="1400" kern="0" dirty="0">
              <a:solidFill>
                <a:schemeClr val="tx1"/>
              </a:solidFill>
            </a:endParaRPr>
          </a:p>
        </p:txBody>
      </p:sp>
      <p:pic>
        <p:nvPicPr>
          <p:cNvPr id="7" name="Picture 2" descr="An AWS account with individual IAM users, each of whom has credent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599806"/>
            <a:ext cx="1371600"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02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
        <p:nvSpPr>
          <p:cNvPr id="8" name="Content Placeholder 2"/>
          <p:cNvSpPr txBox="1">
            <a:spLocks/>
          </p:cNvSpPr>
          <p:nvPr/>
        </p:nvSpPr>
        <p:spPr bwMode="auto">
          <a:xfrm>
            <a:off x="110703" y="1367557"/>
            <a:ext cx="8686800" cy="2664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u="sng" kern="0" dirty="0" smtClean="0">
                <a:solidFill>
                  <a:srgbClr val="00B050"/>
                </a:solidFill>
              </a:rPr>
              <a:t>Using Groups for Easy Administration:</a:t>
            </a:r>
          </a:p>
          <a:p>
            <a:pPr algn="l">
              <a:buFontTx/>
            </a:pPr>
            <a:endParaRPr lang="en-US" sz="1400" b="1"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A group is a collection of IAM users. </a:t>
            </a:r>
          </a:p>
          <a:p>
            <a:pPr marL="285750" indent="-285750" algn="l">
              <a:buFont typeface="Arial" panose="020B0604020202020204" pitchFamily="34" charset="0"/>
              <a:buChar char="•"/>
            </a:pPr>
            <a:r>
              <a:rPr lang="en-US" sz="1400" kern="0" dirty="0" smtClean="0">
                <a:solidFill>
                  <a:schemeClr val="tx1"/>
                </a:solidFill>
              </a:rPr>
              <a:t>Groups let us assign permissions to a collection of users, which can make it easier to manage the permissions for those users.</a:t>
            </a:r>
          </a:p>
          <a:p>
            <a:pPr marL="285750" indent="-285750" algn="l">
              <a:buFont typeface="Arial" panose="020B0604020202020204" pitchFamily="34" charset="0"/>
              <a:buChar char="•"/>
            </a:pPr>
            <a:r>
              <a:rPr lang="en-US" sz="1400" kern="0" dirty="0" smtClean="0">
                <a:solidFill>
                  <a:schemeClr val="tx1"/>
                </a:solidFill>
              </a:rPr>
              <a:t>For example, in almost all the companies, we could have a group called Admins and give that group the types of permissions that administrators typically need. Any user in that group automatically has the permissions that are assigned to the group. If a new user joins our organization and should have administrator privileges, we can assign the appropriate permissions by adding the user to that group. Similarly, if a person changes jobs in our organization, instead of editing that user's permissions, we can remove him or her from the old group and add him or her to the new group.</a:t>
            </a:r>
          </a:p>
          <a:p>
            <a:pPr algn="l">
              <a:buFontTx/>
            </a:pPr>
            <a:endParaRPr lang="en-US" sz="1400" b="1" kern="0" dirty="0" smtClean="0">
              <a:solidFill>
                <a:schemeClr val="tx1"/>
              </a:solidFill>
            </a:endParaRPr>
          </a:p>
        </p:txBody>
      </p:sp>
      <p:pic>
        <p:nvPicPr>
          <p:cNvPr id="9" name="Picture 4" descr="Create_U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031852"/>
            <a:ext cx="8382000" cy="1670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583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pic>
        <p:nvPicPr>
          <p:cNvPr id="6" name="Picture 2" descr="Users can be organized into groups to make it easier to manage permissions, because users have the permissions assigned to a gro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78" y="1367557"/>
            <a:ext cx="8255622"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049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
        <p:nvSpPr>
          <p:cNvPr id="5" name="Content Placeholder 2"/>
          <p:cNvSpPr txBox="1">
            <a:spLocks/>
          </p:cNvSpPr>
          <p:nvPr/>
        </p:nvSpPr>
        <p:spPr bwMode="auto">
          <a:xfrm>
            <a:off x="175880" y="1223541"/>
            <a:ext cx="8686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kern="0" dirty="0" smtClean="0">
                <a:solidFill>
                  <a:schemeClr val="tx1"/>
                </a:solidFill>
              </a:rPr>
              <a:t>Accessing IAM</a:t>
            </a:r>
          </a:p>
          <a:p>
            <a:pPr algn="l">
              <a:buFontTx/>
            </a:pPr>
            <a:r>
              <a:rPr lang="en-US" sz="1400" kern="0" dirty="0" smtClean="0">
                <a:solidFill>
                  <a:schemeClr val="tx1"/>
                </a:solidFill>
              </a:rPr>
              <a:t>we can work with AWS Identity and Access Management in any of the following ways.</a:t>
            </a:r>
          </a:p>
          <a:p>
            <a:pPr algn="l">
              <a:buFontTx/>
            </a:pPr>
            <a:endParaRPr lang="en-US" sz="1400" b="1" kern="0" dirty="0" smtClean="0">
              <a:solidFill>
                <a:schemeClr val="tx1"/>
              </a:solidFill>
            </a:endParaRPr>
          </a:p>
          <a:p>
            <a:pPr algn="l">
              <a:buFontTx/>
            </a:pPr>
            <a:r>
              <a:rPr lang="en-US" sz="1400" b="1" kern="0" dirty="0" smtClean="0">
                <a:solidFill>
                  <a:schemeClr val="tx1"/>
                </a:solidFill>
              </a:rPr>
              <a:t>AWS Management Console</a:t>
            </a:r>
          </a:p>
          <a:p>
            <a:pPr algn="l">
              <a:buFontTx/>
            </a:pPr>
            <a:r>
              <a:rPr lang="en-US" sz="1400" kern="0" dirty="0" smtClean="0">
                <a:solidFill>
                  <a:schemeClr val="tx1"/>
                </a:solidFill>
              </a:rPr>
              <a:t>The console is a browser-based interface to manage IAM and AWS resources</a:t>
            </a:r>
          </a:p>
          <a:p>
            <a:pPr algn="l">
              <a:buFontTx/>
            </a:pPr>
            <a:endParaRPr lang="en-US" sz="1400" b="1" kern="0" dirty="0" smtClean="0">
              <a:solidFill>
                <a:schemeClr val="tx1"/>
              </a:solidFill>
            </a:endParaRPr>
          </a:p>
          <a:p>
            <a:pPr algn="l">
              <a:buFontTx/>
            </a:pPr>
            <a:r>
              <a:rPr lang="en-US" sz="1400" b="1" kern="0" dirty="0" smtClean="0">
                <a:solidFill>
                  <a:schemeClr val="tx1"/>
                </a:solidFill>
              </a:rPr>
              <a:t>AWS Command Line Tools</a:t>
            </a:r>
          </a:p>
          <a:p>
            <a:pPr algn="l">
              <a:buFontTx/>
            </a:pPr>
            <a:r>
              <a:rPr lang="en-US" sz="1400" kern="0" dirty="0" smtClean="0">
                <a:solidFill>
                  <a:schemeClr val="tx1"/>
                </a:solidFill>
              </a:rPr>
              <a:t>we can use the AWS command line tools to issue commands at our system's command line to perform IAM and AWS tasks; </a:t>
            </a:r>
          </a:p>
          <a:p>
            <a:pPr algn="l">
              <a:buFontTx/>
            </a:pPr>
            <a:endParaRPr lang="en-US" sz="1400" b="1" kern="0" dirty="0" smtClean="0">
              <a:solidFill>
                <a:schemeClr val="tx1"/>
              </a:solidFill>
            </a:endParaRPr>
          </a:p>
          <a:p>
            <a:pPr algn="l">
              <a:buFontTx/>
            </a:pPr>
            <a:r>
              <a:rPr lang="en-US" sz="1400" b="1" kern="0" dirty="0" smtClean="0">
                <a:solidFill>
                  <a:schemeClr val="tx1"/>
                </a:solidFill>
              </a:rPr>
              <a:t>AWS SDKs</a:t>
            </a:r>
          </a:p>
          <a:p>
            <a:pPr algn="l">
              <a:buFontTx/>
            </a:pPr>
            <a:r>
              <a:rPr lang="en-US" sz="1400" kern="0" dirty="0" smtClean="0">
                <a:solidFill>
                  <a:schemeClr val="tx1"/>
                </a:solidFill>
              </a:rPr>
              <a:t>AWS provides SDKs (software development kits) that consist of libraries and sample code for various programming languages and platforms (Java, Python, Ruby, .NET, iOS, Android, etc.). The SDKs provide a convenient way to create programmatic access to IAM and AWS, mostly in development areas.</a:t>
            </a:r>
          </a:p>
          <a:p>
            <a:pPr algn="l">
              <a:buFontTx/>
            </a:pPr>
            <a:endParaRPr lang="en-US" sz="1400" b="1" kern="0" dirty="0" smtClean="0">
              <a:solidFill>
                <a:schemeClr val="tx1"/>
              </a:solidFill>
            </a:endParaRPr>
          </a:p>
          <a:p>
            <a:pPr algn="l">
              <a:buFontTx/>
            </a:pPr>
            <a:r>
              <a:rPr lang="en-US" sz="1400" b="1" kern="0" dirty="0" smtClean="0">
                <a:solidFill>
                  <a:schemeClr val="tx1"/>
                </a:solidFill>
              </a:rPr>
              <a:t>IAM HTTPS API</a:t>
            </a:r>
          </a:p>
          <a:p>
            <a:pPr algn="l">
              <a:buFontTx/>
            </a:pPr>
            <a:r>
              <a:rPr lang="en-US" sz="1400" kern="0" dirty="0" smtClean="0">
                <a:solidFill>
                  <a:schemeClr val="tx1"/>
                </a:solidFill>
              </a:rPr>
              <a:t>we can access IAM and AWS programmatically by using the IAM HTTPS API, which lets us issue HTTPS requests directly to the service, mostly in browser cases.</a:t>
            </a:r>
            <a:endParaRPr lang="en-US" sz="1400" kern="0" dirty="0">
              <a:solidFill>
                <a:schemeClr val="tx1"/>
              </a:solidFill>
            </a:endParaRPr>
          </a:p>
        </p:txBody>
      </p:sp>
    </p:spTree>
    <p:extLst>
      <p:ext uri="{BB962C8B-B14F-4D97-AF65-F5344CB8AC3E}">
        <p14:creationId xmlns:p14="http://schemas.microsoft.com/office/powerpoint/2010/main" val="2227879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5" name="TextBox 4"/>
          <p:cNvSpPr txBox="1"/>
          <p:nvPr/>
        </p:nvSpPr>
        <p:spPr>
          <a:xfrm>
            <a:off x="381000" y="2422529"/>
            <a:ext cx="8534400" cy="1323439"/>
          </a:xfrm>
          <a:prstGeom prst="rect">
            <a:avLst/>
          </a:prstGeom>
          <a:noFill/>
        </p:spPr>
        <p:txBody>
          <a:bodyPr wrap="square" rtlCol="0">
            <a:spAutoFit/>
          </a:bodyPr>
          <a:lstStyle/>
          <a:p>
            <a:pPr algn="ctr"/>
            <a:r>
              <a:rPr lang="en-US" sz="8000" b="1" dirty="0" smtClean="0"/>
              <a:t>Thank You</a:t>
            </a:r>
            <a:endParaRPr lang="en-US" sz="8000" dirty="0"/>
          </a:p>
        </p:txBody>
      </p:sp>
      <p:sp>
        <p:nvSpPr>
          <p:cNvPr id="6"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Tree>
    <p:extLst>
      <p:ext uri="{BB962C8B-B14F-4D97-AF65-F5344CB8AC3E}">
        <p14:creationId xmlns:p14="http://schemas.microsoft.com/office/powerpoint/2010/main" val="575434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
        <p:nvSpPr>
          <p:cNvPr id="5" name="Content Placeholder 2"/>
          <p:cNvSpPr txBox="1">
            <a:spLocks/>
          </p:cNvSpPr>
          <p:nvPr/>
        </p:nvSpPr>
        <p:spPr bwMode="auto">
          <a:xfrm>
            <a:off x="152400" y="1439564"/>
            <a:ext cx="8686800" cy="4176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kern="0" dirty="0" smtClean="0">
                <a:solidFill>
                  <a:schemeClr val="tx1"/>
                </a:solidFill>
              </a:rPr>
              <a:t>Introduction to AWS Identity and Access Management (IAM)</a:t>
            </a:r>
          </a:p>
          <a:p>
            <a:pPr algn="l">
              <a:buFontTx/>
            </a:pPr>
            <a:r>
              <a:rPr lang="en-US" sz="1400" kern="0" dirty="0" smtClean="0">
                <a:solidFill>
                  <a:schemeClr val="tx1"/>
                </a:solidFill>
              </a:rPr>
              <a:t>IAM Features</a:t>
            </a:r>
          </a:p>
          <a:p>
            <a:pPr algn="l">
              <a:buFontTx/>
            </a:pPr>
            <a:r>
              <a:rPr lang="en-US" sz="1400" kern="0" smtClean="0">
                <a:solidFill>
                  <a:schemeClr val="tx1"/>
                </a:solidFill>
              </a:rPr>
              <a:t>Multi-Factor </a:t>
            </a:r>
            <a:r>
              <a:rPr lang="en-US" sz="1400" kern="0" smtClean="0">
                <a:solidFill>
                  <a:schemeClr val="tx1"/>
                </a:solidFill>
              </a:rPr>
              <a:t>Authentication</a:t>
            </a:r>
            <a:endParaRPr lang="en-US" sz="1400" kern="0" dirty="0" smtClean="0">
              <a:solidFill>
                <a:schemeClr val="tx1"/>
              </a:solidFill>
            </a:endParaRPr>
          </a:p>
          <a:p>
            <a:pPr algn="l">
              <a:buFontTx/>
            </a:pPr>
            <a:r>
              <a:rPr lang="en-US" sz="1400" kern="0" dirty="0">
                <a:solidFill>
                  <a:schemeClr val="tx1"/>
                </a:solidFill>
              </a:rPr>
              <a:t>Virtual MFAS</a:t>
            </a:r>
          </a:p>
          <a:p>
            <a:pPr algn="l">
              <a:buFontTx/>
            </a:pPr>
            <a:r>
              <a:rPr lang="en-US" sz="1400" kern="0" dirty="0" smtClean="0">
                <a:solidFill>
                  <a:schemeClr val="tx1"/>
                </a:solidFill>
              </a:rPr>
              <a:t>User’s Security Credentials</a:t>
            </a:r>
          </a:p>
          <a:p>
            <a:pPr algn="l">
              <a:buFontTx/>
            </a:pPr>
            <a:r>
              <a:rPr lang="en-US" sz="1400" kern="0" dirty="0" smtClean="0">
                <a:solidFill>
                  <a:schemeClr val="tx1"/>
                </a:solidFill>
              </a:rPr>
              <a:t>Temporary security credentials</a:t>
            </a:r>
          </a:p>
          <a:p>
            <a:pPr algn="l">
              <a:buFontTx/>
            </a:pPr>
            <a:r>
              <a:rPr lang="en-US" sz="1400" kern="0" dirty="0" smtClean="0">
                <a:solidFill>
                  <a:schemeClr val="tx1"/>
                </a:solidFill>
              </a:rPr>
              <a:t>Manage Permissions and Policies</a:t>
            </a:r>
          </a:p>
          <a:p>
            <a:pPr algn="l">
              <a:buFontTx/>
            </a:pPr>
            <a:r>
              <a:rPr lang="en-US" sz="1400" kern="0" dirty="0" smtClean="0">
                <a:solidFill>
                  <a:schemeClr val="tx1"/>
                </a:solidFill>
              </a:rPr>
              <a:t>Manage Users, Use Cases</a:t>
            </a:r>
          </a:p>
          <a:p>
            <a:pPr algn="l">
              <a:buFontTx/>
            </a:pPr>
            <a:r>
              <a:rPr lang="en-US" sz="1400" kern="0" dirty="0" smtClean="0">
                <a:solidFill>
                  <a:schemeClr val="tx1"/>
                </a:solidFill>
              </a:rPr>
              <a:t>IAM Groups</a:t>
            </a:r>
          </a:p>
          <a:p>
            <a:pPr algn="l">
              <a:buFontTx/>
            </a:pPr>
            <a:r>
              <a:rPr lang="en-US" sz="1400" kern="0" dirty="0" smtClean="0">
                <a:solidFill>
                  <a:schemeClr val="tx1"/>
                </a:solidFill>
              </a:rPr>
              <a:t>Accessing IAM</a:t>
            </a: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242049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
        <p:nvSpPr>
          <p:cNvPr id="6" name="Content Placeholder 2"/>
          <p:cNvSpPr txBox="1">
            <a:spLocks/>
          </p:cNvSpPr>
          <p:nvPr/>
        </p:nvSpPr>
        <p:spPr bwMode="auto">
          <a:xfrm>
            <a:off x="202217" y="1439565"/>
            <a:ext cx="868680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u="sng" kern="0" dirty="0" smtClean="0">
                <a:solidFill>
                  <a:srgbClr val="00B050"/>
                </a:solidFill>
              </a:rPr>
              <a:t>AWS Identity and Access Management (IAM):</a:t>
            </a:r>
          </a:p>
          <a:p>
            <a:pPr algn="l">
              <a:buFontTx/>
            </a:pPr>
            <a:endParaRPr lang="en-US" sz="1400" b="1" kern="0" dirty="0" smtClean="0">
              <a:solidFill>
                <a:schemeClr val="tx1"/>
              </a:solidFill>
            </a:endParaRPr>
          </a:p>
          <a:p>
            <a:pPr algn="l">
              <a:buFontTx/>
            </a:pPr>
            <a:r>
              <a:rPr lang="en-US" sz="1400" kern="0" dirty="0" smtClean="0">
                <a:solidFill>
                  <a:schemeClr val="tx1"/>
                </a:solidFill>
              </a:rPr>
              <a:t>AWS Identity and Access Management (IAM) enables us to securely control access to AWS services and resources for the users. </a:t>
            </a:r>
          </a:p>
          <a:p>
            <a:pPr algn="l">
              <a:buFontTx/>
            </a:pPr>
            <a:r>
              <a:rPr lang="en-US" sz="1400" kern="0" dirty="0" smtClean="0">
                <a:solidFill>
                  <a:schemeClr val="tx1"/>
                </a:solidFill>
              </a:rPr>
              <a:t>Using IAM, we can create and manage AWS users and groups, and use permissions to allow and deny their access to AWS resources.</a:t>
            </a:r>
          </a:p>
          <a:p>
            <a:pPr algn="l">
              <a:buFontTx/>
            </a:pPr>
            <a:endParaRPr lang="en-US" sz="1400" kern="0" dirty="0" smtClean="0">
              <a:solidFill>
                <a:schemeClr val="tx1"/>
              </a:solidFill>
            </a:endParaRPr>
          </a:p>
          <a:p>
            <a:pPr algn="l">
              <a:buFontTx/>
            </a:pPr>
            <a:r>
              <a:rPr lang="en-US" sz="1400" kern="0" dirty="0" smtClean="0">
                <a:solidFill>
                  <a:schemeClr val="tx1"/>
                </a:solidFill>
              </a:rPr>
              <a:t>AWS Identity and Access Management (IAM) is a web service that enables Amazon Web Services (AWS) customers to </a:t>
            </a:r>
            <a:r>
              <a:rPr lang="en-US" sz="1400" b="1" kern="0" dirty="0" smtClean="0">
                <a:solidFill>
                  <a:schemeClr val="tx1"/>
                </a:solidFill>
              </a:rPr>
              <a:t>manage users and user permissions </a:t>
            </a:r>
            <a:r>
              <a:rPr lang="en-US" sz="1400" kern="0" dirty="0" smtClean="0">
                <a:solidFill>
                  <a:schemeClr val="tx1"/>
                </a:solidFill>
              </a:rPr>
              <a:t>in AWS. The service is targeted at organizations with </a:t>
            </a:r>
            <a:r>
              <a:rPr lang="en-US" sz="1400" b="1" kern="0" dirty="0" smtClean="0">
                <a:solidFill>
                  <a:schemeClr val="tx1"/>
                </a:solidFill>
              </a:rPr>
              <a:t>multiple users </a:t>
            </a:r>
            <a:r>
              <a:rPr lang="en-US" sz="1400" kern="0" dirty="0" smtClean="0">
                <a:solidFill>
                  <a:schemeClr val="tx1"/>
                </a:solidFill>
              </a:rPr>
              <a:t>or systems in the cloud that use AWS products such as </a:t>
            </a:r>
            <a:r>
              <a:rPr lang="en-US" sz="1400" b="1" kern="0" dirty="0" smtClean="0">
                <a:solidFill>
                  <a:schemeClr val="tx1"/>
                </a:solidFill>
              </a:rPr>
              <a:t>Amazon EC2</a:t>
            </a:r>
            <a:r>
              <a:rPr lang="en-US" sz="1400" kern="0" dirty="0" smtClean="0">
                <a:solidFill>
                  <a:schemeClr val="tx1"/>
                </a:solidFill>
              </a:rPr>
              <a:t>, Amazon </a:t>
            </a:r>
            <a:r>
              <a:rPr lang="en-US" sz="1400" b="1" kern="0" dirty="0" smtClean="0">
                <a:solidFill>
                  <a:schemeClr val="tx1"/>
                </a:solidFill>
              </a:rPr>
              <a:t>RDS</a:t>
            </a:r>
            <a:r>
              <a:rPr lang="en-US" sz="1400" kern="0" dirty="0" smtClean="0">
                <a:solidFill>
                  <a:schemeClr val="tx1"/>
                </a:solidFill>
              </a:rPr>
              <a:t>, and the </a:t>
            </a:r>
            <a:r>
              <a:rPr lang="en-US" sz="1400" b="1" kern="0" dirty="0" smtClean="0">
                <a:solidFill>
                  <a:schemeClr val="tx1"/>
                </a:solidFill>
              </a:rPr>
              <a:t>AWS Management Console</a:t>
            </a:r>
            <a:r>
              <a:rPr lang="en-US" sz="1400" kern="0" dirty="0" smtClean="0">
                <a:solidFill>
                  <a:schemeClr val="tx1"/>
                </a:solidFill>
              </a:rPr>
              <a:t>. With IAM, we can </a:t>
            </a:r>
            <a:r>
              <a:rPr lang="en-US" sz="1400" b="1" kern="0" dirty="0" smtClean="0">
                <a:solidFill>
                  <a:schemeClr val="tx1"/>
                </a:solidFill>
              </a:rPr>
              <a:t>centrally</a:t>
            </a:r>
            <a:r>
              <a:rPr lang="en-US" sz="1400" kern="0" dirty="0" smtClean="0">
                <a:solidFill>
                  <a:schemeClr val="tx1"/>
                </a:solidFill>
              </a:rPr>
              <a:t> manage users, security credentials such as </a:t>
            </a:r>
            <a:r>
              <a:rPr lang="en-US" sz="1400" b="1" kern="0" dirty="0" smtClean="0">
                <a:solidFill>
                  <a:schemeClr val="tx1"/>
                </a:solidFill>
              </a:rPr>
              <a:t>access keys</a:t>
            </a:r>
            <a:r>
              <a:rPr lang="en-US" sz="1400" kern="0" dirty="0" smtClean="0">
                <a:solidFill>
                  <a:schemeClr val="tx1"/>
                </a:solidFill>
              </a:rPr>
              <a:t>, and permissions that control AWS resources for the users.</a:t>
            </a:r>
          </a:p>
          <a:p>
            <a:pPr algn="l">
              <a:buFontTx/>
            </a:pPr>
            <a:endParaRPr lang="en-US" sz="1400" b="1" kern="0" dirty="0" smtClean="0">
              <a:solidFill>
                <a:schemeClr val="tx1"/>
              </a:solidFill>
            </a:endParaRPr>
          </a:p>
          <a:p>
            <a:pPr algn="l">
              <a:buFontTx/>
            </a:pPr>
            <a:r>
              <a:rPr lang="en-US" sz="1400" b="1" kern="0" dirty="0" smtClean="0">
                <a:solidFill>
                  <a:schemeClr val="tx1"/>
                </a:solidFill>
              </a:rPr>
              <a:t>Free to use</a:t>
            </a:r>
          </a:p>
          <a:p>
            <a:pPr algn="l">
              <a:buFontTx/>
            </a:pPr>
            <a:r>
              <a:rPr lang="en-US" sz="1400" kern="0" dirty="0" smtClean="0">
                <a:solidFill>
                  <a:schemeClr val="tx1"/>
                </a:solidFill>
              </a:rPr>
              <a:t>AWS Identity and Access Management is a feature of our AWS account offered at </a:t>
            </a:r>
            <a:r>
              <a:rPr lang="en-US" sz="1400" b="1" kern="0" dirty="0" smtClean="0">
                <a:solidFill>
                  <a:schemeClr val="tx1"/>
                </a:solidFill>
              </a:rPr>
              <a:t>no additional charge</a:t>
            </a:r>
            <a:r>
              <a:rPr lang="en-US" sz="1400" kern="0" dirty="0" smtClean="0">
                <a:solidFill>
                  <a:schemeClr val="tx1"/>
                </a:solidFill>
              </a:rPr>
              <a:t>. We will be charged only for use of other AWS products by our IAM users</a:t>
            </a:r>
          </a:p>
          <a:p>
            <a:pPr algn="l">
              <a:buFontTx/>
            </a:pPr>
            <a:endParaRPr lang="en-US" sz="1400" kern="0" dirty="0">
              <a:solidFill>
                <a:schemeClr val="tx1"/>
              </a:solidFill>
            </a:endParaRPr>
          </a:p>
        </p:txBody>
      </p:sp>
    </p:spTree>
    <p:extLst>
      <p:ext uri="{BB962C8B-B14F-4D97-AF65-F5344CB8AC3E}">
        <p14:creationId xmlns:p14="http://schemas.microsoft.com/office/powerpoint/2010/main" val="1598215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
        <p:nvSpPr>
          <p:cNvPr id="5" name="Content Placeholder 2"/>
          <p:cNvSpPr txBox="1">
            <a:spLocks/>
          </p:cNvSpPr>
          <p:nvPr/>
        </p:nvSpPr>
        <p:spPr bwMode="auto">
          <a:xfrm>
            <a:off x="152400" y="1367557"/>
            <a:ext cx="8686800"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u="sng" kern="0" dirty="0" smtClean="0">
                <a:solidFill>
                  <a:srgbClr val="00B050"/>
                </a:solidFill>
              </a:rPr>
              <a:t>IAM Features:</a:t>
            </a:r>
          </a:p>
          <a:p>
            <a:pPr algn="l">
              <a:buFontTx/>
            </a:pPr>
            <a:endParaRPr lang="en-US" sz="1400" b="1" kern="0" dirty="0" smtClean="0">
              <a:solidFill>
                <a:schemeClr val="tx1"/>
              </a:solidFill>
            </a:endParaRPr>
          </a:p>
          <a:p>
            <a:pPr algn="l">
              <a:buFontTx/>
            </a:pPr>
            <a:r>
              <a:rPr lang="en-US" sz="1400" b="1" kern="0" dirty="0" smtClean="0">
                <a:solidFill>
                  <a:schemeClr val="tx1"/>
                </a:solidFill>
              </a:rPr>
              <a:t>Shared access to our AWS account</a:t>
            </a:r>
          </a:p>
          <a:p>
            <a:pPr algn="l">
              <a:buFontTx/>
            </a:pPr>
            <a:r>
              <a:rPr lang="en-US" sz="1400" kern="0" dirty="0" smtClean="0">
                <a:solidFill>
                  <a:schemeClr val="tx1"/>
                </a:solidFill>
              </a:rPr>
              <a:t>We can </a:t>
            </a:r>
            <a:r>
              <a:rPr lang="en-US" sz="1400" b="1" kern="0" dirty="0" smtClean="0">
                <a:solidFill>
                  <a:schemeClr val="tx1"/>
                </a:solidFill>
              </a:rPr>
              <a:t>grant other people permission to administer and use resources in our AWS account </a:t>
            </a:r>
            <a:r>
              <a:rPr lang="en-US" sz="1400" kern="0" dirty="0" smtClean="0">
                <a:solidFill>
                  <a:schemeClr val="tx1"/>
                </a:solidFill>
              </a:rPr>
              <a:t>without sharing our password or access key.</a:t>
            </a:r>
          </a:p>
          <a:p>
            <a:pPr algn="l">
              <a:buFontTx/>
            </a:pPr>
            <a:endParaRPr lang="en-US" sz="1400" kern="0" dirty="0" smtClean="0">
              <a:solidFill>
                <a:schemeClr val="tx1"/>
              </a:solidFill>
            </a:endParaRPr>
          </a:p>
          <a:p>
            <a:pPr algn="l">
              <a:buFontTx/>
            </a:pPr>
            <a:r>
              <a:rPr lang="en-US" sz="1400" b="1" kern="0" dirty="0" smtClean="0">
                <a:solidFill>
                  <a:schemeClr val="tx1"/>
                </a:solidFill>
              </a:rPr>
              <a:t>Granular permissions</a:t>
            </a:r>
          </a:p>
          <a:p>
            <a:pPr algn="l">
              <a:buFontTx/>
            </a:pPr>
            <a:r>
              <a:rPr lang="en-US" sz="1400" kern="0" dirty="0" smtClean="0">
                <a:solidFill>
                  <a:schemeClr val="tx1"/>
                </a:solidFill>
              </a:rPr>
              <a:t>we can grant </a:t>
            </a:r>
            <a:r>
              <a:rPr lang="en-US" sz="1400" b="1" kern="0" dirty="0" smtClean="0">
                <a:solidFill>
                  <a:schemeClr val="tx1"/>
                </a:solidFill>
              </a:rPr>
              <a:t>different permissions </a:t>
            </a:r>
            <a:r>
              <a:rPr lang="en-US" sz="1400" kern="0" dirty="0" smtClean="0">
                <a:solidFill>
                  <a:schemeClr val="tx1"/>
                </a:solidFill>
              </a:rPr>
              <a:t>to different people for different resources. </a:t>
            </a:r>
          </a:p>
          <a:p>
            <a:pPr algn="l">
              <a:buFontTx/>
            </a:pPr>
            <a:endParaRPr lang="en-US" sz="1400" kern="0" dirty="0" smtClean="0">
              <a:solidFill>
                <a:schemeClr val="tx1"/>
              </a:solidFill>
            </a:endParaRPr>
          </a:p>
          <a:p>
            <a:pPr algn="l">
              <a:buFontTx/>
            </a:pPr>
            <a:r>
              <a:rPr lang="en-US" sz="1400" kern="0" dirty="0" smtClean="0">
                <a:solidFill>
                  <a:schemeClr val="tx1"/>
                </a:solidFill>
              </a:rPr>
              <a:t>For example, we might allow some users </a:t>
            </a:r>
            <a:r>
              <a:rPr lang="en-US" sz="1400" b="1" kern="0" dirty="0" smtClean="0">
                <a:solidFill>
                  <a:schemeClr val="tx1"/>
                </a:solidFill>
              </a:rPr>
              <a:t>for complete access </a:t>
            </a:r>
            <a:r>
              <a:rPr lang="en-US" sz="1400" kern="0" dirty="0" smtClean="0">
                <a:solidFill>
                  <a:schemeClr val="tx1"/>
                </a:solidFill>
              </a:rPr>
              <a:t>to Amazon Elastic Compute Cloud (Amazon EC2), Amazon Simple Storage Service (Amazon S3), Amazon RDS,  and other AWS products. </a:t>
            </a:r>
          </a:p>
          <a:p>
            <a:pPr algn="l">
              <a:buFontTx/>
            </a:pPr>
            <a:endParaRPr lang="en-US" sz="1400" kern="0" dirty="0" smtClean="0">
              <a:solidFill>
                <a:schemeClr val="tx1"/>
              </a:solidFill>
            </a:endParaRPr>
          </a:p>
          <a:p>
            <a:pPr algn="l">
              <a:buFontTx/>
            </a:pPr>
            <a:r>
              <a:rPr lang="en-US" sz="1400" kern="0" dirty="0" smtClean="0">
                <a:solidFill>
                  <a:schemeClr val="tx1"/>
                </a:solidFill>
              </a:rPr>
              <a:t>For other users, we might allow </a:t>
            </a:r>
            <a:r>
              <a:rPr lang="en-US" sz="1400" b="1" kern="0" dirty="0" smtClean="0">
                <a:solidFill>
                  <a:schemeClr val="tx1"/>
                </a:solidFill>
              </a:rPr>
              <a:t>read-only access </a:t>
            </a:r>
            <a:r>
              <a:rPr lang="en-US" sz="1400" kern="0" dirty="0" smtClean="0">
                <a:solidFill>
                  <a:schemeClr val="tx1"/>
                </a:solidFill>
              </a:rPr>
              <a:t>to just some S3 buckets, or permission to administer just some EC2 instances, or to access our billing information but nothing else.</a:t>
            </a:r>
          </a:p>
          <a:p>
            <a:pPr algn="l">
              <a:buFontTx/>
            </a:pPr>
            <a:endParaRPr lang="en-US" sz="1400" b="1" kern="0" dirty="0" smtClean="0">
              <a:solidFill>
                <a:schemeClr val="tx1"/>
              </a:solidFill>
            </a:endParaRPr>
          </a:p>
          <a:p>
            <a:pPr algn="l">
              <a:buFontTx/>
            </a:pPr>
            <a:endParaRPr lang="en-US" sz="1400" kern="0" dirty="0">
              <a:solidFill>
                <a:schemeClr val="tx1"/>
              </a:solidFill>
            </a:endParaRPr>
          </a:p>
        </p:txBody>
      </p:sp>
    </p:spTree>
    <p:extLst>
      <p:ext uri="{BB962C8B-B14F-4D97-AF65-F5344CB8AC3E}">
        <p14:creationId xmlns:p14="http://schemas.microsoft.com/office/powerpoint/2010/main" val="248516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
        <p:nvSpPr>
          <p:cNvPr id="6" name="Content Placeholder 2"/>
          <p:cNvSpPr txBox="1">
            <a:spLocks/>
          </p:cNvSpPr>
          <p:nvPr/>
        </p:nvSpPr>
        <p:spPr bwMode="auto">
          <a:xfrm>
            <a:off x="160521" y="1439565"/>
            <a:ext cx="8686800"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kern="0" dirty="0" smtClean="0">
                <a:solidFill>
                  <a:schemeClr val="tx1"/>
                </a:solidFill>
              </a:rPr>
              <a:t>Secure access to AWS resources for applications that run on Amazon EC2</a:t>
            </a:r>
          </a:p>
          <a:p>
            <a:pPr algn="l">
              <a:buFontTx/>
            </a:pPr>
            <a:r>
              <a:rPr lang="en-US" sz="1400" kern="0" dirty="0" smtClean="0">
                <a:solidFill>
                  <a:schemeClr val="tx1"/>
                </a:solidFill>
              </a:rPr>
              <a:t>We can use IAM features to </a:t>
            </a:r>
            <a:r>
              <a:rPr lang="en-US" sz="1400" b="1" kern="0" dirty="0" smtClean="0">
                <a:solidFill>
                  <a:schemeClr val="tx1"/>
                </a:solidFill>
              </a:rPr>
              <a:t>securely access applications </a:t>
            </a:r>
            <a:r>
              <a:rPr lang="en-US" sz="1400" kern="0" dirty="0" smtClean="0">
                <a:solidFill>
                  <a:schemeClr val="tx1"/>
                </a:solidFill>
              </a:rPr>
              <a:t>that run on EC2 instances</a:t>
            </a:r>
            <a:r>
              <a:rPr lang="en-US" sz="1400" b="1" kern="0" dirty="0" smtClean="0">
                <a:solidFill>
                  <a:schemeClr val="tx1"/>
                </a:solidFill>
              </a:rPr>
              <a:t>.</a:t>
            </a:r>
          </a:p>
          <a:p>
            <a:pPr algn="l">
              <a:buFontTx/>
            </a:pPr>
            <a:r>
              <a:rPr lang="en-US" sz="1400" b="1" kern="0" dirty="0" smtClean="0">
                <a:solidFill>
                  <a:schemeClr val="tx1"/>
                </a:solidFill>
              </a:rPr>
              <a:t> </a:t>
            </a:r>
            <a:endParaRPr lang="en-US" sz="1400" kern="0" dirty="0" smtClean="0">
              <a:solidFill>
                <a:schemeClr val="tx1"/>
              </a:solidFill>
            </a:endParaRPr>
          </a:p>
          <a:p>
            <a:pPr algn="l">
              <a:buFontTx/>
            </a:pPr>
            <a:r>
              <a:rPr lang="en-US" sz="1400" b="1" kern="0" dirty="0" smtClean="0">
                <a:solidFill>
                  <a:schemeClr val="tx1"/>
                </a:solidFill>
              </a:rPr>
              <a:t>Multi-factor authentication (MFA)</a:t>
            </a:r>
          </a:p>
          <a:p>
            <a:pPr algn="l">
              <a:buFontTx/>
            </a:pPr>
            <a:r>
              <a:rPr lang="en-US" sz="1400" kern="0" dirty="0" smtClean="0">
                <a:solidFill>
                  <a:schemeClr val="tx1"/>
                </a:solidFill>
              </a:rPr>
              <a:t>We can add two-factor authentication to our account and to individual users for extra security. </a:t>
            </a:r>
          </a:p>
          <a:p>
            <a:pPr algn="l">
              <a:buFontTx/>
            </a:pPr>
            <a:r>
              <a:rPr lang="en-US" sz="1400" kern="0" dirty="0" smtClean="0">
                <a:solidFill>
                  <a:schemeClr val="tx1"/>
                </a:solidFill>
              </a:rPr>
              <a:t>With MFA, our users must provide not only a password or access key to work with the account, </a:t>
            </a:r>
            <a:r>
              <a:rPr lang="en-US" sz="1400" b="1" kern="0" dirty="0" smtClean="0">
                <a:solidFill>
                  <a:schemeClr val="tx1"/>
                </a:solidFill>
              </a:rPr>
              <a:t>but also a code from a specially configured device </a:t>
            </a:r>
            <a:r>
              <a:rPr lang="en-US" sz="1400" kern="0" dirty="0" smtClean="0">
                <a:solidFill>
                  <a:schemeClr val="tx1"/>
                </a:solidFill>
              </a:rPr>
              <a:t>that will be given by vendor (chargeable).</a:t>
            </a:r>
          </a:p>
          <a:p>
            <a:pPr algn="l">
              <a:buFontTx/>
            </a:pPr>
            <a:endParaRPr lang="en-US" sz="1400" kern="0" dirty="0" smtClean="0">
              <a:solidFill>
                <a:schemeClr val="tx1"/>
              </a:solidFill>
            </a:endParaRPr>
          </a:p>
          <a:p>
            <a:pPr algn="l">
              <a:buFontTx/>
            </a:pPr>
            <a:r>
              <a:rPr lang="en-US" sz="1400" b="1" kern="0" dirty="0" smtClean="0">
                <a:solidFill>
                  <a:schemeClr val="tx1"/>
                </a:solidFill>
              </a:rPr>
              <a:t>Identity federation</a:t>
            </a:r>
          </a:p>
          <a:p>
            <a:pPr algn="l">
              <a:buFontTx/>
            </a:pPr>
            <a:r>
              <a:rPr lang="en-US" sz="1400" kern="0" dirty="0" smtClean="0">
                <a:solidFill>
                  <a:schemeClr val="tx1"/>
                </a:solidFill>
              </a:rPr>
              <a:t>We can allow users who already have passwords elsewhere—for example, in our corporate network or with an Internet identity provider—to get temporary access to our AWS account.</a:t>
            </a:r>
          </a:p>
          <a:p>
            <a:pPr algn="l">
              <a:buFontTx/>
            </a:pPr>
            <a:endParaRPr lang="en-US" sz="1400" kern="0" dirty="0" smtClean="0">
              <a:solidFill>
                <a:schemeClr val="tx1"/>
              </a:solidFill>
            </a:endParaRPr>
          </a:p>
          <a:p>
            <a:pPr algn="l">
              <a:buFontTx/>
            </a:pPr>
            <a:r>
              <a:rPr lang="en-US" sz="1400" b="1" kern="0" dirty="0" smtClean="0">
                <a:solidFill>
                  <a:schemeClr val="tx1"/>
                </a:solidFill>
              </a:rPr>
              <a:t>Identity information for assurance</a:t>
            </a:r>
          </a:p>
          <a:p>
            <a:pPr algn="l">
              <a:buFontTx/>
            </a:pPr>
            <a:r>
              <a:rPr lang="en-US" sz="1400" kern="0" dirty="0" smtClean="0">
                <a:solidFill>
                  <a:schemeClr val="tx1"/>
                </a:solidFill>
              </a:rPr>
              <a:t>If we use AWS </a:t>
            </a:r>
            <a:r>
              <a:rPr lang="en-US" sz="1400" kern="0" dirty="0" err="1" smtClean="0">
                <a:solidFill>
                  <a:schemeClr val="tx1"/>
                </a:solidFill>
              </a:rPr>
              <a:t>CloudTrail</a:t>
            </a:r>
            <a:r>
              <a:rPr lang="en-US" sz="1400" kern="0" dirty="0" smtClean="0">
                <a:solidFill>
                  <a:schemeClr val="tx1"/>
                </a:solidFill>
              </a:rPr>
              <a:t>, we receive log records that include information about those who made requests for resources in our account. That information is based on IAM identities.</a:t>
            </a:r>
            <a:endParaRPr lang="en-US" sz="1400" kern="0" dirty="0">
              <a:solidFill>
                <a:schemeClr val="tx1"/>
              </a:solidFill>
            </a:endParaRPr>
          </a:p>
        </p:txBody>
      </p:sp>
    </p:spTree>
    <p:extLst>
      <p:ext uri="{BB962C8B-B14F-4D97-AF65-F5344CB8AC3E}">
        <p14:creationId xmlns:p14="http://schemas.microsoft.com/office/powerpoint/2010/main" val="2497657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
        <p:nvSpPr>
          <p:cNvPr id="5" name="Content Placeholder 2"/>
          <p:cNvSpPr txBox="1">
            <a:spLocks/>
          </p:cNvSpPr>
          <p:nvPr/>
        </p:nvSpPr>
        <p:spPr bwMode="auto">
          <a:xfrm>
            <a:off x="160300" y="1151533"/>
            <a:ext cx="868680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lnSpcReduction="20000"/>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endParaRPr lang="en-US" sz="1400" b="1" kern="0" dirty="0" smtClean="0">
              <a:solidFill>
                <a:schemeClr val="tx1"/>
              </a:solidFill>
            </a:endParaRPr>
          </a:p>
          <a:p>
            <a:pPr algn="l">
              <a:buFontTx/>
            </a:pPr>
            <a:r>
              <a:rPr lang="en-US" sz="1400" b="1" kern="0" dirty="0" smtClean="0">
                <a:solidFill>
                  <a:schemeClr val="tx1"/>
                </a:solidFill>
              </a:rPr>
              <a:t>Enhanced Security</a:t>
            </a:r>
          </a:p>
          <a:p>
            <a:pPr algn="l">
              <a:buFontTx/>
            </a:pPr>
            <a:r>
              <a:rPr lang="en-US" sz="1400" kern="0" dirty="0" smtClean="0">
                <a:solidFill>
                  <a:schemeClr val="tx1"/>
                </a:solidFill>
              </a:rPr>
              <a:t>IAM enables security best practices by allowing us to grant unique security credentials to users and groups to specify which AWS service APIs and resources we can access.</a:t>
            </a:r>
          </a:p>
          <a:p>
            <a:pPr algn="l">
              <a:buFontTx/>
            </a:pPr>
            <a:endParaRPr lang="en-US" sz="1400" kern="0" dirty="0" smtClean="0">
              <a:solidFill>
                <a:schemeClr val="tx1"/>
              </a:solidFill>
            </a:endParaRPr>
          </a:p>
          <a:p>
            <a:pPr algn="l">
              <a:buFontTx/>
            </a:pPr>
            <a:r>
              <a:rPr lang="en-US" sz="1400" b="1" kern="0" dirty="0" smtClean="0">
                <a:solidFill>
                  <a:schemeClr val="tx1"/>
                </a:solidFill>
              </a:rPr>
              <a:t>Temporary Credentials</a:t>
            </a:r>
          </a:p>
          <a:p>
            <a:pPr algn="l">
              <a:buFontTx/>
            </a:pPr>
            <a:r>
              <a:rPr lang="en-US" sz="1400" kern="0" dirty="0" smtClean="0">
                <a:solidFill>
                  <a:schemeClr val="tx1"/>
                </a:solidFill>
              </a:rPr>
              <a:t>In addition to define access permissions directly to users and groups, IAM lets us to create roles.  Roles allow us to define a set of permissions and authentication for users or EC2 instances.</a:t>
            </a:r>
          </a:p>
          <a:p>
            <a:pPr algn="l">
              <a:buFontTx/>
            </a:pPr>
            <a:endParaRPr lang="en-US" sz="1400" kern="0" dirty="0" smtClean="0">
              <a:solidFill>
                <a:schemeClr val="tx1"/>
              </a:solidFill>
            </a:endParaRPr>
          </a:p>
          <a:p>
            <a:pPr algn="l">
              <a:buFontTx/>
            </a:pPr>
            <a:r>
              <a:rPr lang="en-US" sz="1400" b="1" kern="0" dirty="0" smtClean="0">
                <a:solidFill>
                  <a:schemeClr val="tx1"/>
                </a:solidFill>
              </a:rPr>
              <a:t>Flexible security credential management</a:t>
            </a:r>
          </a:p>
          <a:p>
            <a:pPr algn="l">
              <a:buFontTx/>
            </a:pPr>
            <a:r>
              <a:rPr lang="en-US" sz="1400" kern="0" dirty="0" smtClean="0">
                <a:solidFill>
                  <a:schemeClr val="tx1"/>
                </a:solidFill>
              </a:rPr>
              <a:t>We can assign a range of security credentials including passwords, key pairs, and X509 certificates. we can also enforce multi-factor authentication (MFA) on users who access the AWS Management Console or use APIs.</a:t>
            </a:r>
          </a:p>
          <a:p>
            <a:pPr algn="l">
              <a:buFontTx/>
            </a:pPr>
            <a:endParaRPr lang="en-US" sz="1400" kern="0" dirty="0" smtClean="0">
              <a:solidFill>
                <a:schemeClr val="tx1"/>
              </a:solidFill>
            </a:endParaRPr>
          </a:p>
          <a:p>
            <a:pPr algn="l"/>
            <a:r>
              <a:rPr lang="en-US" sz="1500" b="1" dirty="0">
                <a:solidFill>
                  <a:schemeClr val="tx1"/>
                </a:solidFill>
              </a:rPr>
              <a:t>Leverage external identity systems</a:t>
            </a:r>
          </a:p>
          <a:p>
            <a:pPr algn="l"/>
            <a:r>
              <a:rPr lang="en-US" sz="1500" dirty="0">
                <a:solidFill>
                  <a:schemeClr val="tx1"/>
                </a:solidFill>
              </a:rPr>
              <a:t>We can use IAM to grant our employees and applications access to the AWS Management Console and to AWS service APIs. AWS supports federation from corporate systems like Microsoft Active </a:t>
            </a:r>
            <a:r>
              <a:rPr lang="en-US" sz="1500" dirty="0" smtClean="0">
                <a:solidFill>
                  <a:schemeClr val="tx1"/>
                </a:solidFill>
              </a:rPr>
              <a:t>Directory, </a:t>
            </a:r>
            <a:r>
              <a:rPr lang="en-US" sz="1500" dirty="0">
                <a:solidFill>
                  <a:schemeClr val="tx1"/>
                </a:solidFill>
              </a:rPr>
              <a:t>as well as external Web Identity Providers like Google and Facebook</a:t>
            </a:r>
          </a:p>
          <a:p>
            <a:pPr algn="l"/>
            <a:endParaRPr lang="en-US" sz="1500" b="1" dirty="0">
              <a:solidFill>
                <a:schemeClr val="tx1"/>
              </a:solidFill>
            </a:endParaRPr>
          </a:p>
          <a:p>
            <a:pPr algn="l"/>
            <a:r>
              <a:rPr lang="en-US" sz="1500" b="1" dirty="0" smtClean="0">
                <a:solidFill>
                  <a:schemeClr val="tx1"/>
                </a:solidFill>
              </a:rPr>
              <a:t>Seamlessly </a:t>
            </a:r>
            <a:r>
              <a:rPr lang="en-US" sz="1500" b="1" dirty="0">
                <a:solidFill>
                  <a:schemeClr val="tx1"/>
                </a:solidFill>
              </a:rPr>
              <a:t>integrated into AWS services</a:t>
            </a:r>
          </a:p>
          <a:p>
            <a:pPr algn="l"/>
            <a:r>
              <a:rPr lang="en-US" sz="1500" dirty="0">
                <a:solidFill>
                  <a:schemeClr val="tx1"/>
                </a:solidFill>
              </a:rPr>
              <a:t>IAM is integrated into most AWS services through AWS Management Console that will take effect throughout our AWS environment.</a:t>
            </a:r>
          </a:p>
          <a:p>
            <a:pPr algn="l">
              <a:buFontTx/>
            </a:pPr>
            <a:endParaRPr lang="en-US" sz="1400" kern="0" dirty="0">
              <a:solidFill>
                <a:schemeClr val="tx1"/>
              </a:solidFill>
            </a:endParaRPr>
          </a:p>
        </p:txBody>
      </p:sp>
    </p:spTree>
    <p:extLst>
      <p:ext uri="{BB962C8B-B14F-4D97-AF65-F5344CB8AC3E}">
        <p14:creationId xmlns:p14="http://schemas.microsoft.com/office/powerpoint/2010/main" val="162553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
        <p:nvSpPr>
          <p:cNvPr id="6" name="Content Placeholder 2"/>
          <p:cNvSpPr txBox="1">
            <a:spLocks/>
          </p:cNvSpPr>
          <p:nvPr/>
        </p:nvSpPr>
        <p:spPr bwMode="auto">
          <a:xfrm>
            <a:off x="170760" y="1367557"/>
            <a:ext cx="8686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u="sng" kern="0" dirty="0" smtClean="0">
                <a:solidFill>
                  <a:srgbClr val="00B050"/>
                </a:solidFill>
              </a:rPr>
              <a:t>Multi-Factor Authentication:</a:t>
            </a:r>
          </a:p>
          <a:p>
            <a:pPr algn="l">
              <a:buFontTx/>
            </a:pPr>
            <a:endParaRPr lang="en-US" sz="1400" b="1"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AWS Multi-Factor Authentication (MFA) is a simple best practice that adds an extra layer of protection on top of our user name and password.</a:t>
            </a:r>
          </a:p>
          <a:p>
            <a:pPr marL="285750" indent="-285750" algn="l">
              <a:buFont typeface="Arial" panose="020B0604020202020204" pitchFamily="34" charset="0"/>
              <a:buChar char="•"/>
            </a:pPr>
            <a:r>
              <a:rPr lang="en-US" sz="1400" kern="0" dirty="0" smtClean="0">
                <a:solidFill>
                  <a:schemeClr val="tx1"/>
                </a:solidFill>
              </a:rPr>
              <a:t>With MFA enabled, when a user signs in to an AWS website or environment, they will be prompted for their user name and password (the first factor—what they know), as well as for an authentication code from their AWS MFA device (the second factor—what they have). Taken together, these multiple factors provide increased security for our AWS account settings and resources.</a:t>
            </a: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r>
              <a:rPr lang="en-US" sz="1400" kern="0" dirty="0">
                <a:solidFill>
                  <a:schemeClr val="tx1"/>
                </a:solidFill>
              </a:rPr>
              <a:t>W</a:t>
            </a:r>
            <a:r>
              <a:rPr lang="en-US" sz="1400" kern="0" dirty="0" smtClean="0">
                <a:solidFill>
                  <a:schemeClr val="tx1"/>
                </a:solidFill>
              </a:rPr>
              <a:t>e can enable MFA for our AWS account and for individual IAM users we have created under our account. </a:t>
            </a: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After we've obtained a </a:t>
            </a:r>
            <a:r>
              <a:rPr lang="en-US" sz="1400" b="1" kern="0" dirty="0" smtClean="0">
                <a:solidFill>
                  <a:schemeClr val="tx1"/>
                </a:solidFill>
              </a:rPr>
              <a:t>supported hardware </a:t>
            </a:r>
            <a:r>
              <a:rPr lang="en-US" sz="1400" kern="0" dirty="0" smtClean="0">
                <a:solidFill>
                  <a:schemeClr val="tx1"/>
                </a:solidFill>
              </a:rPr>
              <a:t>or </a:t>
            </a:r>
            <a:r>
              <a:rPr lang="en-US" sz="1400" b="1" kern="0" dirty="0" smtClean="0">
                <a:solidFill>
                  <a:schemeClr val="tx1"/>
                </a:solidFill>
              </a:rPr>
              <a:t>virtual MFA device</a:t>
            </a:r>
            <a:r>
              <a:rPr lang="en-US" sz="1400" kern="0" dirty="0" smtClean="0">
                <a:solidFill>
                  <a:schemeClr val="tx1"/>
                </a:solidFill>
              </a:rPr>
              <a:t>, AWS does not charge any additional fees for using MFA.</a:t>
            </a:r>
          </a:p>
          <a:p>
            <a:pPr algn="l">
              <a:buFontTx/>
            </a:pPr>
            <a:endParaRPr lang="en-US" sz="1400" kern="0" dirty="0">
              <a:solidFill>
                <a:schemeClr val="tx1"/>
              </a:solidFill>
            </a:endParaRPr>
          </a:p>
        </p:txBody>
      </p:sp>
    </p:spTree>
    <p:extLst>
      <p:ext uri="{BB962C8B-B14F-4D97-AF65-F5344CB8AC3E}">
        <p14:creationId xmlns:p14="http://schemas.microsoft.com/office/powerpoint/2010/main" val="4073562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
        <p:nvSpPr>
          <p:cNvPr id="6" name="Content Placeholder 2"/>
          <p:cNvSpPr txBox="1">
            <a:spLocks/>
          </p:cNvSpPr>
          <p:nvPr/>
        </p:nvSpPr>
        <p:spPr bwMode="auto">
          <a:xfrm>
            <a:off x="143495" y="1367557"/>
            <a:ext cx="868680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u="sng" kern="0" dirty="0" smtClean="0">
                <a:solidFill>
                  <a:srgbClr val="00B050"/>
                </a:solidFill>
              </a:rPr>
              <a:t>Virtual MFA Applications:</a:t>
            </a:r>
          </a:p>
          <a:p>
            <a:pPr algn="l">
              <a:buFontTx/>
            </a:pPr>
            <a:endParaRPr lang="en-US" sz="1400" b="1" u="sng" kern="0" dirty="0" smtClean="0">
              <a:solidFill>
                <a:srgbClr val="00B050"/>
              </a:solidFill>
            </a:endParaRPr>
          </a:p>
          <a:p>
            <a:pPr algn="l">
              <a:buFontTx/>
            </a:pPr>
            <a:r>
              <a:rPr lang="en-US" sz="1400" kern="0" dirty="0" smtClean="0">
                <a:solidFill>
                  <a:schemeClr val="tx1"/>
                </a:solidFill>
              </a:rPr>
              <a:t>MFA Applications for our smartphone can be installed from the application store that is specific to our phone type.</a:t>
            </a:r>
          </a:p>
          <a:p>
            <a:pPr algn="l">
              <a:buFontTx/>
            </a:pPr>
            <a:r>
              <a:rPr lang="en-US" sz="1400" kern="0" dirty="0" smtClean="0">
                <a:solidFill>
                  <a:schemeClr val="tx1"/>
                </a:solidFill>
              </a:rPr>
              <a:t>The following table lists some applications for different smartphone types.</a:t>
            </a:r>
          </a:p>
          <a:p>
            <a:pPr algn="l">
              <a:buFontTx/>
            </a:pPr>
            <a:endParaRPr lang="en-US" sz="1400" kern="0"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396874410"/>
              </p:ext>
            </p:extLst>
          </p:nvPr>
        </p:nvGraphicFramePr>
        <p:xfrm>
          <a:off x="1358277" y="2951733"/>
          <a:ext cx="6257235" cy="2372964"/>
        </p:xfrm>
        <a:graphic>
          <a:graphicData uri="http://schemas.openxmlformats.org/drawingml/2006/table">
            <a:tbl>
              <a:tblPr>
                <a:tableStyleId>{5C22544A-7EE6-4342-B048-85BDC9FD1C3A}</a:tableStyleId>
              </a:tblPr>
              <a:tblGrid>
                <a:gridCol w="1808836"/>
                <a:gridCol w="4448399"/>
              </a:tblGrid>
              <a:tr h="593241">
                <a:tc>
                  <a:txBody>
                    <a:bodyPr/>
                    <a:lstStyle/>
                    <a:p>
                      <a:pPr algn="ctr" fontAlgn="b"/>
                      <a:r>
                        <a:rPr lang="en-US" sz="1800" u="none" strike="noStrike" dirty="0">
                          <a:effectLst/>
                        </a:rPr>
                        <a:t>Android</a:t>
                      </a:r>
                      <a:endParaRPr lang="en-US" sz="1800" b="0" i="0" u="none" strike="noStrike" dirty="0">
                        <a:solidFill>
                          <a:srgbClr val="000000"/>
                        </a:solidFill>
                        <a:effectLst/>
                        <a:latin typeface="Calibri" panose="020F0502020204030204" pitchFamily="34" charset="0"/>
                      </a:endParaRPr>
                    </a:p>
                  </a:txBody>
                  <a:tcPr marL="9525" marR="9525" marT="76200" marB="76200" anchor="b"/>
                </a:tc>
                <a:tc>
                  <a:txBody>
                    <a:bodyPr/>
                    <a:lstStyle/>
                    <a:p>
                      <a:pPr algn="ctr" fontAlgn="b"/>
                      <a:r>
                        <a:rPr lang="en-US" sz="1800" u="none" strike="noStrike">
                          <a:effectLst/>
                        </a:rPr>
                        <a:t>AWS Virtual MFA;  Google Authenticator</a:t>
                      </a:r>
                      <a:endParaRPr lang="en-US" sz="1800" b="0" i="0" u="none" strike="noStrike">
                        <a:solidFill>
                          <a:srgbClr val="000000"/>
                        </a:solidFill>
                        <a:effectLst/>
                        <a:latin typeface="Calibri" panose="020F0502020204030204" pitchFamily="34" charset="0"/>
                      </a:endParaRPr>
                    </a:p>
                  </a:txBody>
                  <a:tcPr marL="9525" marR="9525" marT="76200" marB="76200" anchor="b"/>
                </a:tc>
              </a:tr>
              <a:tr h="593241">
                <a:tc>
                  <a:txBody>
                    <a:bodyPr/>
                    <a:lstStyle/>
                    <a:p>
                      <a:pPr algn="ctr" fontAlgn="b"/>
                      <a:r>
                        <a:rPr lang="en-US" sz="1800" u="none" strike="noStrike">
                          <a:effectLst/>
                        </a:rPr>
                        <a:t> iPhone</a:t>
                      </a:r>
                      <a:endParaRPr lang="en-US" sz="1800" b="0" i="0" u="none" strike="noStrike">
                        <a:solidFill>
                          <a:srgbClr val="000000"/>
                        </a:solidFill>
                        <a:effectLst/>
                        <a:latin typeface="Calibri" panose="020F0502020204030204" pitchFamily="34" charset="0"/>
                      </a:endParaRPr>
                    </a:p>
                  </a:txBody>
                  <a:tcPr marL="9525" marR="9525" marT="76200" marB="76200" anchor="b"/>
                </a:tc>
                <a:tc>
                  <a:txBody>
                    <a:bodyPr/>
                    <a:lstStyle/>
                    <a:p>
                      <a:pPr algn="ctr" fontAlgn="b"/>
                      <a:r>
                        <a:rPr lang="en-US" sz="1800" u="none" strike="noStrike" dirty="0">
                          <a:effectLst/>
                        </a:rPr>
                        <a:t>Google Authenticator</a:t>
                      </a:r>
                      <a:endParaRPr lang="en-US" sz="1800" b="0" i="0" u="none" strike="noStrike" dirty="0">
                        <a:solidFill>
                          <a:srgbClr val="000000"/>
                        </a:solidFill>
                        <a:effectLst/>
                        <a:latin typeface="Calibri" panose="020F0502020204030204" pitchFamily="34" charset="0"/>
                      </a:endParaRPr>
                    </a:p>
                  </a:txBody>
                  <a:tcPr marL="9525" marR="9525" marT="76200" marB="76200" anchor="b"/>
                </a:tc>
              </a:tr>
              <a:tr h="593241">
                <a:tc>
                  <a:txBody>
                    <a:bodyPr/>
                    <a:lstStyle/>
                    <a:p>
                      <a:pPr algn="ctr" fontAlgn="b"/>
                      <a:r>
                        <a:rPr lang="en-US" sz="1800" u="none" strike="noStrike">
                          <a:effectLst/>
                        </a:rPr>
                        <a:t> Windows Phone</a:t>
                      </a:r>
                      <a:endParaRPr lang="en-US" sz="1800" b="0" i="0" u="none" strike="noStrike">
                        <a:solidFill>
                          <a:srgbClr val="000000"/>
                        </a:solidFill>
                        <a:effectLst/>
                        <a:latin typeface="Calibri" panose="020F0502020204030204" pitchFamily="34" charset="0"/>
                      </a:endParaRPr>
                    </a:p>
                  </a:txBody>
                  <a:tcPr marL="9525" marR="9525" marT="76200" marB="76200" anchor="b"/>
                </a:tc>
                <a:tc>
                  <a:txBody>
                    <a:bodyPr/>
                    <a:lstStyle/>
                    <a:p>
                      <a:pPr algn="ctr" fontAlgn="b"/>
                      <a:r>
                        <a:rPr lang="en-US" sz="1800" u="none" strike="noStrike" dirty="0">
                          <a:effectLst/>
                        </a:rPr>
                        <a:t>Authenticator</a:t>
                      </a:r>
                      <a:endParaRPr lang="en-US" sz="1800" b="0" i="0" u="none" strike="noStrike" dirty="0">
                        <a:solidFill>
                          <a:srgbClr val="000000"/>
                        </a:solidFill>
                        <a:effectLst/>
                        <a:latin typeface="Calibri" panose="020F0502020204030204" pitchFamily="34" charset="0"/>
                      </a:endParaRPr>
                    </a:p>
                  </a:txBody>
                  <a:tcPr marL="9525" marR="9525" marT="76200" marB="76200" anchor="b"/>
                </a:tc>
              </a:tr>
              <a:tr h="593241">
                <a:tc>
                  <a:txBody>
                    <a:bodyPr/>
                    <a:lstStyle/>
                    <a:p>
                      <a:pPr algn="ctr" fontAlgn="b"/>
                      <a:r>
                        <a:rPr lang="en-US" sz="1800" u="none" strike="noStrike">
                          <a:effectLst/>
                        </a:rPr>
                        <a:t> Blackberry</a:t>
                      </a:r>
                      <a:endParaRPr lang="en-US" sz="1800" b="0" i="0" u="none" strike="noStrike">
                        <a:solidFill>
                          <a:srgbClr val="000000"/>
                        </a:solidFill>
                        <a:effectLst/>
                        <a:latin typeface="Calibri" panose="020F0502020204030204" pitchFamily="34" charset="0"/>
                      </a:endParaRPr>
                    </a:p>
                  </a:txBody>
                  <a:tcPr marL="9525" marR="9525" marT="76200" marB="76200" anchor="b"/>
                </a:tc>
                <a:tc>
                  <a:txBody>
                    <a:bodyPr/>
                    <a:lstStyle/>
                    <a:p>
                      <a:pPr algn="ctr" fontAlgn="b"/>
                      <a:r>
                        <a:rPr lang="en-US" sz="1800" u="none" strike="noStrike" dirty="0">
                          <a:effectLst/>
                        </a:rPr>
                        <a:t>Google Authenticator</a:t>
                      </a:r>
                      <a:endParaRPr lang="en-US" sz="1800" b="0" i="0" u="none" strike="noStrike" dirty="0">
                        <a:solidFill>
                          <a:srgbClr val="000000"/>
                        </a:solidFill>
                        <a:effectLst/>
                        <a:latin typeface="Calibri" panose="020F0502020204030204" pitchFamily="34" charset="0"/>
                      </a:endParaRPr>
                    </a:p>
                  </a:txBody>
                  <a:tcPr marL="9525" marR="9525" marT="76200" marB="76200" anchor="b"/>
                </a:tc>
              </a:tr>
            </a:tbl>
          </a:graphicData>
        </a:graphic>
      </p:graphicFrame>
    </p:spTree>
    <p:extLst>
      <p:ext uri="{BB962C8B-B14F-4D97-AF65-F5344CB8AC3E}">
        <p14:creationId xmlns:p14="http://schemas.microsoft.com/office/powerpoint/2010/main" val="494611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dirty="0" smtClean="0"/>
              <a:t>		</a:t>
            </a:r>
          </a:p>
        </p:txBody>
      </p:sp>
      <p:sp>
        <p:nvSpPr>
          <p:cNvPr id="2052" name="TextBox 7"/>
          <p:cNvSpPr txBox="1">
            <a:spLocks noChangeArrowheads="1"/>
          </p:cNvSpPr>
          <p:nvPr/>
        </p:nvSpPr>
        <p:spPr bwMode="auto">
          <a:xfrm>
            <a:off x="415503" y="358775"/>
            <a:ext cx="8077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rgbClr val="003A00"/>
                </a:solidFill>
                <a:latin typeface="Arial" charset="0"/>
                <a:ea typeface="Microsoft YaHei" pitchFamily="34" charset="-122"/>
              </a:defRPr>
            </a:lvl1pPr>
            <a:lvl2pPr marL="742950" indent="-285750" eaLnBrk="0" hangingPunct="0">
              <a:spcBef>
                <a:spcPct val="20000"/>
              </a:spcBef>
              <a:buChar char="–"/>
              <a:defRPr sz="2800">
                <a:solidFill>
                  <a:srgbClr val="003A00"/>
                </a:solidFill>
                <a:latin typeface="Arial" charset="0"/>
                <a:ea typeface="Microsoft YaHei" pitchFamily="34" charset="-122"/>
              </a:defRPr>
            </a:lvl2pPr>
            <a:lvl3pPr marL="1143000" indent="-228600" eaLnBrk="0" hangingPunct="0">
              <a:spcBef>
                <a:spcPct val="20000"/>
              </a:spcBef>
              <a:buChar char="•"/>
              <a:defRPr sz="2800">
                <a:solidFill>
                  <a:srgbClr val="003A00"/>
                </a:solidFill>
                <a:latin typeface="Arial" charset="0"/>
                <a:ea typeface="Microsoft YaHei" pitchFamily="34" charset="-122"/>
              </a:defRPr>
            </a:lvl3pPr>
            <a:lvl4pPr marL="1600200" indent="-228600" eaLnBrk="0" hangingPunct="0">
              <a:spcBef>
                <a:spcPct val="20000"/>
              </a:spcBef>
              <a:buChar char="–"/>
              <a:defRPr sz="2800">
                <a:solidFill>
                  <a:srgbClr val="003A00"/>
                </a:solidFill>
                <a:latin typeface="Arial" charset="0"/>
                <a:ea typeface="Microsoft YaHei" pitchFamily="34" charset="-122"/>
              </a:defRPr>
            </a:lvl4pPr>
            <a:lvl5pPr marL="2057400" indent="-228600" eaLnBrk="0" hangingPunct="0">
              <a:spcBef>
                <a:spcPct val="20000"/>
              </a:spcBef>
              <a:buChar char="»"/>
              <a:defRPr sz="2800">
                <a:solidFill>
                  <a:srgbClr val="003A00"/>
                </a:solidFill>
                <a:latin typeface="Arial" charset="0"/>
                <a:ea typeface="Microsoft YaHei" pitchFamily="34" charset="-122"/>
              </a:defRPr>
            </a:lvl5pPr>
            <a:lvl6pPr marL="2514600" indent="-228600" eaLnBrk="0" fontAlgn="base" hangingPunct="0">
              <a:spcBef>
                <a:spcPct val="20000"/>
              </a:spcBef>
              <a:spcAft>
                <a:spcPct val="0"/>
              </a:spcAft>
              <a:buChar char="»"/>
              <a:defRPr sz="2800">
                <a:solidFill>
                  <a:srgbClr val="003A00"/>
                </a:solidFill>
                <a:latin typeface="Arial" charset="0"/>
                <a:ea typeface="Microsoft YaHei" pitchFamily="34" charset="-122"/>
              </a:defRPr>
            </a:lvl6pPr>
            <a:lvl7pPr marL="2971800" indent="-228600" eaLnBrk="0" fontAlgn="base" hangingPunct="0">
              <a:spcBef>
                <a:spcPct val="20000"/>
              </a:spcBef>
              <a:spcAft>
                <a:spcPct val="0"/>
              </a:spcAft>
              <a:buChar char="»"/>
              <a:defRPr sz="2800">
                <a:solidFill>
                  <a:srgbClr val="003A00"/>
                </a:solidFill>
                <a:latin typeface="Arial" charset="0"/>
                <a:ea typeface="Microsoft YaHei" pitchFamily="34" charset="-122"/>
              </a:defRPr>
            </a:lvl7pPr>
            <a:lvl8pPr marL="3429000" indent="-228600" eaLnBrk="0" fontAlgn="base" hangingPunct="0">
              <a:spcBef>
                <a:spcPct val="20000"/>
              </a:spcBef>
              <a:spcAft>
                <a:spcPct val="0"/>
              </a:spcAft>
              <a:buChar char="»"/>
              <a:defRPr sz="2800">
                <a:solidFill>
                  <a:srgbClr val="003A00"/>
                </a:solidFill>
                <a:latin typeface="Arial" charset="0"/>
                <a:ea typeface="Microsoft YaHei" pitchFamily="34" charset="-122"/>
              </a:defRPr>
            </a:lvl8pPr>
            <a:lvl9pPr marL="3886200" indent="-228600" eaLnBrk="0" fontAlgn="base" hangingPunct="0">
              <a:spcBef>
                <a:spcPct val="20000"/>
              </a:spcBef>
              <a:spcAft>
                <a:spcPct val="0"/>
              </a:spcAft>
              <a:buChar char="»"/>
              <a:defRPr sz="2800">
                <a:solidFill>
                  <a:srgbClr val="003A00"/>
                </a:solidFill>
                <a:latin typeface="Arial" charset="0"/>
                <a:ea typeface="Microsoft YaHei" pitchFamily="34" charset="-122"/>
              </a:defRPr>
            </a:lvl9pPr>
          </a:lstStyle>
          <a:p>
            <a:pPr algn="ctr" eaLnBrk="1" hangingPunct="1">
              <a:spcBef>
                <a:spcPct val="0"/>
              </a:spcBef>
              <a:buFontTx/>
              <a:buNone/>
            </a:pPr>
            <a:r>
              <a:rPr lang="en-US" altLang="en-US" sz="3000" dirty="0" smtClean="0">
                <a:solidFill>
                  <a:schemeClr val="tx1"/>
                </a:solidFill>
                <a:ea typeface="宋体" pitchFamily="2" charset="-122"/>
              </a:rPr>
              <a:t>AWS Identity and Access Management(IAM)</a:t>
            </a:r>
            <a:endParaRPr lang="en-US" altLang="en-US" sz="3000" dirty="0">
              <a:solidFill>
                <a:schemeClr val="tx1"/>
              </a:solidFill>
              <a:ea typeface="宋体" pitchFamily="2" charset="-122"/>
            </a:endParaRPr>
          </a:p>
        </p:txBody>
      </p:sp>
      <p:sp>
        <p:nvSpPr>
          <p:cNvPr id="8" name="Content Placeholder 2"/>
          <p:cNvSpPr txBox="1">
            <a:spLocks/>
          </p:cNvSpPr>
          <p:nvPr/>
        </p:nvSpPr>
        <p:spPr bwMode="auto">
          <a:xfrm>
            <a:off x="152400" y="1367557"/>
            <a:ext cx="8686800"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800">
                <a:solidFill>
                  <a:srgbClr val="003A00"/>
                </a:solidFill>
                <a:latin typeface="+mn-lt"/>
                <a:ea typeface="+mn-ea"/>
                <a:cs typeface="+mn-cs"/>
              </a:defRPr>
            </a:lvl1pPr>
            <a:lvl2pPr marL="457200" indent="0" algn="ctr" rtl="0" eaLnBrk="0" fontAlgn="base" hangingPunct="0">
              <a:spcBef>
                <a:spcPct val="20000"/>
              </a:spcBef>
              <a:spcAft>
                <a:spcPct val="0"/>
              </a:spcAft>
              <a:buNone/>
              <a:defRPr sz="2800">
                <a:solidFill>
                  <a:srgbClr val="003A00"/>
                </a:solidFill>
                <a:latin typeface="+mn-lt"/>
                <a:ea typeface="+mn-ea"/>
              </a:defRPr>
            </a:lvl2pPr>
            <a:lvl3pPr marL="914400" indent="0" algn="ctr" rtl="0" eaLnBrk="0" fontAlgn="base" hangingPunct="0">
              <a:spcBef>
                <a:spcPct val="20000"/>
              </a:spcBef>
              <a:spcAft>
                <a:spcPct val="0"/>
              </a:spcAft>
              <a:buNone/>
              <a:defRPr sz="2800">
                <a:solidFill>
                  <a:srgbClr val="003A00"/>
                </a:solidFill>
                <a:latin typeface="+mn-lt"/>
                <a:ea typeface="+mn-ea"/>
              </a:defRPr>
            </a:lvl3pPr>
            <a:lvl4pPr marL="1371600" indent="0" algn="ctr" rtl="0" eaLnBrk="0" fontAlgn="base" hangingPunct="0">
              <a:spcBef>
                <a:spcPct val="20000"/>
              </a:spcBef>
              <a:spcAft>
                <a:spcPct val="0"/>
              </a:spcAft>
              <a:buNone/>
              <a:defRPr sz="2800">
                <a:solidFill>
                  <a:srgbClr val="003A00"/>
                </a:solidFill>
                <a:latin typeface="+mn-lt"/>
                <a:ea typeface="+mn-ea"/>
              </a:defRPr>
            </a:lvl4pPr>
            <a:lvl5pPr marL="1828800" indent="0" algn="ctr" rtl="0" eaLnBrk="0" fontAlgn="base" hangingPunct="0">
              <a:spcBef>
                <a:spcPct val="20000"/>
              </a:spcBef>
              <a:spcAft>
                <a:spcPct val="0"/>
              </a:spcAft>
              <a:buNone/>
              <a:defRPr sz="2800">
                <a:solidFill>
                  <a:srgbClr val="003A00"/>
                </a:solidFill>
                <a:latin typeface="+mn-lt"/>
                <a:ea typeface="+mn-ea"/>
              </a:defRPr>
            </a:lvl5pPr>
            <a:lvl6pPr marL="2286000" indent="0" algn="ctr" rtl="0" fontAlgn="base">
              <a:spcBef>
                <a:spcPct val="20000"/>
              </a:spcBef>
              <a:spcAft>
                <a:spcPct val="0"/>
              </a:spcAft>
              <a:buNone/>
              <a:defRPr sz="2800">
                <a:solidFill>
                  <a:srgbClr val="003A00"/>
                </a:solidFill>
                <a:latin typeface="+mn-lt"/>
                <a:ea typeface="+mn-ea"/>
              </a:defRPr>
            </a:lvl6pPr>
            <a:lvl7pPr marL="2743200" indent="0" algn="ctr" rtl="0" fontAlgn="base">
              <a:spcBef>
                <a:spcPct val="20000"/>
              </a:spcBef>
              <a:spcAft>
                <a:spcPct val="0"/>
              </a:spcAft>
              <a:buNone/>
              <a:defRPr sz="2800">
                <a:solidFill>
                  <a:srgbClr val="003A00"/>
                </a:solidFill>
                <a:latin typeface="+mn-lt"/>
                <a:ea typeface="+mn-ea"/>
              </a:defRPr>
            </a:lvl7pPr>
            <a:lvl8pPr marL="3200400" indent="0" algn="ctr" rtl="0" fontAlgn="base">
              <a:spcBef>
                <a:spcPct val="20000"/>
              </a:spcBef>
              <a:spcAft>
                <a:spcPct val="0"/>
              </a:spcAft>
              <a:buNone/>
              <a:defRPr sz="2800">
                <a:solidFill>
                  <a:srgbClr val="003A00"/>
                </a:solidFill>
                <a:latin typeface="+mn-lt"/>
                <a:ea typeface="+mn-ea"/>
              </a:defRPr>
            </a:lvl8pPr>
            <a:lvl9pPr marL="3657600" indent="0" algn="ctr" rtl="0" fontAlgn="base">
              <a:spcBef>
                <a:spcPct val="20000"/>
              </a:spcBef>
              <a:spcAft>
                <a:spcPct val="0"/>
              </a:spcAft>
              <a:buNone/>
              <a:defRPr sz="2800">
                <a:solidFill>
                  <a:srgbClr val="003A00"/>
                </a:solidFill>
                <a:latin typeface="+mn-lt"/>
                <a:ea typeface="+mn-ea"/>
              </a:defRPr>
            </a:lvl9pPr>
          </a:lstStyle>
          <a:p>
            <a:pPr algn="l">
              <a:buFontTx/>
            </a:pPr>
            <a:r>
              <a:rPr lang="en-US" sz="1400" b="1" u="sng" kern="0" dirty="0" smtClean="0">
                <a:solidFill>
                  <a:srgbClr val="00B050"/>
                </a:solidFill>
              </a:rPr>
              <a:t>Manage Users' Security Credentials:</a:t>
            </a:r>
          </a:p>
          <a:p>
            <a:pPr algn="l">
              <a:buFontTx/>
            </a:pPr>
            <a:endParaRPr lang="en-US" sz="1400" b="1"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AWS Identity and Access Management (IAM) lets us manage several types of long-term security credentials for IAM users:</a:t>
            </a: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r>
              <a:rPr lang="en-US" sz="1400" b="1" kern="0" dirty="0" smtClean="0">
                <a:solidFill>
                  <a:schemeClr val="tx1"/>
                </a:solidFill>
              </a:rPr>
              <a:t>Passwords</a:t>
            </a:r>
            <a:r>
              <a:rPr lang="en-US" sz="1400" kern="0" dirty="0" smtClean="0">
                <a:solidFill>
                  <a:schemeClr val="tx1"/>
                </a:solidFill>
              </a:rPr>
              <a:t> – Used to sign in to secure AWS pages, such as the AWS Management Console, the AWS Discussion Forums, and the AWS Premium Support site.</a:t>
            </a: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r>
              <a:rPr lang="en-US" sz="1400" b="1" kern="0" dirty="0" smtClean="0">
                <a:solidFill>
                  <a:schemeClr val="tx1"/>
                </a:solidFill>
              </a:rPr>
              <a:t>Access keys and Key Pairs  </a:t>
            </a:r>
            <a:r>
              <a:rPr lang="en-US" sz="1400" kern="0" dirty="0" smtClean="0">
                <a:solidFill>
                  <a:schemeClr val="tx1"/>
                </a:solidFill>
              </a:rPr>
              <a:t>– Used to make secure Query protocol requests to any AWS service API.</a:t>
            </a: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we can assign AWS security credentials to our IAM users by using the API, CLI, or AWS Management Console. we can rotate or revoke these credentials whenever we want.</a:t>
            </a:r>
          </a:p>
          <a:p>
            <a:pPr marL="285750" indent="-285750" algn="l">
              <a:buFont typeface="Arial" panose="020B0604020202020204" pitchFamily="34" charset="0"/>
              <a:buChar char="•"/>
            </a:pPr>
            <a:endParaRPr lang="en-US" sz="1400" kern="0" dirty="0" smtClean="0">
              <a:solidFill>
                <a:schemeClr val="tx1"/>
              </a:solidFill>
            </a:endParaRPr>
          </a:p>
          <a:p>
            <a:pPr marL="285750" indent="-285750" algn="l">
              <a:buFont typeface="Arial" panose="020B0604020202020204" pitchFamily="34" charset="0"/>
              <a:buChar char="•"/>
            </a:pPr>
            <a:r>
              <a:rPr lang="en-US" sz="1400" kern="0" dirty="0" smtClean="0">
                <a:solidFill>
                  <a:schemeClr val="tx1"/>
                </a:solidFill>
              </a:rPr>
              <a:t>In addition to managing these user credentials, we can further enhance the security of IAM user access to AWS by enforcing the use of </a:t>
            </a:r>
            <a:r>
              <a:rPr lang="en-US" sz="1400" b="1" kern="0" dirty="0" smtClean="0">
                <a:solidFill>
                  <a:schemeClr val="tx1"/>
                </a:solidFill>
              </a:rPr>
              <a:t>multi-factor authentication (MFA).</a:t>
            </a:r>
            <a:endParaRPr lang="en-US" sz="1400" b="1" kern="0" dirty="0">
              <a:solidFill>
                <a:schemeClr val="tx1"/>
              </a:solidFill>
            </a:endParaRPr>
          </a:p>
        </p:txBody>
      </p:sp>
    </p:spTree>
    <p:extLst>
      <p:ext uri="{BB962C8B-B14F-4D97-AF65-F5344CB8AC3E}">
        <p14:creationId xmlns:p14="http://schemas.microsoft.com/office/powerpoint/2010/main" val="331022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157262869</TotalTime>
  <Pages>0</Pages>
  <Words>1642</Words>
  <Characters>0</Characters>
  <Application>Microsoft Office PowerPoint</Application>
  <DocSecurity>0</DocSecurity>
  <PresentationFormat>Custom</PresentationFormat>
  <Lines>0</Lines>
  <Paragraphs>234</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Template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Kommana Dileep</dc:creator>
  <cp:lastModifiedBy>Kommana Dileep</cp:lastModifiedBy>
  <cp:revision>188</cp:revision>
  <cp:lastPrinted>1899-12-30T00:00:00Z</cp:lastPrinted>
  <dcterms:created xsi:type="dcterms:W3CDTF">2012-07-05T08:42:41Z</dcterms:created>
  <dcterms:modified xsi:type="dcterms:W3CDTF">2016-02-23T01:03:35Z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1033-9.1.0.4256</vt:lpwstr>
  </property>
</Properties>
</file>