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Lst>
  <p:sldSz cx="9144000" cy="5759450"/>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81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00"/>
    <a:srgbClr val="284523"/>
    <a:srgbClr val="C1840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83" d="100"/>
          <a:sy n="83" d="100"/>
        </p:scale>
        <p:origin x="156" y="84"/>
      </p:cViewPr>
      <p:guideLst>
        <p:guide orient="horz" pos="181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a:latin typeface="Arial" pitchFamily="34" charset="0"/>
              </a:defRPr>
            </a:lvl1pPr>
          </a:lstStyle>
          <a:p>
            <a:pPr>
              <a:defRPr/>
            </a:pPr>
            <a:fld id="{CFE4FD62-D511-4D15-8423-C9E91E35DA32}" type="datetimeFigureOut">
              <a:rPr lang="en-US"/>
              <a:pPr>
                <a:defRPr/>
              </a:pPr>
              <a:t>12/28/2017</a:t>
            </a:fld>
            <a:endParaRPr lang="en-US"/>
          </a:p>
        </p:txBody>
      </p:sp>
      <p:sp>
        <p:nvSpPr>
          <p:cNvPr id="4" name="Slide Image Placeholder 3"/>
          <p:cNvSpPr>
            <a:spLocks noGrp="1" noRot="1" noChangeAspect="1"/>
          </p:cNvSpPr>
          <p:nvPr>
            <p:ph type="sldImg" idx="2"/>
          </p:nvPr>
        </p:nvSpPr>
        <p:spPr>
          <a:xfrm>
            <a:off x="708025" y="685800"/>
            <a:ext cx="54419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a:latin typeface="Arial" pitchFamily="34" charset="0"/>
              </a:defRPr>
            </a:lvl1pPr>
          </a:lstStyle>
          <a:p>
            <a:pPr>
              <a:defRPr/>
            </a:pPr>
            <a:fld id="{313B8C97-9FB8-4E75-B1C2-907560967EC0}" type="slidenum">
              <a:rPr lang="en-US"/>
              <a:pPr>
                <a:defRPr/>
              </a:pPr>
              <a:t>‹#›</a:t>
            </a:fld>
            <a:endParaRPr lang="en-US"/>
          </a:p>
        </p:txBody>
      </p:sp>
    </p:spTree>
    <p:extLst>
      <p:ext uri="{BB962C8B-B14F-4D97-AF65-F5344CB8AC3E}">
        <p14:creationId xmlns:p14="http://schemas.microsoft.com/office/powerpoint/2010/main" val="7872992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a:t>
            </a:fld>
            <a:endParaRPr lang="en-US" altLang="en-US" smtClean="0">
              <a:latin typeface="Arial" charset="0"/>
            </a:endParaRPr>
          </a:p>
        </p:txBody>
      </p:sp>
    </p:spTree>
    <p:extLst>
      <p:ext uri="{BB962C8B-B14F-4D97-AF65-F5344CB8AC3E}">
        <p14:creationId xmlns:p14="http://schemas.microsoft.com/office/powerpoint/2010/main" val="2769432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10</a:t>
            </a:fld>
            <a:endParaRPr lang="en-US" altLang="en-US" smtClean="0">
              <a:latin typeface="Arial" charset="0"/>
            </a:endParaRPr>
          </a:p>
        </p:txBody>
      </p:sp>
    </p:spTree>
    <p:extLst>
      <p:ext uri="{BB962C8B-B14F-4D97-AF65-F5344CB8AC3E}">
        <p14:creationId xmlns:p14="http://schemas.microsoft.com/office/powerpoint/2010/main" val="3215243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11</a:t>
            </a:fld>
            <a:endParaRPr lang="en-US" altLang="en-US" smtClean="0">
              <a:latin typeface="Arial" charset="0"/>
            </a:endParaRPr>
          </a:p>
        </p:txBody>
      </p:sp>
    </p:spTree>
    <p:extLst>
      <p:ext uri="{BB962C8B-B14F-4D97-AF65-F5344CB8AC3E}">
        <p14:creationId xmlns:p14="http://schemas.microsoft.com/office/powerpoint/2010/main" val="747314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12</a:t>
            </a:fld>
            <a:endParaRPr lang="en-US" altLang="en-US" smtClean="0">
              <a:latin typeface="Arial" charset="0"/>
            </a:endParaRPr>
          </a:p>
        </p:txBody>
      </p:sp>
    </p:spTree>
    <p:extLst>
      <p:ext uri="{BB962C8B-B14F-4D97-AF65-F5344CB8AC3E}">
        <p14:creationId xmlns:p14="http://schemas.microsoft.com/office/powerpoint/2010/main" val="1032876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13</a:t>
            </a:fld>
            <a:endParaRPr lang="en-US" altLang="en-US" smtClean="0">
              <a:latin typeface="Arial" charset="0"/>
            </a:endParaRPr>
          </a:p>
        </p:txBody>
      </p:sp>
    </p:spTree>
    <p:extLst>
      <p:ext uri="{BB962C8B-B14F-4D97-AF65-F5344CB8AC3E}">
        <p14:creationId xmlns:p14="http://schemas.microsoft.com/office/powerpoint/2010/main" val="181967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14</a:t>
            </a:fld>
            <a:endParaRPr lang="en-US" altLang="en-US" smtClean="0">
              <a:latin typeface="Arial" charset="0"/>
            </a:endParaRPr>
          </a:p>
        </p:txBody>
      </p:sp>
    </p:spTree>
    <p:extLst>
      <p:ext uri="{BB962C8B-B14F-4D97-AF65-F5344CB8AC3E}">
        <p14:creationId xmlns:p14="http://schemas.microsoft.com/office/powerpoint/2010/main" val="94272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15</a:t>
            </a:fld>
            <a:endParaRPr lang="en-US" altLang="en-US" smtClean="0">
              <a:latin typeface="Arial" charset="0"/>
            </a:endParaRPr>
          </a:p>
        </p:txBody>
      </p:sp>
    </p:spTree>
    <p:extLst>
      <p:ext uri="{BB962C8B-B14F-4D97-AF65-F5344CB8AC3E}">
        <p14:creationId xmlns:p14="http://schemas.microsoft.com/office/powerpoint/2010/main" val="1756371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16</a:t>
            </a:fld>
            <a:endParaRPr lang="en-US" altLang="en-US" smtClean="0">
              <a:latin typeface="Arial" charset="0"/>
            </a:endParaRPr>
          </a:p>
        </p:txBody>
      </p:sp>
    </p:spTree>
    <p:extLst>
      <p:ext uri="{BB962C8B-B14F-4D97-AF65-F5344CB8AC3E}">
        <p14:creationId xmlns:p14="http://schemas.microsoft.com/office/powerpoint/2010/main" val="48028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17</a:t>
            </a:fld>
            <a:endParaRPr lang="en-US" altLang="en-US" smtClean="0">
              <a:latin typeface="Arial" charset="0"/>
            </a:endParaRPr>
          </a:p>
        </p:txBody>
      </p:sp>
    </p:spTree>
    <p:extLst>
      <p:ext uri="{BB962C8B-B14F-4D97-AF65-F5344CB8AC3E}">
        <p14:creationId xmlns:p14="http://schemas.microsoft.com/office/powerpoint/2010/main" val="3029172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18</a:t>
            </a:fld>
            <a:endParaRPr lang="en-US" altLang="en-US" smtClean="0">
              <a:latin typeface="Arial" charset="0"/>
            </a:endParaRPr>
          </a:p>
        </p:txBody>
      </p:sp>
    </p:spTree>
    <p:extLst>
      <p:ext uri="{BB962C8B-B14F-4D97-AF65-F5344CB8AC3E}">
        <p14:creationId xmlns:p14="http://schemas.microsoft.com/office/powerpoint/2010/main" val="1384530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19</a:t>
            </a:fld>
            <a:endParaRPr lang="en-US" altLang="en-US" smtClean="0">
              <a:latin typeface="Arial" charset="0"/>
            </a:endParaRPr>
          </a:p>
        </p:txBody>
      </p:sp>
    </p:spTree>
    <p:extLst>
      <p:ext uri="{BB962C8B-B14F-4D97-AF65-F5344CB8AC3E}">
        <p14:creationId xmlns:p14="http://schemas.microsoft.com/office/powerpoint/2010/main" val="1084393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2</a:t>
            </a:fld>
            <a:endParaRPr lang="en-US" altLang="en-US" smtClean="0">
              <a:latin typeface="Arial" charset="0"/>
            </a:endParaRPr>
          </a:p>
        </p:txBody>
      </p:sp>
    </p:spTree>
    <p:extLst>
      <p:ext uri="{BB962C8B-B14F-4D97-AF65-F5344CB8AC3E}">
        <p14:creationId xmlns:p14="http://schemas.microsoft.com/office/powerpoint/2010/main" val="3588989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20</a:t>
            </a:fld>
            <a:endParaRPr lang="en-US" altLang="en-US" smtClean="0">
              <a:latin typeface="Arial" charset="0"/>
            </a:endParaRPr>
          </a:p>
        </p:txBody>
      </p:sp>
    </p:spTree>
    <p:extLst>
      <p:ext uri="{BB962C8B-B14F-4D97-AF65-F5344CB8AC3E}">
        <p14:creationId xmlns:p14="http://schemas.microsoft.com/office/powerpoint/2010/main" val="2838071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3</a:t>
            </a:fld>
            <a:endParaRPr lang="en-US" altLang="en-US" smtClean="0">
              <a:latin typeface="Arial" charset="0"/>
            </a:endParaRPr>
          </a:p>
        </p:txBody>
      </p:sp>
    </p:spTree>
    <p:extLst>
      <p:ext uri="{BB962C8B-B14F-4D97-AF65-F5344CB8AC3E}">
        <p14:creationId xmlns:p14="http://schemas.microsoft.com/office/powerpoint/2010/main" val="3060526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4</a:t>
            </a:fld>
            <a:endParaRPr lang="en-US" altLang="en-US" smtClean="0">
              <a:latin typeface="Arial" charset="0"/>
            </a:endParaRPr>
          </a:p>
        </p:txBody>
      </p:sp>
    </p:spTree>
    <p:extLst>
      <p:ext uri="{BB962C8B-B14F-4D97-AF65-F5344CB8AC3E}">
        <p14:creationId xmlns:p14="http://schemas.microsoft.com/office/powerpoint/2010/main" val="1738484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5</a:t>
            </a:fld>
            <a:endParaRPr lang="en-US" altLang="en-US" smtClean="0">
              <a:latin typeface="Arial" charset="0"/>
            </a:endParaRPr>
          </a:p>
        </p:txBody>
      </p:sp>
    </p:spTree>
    <p:extLst>
      <p:ext uri="{BB962C8B-B14F-4D97-AF65-F5344CB8AC3E}">
        <p14:creationId xmlns:p14="http://schemas.microsoft.com/office/powerpoint/2010/main" val="1860974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6</a:t>
            </a:fld>
            <a:endParaRPr lang="en-US" altLang="en-US" smtClean="0">
              <a:latin typeface="Arial" charset="0"/>
            </a:endParaRPr>
          </a:p>
        </p:txBody>
      </p:sp>
    </p:spTree>
    <p:extLst>
      <p:ext uri="{BB962C8B-B14F-4D97-AF65-F5344CB8AC3E}">
        <p14:creationId xmlns:p14="http://schemas.microsoft.com/office/powerpoint/2010/main" val="3445575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7</a:t>
            </a:fld>
            <a:endParaRPr lang="en-US" altLang="en-US" smtClean="0">
              <a:latin typeface="Arial" charset="0"/>
            </a:endParaRPr>
          </a:p>
        </p:txBody>
      </p:sp>
    </p:spTree>
    <p:extLst>
      <p:ext uri="{BB962C8B-B14F-4D97-AF65-F5344CB8AC3E}">
        <p14:creationId xmlns:p14="http://schemas.microsoft.com/office/powerpoint/2010/main" val="2912481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8</a:t>
            </a:fld>
            <a:endParaRPr lang="en-US" altLang="en-US" smtClean="0">
              <a:latin typeface="Arial" charset="0"/>
            </a:endParaRPr>
          </a:p>
        </p:txBody>
      </p:sp>
    </p:spTree>
    <p:extLst>
      <p:ext uri="{BB962C8B-B14F-4D97-AF65-F5344CB8AC3E}">
        <p14:creationId xmlns:p14="http://schemas.microsoft.com/office/powerpoint/2010/main" val="3124797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9</a:t>
            </a:fld>
            <a:endParaRPr lang="en-US" altLang="en-US" smtClean="0">
              <a:latin typeface="Arial" charset="0"/>
            </a:endParaRPr>
          </a:p>
        </p:txBody>
      </p:sp>
    </p:spTree>
    <p:extLst>
      <p:ext uri="{BB962C8B-B14F-4D97-AF65-F5344CB8AC3E}">
        <p14:creationId xmlns:p14="http://schemas.microsoft.com/office/powerpoint/2010/main" val="239196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89113"/>
            <a:ext cx="7772400" cy="123507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63900"/>
            <a:ext cx="6400800" cy="147161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88A58093-38CC-4750-BC02-66CC78C3B55F}" type="slidenum">
              <a:rPr lang="en-US" altLang="zh-CN"/>
              <a:pPr>
                <a:defRPr/>
              </a:pPr>
              <a:t>‹#›</a:t>
            </a:fld>
            <a:endParaRPr lang="en-US" altLang="zh-CN"/>
          </a:p>
        </p:txBody>
      </p:sp>
    </p:spTree>
    <p:extLst>
      <p:ext uri="{BB962C8B-B14F-4D97-AF65-F5344CB8AC3E}">
        <p14:creationId xmlns:p14="http://schemas.microsoft.com/office/powerpoint/2010/main" val="151360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6AA4ABF-8DD3-4A44-A246-9FFB2156E3DD}" type="slidenum">
              <a:rPr lang="en-US" altLang="zh-CN"/>
              <a:pPr>
                <a:defRPr/>
              </a:pPr>
              <a:t>‹#›</a:t>
            </a:fld>
            <a:endParaRPr lang="en-US" altLang="zh-CN"/>
          </a:p>
        </p:txBody>
      </p:sp>
    </p:spTree>
    <p:extLst>
      <p:ext uri="{BB962C8B-B14F-4D97-AF65-F5344CB8AC3E}">
        <p14:creationId xmlns:p14="http://schemas.microsoft.com/office/powerpoint/2010/main" val="1960884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31775"/>
            <a:ext cx="2057400" cy="4913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31775"/>
            <a:ext cx="6019800" cy="4913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E192B1E-0A75-4983-B937-FB84A83BAD41}" type="slidenum">
              <a:rPr lang="en-US" altLang="zh-CN"/>
              <a:pPr>
                <a:defRPr/>
              </a:pPr>
              <a:t>‹#›</a:t>
            </a:fld>
            <a:endParaRPr lang="en-US" altLang="zh-CN"/>
          </a:p>
        </p:txBody>
      </p:sp>
    </p:spTree>
    <p:extLst>
      <p:ext uri="{BB962C8B-B14F-4D97-AF65-F5344CB8AC3E}">
        <p14:creationId xmlns:p14="http://schemas.microsoft.com/office/powerpoint/2010/main" val="1646949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EA14957-20C8-412B-9D31-454A8B81F856}" type="slidenum">
              <a:rPr lang="en-US" altLang="zh-CN"/>
              <a:pPr>
                <a:defRPr/>
              </a:pPr>
              <a:t>‹#›</a:t>
            </a:fld>
            <a:endParaRPr lang="en-US" altLang="zh-CN"/>
          </a:p>
        </p:txBody>
      </p:sp>
    </p:spTree>
    <p:extLst>
      <p:ext uri="{BB962C8B-B14F-4D97-AF65-F5344CB8AC3E}">
        <p14:creationId xmlns:p14="http://schemas.microsoft.com/office/powerpoint/2010/main" val="1017400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700463"/>
            <a:ext cx="7772400" cy="114458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41575"/>
            <a:ext cx="7772400" cy="12588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8EEB861C-142A-48B7-B11B-B5C6B4C45E79}" type="slidenum">
              <a:rPr lang="en-US" altLang="zh-CN"/>
              <a:pPr>
                <a:defRPr/>
              </a:pPr>
              <a:t>‹#›</a:t>
            </a:fld>
            <a:endParaRPr lang="en-US" altLang="zh-CN"/>
          </a:p>
        </p:txBody>
      </p:sp>
    </p:spTree>
    <p:extLst>
      <p:ext uri="{BB962C8B-B14F-4D97-AF65-F5344CB8AC3E}">
        <p14:creationId xmlns:p14="http://schemas.microsoft.com/office/powerpoint/2010/main" val="26445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43025"/>
            <a:ext cx="4038600" cy="380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3025"/>
            <a:ext cx="4038600" cy="380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8271C07-9DA3-4887-A834-0B2F53AD5782}" type="slidenum">
              <a:rPr lang="en-US" altLang="zh-CN"/>
              <a:pPr>
                <a:defRPr/>
              </a:pPr>
              <a:t>‹#›</a:t>
            </a:fld>
            <a:endParaRPr lang="en-US" altLang="zh-CN"/>
          </a:p>
        </p:txBody>
      </p:sp>
    </p:spTree>
    <p:extLst>
      <p:ext uri="{BB962C8B-B14F-4D97-AF65-F5344CB8AC3E}">
        <p14:creationId xmlns:p14="http://schemas.microsoft.com/office/powerpoint/2010/main" val="136069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30188"/>
            <a:ext cx="8229600" cy="96043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9050"/>
            <a:ext cx="4040188" cy="538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7213"/>
            <a:ext cx="4040188" cy="3317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89050"/>
            <a:ext cx="4041775" cy="538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7213"/>
            <a:ext cx="4041775" cy="3317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D3D49ED0-5C11-4B92-B86C-6E055992D8BC}" type="slidenum">
              <a:rPr lang="en-US" altLang="zh-CN"/>
              <a:pPr>
                <a:defRPr/>
              </a:pPr>
              <a:t>‹#›</a:t>
            </a:fld>
            <a:endParaRPr lang="en-US" altLang="zh-CN"/>
          </a:p>
        </p:txBody>
      </p:sp>
    </p:spTree>
    <p:extLst>
      <p:ext uri="{BB962C8B-B14F-4D97-AF65-F5344CB8AC3E}">
        <p14:creationId xmlns:p14="http://schemas.microsoft.com/office/powerpoint/2010/main" val="11463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5C54E4FB-1C57-4F3E-AB0B-9373F8DCEC36}" type="slidenum">
              <a:rPr lang="en-US" altLang="zh-CN"/>
              <a:pPr>
                <a:defRPr/>
              </a:pPr>
              <a:t>‹#›</a:t>
            </a:fld>
            <a:endParaRPr lang="en-US" altLang="zh-CN"/>
          </a:p>
        </p:txBody>
      </p:sp>
    </p:spTree>
    <p:extLst>
      <p:ext uri="{BB962C8B-B14F-4D97-AF65-F5344CB8AC3E}">
        <p14:creationId xmlns:p14="http://schemas.microsoft.com/office/powerpoint/2010/main" val="313095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8F22B1C9-5F31-4E69-BDE7-416ABAABF2A7}" type="slidenum">
              <a:rPr lang="en-US" altLang="zh-CN"/>
              <a:pPr>
                <a:defRPr/>
              </a:pPr>
              <a:t>‹#›</a:t>
            </a:fld>
            <a:endParaRPr lang="en-US" altLang="zh-CN"/>
          </a:p>
        </p:txBody>
      </p:sp>
    </p:spTree>
    <p:extLst>
      <p:ext uri="{BB962C8B-B14F-4D97-AF65-F5344CB8AC3E}">
        <p14:creationId xmlns:p14="http://schemas.microsoft.com/office/powerpoint/2010/main" val="1728399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008313" cy="9763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8600"/>
            <a:ext cx="5111750" cy="49164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204913"/>
            <a:ext cx="3008313" cy="3940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4273C9A-31AF-4EBC-A60A-1BBB6EA01CE2}" type="slidenum">
              <a:rPr lang="en-US" altLang="zh-CN"/>
              <a:pPr>
                <a:defRPr/>
              </a:pPr>
              <a:t>‹#›</a:t>
            </a:fld>
            <a:endParaRPr lang="en-US" altLang="zh-CN"/>
          </a:p>
        </p:txBody>
      </p:sp>
    </p:spTree>
    <p:extLst>
      <p:ext uri="{BB962C8B-B14F-4D97-AF65-F5344CB8AC3E}">
        <p14:creationId xmlns:p14="http://schemas.microsoft.com/office/powerpoint/2010/main" val="261639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32250"/>
            <a:ext cx="5486400" cy="474663"/>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4350"/>
            <a:ext cx="5486400" cy="34559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506913"/>
            <a:ext cx="5486400" cy="676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C8D437D-CB73-448F-9742-12B3FE656116}" type="slidenum">
              <a:rPr lang="en-US" altLang="zh-CN"/>
              <a:pPr>
                <a:defRPr/>
              </a:pPr>
              <a:t>‹#›</a:t>
            </a:fld>
            <a:endParaRPr lang="en-US" altLang="zh-CN"/>
          </a:p>
        </p:txBody>
      </p:sp>
    </p:spTree>
    <p:extLst>
      <p:ext uri="{BB962C8B-B14F-4D97-AF65-F5344CB8AC3E}">
        <p14:creationId xmlns:p14="http://schemas.microsoft.com/office/powerpoint/2010/main" val="361988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summer_green_wheat_field-wallpaper-2560x1600"/>
          <p:cNvPicPr>
            <a:picLocks noChangeAspect="1" noChangeArrowheads="1"/>
          </p:cNvPicPr>
          <p:nvPr/>
        </p:nvPicPr>
        <p:blipFill>
          <a:blip r:embed="rId13">
            <a:extLst>
              <a:ext uri="{28A0092B-C50C-407E-A947-70E740481C1C}">
                <a14:useLocalDpi xmlns:a14="http://schemas.microsoft.com/office/drawing/2010/main" val="0"/>
              </a:ext>
            </a:extLst>
          </a:blip>
          <a:srcRect b="78931"/>
          <a:stretch>
            <a:fillRect/>
          </a:stretch>
        </p:blipFill>
        <p:spPr bwMode="auto">
          <a:xfrm>
            <a:off x="0" y="22225"/>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31775"/>
            <a:ext cx="8229600"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8" name="Rectangle 4"/>
          <p:cNvSpPr>
            <a:spLocks noGrp="1" noChangeArrowheads="1"/>
          </p:cNvSpPr>
          <p:nvPr>
            <p:ph type="body" idx="1"/>
          </p:nvPr>
        </p:nvSpPr>
        <p:spPr bwMode="auto">
          <a:xfrm>
            <a:off x="457200" y="1343025"/>
            <a:ext cx="8229600"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a:p>
            <a:pPr lvl="0"/>
            <a:endParaRPr lang="en-US" altLang="zh-CN" smtClean="0"/>
          </a:p>
        </p:txBody>
      </p:sp>
      <p:sp>
        <p:nvSpPr>
          <p:cNvPr id="1029" name="Rectangle 5"/>
          <p:cNvSpPr>
            <a:spLocks noGrp="1" noChangeArrowheads="1"/>
          </p:cNvSpPr>
          <p:nvPr>
            <p:ph type="dt" sz="half" idx="2"/>
          </p:nvPr>
        </p:nvSpPr>
        <p:spPr bwMode="auto">
          <a:xfrm>
            <a:off x="457200" y="5245100"/>
            <a:ext cx="2133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defRPr>
            </a:lvl1pPr>
          </a:lstStyle>
          <a:p>
            <a:pPr>
              <a:defRPr/>
            </a:pPr>
            <a:endParaRPr lang="en-US" altLang="zh-CN"/>
          </a:p>
        </p:txBody>
      </p:sp>
      <p:sp>
        <p:nvSpPr>
          <p:cNvPr id="1030" name="Rectangle 6"/>
          <p:cNvSpPr>
            <a:spLocks noGrp="1" noChangeArrowheads="1"/>
          </p:cNvSpPr>
          <p:nvPr>
            <p:ph type="ftr" sz="quarter" idx="3"/>
          </p:nvPr>
        </p:nvSpPr>
        <p:spPr bwMode="auto">
          <a:xfrm>
            <a:off x="3124200" y="5245100"/>
            <a:ext cx="2895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defRPr>
            </a:lvl1pPr>
          </a:lstStyle>
          <a:p>
            <a:pPr>
              <a:defRPr/>
            </a:pPr>
            <a:endParaRPr lang="en-US" altLang="zh-CN"/>
          </a:p>
        </p:txBody>
      </p:sp>
      <p:sp>
        <p:nvSpPr>
          <p:cNvPr id="1031" name="Rectangle 7"/>
          <p:cNvSpPr>
            <a:spLocks noGrp="1" noChangeArrowheads="1"/>
          </p:cNvSpPr>
          <p:nvPr>
            <p:ph type="sldNum" sz="quarter" idx="4"/>
          </p:nvPr>
        </p:nvSpPr>
        <p:spPr bwMode="auto">
          <a:xfrm>
            <a:off x="6553200" y="5245100"/>
            <a:ext cx="2133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400">
                <a:latin typeface="Arial" pitchFamily="34" charset="0"/>
              </a:defRPr>
            </a:lvl1pPr>
          </a:lstStyle>
          <a:p>
            <a:pPr>
              <a:defRPr/>
            </a:pPr>
            <a:fld id="{B8869C55-934F-42E0-8164-E3587AC8214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rtl="0" eaLnBrk="0" fontAlgn="base" hangingPunct="0">
        <a:spcBef>
          <a:spcPct val="0"/>
        </a:spcBef>
        <a:spcAft>
          <a:spcPct val="0"/>
        </a:spcAft>
        <a:defRPr sz="3600">
          <a:solidFill>
            <a:srgbClr val="003A00"/>
          </a:solidFill>
          <a:latin typeface="+mj-lt"/>
          <a:ea typeface="+mj-ea"/>
          <a:cs typeface="+mj-cs"/>
        </a:defRPr>
      </a:lvl1pPr>
      <a:lvl2pPr algn="l" rtl="0" eaLnBrk="0" fontAlgn="base" hangingPunct="0">
        <a:spcBef>
          <a:spcPct val="0"/>
        </a:spcBef>
        <a:spcAft>
          <a:spcPct val="0"/>
        </a:spcAft>
        <a:defRPr sz="3600">
          <a:solidFill>
            <a:srgbClr val="003A00"/>
          </a:solidFill>
          <a:latin typeface="Arial" pitchFamily="34" charset="0"/>
          <a:ea typeface="Microsoft YaHei" pitchFamily="34" charset="-122"/>
        </a:defRPr>
      </a:lvl2pPr>
      <a:lvl3pPr algn="l" rtl="0" eaLnBrk="0" fontAlgn="base" hangingPunct="0">
        <a:spcBef>
          <a:spcPct val="0"/>
        </a:spcBef>
        <a:spcAft>
          <a:spcPct val="0"/>
        </a:spcAft>
        <a:defRPr sz="3600">
          <a:solidFill>
            <a:srgbClr val="003A00"/>
          </a:solidFill>
          <a:latin typeface="Arial" pitchFamily="34" charset="0"/>
          <a:ea typeface="Microsoft YaHei" pitchFamily="34" charset="-122"/>
        </a:defRPr>
      </a:lvl3pPr>
      <a:lvl4pPr algn="l" rtl="0" eaLnBrk="0" fontAlgn="base" hangingPunct="0">
        <a:spcBef>
          <a:spcPct val="0"/>
        </a:spcBef>
        <a:spcAft>
          <a:spcPct val="0"/>
        </a:spcAft>
        <a:defRPr sz="3600">
          <a:solidFill>
            <a:srgbClr val="003A00"/>
          </a:solidFill>
          <a:latin typeface="Arial" pitchFamily="34" charset="0"/>
          <a:ea typeface="Microsoft YaHei" pitchFamily="34" charset="-122"/>
        </a:defRPr>
      </a:lvl4pPr>
      <a:lvl5pPr algn="l" rtl="0" eaLnBrk="0" fontAlgn="base" hangingPunct="0">
        <a:spcBef>
          <a:spcPct val="0"/>
        </a:spcBef>
        <a:spcAft>
          <a:spcPct val="0"/>
        </a:spcAft>
        <a:defRPr sz="3600">
          <a:solidFill>
            <a:srgbClr val="003A00"/>
          </a:solidFill>
          <a:latin typeface="Arial" pitchFamily="34" charset="0"/>
          <a:ea typeface="Microsoft YaHei" pitchFamily="34" charset="-122"/>
        </a:defRPr>
      </a:lvl5pPr>
      <a:lvl6pPr marL="457200" algn="l" rtl="0" fontAlgn="base">
        <a:spcBef>
          <a:spcPct val="0"/>
        </a:spcBef>
        <a:spcAft>
          <a:spcPct val="0"/>
        </a:spcAft>
        <a:defRPr sz="3600">
          <a:solidFill>
            <a:srgbClr val="003A00"/>
          </a:solidFill>
          <a:latin typeface="Arial" pitchFamily="34" charset="0"/>
          <a:ea typeface="Microsoft YaHei" pitchFamily="34" charset="-122"/>
        </a:defRPr>
      </a:lvl6pPr>
      <a:lvl7pPr marL="914400" algn="l" rtl="0" fontAlgn="base">
        <a:spcBef>
          <a:spcPct val="0"/>
        </a:spcBef>
        <a:spcAft>
          <a:spcPct val="0"/>
        </a:spcAft>
        <a:defRPr sz="3600">
          <a:solidFill>
            <a:srgbClr val="003A00"/>
          </a:solidFill>
          <a:latin typeface="Arial" pitchFamily="34" charset="0"/>
          <a:ea typeface="Microsoft YaHei" pitchFamily="34" charset="-122"/>
        </a:defRPr>
      </a:lvl7pPr>
      <a:lvl8pPr marL="1371600" algn="l" rtl="0" fontAlgn="base">
        <a:spcBef>
          <a:spcPct val="0"/>
        </a:spcBef>
        <a:spcAft>
          <a:spcPct val="0"/>
        </a:spcAft>
        <a:defRPr sz="3600">
          <a:solidFill>
            <a:srgbClr val="003A00"/>
          </a:solidFill>
          <a:latin typeface="Arial" pitchFamily="34" charset="0"/>
          <a:ea typeface="Microsoft YaHei" pitchFamily="34" charset="-122"/>
        </a:defRPr>
      </a:lvl8pPr>
      <a:lvl9pPr marL="1828800" algn="l" rtl="0" fontAlgn="base">
        <a:spcBef>
          <a:spcPct val="0"/>
        </a:spcBef>
        <a:spcAft>
          <a:spcPct val="0"/>
        </a:spcAft>
        <a:defRPr sz="3600">
          <a:solidFill>
            <a:srgbClr val="003A00"/>
          </a:solidFill>
          <a:latin typeface="Arial" pitchFamily="34" charset="0"/>
          <a:ea typeface="Microsoft YaHei" pitchFamily="34" charset="-122"/>
        </a:defRPr>
      </a:lvl9pPr>
    </p:titleStyle>
    <p:bodyStyle>
      <a:lvl1pPr marL="342900" indent="-342900" algn="l" rtl="0" eaLnBrk="0" fontAlgn="base" hangingPunct="0">
        <a:spcBef>
          <a:spcPct val="20000"/>
        </a:spcBef>
        <a:spcAft>
          <a:spcPct val="0"/>
        </a:spcAft>
        <a:buChar char="•"/>
        <a:defRPr sz="2800">
          <a:solidFill>
            <a:srgbClr val="003A00"/>
          </a:solidFill>
          <a:latin typeface="+mn-lt"/>
          <a:ea typeface="+mn-ea"/>
          <a:cs typeface="+mn-cs"/>
        </a:defRPr>
      </a:lvl1pPr>
      <a:lvl2pPr marL="742950" indent="-285750" algn="l" rtl="0" eaLnBrk="0" fontAlgn="base" hangingPunct="0">
        <a:spcBef>
          <a:spcPct val="20000"/>
        </a:spcBef>
        <a:spcAft>
          <a:spcPct val="0"/>
        </a:spcAft>
        <a:buChar char="–"/>
        <a:defRPr sz="2800">
          <a:solidFill>
            <a:srgbClr val="003A00"/>
          </a:solidFill>
          <a:latin typeface="+mn-lt"/>
          <a:ea typeface="+mn-ea"/>
        </a:defRPr>
      </a:lvl2pPr>
      <a:lvl3pPr marL="1143000" indent="-228600" algn="l" rtl="0" eaLnBrk="0" fontAlgn="base" hangingPunct="0">
        <a:spcBef>
          <a:spcPct val="20000"/>
        </a:spcBef>
        <a:spcAft>
          <a:spcPct val="0"/>
        </a:spcAft>
        <a:buChar char="•"/>
        <a:defRPr sz="2800">
          <a:solidFill>
            <a:srgbClr val="003A00"/>
          </a:solidFill>
          <a:latin typeface="+mn-lt"/>
          <a:ea typeface="+mn-ea"/>
        </a:defRPr>
      </a:lvl3pPr>
      <a:lvl4pPr marL="1600200" indent="-228600" algn="l" rtl="0" eaLnBrk="0" fontAlgn="base" hangingPunct="0">
        <a:spcBef>
          <a:spcPct val="20000"/>
        </a:spcBef>
        <a:spcAft>
          <a:spcPct val="0"/>
        </a:spcAft>
        <a:buChar char="–"/>
        <a:defRPr sz="2800">
          <a:solidFill>
            <a:srgbClr val="003A00"/>
          </a:solidFill>
          <a:latin typeface="+mn-lt"/>
          <a:ea typeface="+mn-ea"/>
        </a:defRPr>
      </a:lvl4pPr>
      <a:lvl5pPr marL="2057400" indent="-228600" algn="l" rtl="0" eaLnBrk="0" fontAlgn="base" hangingPunct="0">
        <a:spcBef>
          <a:spcPct val="20000"/>
        </a:spcBef>
        <a:spcAft>
          <a:spcPct val="0"/>
        </a:spcAft>
        <a:buChar char="»"/>
        <a:defRPr sz="2800">
          <a:solidFill>
            <a:srgbClr val="003A00"/>
          </a:solidFill>
          <a:latin typeface="+mn-lt"/>
          <a:ea typeface="+mn-ea"/>
        </a:defRPr>
      </a:lvl5pPr>
      <a:lvl6pPr marL="2514600" indent="-228600" algn="l" rtl="0" fontAlgn="base">
        <a:spcBef>
          <a:spcPct val="20000"/>
        </a:spcBef>
        <a:spcAft>
          <a:spcPct val="0"/>
        </a:spcAft>
        <a:buChar char="»"/>
        <a:defRPr sz="2800">
          <a:solidFill>
            <a:srgbClr val="003A00"/>
          </a:solidFill>
          <a:latin typeface="+mn-lt"/>
          <a:ea typeface="+mn-ea"/>
        </a:defRPr>
      </a:lvl6pPr>
      <a:lvl7pPr marL="2971800" indent="-228600" algn="l" rtl="0" fontAlgn="base">
        <a:spcBef>
          <a:spcPct val="20000"/>
        </a:spcBef>
        <a:spcAft>
          <a:spcPct val="0"/>
        </a:spcAft>
        <a:buChar char="»"/>
        <a:defRPr sz="2800">
          <a:solidFill>
            <a:srgbClr val="003A00"/>
          </a:solidFill>
          <a:latin typeface="+mn-lt"/>
          <a:ea typeface="+mn-ea"/>
        </a:defRPr>
      </a:lvl7pPr>
      <a:lvl8pPr marL="3429000" indent="-228600" algn="l" rtl="0" fontAlgn="base">
        <a:spcBef>
          <a:spcPct val="20000"/>
        </a:spcBef>
        <a:spcAft>
          <a:spcPct val="0"/>
        </a:spcAft>
        <a:buChar char="»"/>
        <a:defRPr sz="2800">
          <a:solidFill>
            <a:srgbClr val="003A00"/>
          </a:solidFill>
          <a:latin typeface="+mn-lt"/>
          <a:ea typeface="+mn-ea"/>
        </a:defRPr>
      </a:lvl8pPr>
      <a:lvl9pPr marL="3886200" indent="-228600" algn="l" rtl="0" fontAlgn="base">
        <a:spcBef>
          <a:spcPct val="20000"/>
        </a:spcBef>
        <a:spcAft>
          <a:spcPct val="0"/>
        </a:spcAft>
        <a:buChar char="»"/>
        <a:defRPr sz="2800">
          <a:solidFill>
            <a:srgbClr val="003A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smtClean="0"/>
              <a:t>		</a:t>
            </a:r>
          </a:p>
        </p:txBody>
      </p:sp>
      <p:pic>
        <p:nvPicPr>
          <p:cNvPr id="2051" name="Picture 3" descr="F:\CLOUD\AmazonWebservices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3488" y="1511300"/>
            <a:ext cx="6704012"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Box 7"/>
          <p:cNvSpPr txBox="1">
            <a:spLocks noChangeArrowheads="1"/>
          </p:cNvSpPr>
          <p:nvPr/>
        </p:nvSpPr>
        <p:spPr bwMode="auto">
          <a:xfrm>
            <a:off x="415503"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S3</a:t>
            </a:r>
            <a:endParaRPr lang="en-US" altLang="en-US" sz="3600" dirty="0">
              <a:solidFill>
                <a:schemeClr val="tx1"/>
              </a:solidFill>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S3</a:t>
            </a:r>
            <a:endParaRPr lang="en-US" altLang="en-US" sz="3600" dirty="0">
              <a:solidFill>
                <a:schemeClr val="tx1"/>
              </a:solidFill>
              <a:ea typeface="宋体" pitchFamily="2" charset="-122"/>
            </a:endParaRPr>
          </a:p>
        </p:txBody>
      </p:sp>
      <p:sp>
        <p:nvSpPr>
          <p:cNvPr id="6" name="Content Placeholder 2"/>
          <p:cNvSpPr txBox="1">
            <a:spLocks/>
          </p:cNvSpPr>
          <p:nvPr/>
        </p:nvSpPr>
        <p:spPr bwMode="auto">
          <a:xfrm>
            <a:off x="228600" y="1439565"/>
            <a:ext cx="8686800"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u="sng" kern="0" dirty="0" smtClean="0">
                <a:solidFill>
                  <a:srgbClr val="00B050"/>
                </a:solidFill>
              </a:rPr>
              <a:t>S3 Storage Classes:</a:t>
            </a:r>
          </a:p>
          <a:p>
            <a:pPr algn="l">
              <a:buFontTx/>
            </a:pPr>
            <a:endParaRPr lang="en-US" sz="1400" b="1" kern="0" dirty="0">
              <a:solidFill>
                <a:schemeClr val="tx1"/>
              </a:solidFill>
            </a:endParaRPr>
          </a:p>
          <a:p>
            <a:pPr algn="l">
              <a:buFontTx/>
            </a:pPr>
            <a:r>
              <a:rPr lang="en-US" sz="1400" b="1" kern="0" dirty="0" smtClean="0">
                <a:solidFill>
                  <a:schemeClr val="tx1"/>
                </a:solidFill>
              </a:rPr>
              <a:t>Amazon S3 Storage Classes</a:t>
            </a:r>
          </a:p>
          <a:p>
            <a:pPr algn="l">
              <a:buFontTx/>
            </a:pPr>
            <a:r>
              <a:rPr lang="en-US" sz="1400" kern="0" dirty="0" smtClean="0">
                <a:solidFill>
                  <a:schemeClr val="tx1"/>
                </a:solidFill>
              </a:rPr>
              <a:t>Amazon S3 offers a range of storage classes designed for different use cases. These include </a:t>
            </a:r>
          </a:p>
          <a:p>
            <a:pPr algn="l">
              <a:buFontTx/>
            </a:pPr>
            <a:endParaRPr lang="en-US" sz="1400" kern="0" dirty="0" smtClean="0">
              <a:solidFill>
                <a:schemeClr val="tx1"/>
              </a:solidFill>
            </a:endParaRPr>
          </a:p>
          <a:p>
            <a:pPr marL="285750" indent="-285750" algn="l">
              <a:buFont typeface="Arial" panose="020B0604020202020204" pitchFamily="34" charset="0"/>
              <a:buChar char="•"/>
            </a:pPr>
            <a:r>
              <a:rPr lang="en-US" sz="1400" b="1" kern="0" dirty="0" smtClean="0">
                <a:solidFill>
                  <a:schemeClr val="tx1"/>
                </a:solidFill>
              </a:rPr>
              <a:t>Amazon S3 Standard for general-purpose storage </a:t>
            </a:r>
            <a:r>
              <a:rPr lang="en-US" sz="1400" kern="0" dirty="0" smtClean="0">
                <a:solidFill>
                  <a:schemeClr val="tx1"/>
                </a:solidFill>
              </a:rPr>
              <a:t>of frequently accessed data, </a:t>
            </a:r>
          </a:p>
          <a:p>
            <a:pPr marL="285750" indent="-285750" algn="l">
              <a:buFont typeface="Arial" panose="020B0604020202020204" pitchFamily="34" charset="0"/>
              <a:buChar char="•"/>
            </a:pPr>
            <a:endParaRPr lang="en-US" sz="1400" kern="0" dirty="0" smtClean="0">
              <a:solidFill>
                <a:schemeClr val="tx1"/>
              </a:solidFill>
            </a:endParaRPr>
          </a:p>
          <a:p>
            <a:pPr marL="285750" indent="-285750" algn="l">
              <a:buFont typeface="Arial" panose="020B0604020202020204" pitchFamily="34" charset="0"/>
              <a:buChar char="•"/>
            </a:pPr>
            <a:r>
              <a:rPr lang="en-US" sz="1400" b="1" kern="0" dirty="0" smtClean="0">
                <a:solidFill>
                  <a:schemeClr val="tx1"/>
                </a:solidFill>
              </a:rPr>
              <a:t>Amazon S3 Standard - Infrequent Access for long-lived</a:t>
            </a:r>
            <a:r>
              <a:rPr lang="en-US" sz="1400" kern="0" dirty="0" smtClean="0">
                <a:solidFill>
                  <a:schemeClr val="tx1"/>
                </a:solidFill>
              </a:rPr>
              <a:t>, but less frequently accessed data, and </a:t>
            </a:r>
          </a:p>
          <a:p>
            <a:pPr marL="285750" indent="-285750" algn="l">
              <a:buFont typeface="Arial" panose="020B0604020202020204" pitchFamily="34" charset="0"/>
              <a:buChar char="•"/>
            </a:pPr>
            <a:endParaRPr lang="en-US" sz="1400" kern="0" dirty="0" smtClean="0">
              <a:solidFill>
                <a:schemeClr val="tx1"/>
              </a:solidFill>
            </a:endParaRPr>
          </a:p>
          <a:p>
            <a:pPr marL="285750" indent="-285750" algn="l">
              <a:buFont typeface="Arial" panose="020B0604020202020204" pitchFamily="34" charset="0"/>
              <a:buChar char="•"/>
            </a:pPr>
            <a:r>
              <a:rPr lang="en-US" sz="1400" b="1" kern="0" dirty="0" smtClean="0">
                <a:solidFill>
                  <a:schemeClr val="tx1"/>
                </a:solidFill>
              </a:rPr>
              <a:t>Amazon Glacier </a:t>
            </a:r>
            <a:r>
              <a:rPr lang="en-US" sz="1400" kern="0" dirty="0" smtClean="0">
                <a:solidFill>
                  <a:schemeClr val="tx1"/>
                </a:solidFill>
              </a:rPr>
              <a:t>for long-term archive. </a:t>
            </a:r>
          </a:p>
          <a:p>
            <a:pPr algn="l">
              <a:buFontTx/>
            </a:pPr>
            <a:endParaRPr lang="en-US" sz="1400" kern="0" dirty="0" smtClean="0">
              <a:solidFill>
                <a:schemeClr val="tx1"/>
              </a:solidFill>
            </a:endParaRPr>
          </a:p>
          <a:p>
            <a:pPr algn="l">
              <a:buFontTx/>
            </a:pPr>
            <a:r>
              <a:rPr lang="en-US" sz="1400" kern="0" dirty="0" smtClean="0">
                <a:solidFill>
                  <a:schemeClr val="tx1"/>
                </a:solidFill>
              </a:rPr>
              <a:t>Amazon S3 also offers configurable lifecycle policies for managing your data throughout its lifecycle. Once a policy is set, your data will automatically migrate to the most </a:t>
            </a:r>
            <a:r>
              <a:rPr lang="en-US" sz="1400" b="1" kern="0" dirty="0" smtClean="0">
                <a:solidFill>
                  <a:schemeClr val="tx1"/>
                </a:solidFill>
              </a:rPr>
              <a:t>appropriate storage class without any changes to your application</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1638429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S3</a:t>
            </a:r>
            <a:endParaRPr lang="en-US" altLang="en-US" sz="3600" dirty="0">
              <a:solidFill>
                <a:schemeClr val="tx1"/>
              </a:solidFill>
              <a:ea typeface="宋体" pitchFamily="2" charset="-122"/>
            </a:endParaRPr>
          </a:p>
        </p:txBody>
      </p:sp>
      <p:sp>
        <p:nvSpPr>
          <p:cNvPr id="5" name="Content Placeholder 2"/>
          <p:cNvSpPr txBox="1">
            <a:spLocks/>
          </p:cNvSpPr>
          <p:nvPr/>
        </p:nvSpPr>
        <p:spPr bwMode="auto">
          <a:xfrm>
            <a:off x="228600" y="1510384"/>
            <a:ext cx="8686800" cy="4105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kern="0" dirty="0" smtClean="0">
                <a:solidFill>
                  <a:schemeClr val="tx1"/>
                </a:solidFill>
              </a:rPr>
              <a:t>Amazon S3 Standard – General Purpose</a:t>
            </a:r>
          </a:p>
          <a:p>
            <a:pPr algn="l">
              <a:buFontTx/>
            </a:pPr>
            <a:r>
              <a:rPr lang="en-US" sz="1400" kern="0" dirty="0" smtClean="0">
                <a:solidFill>
                  <a:schemeClr val="tx1"/>
                </a:solidFill>
              </a:rPr>
              <a:t>Amazon S3 Standard offers high durability, availability, and performance object storage for frequently accessed data. </a:t>
            </a:r>
          </a:p>
          <a:p>
            <a:pPr algn="l">
              <a:buFontTx/>
            </a:pPr>
            <a:r>
              <a:rPr lang="en-US" sz="1400" kern="0" dirty="0" smtClean="0">
                <a:solidFill>
                  <a:schemeClr val="tx1"/>
                </a:solidFill>
              </a:rPr>
              <a:t>Lifecycle management offers </a:t>
            </a:r>
            <a:r>
              <a:rPr lang="en-US" sz="1400" b="1" kern="0" dirty="0" smtClean="0">
                <a:solidFill>
                  <a:schemeClr val="tx1"/>
                </a:solidFill>
              </a:rPr>
              <a:t>configurable policies</a:t>
            </a:r>
            <a:r>
              <a:rPr lang="en-US" sz="1400" kern="0" dirty="0" smtClean="0">
                <a:solidFill>
                  <a:schemeClr val="tx1"/>
                </a:solidFill>
              </a:rPr>
              <a:t> to automatically </a:t>
            </a:r>
            <a:r>
              <a:rPr lang="en-US" sz="1400" b="1" kern="0" dirty="0" smtClean="0">
                <a:solidFill>
                  <a:schemeClr val="tx1"/>
                </a:solidFill>
              </a:rPr>
              <a:t>migrate</a:t>
            </a:r>
            <a:r>
              <a:rPr lang="en-US" sz="1400" kern="0" dirty="0" smtClean="0">
                <a:solidFill>
                  <a:schemeClr val="tx1"/>
                </a:solidFill>
              </a:rPr>
              <a:t> objects to the most appropriate storage class.</a:t>
            </a:r>
            <a:br>
              <a:rPr lang="en-US" sz="1400" kern="0" dirty="0" smtClean="0">
                <a:solidFill>
                  <a:schemeClr val="tx1"/>
                </a:solidFill>
              </a:rPr>
            </a:br>
            <a:endParaRPr lang="en-US" sz="1400" kern="0" dirty="0" smtClean="0">
              <a:solidFill>
                <a:schemeClr val="tx1"/>
              </a:solidFill>
            </a:endParaRPr>
          </a:p>
          <a:p>
            <a:pPr algn="l">
              <a:buFontTx/>
            </a:pPr>
            <a:r>
              <a:rPr lang="en-US" sz="1400" b="1" kern="0" dirty="0" smtClean="0">
                <a:solidFill>
                  <a:schemeClr val="tx1"/>
                </a:solidFill>
              </a:rPr>
              <a:t>Key Features:</a:t>
            </a:r>
          </a:p>
          <a:p>
            <a:pPr algn="l">
              <a:buFontTx/>
            </a:pPr>
            <a:r>
              <a:rPr lang="en-US" sz="1400" kern="0" dirty="0" smtClean="0">
                <a:solidFill>
                  <a:schemeClr val="tx1"/>
                </a:solidFill>
              </a:rPr>
              <a:t>Low latency and high throughput performance</a:t>
            </a:r>
          </a:p>
          <a:p>
            <a:pPr algn="l">
              <a:buFontTx/>
            </a:pPr>
            <a:r>
              <a:rPr lang="en-US" sz="1400" kern="0" dirty="0" smtClean="0">
                <a:solidFill>
                  <a:schemeClr val="tx1"/>
                </a:solidFill>
              </a:rPr>
              <a:t>Designed for durability of 99.999999999% of objects</a:t>
            </a:r>
          </a:p>
          <a:p>
            <a:pPr algn="l">
              <a:buFontTx/>
            </a:pPr>
            <a:r>
              <a:rPr lang="en-US" sz="1400" kern="0" dirty="0" smtClean="0">
                <a:solidFill>
                  <a:schemeClr val="tx1"/>
                </a:solidFill>
              </a:rPr>
              <a:t>Designed for 99.99% availability over a given year</a:t>
            </a:r>
          </a:p>
          <a:p>
            <a:pPr algn="l">
              <a:buFontTx/>
            </a:pPr>
            <a:r>
              <a:rPr lang="en-US" sz="1400" kern="0" dirty="0" smtClean="0">
                <a:solidFill>
                  <a:schemeClr val="tx1"/>
                </a:solidFill>
              </a:rPr>
              <a:t>Backed with the Amazon S3 Service Level Agreement for availability (almost 10,000 years).</a:t>
            </a:r>
          </a:p>
          <a:p>
            <a:pPr algn="l">
              <a:buFontTx/>
            </a:pPr>
            <a:r>
              <a:rPr lang="en-US" sz="1400" kern="0" dirty="0" smtClean="0">
                <a:solidFill>
                  <a:schemeClr val="tx1"/>
                </a:solidFill>
              </a:rPr>
              <a:t>Supports SSL encryption of data in transit and at rest</a:t>
            </a:r>
          </a:p>
          <a:p>
            <a:pPr algn="l">
              <a:buFontTx/>
            </a:pPr>
            <a:r>
              <a:rPr lang="en-US" sz="1400" kern="0" dirty="0" smtClean="0">
                <a:solidFill>
                  <a:schemeClr val="tx1"/>
                </a:solidFill>
              </a:rPr>
              <a:t>Lifecycle management for automatic migration of objects</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3174936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S3</a:t>
            </a:r>
            <a:endParaRPr lang="en-US" altLang="en-US" sz="3600" dirty="0">
              <a:solidFill>
                <a:schemeClr val="tx1"/>
              </a:solidFill>
              <a:ea typeface="宋体" pitchFamily="2" charset="-122"/>
            </a:endParaRPr>
          </a:p>
        </p:txBody>
      </p:sp>
      <p:sp>
        <p:nvSpPr>
          <p:cNvPr id="6" name="Content Placeholder 2"/>
          <p:cNvSpPr txBox="1">
            <a:spLocks/>
          </p:cNvSpPr>
          <p:nvPr/>
        </p:nvSpPr>
        <p:spPr bwMode="auto">
          <a:xfrm>
            <a:off x="228600" y="1511573"/>
            <a:ext cx="8686800"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kern="0" dirty="0" smtClean="0">
                <a:solidFill>
                  <a:schemeClr val="tx1"/>
                </a:solidFill>
              </a:rPr>
              <a:t>Amazon S3 Standard - Infrequent Access</a:t>
            </a:r>
          </a:p>
          <a:p>
            <a:pPr algn="l">
              <a:buFontTx/>
            </a:pPr>
            <a:r>
              <a:rPr lang="en-US" sz="1400" kern="0" dirty="0" smtClean="0">
                <a:solidFill>
                  <a:schemeClr val="tx1"/>
                </a:solidFill>
              </a:rPr>
              <a:t>Amazon S3 Standard - Infrequent Access (Standard - IA) is an Amazon S3 storage class for data that is accessed less </a:t>
            </a:r>
            <a:r>
              <a:rPr lang="en-US" sz="1400" b="1" kern="0" dirty="0" smtClean="0">
                <a:solidFill>
                  <a:schemeClr val="tx1"/>
                </a:solidFill>
              </a:rPr>
              <a:t>frequently</a:t>
            </a:r>
            <a:r>
              <a:rPr lang="en-US" sz="1400" kern="0" dirty="0" smtClean="0">
                <a:solidFill>
                  <a:schemeClr val="tx1"/>
                </a:solidFill>
              </a:rPr>
              <a:t>, but requires rapid access when needed. </a:t>
            </a:r>
          </a:p>
          <a:p>
            <a:pPr algn="l">
              <a:buFontTx/>
            </a:pPr>
            <a:r>
              <a:rPr lang="en-US" sz="1400" kern="0" dirty="0" smtClean="0">
                <a:solidFill>
                  <a:schemeClr val="tx1"/>
                </a:solidFill>
              </a:rPr>
              <a:t>Standard - IA ideal </a:t>
            </a:r>
            <a:r>
              <a:rPr lang="en-US" sz="1400" b="1" kern="0" dirty="0" smtClean="0">
                <a:solidFill>
                  <a:schemeClr val="tx1"/>
                </a:solidFill>
              </a:rPr>
              <a:t>for long-term storage, backups, and as a data store for disaster recovery</a:t>
            </a:r>
            <a:r>
              <a:rPr lang="en-US" sz="1400" kern="0" dirty="0" smtClean="0">
                <a:solidFill>
                  <a:schemeClr val="tx1"/>
                </a:solidFill>
              </a:rPr>
              <a:t>. </a:t>
            </a:r>
          </a:p>
          <a:p>
            <a:pPr algn="l">
              <a:buFontTx/>
            </a:pPr>
            <a:endParaRPr lang="en-US" sz="1400" kern="0" dirty="0" smtClean="0">
              <a:solidFill>
                <a:schemeClr val="tx1"/>
              </a:solidFill>
            </a:endParaRPr>
          </a:p>
          <a:p>
            <a:pPr algn="l">
              <a:buFontTx/>
            </a:pPr>
            <a:r>
              <a:rPr lang="en-US" sz="1400" b="1" kern="0" dirty="0" smtClean="0">
                <a:solidFill>
                  <a:schemeClr val="tx1"/>
                </a:solidFill>
              </a:rPr>
              <a:t>Key Features:</a:t>
            </a:r>
          </a:p>
          <a:p>
            <a:pPr algn="l">
              <a:buFontTx/>
            </a:pPr>
            <a:r>
              <a:rPr lang="en-US" sz="1400" kern="0" dirty="0" smtClean="0">
                <a:solidFill>
                  <a:schemeClr val="tx1"/>
                </a:solidFill>
              </a:rPr>
              <a:t>Same low latency and high throughput performance of Standard</a:t>
            </a:r>
          </a:p>
          <a:p>
            <a:pPr algn="l">
              <a:buFontTx/>
            </a:pPr>
            <a:r>
              <a:rPr lang="en-US" sz="1400" kern="0" dirty="0" smtClean="0">
                <a:solidFill>
                  <a:schemeClr val="tx1"/>
                </a:solidFill>
              </a:rPr>
              <a:t>Designed for durability of </a:t>
            </a:r>
            <a:r>
              <a:rPr lang="en-US" sz="1400" b="1" kern="0" dirty="0" smtClean="0">
                <a:solidFill>
                  <a:schemeClr val="tx1"/>
                </a:solidFill>
              </a:rPr>
              <a:t>99.9999%</a:t>
            </a:r>
            <a:r>
              <a:rPr lang="en-US" sz="1400" kern="0" dirty="0" smtClean="0">
                <a:solidFill>
                  <a:schemeClr val="tx1"/>
                </a:solidFill>
              </a:rPr>
              <a:t> of objects</a:t>
            </a:r>
          </a:p>
          <a:p>
            <a:pPr algn="l">
              <a:buFontTx/>
            </a:pPr>
            <a:r>
              <a:rPr lang="en-US" sz="1400" kern="0" dirty="0" smtClean="0">
                <a:solidFill>
                  <a:schemeClr val="tx1"/>
                </a:solidFill>
              </a:rPr>
              <a:t>Designed for 99.9% availability over a given year</a:t>
            </a:r>
          </a:p>
          <a:p>
            <a:pPr algn="l">
              <a:buFontTx/>
            </a:pPr>
            <a:r>
              <a:rPr lang="en-US" sz="1400" kern="0" dirty="0" smtClean="0">
                <a:solidFill>
                  <a:schemeClr val="tx1"/>
                </a:solidFill>
              </a:rPr>
              <a:t>Backed with the Amazon S3 Service Level Agreement for availability</a:t>
            </a:r>
          </a:p>
          <a:p>
            <a:pPr algn="l">
              <a:buFontTx/>
            </a:pPr>
            <a:r>
              <a:rPr lang="en-US" sz="1400" kern="0" dirty="0" smtClean="0">
                <a:solidFill>
                  <a:schemeClr val="tx1"/>
                </a:solidFill>
              </a:rPr>
              <a:t>Supports SSL encryption of data in transit and at rest</a:t>
            </a:r>
          </a:p>
          <a:p>
            <a:pPr algn="l">
              <a:buFontTx/>
            </a:pPr>
            <a:r>
              <a:rPr lang="en-US" sz="1400" kern="0" dirty="0" smtClean="0">
                <a:solidFill>
                  <a:schemeClr val="tx1"/>
                </a:solidFill>
              </a:rPr>
              <a:t>Lifecycle management for automatic migration of objects</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585789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S3</a:t>
            </a:r>
            <a:endParaRPr lang="en-US" altLang="en-US" sz="3600" dirty="0">
              <a:solidFill>
                <a:schemeClr val="tx1"/>
              </a:solidFill>
              <a:ea typeface="宋体" pitchFamily="2" charset="-122"/>
            </a:endParaRPr>
          </a:p>
        </p:txBody>
      </p:sp>
      <p:sp>
        <p:nvSpPr>
          <p:cNvPr id="5" name="Content Placeholder 2"/>
          <p:cNvSpPr txBox="1">
            <a:spLocks/>
          </p:cNvSpPr>
          <p:nvPr/>
        </p:nvSpPr>
        <p:spPr bwMode="auto">
          <a:xfrm>
            <a:off x="240726" y="1511573"/>
            <a:ext cx="8686800" cy="3889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kern="0" dirty="0" smtClean="0">
                <a:solidFill>
                  <a:schemeClr val="tx1"/>
                </a:solidFill>
              </a:rPr>
              <a:t>Amazon Glacier - Archive</a:t>
            </a:r>
          </a:p>
          <a:p>
            <a:pPr algn="l">
              <a:buFontTx/>
            </a:pPr>
            <a:r>
              <a:rPr lang="en-US" sz="1400" kern="0" dirty="0" smtClean="0">
                <a:solidFill>
                  <a:schemeClr val="tx1"/>
                </a:solidFill>
              </a:rPr>
              <a:t>Amazon Glacier is a secure, durable, and extremely low-cost storage service for data archiving. </a:t>
            </a:r>
          </a:p>
          <a:p>
            <a:pPr algn="l">
              <a:buFontTx/>
            </a:pPr>
            <a:r>
              <a:rPr lang="en-US" sz="1400" kern="0" dirty="0" smtClean="0">
                <a:solidFill>
                  <a:schemeClr val="tx1"/>
                </a:solidFill>
              </a:rPr>
              <a:t>Amazon Glacier is optimized for data that is rarely accessed and a </a:t>
            </a:r>
            <a:r>
              <a:rPr lang="en-US" sz="1400" b="1" kern="0" dirty="0" smtClean="0">
                <a:solidFill>
                  <a:schemeClr val="tx1"/>
                </a:solidFill>
              </a:rPr>
              <a:t>retrieval time of several hours</a:t>
            </a:r>
            <a:r>
              <a:rPr lang="en-US" sz="1400" kern="0" dirty="0" smtClean="0">
                <a:solidFill>
                  <a:schemeClr val="tx1"/>
                </a:solidFill>
              </a:rPr>
              <a:t>. </a:t>
            </a:r>
            <a:endParaRPr lang="en-US" sz="1400" kern="0" dirty="0" smtClean="0">
              <a:solidFill>
                <a:schemeClr val="tx1"/>
              </a:solidFill>
            </a:endParaRPr>
          </a:p>
          <a:p>
            <a:pPr algn="l">
              <a:buFontTx/>
            </a:pPr>
            <a:r>
              <a:rPr lang="en-US" sz="1400" kern="0" dirty="0" smtClean="0">
                <a:solidFill>
                  <a:schemeClr val="tx1"/>
                </a:solidFill>
              </a:rPr>
              <a:t>But from Nov 2017 </a:t>
            </a:r>
            <a:r>
              <a:rPr lang="en-US" sz="1400" kern="0" smtClean="0">
                <a:solidFill>
                  <a:schemeClr val="tx1"/>
                </a:solidFill>
              </a:rPr>
              <a:t>onwards retrieval </a:t>
            </a:r>
            <a:r>
              <a:rPr lang="en-US" sz="1400" kern="0" dirty="0" smtClean="0">
                <a:solidFill>
                  <a:schemeClr val="tx1"/>
                </a:solidFill>
              </a:rPr>
              <a:t>time is reduced to minutes.</a:t>
            </a:r>
            <a:r>
              <a:rPr lang="en-US" sz="1400" kern="0" dirty="0" smtClean="0">
                <a:solidFill>
                  <a:schemeClr val="tx1"/>
                </a:solidFill>
              </a:rPr>
              <a:t/>
            </a:r>
            <a:br>
              <a:rPr lang="en-US" sz="1400" kern="0" dirty="0" smtClean="0">
                <a:solidFill>
                  <a:schemeClr val="tx1"/>
                </a:solidFill>
              </a:rPr>
            </a:br>
            <a:endParaRPr lang="en-US" sz="1400" kern="0" dirty="0" smtClean="0">
              <a:solidFill>
                <a:schemeClr val="tx1"/>
              </a:solidFill>
            </a:endParaRPr>
          </a:p>
          <a:p>
            <a:pPr algn="l">
              <a:buFontTx/>
            </a:pPr>
            <a:r>
              <a:rPr lang="en-US" sz="1400" b="1" kern="0" dirty="0" smtClean="0">
                <a:solidFill>
                  <a:schemeClr val="tx1"/>
                </a:solidFill>
              </a:rPr>
              <a:t>Key Features:</a:t>
            </a:r>
          </a:p>
          <a:p>
            <a:pPr algn="l">
              <a:buFontTx/>
            </a:pPr>
            <a:r>
              <a:rPr lang="en-US" sz="1400" kern="0" dirty="0" smtClean="0">
                <a:solidFill>
                  <a:schemeClr val="tx1"/>
                </a:solidFill>
              </a:rPr>
              <a:t>Designed for durability of 99.999999999% of objects</a:t>
            </a:r>
          </a:p>
          <a:p>
            <a:pPr algn="l">
              <a:buFontTx/>
            </a:pPr>
            <a:r>
              <a:rPr lang="en-US" sz="1400" kern="0" dirty="0" smtClean="0">
                <a:solidFill>
                  <a:schemeClr val="tx1"/>
                </a:solidFill>
              </a:rPr>
              <a:t>Supports SSL encryption of data in transit and at rest</a:t>
            </a:r>
          </a:p>
          <a:p>
            <a:pPr algn="l">
              <a:buFontTx/>
            </a:pPr>
            <a:r>
              <a:rPr lang="en-US" sz="1400" kern="0" dirty="0" smtClean="0">
                <a:solidFill>
                  <a:schemeClr val="tx1"/>
                </a:solidFill>
              </a:rPr>
              <a:t>Vault Lock feature enforces compliance via a lockable policy</a:t>
            </a:r>
          </a:p>
          <a:p>
            <a:pPr algn="l">
              <a:buFontTx/>
            </a:pPr>
            <a:r>
              <a:rPr lang="en-US" sz="1400" kern="0" dirty="0" smtClean="0">
                <a:solidFill>
                  <a:schemeClr val="tx1"/>
                </a:solidFill>
              </a:rPr>
              <a:t>Extremely low cost design is ideal for long-term archive</a:t>
            </a:r>
          </a:p>
          <a:p>
            <a:pPr algn="l">
              <a:buFontTx/>
            </a:pPr>
            <a:r>
              <a:rPr lang="en-US" sz="1400" kern="0" dirty="0" smtClean="0">
                <a:solidFill>
                  <a:schemeClr val="tx1"/>
                </a:solidFill>
              </a:rPr>
              <a:t>Lifecycle management for automatic migration of objects</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471183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S3</a:t>
            </a:r>
            <a:endParaRPr lang="en-US" altLang="en-US" sz="3600" dirty="0">
              <a:solidFill>
                <a:schemeClr val="tx1"/>
              </a:solidFill>
              <a:ea typeface="宋体" pitchFamily="2" charset="-122"/>
            </a:endParaRPr>
          </a:p>
        </p:txBody>
      </p:sp>
      <p:sp>
        <p:nvSpPr>
          <p:cNvPr id="6" name="Content Placeholder 2"/>
          <p:cNvSpPr txBox="1">
            <a:spLocks/>
          </p:cNvSpPr>
          <p:nvPr/>
        </p:nvSpPr>
        <p:spPr bwMode="auto">
          <a:xfrm>
            <a:off x="176432" y="1511573"/>
            <a:ext cx="8686800"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kern="0" dirty="0" smtClean="0">
                <a:solidFill>
                  <a:schemeClr val="tx1"/>
                </a:solidFill>
              </a:rPr>
              <a:t>Announcing Amazon S3 Reduced Redundancy Storage</a:t>
            </a:r>
          </a:p>
          <a:p>
            <a:pPr algn="l">
              <a:buFontTx/>
            </a:pPr>
            <a:endParaRPr lang="en-US" sz="1400" b="1" kern="0" dirty="0" smtClean="0">
              <a:solidFill>
                <a:schemeClr val="tx1"/>
              </a:solidFill>
            </a:endParaRPr>
          </a:p>
          <a:p>
            <a:pPr algn="l">
              <a:buFontTx/>
            </a:pPr>
            <a:r>
              <a:rPr lang="en-US" sz="1400" b="1" kern="0" dirty="0" smtClean="0">
                <a:solidFill>
                  <a:schemeClr val="tx1"/>
                </a:solidFill>
              </a:rPr>
              <a:t>Reduced Redundancy Storage (RRS) </a:t>
            </a:r>
            <a:r>
              <a:rPr lang="en-US" sz="1400" kern="0" dirty="0" smtClean="0">
                <a:solidFill>
                  <a:schemeClr val="tx1"/>
                </a:solidFill>
              </a:rPr>
              <a:t>is a new storage option within Amazon S3 that enables customers to reduce their costs by storing non-critical, reproducible data at lower levels of redundancy than Amazon S3’s standard storage. </a:t>
            </a:r>
          </a:p>
          <a:p>
            <a:pPr algn="l">
              <a:buFontTx/>
            </a:pPr>
            <a:endParaRPr lang="en-US" sz="1400" kern="0" dirty="0" smtClean="0">
              <a:solidFill>
                <a:schemeClr val="tx1"/>
              </a:solidFill>
            </a:endParaRPr>
          </a:p>
          <a:p>
            <a:pPr algn="l">
              <a:buFontTx/>
            </a:pPr>
            <a:r>
              <a:rPr lang="en-US" sz="1400" kern="0" dirty="0" smtClean="0">
                <a:solidFill>
                  <a:schemeClr val="tx1"/>
                </a:solidFill>
              </a:rPr>
              <a:t>It provides a cost-effective, highly available solution for distributing or sharing content that is durably stored elsewhere, or for storing </a:t>
            </a:r>
            <a:r>
              <a:rPr lang="en-US" sz="1400" b="1" kern="0" dirty="0" smtClean="0">
                <a:solidFill>
                  <a:schemeClr val="tx1"/>
                </a:solidFill>
              </a:rPr>
              <a:t>thumbnails, transcoded media</a:t>
            </a:r>
            <a:r>
              <a:rPr lang="en-US" sz="1400" kern="0" dirty="0" smtClean="0">
                <a:solidFill>
                  <a:schemeClr val="tx1"/>
                </a:solidFill>
              </a:rPr>
              <a:t>, or other </a:t>
            </a:r>
            <a:r>
              <a:rPr lang="en-US" sz="1400" b="1" kern="0" dirty="0" smtClean="0">
                <a:solidFill>
                  <a:schemeClr val="tx1"/>
                </a:solidFill>
              </a:rPr>
              <a:t>processed data </a:t>
            </a:r>
            <a:r>
              <a:rPr lang="en-US" sz="1400" kern="0" dirty="0" smtClean="0">
                <a:solidFill>
                  <a:schemeClr val="tx1"/>
                </a:solidFill>
              </a:rPr>
              <a:t>that can be easily reproduced. </a:t>
            </a:r>
          </a:p>
          <a:p>
            <a:pPr algn="l">
              <a:buFontTx/>
            </a:pPr>
            <a:endParaRPr lang="en-US" sz="1400" kern="0" dirty="0" smtClean="0">
              <a:solidFill>
                <a:schemeClr val="tx1"/>
              </a:solidFill>
            </a:endParaRPr>
          </a:p>
          <a:p>
            <a:pPr algn="l">
              <a:buFontTx/>
            </a:pPr>
            <a:r>
              <a:rPr lang="en-US" sz="1400" kern="0" dirty="0" smtClean="0">
                <a:solidFill>
                  <a:schemeClr val="tx1"/>
                </a:solidFill>
              </a:rPr>
              <a:t>Both the standard and RRS storage options are designed to be highly available, and both are backed by </a:t>
            </a:r>
            <a:r>
              <a:rPr lang="en-US" sz="1400" b="1" kern="0" dirty="0" smtClean="0">
                <a:solidFill>
                  <a:schemeClr val="tx1"/>
                </a:solidFill>
              </a:rPr>
              <a:t>Amazon S3’s Service Level Agreement</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552527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S3</a:t>
            </a:r>
            <a:endParaRPr lang="en-US" altLang="en-US" sz="3600" dirty="0">
              <a:solidFill>
                <a:schemeClr val="tx1"/>
              </a:solidFill>
              <a:ea typeface="宋体" pitchFamily="2" charset="-122"/>
            </a:endParaRPr>
          </a:p>
        </p:txBody>
      </p:sp>
      <p:sp>
        <p:nvSpPr>
          <p:cNvPr id="5" name="Content Placeholder 2"/>
          <p:cNvSpPr txBox="1">
            <a:spLocks/>
          </p:cNvSpPr>
          <p:nvPr/>
        </p:nvSpPr>
        <p:spPr bwMode="auto">
          <a:xfrm>
            <a:off x="308658" y="1439565"/>
            <a:ext cx="8686800"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u="sng" kern="0" dirty="0" smtClean="0">
                <a:solidFill>
                  <a:srgbClr val="00B050"/>
                </a:solidFill>
              </a:rPr>
              <a:t>S3 Pricing:</a:t>
            </a:r>
          </a:p>
          <a:p>
            <a:pPr algn="l">
              <a:buFontTx/>
            </a:pPr>
            <a:endParaRPr lang="en-US" sz="1400" b="1" u="sng" kern="0" dirty="0" smtClean="0">
              <a:solidFill>
                <a:srgbClr val="00B050"/>
              </a:solidFill>
            </a:endParaRPr>
          </a:p>
          <a:p>
            <a:pPr algn="l">
              <a:buFontTx/>
            </a:pPr>
            <a:r>
              <a:rPr lang="en-US" sz="1400" b="1" kern="0" dirty="0" smtClean="0">
                <a:solidFill>
                  <a:schemeClr val="tx1"/>
                </a:solidFill>
              </a:rPr>
              <a:t>Amazon S3 Pricing</a:t>
            </a:r>
          </a:p>
          <a:p>
            <a:pPr algn="l">
              <a:buFontTx/>
            </a:pPr>
            <a:r>
              <a:rPr lang="en-US" sz="1400" kern="0" dirty="0" smtClean="0">
                <a:solidFill>
                  <a:schemeClr val="tx1"/>
                </a:solidFill>
              </a:rPr>
              <a:t>Pay only for what you use. There is no minimum fee. Estimate your monthly bill using the AWS Simple Monthly Calculator.  Prices are based on the location of your Amazon S3 bucket</a:t>
            </a:r>
          </a:p>
          <a:p>
            <a:pPr algn="l">
              <a:buFontTx/>
            </a:pPr>
            <a:endParaRPr lang="en-US" sz="1400" kern="0" dirty="0" smtClean="0">
              <a:solidFill>
                <a:schemeClr val="tx1"/>
              </a:solidFill>
            </a:endParaRPr>
          </a:p>
          <a:p>
            <a:pPr algn="l">
              <a:buFontTx/>
            </a:pPr>
            <a:r>
              <a:rPr lang="en-US" sz="1400" b="1" kern="0" dirty="0" smtClean="0">
                <a:solidFill>
                  <a:schemeClr val="tx1"/>
                </a:solidFill>
              </a:rPr>
              <a:t>AWS Free Usage Tier</a:t>
            </a:r>
          </a:p>
          <a:p>
            <a:pPr algn="l">
              <a:buFontTx/>
            </a:pPr>
            <a:r>
              <a:rPr lang="en-US" sz="1400" kern="0" dirty="0" smtClean="0">
                <a:solidFill>
                  <a:schemeClr val="tx1"/>
                </a:solidFill>
              </a:rPr>
              <a:t>As part of the AWS Free Usage Tier, you can get started with Amazon S3 for free. Upon sign-up.</a:t>
            </a:r>
          </a:p>
          <a:p>
            <a:pPr algn="l">
              <a:buFontTx/>
            </a:pPr>
            <a:r>
              <a:rPr lang="en-US" sz="1400" kern="0" dirty="0" smtClean="0">
                <a:solidFill>
                  <a:schemeClr val="tx1"/>
                </a:solidFill>
              </a:rPr>
              <a:t>New AWS customers receive 5 GB of Amazon S3 standard storage, 20,000 Get Requests, 2,000 Put Requests, and 15GB of data transfer out each month for one year</a:t>
            </a:r>
          </a:p>
          <a:p>
            <a:pPr algn="l">
              <a:buFontTx/>
            </a:pPr>
            <a:endParaRPr lang="en-US" sz="1400" kern="0" dirty="0" smtClean="0">
              <a:solidFill>
                <a:schemeClr val="tx1"/>
              </a:solidFill>
            </a:endParaRPr>
          </a:p>
          <a:p>
            <a:pPr algn="l">
              <a:buFontTx/>
            </a:pPr>
            <a:r>
              <a:rPr lang="en-US" sz="1400" b="1" kern="0" dirty="0" smtClean="0">
                <a:solidFill>
                  <a:schemeClr val="tx1"/>
                </a:solidFill>
              </a:rPr>
              <a:t>Data Transfer Pricing</a:t>
            </a:r>
          </a:p>
          <a:p>
            <a:pPr algn="l">
              <a:buFontTx/>
            </a:pPr>
            <a:r>
              <a:rPr lang="en-US" sz="1400" kern="0" dirty="0" smtClean="0">
                <a:solidFill>
                  <a:schemeClr val="tx1"/>
                </a:solidFill>
              </a:rPr>
              <a:t>The below is the example of Amazon S3 pricing</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3331765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S3</a:t>
            </a:r>
            <a:endParaRPr lang="en-US" altLang="en-US" sz="3600" dirty="0">
              <a:solidFill>
                <a:schemeClr val="tx1"/>
              </a:solidFill>
              <a:ea typeface="宋体" pitchFamily="2" charset="-122"/>
            </a:endParaRPr>
          </a:p>
        </p:txBody>
      </p:sp>
      <p:sp>
        <p:nvSpPr>
          <p:cNvPr id="6" name="Content Placeholder 2"/>
          <p:cNvSpPr txBox="1">
            <a:spLocks/>
          </p:cNvSpPr>
          <p:nvPr/>
        </p:nvSpPr>
        <p:spPr bwMode="auto">
          <a:xfrm>
            <a:off x="152400" y="1439565"/>
            <a:ext cx="8686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300" b="1" u="sng" kern="0" dirty="0" smtClean="0">
                <a:solidFill>
                  <a:srgbClr val="00B050"/>
                </a:solidFill>
              </a:rPr>
              <a:t>Pricing Example:</a:t>
            </a:r>
          </a:p>
          <a:p>
            <a:pPr algn="l">
              <a:buFontTx/>
            </a:pPr>
            <a:r>
              <a:rPr lang="en-US" sz="1300" kern="0" dirty="0" smtClean="0">
                <a:solidFill>
                  <a:schemeClr val="tx1"/>
                </a:solidFill>
              </a:rPr>
              <a:t> With Amazon S3, you pay only for the storage you actually use. There is no minimum fee and </a:t>
            </a:r>
            <a:r>
              <a:rPr lang="en-US" sz="1300" b="1" kern="0" dirty="0" smtClean="0">
                <a:solidFill>
                  <a:schemeClr val="tx1"/>
                </a:solidFill>
              </a:rPr>
              <a:t>no setup cost</a:t>
            </a:r>
          </a:p>
          <a:p>
            <a:pPr algn="l">
              <a:buFontTx/>
            </a:pPr>
            <a:r>
              <a:rPr lang="en-US" sz="1300" kern="0" dirty="0" smtClean="0">
                <a:solidFill>
                  <a:schemeClr val="tx1"/>
                </a:solidFill>
              </a:rPr>
              <a:t>Storage Example:</a:t>
            </a:r>
            <a:br>
              <a:rPr lang="en-US" sz="1300" kern="0" dirty="0" smtClean="0">
                <a:solidFill>
                  <a:schemeClr val="tx1"/>
                </a:solidFill>
              </a:rPr>
            </a:br>
            <a:r>
              <a:rPr lang="en-US" sz="1300" kern="0" dirty="0" smtClean="0">
                <a:solidFill>
                  <a:schemeClr val="tx1"/>
                </a:solidFill>
              </a:rPr>
              <a:t>Assume you store 100GB (107,374,182,400 bytes) of standard Amazon S3 storage data in your bucket for 15 days in March, and 100TB (109,951,162,777,600 bytes) of standard Amazon S3 storage data for the final 16 days in March.</a:t>
            </a:r>
          </a:p>
          <a:p>
            <a:pPr algn="l">
              <a:buFontTx/>
            </a:pPr>
            <a:r>
              <a:rPr lang="en-US" sz="1300" kern="0" dirty="0" smtClean="0">
                <a:solidFill>
                  <a:schemeClr val="tx1"/>
                </a:solidFill>
              </a:rPr>
              <a:t>At the end of March, you would have the following usage in Byte-Hours:</a:t>
            </a:r>
            <a:br>
              <a:rPr lang="en-US" sz="1300" kern="0" dirty="0" smtClean="0">
                <a:solidFill>
                  <a:schemeClr val="tx1"/>
                </a:solidFill>
              </a:rPr>
            </a:br>
            <a:r>
              <a:rPr lang="en-US" sz="1300" kern="0" dirty="0" smtClean="0">
                <a:solidFill>
                  <a:schemeClr val="tx1"/>
                </a:solidFill>
              </a:rPr>
              <a:t>Total Byte-Hour usage</a:t>
            </a:r>
            <a:br>
              <a:rPr lang="en-US" sz="1300" kern="0" dirty="0" smtClean="0">
                <a:solidFill>
                  <a:schemeClr val="tx1"/>
                </a:solidFill>
              </a:rPr>
            </a:br>
            <a:r>
              <a:rPr lang="en-US" sz="1300" kern="0" dirty="0" smtClean="0">
                <a:solidFill>
                  <a:schemeClr val="tx1"/>
                </a:solidFill>
              </a:rPr>
              <a:t>= [107,374,182,400 bytes x 15 days x (24 hours / day)] + [109,951,162,777,600 bytes x 16 days x (24 hours / day)] = 42,259,901,212,262,400 Byte-Hours.</a:t>
            </a:r>
          </a:p>
          <a:p>
            <a:pPr algn="l">
              <a:buFontTx/>
            </a:pPr>
            <a:r>
              <a:rPr lang="en-US" sz="1300" kern="0" dirty="0" smtClean="0">
                <a:solidFill>
                  <a:schemeClr val="tx1"/>
                </a:solidFill>
              </a:rPr>
              <a:t>Let’s convert this to GB-Months:</a:t>
            </a:r>
            <a:br>
              <a:rPr lang="en-US" sz="1300" kern="0" dirty="0" smtClean="0">
                <a:solidFill>
                  <a:schemeClr val="tx1"/>
                </a:solidFill>
              </a:rPr>
            </a:br>
            <a:r>
              <a:rPr lang="en-US" sz="1300" kern="0" dirty="0" smtClean="0">
                <a:solidFill>
                  <a:schemeClr val="tx1"/>
                </a:solidFill>
              </a:rPr>
              <a:t>42,259,901,212,262,400 Byte-Hours x (1 GB / 1,073,741,824 bytes) x (1 month / 744 hours) = 52,900 GB-Months</a:t>
            </a:r>
          </a:p>
          <a:p>
            <a:pPr algn="l">
              <a:buFontTx/>
            </a:pPr>
            <a:r>
              <a:rPr lang="en-US" sz="1300" kern="0" dirty="0" smtClean="0">
                <a:solidFill>
                  <a:schemeClr val="tx1"/>
                </a:solidFill>
              </a:rPr>
              <a:t>This usage volume crosses three different volume tiers. The monthly storage price is calculated below assuming the data is stored in the US Standard Region:</a:t>
            </a:r>
            <a:br>
              <a:rPr lang="en-US" sz="1300" kern="0" dirty="0" smtClean="0">
                <a:solidFill>
                  <a:schemeClr val="tx1"/>
                </a:solidFill>
              </a:rPr>
            </a:br>
            <a:r>
              <a:rPr lang="en-US" sz="1300" kern="0" dirty="0" smtClean="0">
                <a:solidFill>
                  <a:schemeClr val="tx1"/>
                </a:solidFill>
              </a:rPr>
              <a:t>1 TB Tier: 1024 GB x $0.0300 = $30.72</a:t>
            </a:r>
            <a:br>
              <a:rPr lang="en-US" sz="1300" kern="0" dirty="0" smtClean="0">
                <a:solidFill>
                  <a:schemeClr val="tx1"/>
                </a:solidFill>
              </a:rPr>
            </a:br>
            <a:r>
              <a:rPr lang="en-US" sz="1300" kern="0" dirty="0" smtClean="0">
                <a:solidFill>
                  <a:schemeClr val="tx1"/>
                </a:solidFill>
              </a:rPr>
              <a:t>1 TB to 50 TB Tier: 50,176 GB (49×1024) x $0.0295 = $1,480.19</a:t>
            </a:r>
            <a:br>
              <a:rPr lang="en-US" sz="1300" kern="0" dirty="0" smtClean="0">
                <a:solidFill>
                  <a:schemeClr val="tx1"/>
                </a:solidFill>
              </a:rPr>
            </a:br>
            <a:r>
              <a:rPr lang="en-US" sz="1300" kern="0" dirty="0" smtClean="0">
                <a:solidFill>
                  <a:schemeClr val="tx1"/>
                </a:solidFill>
              </a:rPr>
              <a:t>50 TB to 450 TB Tier: 1,700 GB (remainder) x $0.0290 = $49.30</a:t>
            </a:r>
            <a:br>
              <a:rPr lang="en-US" sz="1300" kern="0" dirty="0" smtClean="0">
                <a:solidFill>
                  <a:schemeClr val="tx1"/>
                </a:solidFill>
              </a:rPr>
            </a:br>
            <a:r>
              <a:rPr lang="en-US" sz="1300" kern="0" dirty="0" smtClean="0">
                <a:solidFill>
                  <a:schemeClr val="tx1"/>
                </a:solidFill>
              </a:rPr>
              <a:t/>
            </a:r>
            <a:br>
              <a:rPr lang="en-US" sz="1300" kern="0" dirty="0" smtClean="0">
                <a:solidFill>
                  <a:schemeClr val="tx1"/>
                </a:solidFill>
              </a:rPr>
            </a:br>
            <a:r>
              <a:rPr lang="en-US" sz="1300" kern="0" dirty="0" smtClean="0">
                <a:solidFill>
                  <a:schemeClr val="tx1"/>
                </a:solidFill>
              </a:rPr>
              <a:t>Total Storage Fee = $30.72 + $1,480.19 + $49.30 = $1,560.21</a:t>
            </a:r>
          </a:p>
          <a:p>
            <a:pPr algn="l">
              <a:buFontTx/>
            </a:pPr>
            <a:endParaRPr lang="en-US" sz="1300" kern="0" dirty="0" smtClean="0">
              <a:solidFill>
                <a:schemeClr val="tx1"/>
              </a:solidFill>
            </a:endParaRPr>
          </a:p>
          <a:p>
            <a:pPr algn="l">
              <a:buFontTx/>
            </a:pPr>
            <a:endParaRPr lang="en-US" sz="1300" kern="0" dirty="0" smtClean="0">
              <a:solidFill>
                <a:schemeClr val="tx1"/>
              </a:solidFill>
            </a:endParaRPr>
          </a:p>
          <a:p>
            <a:pPr algn="l">
              <a:buFontTx/>
            </a:pPr>
            <a:endParaRPr lang="en-US" sz="1300" kern="0" dirty="0" smtClean="0">
              <a:solidFill>
                <a:schemeClr val="tx1"/>
              </a:solidFill>
            </a:endParaRPr>
          </a:p>
          <a:p>
            <a:pPr algn="l">
              <a:buFontTx/>
            </a:pPr>
            <a:endParaRPr lang="en-US" sz="1300" kern="0" dirty="0" smtClean="0">
              <a:solidFill>
                <a:schemeClr val="tx1"/>
              </a:solidFill>
            </a:endParaRPr>
          </a:p>
          <a:p>
            <a:pPr algn="l">
              <a:buFontTx/>
            </a:pPr>
            <a:endParaRPr lang="en-US" sz="1300" kern="0" dirty="0" smtClean="0">
              <a:solidFill>
                <a:schemeClr val="tx1"/>
              </a:solidFill>
            </a:endParaRPr>
          </a:p>
          <a:p>
            <a:pPr algn="l">
              <a:buFontTx/>
            </a:pPr>
            <a:endParaRPr lang="en-US" sz="1300" kern="0" dirty="0" smtClean="0">
              <a:solidFill>
                <a:schemeClr val="tx1"/>
              </a:solidFill>
            </a:endParaRPr>
          </a:p>
          <a:p>
            <a:pPr algn="l">
              <a:buFontTx/>
            </a:pPr>
            <a:endParaRPr lang="en-US" sz="1300" kern="0" dirty="0">
              <a:solidFill>
                <a:schemeClr val="tx1"/>
              </a:solidFill>
            </a:endParaRPr>
          </a:p>
        </p:txBody>
      </p:sp>
    </p:spTree>
    <p:extLst>
      <p:ext uri="{BB962C8B-B14F-4D97-AF65-F5344CB8AC3E}">
        <p14:creationId xmlns:p14="http://schemas.microsoft.com/office/powerpoint/2010/main" val="2856163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S3</a:t>
            </a:r>
            <a:endParaRPr lang="en-US" altLang="en-US" sz="3600" dirty="0">
              <a:solidFill>
                <a:schemeClr val="tx1"/>
              </a:solidFill>
              <a:ea typeface="宋体" pitchFamily="2" charset="-122"/>
            </a:endParaRPr>
          </a:p>
        </p:txBody>
      </p:sp>
      <p:sp>
        <p:nvSpPr>
          <p:cNvPr id="6" name="Content Placeholder 2"/>
          <p:cNvSpPr txBox="1">
            <a:spLocks/>
          </p:cNvSpPr>
          <p:nvPr/>
        </p:nvSpPr>
        <p:spPr bwMode="auto">
          <a:xfrm>
            <a:off x="228600" y="1439565"/>
            <a:ext cx="8686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u="sng" kern="0" dirty="0" smtClean="0">
                <a:solidFill>
                  <a:srgbClr val="00B050"/>
                </a:solidFill>
              </a:rPr>
              <a:t>S3 Data Size:</a:t>
            </a:r>
          </a:p>
          <a:p>
            <a:pPr algn="l">
              <a:buFontTx/>
            </a:pPr>
            <a:endParaRPr lang="en-US" sz="1400" b="1" kern="0" dirty="0">
              <a:solidFill>
                <a:schemeClr val="tx1"/>
              </a:solidFill>
            </a:endParaRPr>
          </a:p>
          <a:p>
            <a:pPr algn="l">
              <a:buFontTx/>
            </a:pPr>
            <a:r>
              <a:rPr lang="en-US" sz="1400" b="1" kern="0" dirty="0" smtClean="0">
                <a:solidFill>
                  <a:schemeClr val="tx1"/>
                </a:solidFill>
              </a:rPr>
              <a:t>How much data can I store?</a:t>
            </a:r>
          </a:p>
          <a:p>
            <a:pPr algn="l">
              <a:buFontTx/>
            </a:pPr>
            <a:r>
              <a:rPr lang="en-US" sz="1400" kern="0" dirty="0" smtClean="0">
                <a:solidFill>
                  <a:schemeClr val="tx1"/>
                </a:solidFill>
              </a:rPr>
              <a:t>The total volume of data and number of objects you can store are </a:t>
            </a:r>
            <a:r>
              <a:rPr lang="en-US" sz="1400" b="1" kern="0" dirty="0" smtClean="0">
                <a:solidFill>
                  <a:schemeClr val="tx1"/>
                </a:solidFill>
              </a:rPr>
              <a:t>unlimited</a:t>
            </a:r>
            <a:r>
              <a:rPr lang="en-US" sz="1400" kern="0" dirty="0" smtClean="0">
                <a:solidFill>
                  <a:schemeClr val="tx1"/>
                </a:solidFill>
              </a:rPr>
              <a:t>. Individual Amazon S3 objects can range in size from </a:t>
            </a:r>
            <a:r>
              <a:rPr lang="en-US" sz="1400" b="1" kern="0" dirty="0" smtClean="0">
                <a:solidFill>
                  <a:schemeClr val="tx1"/>
                </a:solidFill>
              </a:rPr>
              <a:t>1 byte </a:t>
            </a:r>
            <a:r>
              <a:rPr lang="en-US" sz="1400" kern="0" dirty="0" smtClean="0">
                <a:solidFill>
                  <a:schemeClr val="tx1"/>
                </a:solidFill>
              </a:rPr>
              <a:t>to </a:t>
            </a:r>
            <a:r>
              <a:rPr lang="en-US" sz="1400" b="1" kern="0" dirty="0" smtClean="0">
                <a:solidFill>
                  <a:schemeClr val="tx1"/>
                </a:solidFill>
              </a:rPr>
              <a:t>5 terabytes</a:t>
            </a:r>
            <a:r>
              <a:rPr lang="en-US" sz="1400" kern="0" dirty="0" smtClean="0">
                <a:solidFill>
                  <a:schemeClr val="tx1"/>
                </a:solidFill>
              </a:rPr>
              <a:t>. The largest object that can be uploaded in a single PUT is 5 gigabytes. </a:t>
            </a:r>
          </a:p>
          <a:p>
            <a:pPr algn="l">
              <a:buFontTx/>
            </a:pPr>
            <a:r>
              <a:rPr lang="en-US" sz="1400" kern="0" dirty="0" smtClean="0">
                <a:solidFill>
                  <a:schemeClr val="tx1"/>
                </a:solidFill>
              </a:rPr>
              <a:t>For objects larger than 100 megabytes, customers should consider using the </a:t>
            </a:r>
            <a:r>
              <a:rPr lang="en-US" sz="1400" b="1" kern="0" dirty="0" smtClean="0">
                <a:solidFill>
                  <a:schemeClr val="tx1"/>
                </a:solidFill>
              </a:rPr>
              <a:t>Multipart Upload capability</a:t>
            </a:r>
          </a:p>
          <a:p>
            <a:pPr algn="l">
              <a:buFontTx/>
            </a:pPr>
            <a:endParaRPr lang="en-US" sz="1400" b="1" kern="0" dirty="0" smtClean="0">
              <a:solidFill>
                <a:schemeClr val="tx1"/>
              </a:solidFill>
            </a:endParaRPr>
          </a:p>
          <a:p>
            <a:pPr algn="l">
              <a:buFontTx/>
            </a:pPr>
            <a:r>
              <a:rPr lang="en-US" sz="1400" b="1" kern="0" dirty="0" smtClean="0">
                <a:solidFill>
                  <a:schemeClr val="tx1"/>
                </a:solidFill>
              </a:rPr>
              <a:t>How can I configure my objects to be deleted after a specific time period?</a:t>
            </a:r>
          </a:p>
          <a:p>
            <a:pPr algn="l">
              <a:buFontTx/>
            </a:pPr>
            <a:r>
              <a:rPr lang="en-US" sz="1400" kern="0" dirty="0" smtClean="0">
                <a:solidFill>
                  <a:schemeClr val="tx1"/>
                </a:solidFill>
              </a:rPr>
              <a:t>You can use the </a:t>
            </a:r>
            <a:r>
              <a:rPr lang="en-US" sz="1400" b="1" kern="0" dirty="0" smtClean="0">
                <a:solidFill>
                  <a:schemeClr val="tx1"/>
                </a:solidFill>
              </a:rPr>
              <a:t>Object Expiration </a:t>
            </a:r>
            <a:r>
              <a:rPr lang="en-US" sz="1400" kern="0" dirty="0" smtClean="0">
                <a:solidFill>
                  <a:schemeClr val="tx1"/>
                </a:solidFill>
              </a:rPr>
              <a:t>feature to remove objects from your buckets after a specified number of days. You can define the expiration rules for a set of objects in your bucket through the Lifecycle Configuration policy that you apply to the bucket</a:t>
            </a:r>
          </a:p>
          <a:p>
            <a:pPr algn="l">
              <a:buFontTx/>
            </a:pPr>
            <a:endParaRPr lang="en-US" sz="1400" kern="0" dirty="0" smtClean="0">
              <a:solidFill>
                <a:schemeClr val="tx1"/>
              </a:solidFill>
            </a:endParaRPr>
          </a:p>
          <a:p>
            <a:pPr algn="l">
              <a:buFontTx/>
            </a:pPr>
            <a:r>
              <a:rPr lang="en-US" sz="1400" b="1" kern="0" dirty="0" smtClean="0">
                <a:solidFill>
                  <a:schemeClr val="tx1"/>
                </a:solidFill>
              </a:rPr>
              <a:t>How can I Increase the number of Amazon S3 buckets that I can provision?</a:t>
            </a:r>
          </a:p>
          <a:p>
            <a:pPr algn="l">
              <a:buFontTx/>
            </a:pPr>
            <a:r>
              <a:rPr lang="en-US" sz="1400" kern="0" dirty="0" smtClean="0">
                <a:solidFill>
                  <a:schemeClr val="tx1"/>
                </a:solidFill>
              </a:rPr>
              <a:t>By default, customers can provision up to </a:t>
            </a:r>
            <a:r>
              <a:rPr lang="en-US" sz="1400" b="1" kern="0" dirty="0" smtClean="0">
                <a:solidFill>
                  <a:schemeClr val="tx1"/>
                </a:solidFill>
              </a:rPr>
              <a:t>100 buckets </a:t>
            </a:r>
            <a:r>
              <a:rPr lang="en-US" sz="1400" kern="0" dirty="0" smtClean="0">
                <a:solidFill>
                  <a:schemeClr val="tx1"/>
                </a:solidFill>
              </a:rPr>
              <a:t>per AWS account. However, you can increase your Amazon S3 bucket limit by visiting AWS Service Limits</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2202598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S3</a:t>
            </a:r>
            <a:endParaRPr lang="en-US" altLang="en-US" sz="3600" dirty="0">
              <a:solidFill>
                <a:schemeClr val="tx1"/>
              </a:solidFill>
              <a:ea typeface="宋体" pitchFamily="2" charset="-122"/>
            </a:endParaRPr>
          </a:p>
        </p:txBody>
      </p:sp>
      <p:sp>
        <p:nvSpPr>
          <p:cNvPr id="5" name="Content Placeholder 2"/>
          <p:cNvSpPr txBox="1">
            <a:spLocks/>
          </p:cNvSpPr>
          <p:nvPr/>
        </p:nvSpPr>
        <p:spPr bwMode="auto">
          <a:xfrm>
            <a:off x="155291" y="1439565"/>
            <a:ext cx="8686800"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u="sng" kern="0" dirty="0" smtClean="0">
                <a:solidFill>
                  <a:srgbClr val="00B050"/>
                </a:solidFill>
              </a:rPr>
              <a:t>Website on S3:</a:t>
            </a:r>
          </a:p>
          <a:p>
            <a:pPr algn="l">
              <a:buFontTx/>
            </a:pPr>
            <a:endParaRPr lang="en-US" sz="1400" b="1" kern="0" dirty="0" smtClean="0">
              <a:solidFill>
                <a:schemeClr val="tx1"/>
              </a:solidFill>
            </a:endParaRPr>
          </a:p>
          <a:p>
            <a:pPr algn="l">
              <a:buFontTx/>
            </a:pPr>
            <a:r>
              <a:rPr lang="en-US" sz="1400" kern="0" dirty="0" smtClean="0">
                <a:solidFill>
                  <a:schemeClr val="tx1"/>
                </a:solidFill>
              </a:rPr>
              <a:t>We can host your entire static website on Amazon S3 for an inexpensive, highly available hosting solution that scales automatically to meet traffic demands. </a:t>
            </a:r>
          </a:p>
          <a:p>
            <a:pPr algn="l">
              <a:buFontTx/>
            </a:pPr>
            <a:endParaRPr lang="en-US" sz="1400" kern="0" dirty="0" smtClean="0">
              <a:solidFill>
                <a:schemeClr val="tx1"/>
              </a:solidFill>
            </a:endParaRPr>
          </a:p>
          <a:p>
            <a:pPr algn="l">
              <a:buFontTx/>
            </a:pPr>
            <a:r>
              <a:rPr lang="en-US" sz="1400" kern="0" dirty="0" smtClean="0">
                <a:solidFill>
                  <a:schemeClr val="tx1"/>
                </a:solidFill>
              </a:rPr>
              <a:t>Amazon S3 is ideal for hosting websites that contain only static content, including html files, images, videos, and </a:t>
            </a:r>
            <a:r>
              <a:rPr lang="en-US" sz="1400" b="1" kern="0" dirty="0" smtClean="0">
                <a:solidFill>
                  <a:schemeClr val="tx1"/>
                </a:solidFill>
              </a:rPr>
              <a:t>client-side scripts such as JavaScript</a:t>
            </a:r>
            <a:r>
              <a:rPr lang="en-US" sz="1400" kern="0" dirty="0" smtClean="0">
                <a:solidFill>
                  <a:schemeClr val="tx1"/>
                </a:solidFill>
              </a:rPr>
              <a:t>. </a:t>
            </a:r>
          </a:p>
          <a:p>
            <a:pPr algn="l">
              <a:buFontTx/>
            </a:pPr>
            <a:endParaRPr lang="en-US" sz="1400" kern="0" dirty="0" smtClean="0">
              <a:solidFill>
                <a:schemeClr val="tx1"/>
              </a:solidFill>
            </a:endParaRPr>
          </a:p>
          <a:p>
            <a:pPr algn="l">
              <a:buFontTx/>
            </a:pPr>
            <a:r>
              <a:rPr lang="en-US" sz="1400" kern="0" dirty="0" smtClean="0">
                <a:solidFill>
                  <a:schemeClr val="tx1"/>
                </a:solidFill>
              </a:rPr>
              <a:t>We can easily and durably store your content in an Amazon S3 bucket and map your domain name (e.g. “example.com”) to this bucket. Visitors to your website can then access this content by typing in your website’s URL (e.g., “http://example.com”) in their browser</a:t>
            </a:r>
          </a:p>
          <a:p>
            <a:pPr algn="l">
              <a:buFontTx/>
            </a:pPr>
            <a:endParaRPr lang="en-US" sz="1400" kern="0" dirty="0" smtClean="0">
              <a:solidFill>
                <a:schemeClr val="tx1"/>
              </a:solidFill>
            </a:endParaRPr>
          </a:p>
          <a:p>
            <a:pPr algn="l">
              <a:buFontTx/>
            </a:pPr>
            <a:r>
              <a:rPr lang="en-US" sz="1400" kern="0" dirty="0" smtClean="0">
                <a:solidFill>
                  <a:schemeClr val="tx1"/>
                </a:solidFill>
              </a:rPr>
              <a:t>There is no additional charge for hosting static websites on Amazon S3. </a:t>
            </a:r>
          </a:p>
          <a:p>
            <a:pPr algn="l">
              <a:buFontTx/>
            </a:pPr>
            <a:r>
              <a:rPr lang="en-US" sz="1400" kern="0" dirty="0" smtClean="0">
                <a:solidFill>
                  <a:schemeClr val="tx1"/>
                </a:solidFill>
              </a:rPr>
              <a:t>The same pricing dimensions of storage, requests, and data transfer apply to your website objects</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978708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S3</a:t>
            </a:r>
            <a:endParaRPr lang="en-US" altLang="en-US" sz="3600" dirty="0">
              <a:solidFill>
                <a:schemeClr val="tx1"/>
              </a:solidFill>
              <a:ea typeface="宋体" pitchFamily="2" charset="-122"/>
            </a:endParaRPr>
          </a:p>
        </p:txBody>
      </p:sp>
      <p:sp>
        <p:nvSpPr>
          <p:cNvPr id="6" name="Content Placeholder 2"/>
          <p:cNvSpPr txBox="1">
            <a:spLocks/>
          </p:cNvSpPr>
          <p:nvPr/>
        </p:nvSpPr>
        <p:spPr bwMode="auto">
          <a:xfrm>
            <a:off x="228600" y="1439565"/>
            <a:ext cx="8686800"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u="sng" kern="0" dirty="0" smtClean="0">
                <a:solidFill>
                  <a:srgbClr val="00B050"/>
                </a:solidFill>
              </a:rPr>
              <a:t>Lab Exercise:</a:t>
            </a:r>
          </a:p>
          <a:p>
            <a:pPr algn="l">
              <a:buFontTx/>
            </a:pPr>
            <a:endParaRPr lang="en-US" sz="1400" b="1" u="sng" kern="0" dirty="0" smtClean="0">
              <a:solidFill>
                <a:srgbClr val="00B050"/>
              </a:solidFill>
            </a:endParaRPr>
          </a:p>
          <a:p>
            <a:pPr marL="285750" indent="-285750" algn="l">
              <a:buFont typeface="Arial" panose="020B0604020202020204" pitchFamily="34" charset="0"/>
              <a:buChar char="•"/>
            </a:pPr>
            <a:r>
              <a:rPr lang="en-US" sz="1400" kern="0" dirty="0" smtClean="0">
                <a:solidFill>
                  <a:schemeClr val="tx1"/>
                </a:solidFill>
              </a:rPr>
              <a:t>Create S3 Bucket</a:t>
            </a:r>
          </a:p>
          <a:p>
            <a:pPr marL="285750" indent="-285750" algn="l">
              <a:buFont typeface="Arial" panose="020B0604020202020204" pitchFamily="34" charset="0"/>
              <a:buChar char="•"/>
            </a:pPr>
            <a:r>
              <a:rPr lang="en-US" sz="1400" kern="0" dirty="0" smtClean="0">
                <a:solidFill>
                  <a:schemeClr val="tx1"/>
                </a:solidFill>
              </a:rPr>
              <a:t>Uploading files</a:t>
            </a:r>
          </a:p>
          <a:p>
            <a:pPr marL="285750" indent="-285750" algn="l">
              <a:buFont typeface="Arial" panose="020B0604020202020204" pitchFamily="34" charset="0"/>
              <a:buChar char="•"/>
            </a:pPr>
            <a:r>
              <a:rPr lang="en-US" sz="1400" kern="0" dirty="0" smtClean="0">
                <a:solidFill>
                  <a:schemeClr val="tx1"/>
                </a:solidFill>
              </a:rPr>
              <a:t>Making file public and checking from browser</a:t>
            </a:r>
          </a:p>
          <a:p>
            <a:pPr marL="285750" indent="-285750" algn="l">
              <a:buFont typeface="Arial" panose="020B0604020202020204" pitchFamily="34" charset="0"/>
              <a:buChar char="•"/>
            </a:pPr>
            <a:r>
              <a:rPr lang="en-US" sz="1400" kern="0" dirty="0" smtClean="0">
                <a:solidFill>
                  <a:schemeClr val="tx1"/>
                </a:solidFill>
              </a:rPr>
              <a:t>Access the bucket through CLI</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1665969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S3</a:t>
            </a:r>
            <a:endParaRPr lang="en-US" altLang="en-US" sz="3600" dirty="0">
              <a:solidFill>
                <a:schemeClr val="tx1"/>
              </a:solidFill>
              <a:ea typeface="宋体" pitchFamily="2" charset="-122"/>
            </a:endParaRPr>
          </a:p>
        </p:txBody>
      </p:sp>
      <p:sp>
        <p:nvSpPr>
          <p:cNvPr id="5" name="Content Placeholder 2"/>
          <p:cNvSpPr txBox="1">
            <a:spLocks/>
          </p:cNvSpPr>
          <p:nvPr/>
        </p:nvSpPr>
        <p:spPr bwMode="auto">
          <a:xfrm>
            <a:off x="152400" y="1511573"/>
            <a:ext cx="8686800"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marL="285750" indent="-285750" algn="l">
              <a:buFont typeface="Arial" panose="020B0604020202020204" pitchFamily="34" charset="0"/>
              <a:buChar char="•"/>
            </a:pPr>
            <a:r>
              <a:rPr lang="en-US" sz="1400" kern="0" dirty="0" smtClean="0">
                <a:solidFill>
                  <a:schemeClr val="tx1"/>
                </a:solidFill>
              </a:rPr>
              <a:t>Introduction to Amazon S3</a:t>
            </a:r>
          </a:p>
          <a:p>
            <a:pPr marL="285750" indent="-285750" algn="l">
              <a:buFont typeface="Arial" panose="020B0604020202020204" pitchFamily="34" charset="0"/>
              <a:buChar char="•"/>
            </a:pPr>
            <a:r>
              <a:rPr lang="en-US" sz="1400" kern="0" dirty="0" smtClean="0">
                <a:solidFill>
                  <a:schemeClr val="tx1"/>
                </a:solidFill>
              </a:rPr>
              <a:t>S3 Benefits</a:t>
            </a:r>
          </a:p>
          <a:p>
            <a:pPr marL="285750" indent="-285750" algn="l">
              <a:buFont typeface="Arial" panose="020B0604020202020204" pitchFamily="34" charset="0"/>
              <a:buChar char="•"/>
            </a:pPr>
            <a:r>
              <a:rPr lang="en-US" sz="1400" kern="0" dirty="0" smtClean="0">
                <a:solidFill>
                  <a:schemeClr val="tx1"/>
                </a:solidFill>
              </a:rPr>
              <a:t>S3 Use Cases</a:t>
            </a:r>
          </a:p>
          <a:p>
            <a:pPr marL="285750" indent="-285750" algn="l">
              <a:buFont typeface="Arial" panose="020B0604020202020204" pitchFamily="34" charset="0"/>
              <a:buChar char="•"/>
            </a:pPr>
            <a:r>
              <a:rPr lang="en-US" sz="1400" kern="0" dirty="0" smtClean="0">
                <a:solidFill>
                  <a:schemeClr val="tx1"/>
                </a:solidFill>
              </a:rPr>
              <a:t>S3 Key Features</a:t>
            </a:r>
          </a:p>
          <a:p>
            <a:pPr marL="285750" indent="-285750" algn="l">
              <a:buFont typeface="Arial" panose="020B0604020202020204" pitchFamily="34" charset="0"/>
              <a:buChar char="•"/>
            </a:pPr>
            <a:r>
              <a:rPr lang="en-US" sz="1400" kern="0" dirty="0" smtClean="0">
                <a:solidFill>
                  <a:schemeClr val="tx1"/>
                </a:solidFill>
              </a:rPr>
              <a:t>Storage Classes</a:t>
            </a:r>
          </a:p>
          <a:p>
            <a:pPr marL="285750" indent="-285750" algn="l">
              <a:buFont typeface="Arial" panose="020B0604020202020204" pitchFamily="34" charset="0"/>
              <a:buChar char="•"/>
            </a:pPr>
            <a:r>
              <a:rPr lang="en-US" sz="1400" kern="0" dirty="0" smtClean="0">
                <a:solidFill>
                  <a:schemeClr val="tx1"/>
                </a:solidFill>
              </a:rPr>
              <a:t>S3 Pricing</a:t>
            </a:r>
          </a:p>
          <a:p>
            <a:pPr marL="285750" indent="-285750" algn="l">
              <a:buFont typeface="Arial" panose="020B0604020202020204" pitchFamily="34" charset="0"/>
              <a:buChar char="•"/>
            </a:pPr>
            <a:r>
              <a:rPr lang="en-US" sz="1400" kern="0" dirty="0" smtClean="0">
                <a:solidFill>
                  <a:schemeClr val="tx1"/>
                </a:solidFill>
              </a:rPr>
              <a:t>S3 Data Size</a:t>
            </a:r>
          </a:p>
          <a:p>
            <a:pPr marL="285750" indent="-285750" algn="l">
              <a:buFont typeface="Arial" panose="020B0604020202020204" pitchFamily="34" charset="0"/>
              <a:buChar char="•"/>
            </a:pPr>
            <a:r>
              <a:rPr lang="en-US" sz="1400" kern="0" dirty="0">
                <a:solidFill>
                  <a:schemeClr val="tx1"/>
                </a:solidFill>
              </a:rPr>
              <a:t>Website on S3</a:t>
            </a:r>
          </a:p>
          <a:p>
            <a:pPr marL="285750" indent="-285750" algn="l">
              <a:buFont typeface="Arial" panose="020B0604020202020204" pitchFamily="34" charset="0"/>
              <a:buChar char="•"/>
            </a:pPr>
            <a:r>
              <a:rPr lang="en-US" sz="1400" kern="0" dirty="0" smtClean="0">
                <a:solidFill>
                  <a:schemeClr val="tx1"/>
                </a:solidFill>
              </a:rPr>
              <a:t>Lab Exercise</a:t>
            </a:r>
            <a:endParaRPr lang="en-US" sz="1400" kern="0" dirty="0">
              <a:solidFill>
                <a:schemeClr val="tx1"/>
              </a:solidFill>
            </a:endParaRPr>
          </a:p>
          <a:p>
            <a:pPr algn="l"/>
            <a:endParaRPr lang="en-US" sz="1400" kern="0" dirty="0" smtClean="0">
              <a:solidFill>
                <a:schemeClr val="tx1"/>
              </a:solidFill>
            </a:endParaRPr>
          </a:p>
          <a:p>
            <a:pPr marL="285750" indent="-285750" algn="l">
              <a:buFont typeface="Arial" panose="020B0604020202020204" pitchFamily="34" charset="0"/>
              <a:buChar char="•"/>
            </a:pPr>
            <a:endParaRPr lang="en-US" sz="1400" kern="0" dirty="0" smtClean="0">
              <a:solidFill>
                <a:schemeClr val="tx1"/>
              </a:solidFill>
            </a:endParaRPr>
          </a:p>
          <a:p>
            <a:pPr marL="285750" indent="-285750" algn="l">
              <a:buFont typeface="Arial" panose="020B0604020202020204" pitchFamily="34" charset="0"/>
              <a:buChar char="•"/>
            </a:pPr>
            <a:endParaRPr lang="en-US" sz="1400" kern="0" dirty="0" smtClean="0">
              <a:solidFill>
                <a:schemeClr val="tx1"/>
              </a:solidFill>
            </a:endParaRPr>
          </a:p>
          <a:p>
            <a:pPr marL="285750" indent="-285750" algn="l">
              <a:buFont typeface="Arial" panose="020B0604020202020204" pitchFamily="34" charset="0"/>
              <a:buChar char="•"/>
            </a:pPr>
            <a:endParaRPr lang="en-US" sz="1400" kern="0" dirty="0" smtClean="0">
              <a:solidFill>
                <a:schemeClr val="tx1"/>
              </a:solidFill>
            </a:endParaRPr>
          </a:p>
          <a:p>
            <a:pPr marL="285750" indent="-285750" algn="l">
              <a:buFont typeface="Arial" panose="020B0604020202020204" pitchFamily="34" charset="0"/>
              <a:buChar char="•"/>
            </a:pPr>
            <a:endParaRPr lang="en-US" sz="1400" kern="0" dirty="0" smtClean="0">
              <a:solidFill>
                <a:schemeClr val="tx1"/>
              </a:solidFill>
            </a:endParaRPr>
          </a:p>
          <a:p>
            <a:pPr marL="285750" indent="-285750" algn="l">
              <a:buFont typeface="Arial" panose="020B0604020202020204" pitchFamily="34" charset="0"/>
              <a:buChar char="•"/>
            </a:pPr>
            <a:endParaRPr lang="en-US" sz="1400" kern="0" dirty="0">
              <a:solidFill>
                <a:schemeClr val="tx1"/>
              </a:solidFill>
            </a:endParaRPr>
          </a:p>
        </p:txBody>
      </p:sp>
    </p:spTree>
    <p:extLst>
      <p:ext uri="{BB962C8B-B14F-4D97-AF65-F5344CB8AC3E}">
        <p14:creationId xmlns:p14="http://schemas.microsoft.com/office/powerpoint/2010/main" val="2274892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S3</a:t>
            </a:r>
            <a:endParaRPr lang="en-US" altLang="en-US" sz="3600" dirty="0">
              <a:solidFill>
                <a:schemeClr val="tx1"/>
              </a:solidFill>
              <a:ea typeface="宋体" pitchFamily="2" charset="-122"/>
            </a:endParaRPr>
          </a:p>
        </p:txBody>
      </p:sp>
      <p:sp>
        <p:nvSpPr>
          <p:cNvPr id="5" name="TextBox 4"/>
          <p:cNvSpPr txBox="1"/>
          <p:nvPr/>
        </p:nvSpPr>
        <p:spPr>
          <a:xfrm>
            <a:off x="381000" y="2422529"/>
            <a:ext cx="8534400" cy="1323439"/>
          </a:xfrm>
          <a:prstGeom prst="rect">
            <a:avLst/>
          </a:prstGeom>
          <a:noFill/>
        </p:spPr>
        <p:txBody>
          <a:bodyPr wrap="square" rtlCol="0">
            <a:spAutoFit/>
          </a:bodyPr>
          <a:lstStyle/>
          <a:p>
            <a:pPr algn="ctr"/>
            <a:r>
              <a:rPr lang="en-US" sz="8000" b="1" dirty="0" smtClean="0"/>
              <a:t>Thank You</a:t>
            </a:r>
            <a:endParaRPr lang="en-US" sz="8000" dirty="0"/>
          </a:p>
        </p:txBody>
      </p:sp>
    </p:spTree>
    <p:extLst>
      <p:ext uri="{BB962C8B-B14F-4D97-AF65-F5344CB8AC3E}">
        <p14:creationId xmlns:p14="http://schemas.microsoft.com/office/powerpoint/2010/main" val="575434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S3</a:t>
            </a:r>
            <a:endParaRPr lang="en-US" altLang="en-US" sz="3600" dirty="0">
              <a:solidFill>
                <a:schemeClr val="tx1"/>
              </a:solidFill>
              <a:ea typeface="宋体" pitchFamily="2" charset="-122"/>
            </a:endParaRPr>
          </a:p>
        </p:txBody>
      </p:sp>
      <p:sp>
        <p:nvSpPr>
          <p:cNvPr id="6" name="Content Placeholder 2"/>
          <p:cNvSpPr txBox="1">
            <a:spLocks/>
          </p:cNvSpPr>
          <p:nvPr/>
        </p:nvSpPr>
        <p:spPr bwMode="auto">
          <a:xfrm>
            <a:off x="228600" y="1295549"/>
            <a:ext cx="8686800"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endParaRPr lang="en-US" sz="1400" b="1" kern="0" dirty="0" smtClean="0">
              <a:solidFill>
                <a:schemeClr val="tx1"/>
              </a:solidFill>
            </a:endParaRPr>
          </a:p>
          <a:p>
            <a:pPr algn="l">
              <a:buFontTx/>
            </a:pPr>
            <a:r>
              <a:rPr lang="en-US" sz="1400" b="1" u="sng" kern="0" dirty="0" smtClean="0">
                <a:solidFill>
                  <a:srgbClr val="00B050"/>
                </a:solidFill>
              </a:rPr>
              <a:t>Amazon S3</a:t>
            </a:r>
          </a:p>
          <a:p>
            <a:pPr algn="l">
              <a:buFontTx/>
            </a:pPr>
            <a:endParaRPr lang="en-US" sz="1400" kern="0" dirty="0" smtClean="0">
              <a:solidFill>
                <a:schemeClr val="tx1"/>
              </a:solidFill>
            </a:endParaRPr>
          </a:p>
          <a:p>
            <a:pPr algn="l">
              <a:buFontTx/>
            </a:pPr>
            <a:r>
              <a:rPr lang="en-US" sz="1400" kern="0" dirty="0" smtClean="0">
                <a:solidFill>
                  <a:schemeClr val="tx1"/>
                </a:solidFill>
              </a:rPr>
              <a:t>Amazon Simple Storage Service (Amazon S3), provides secure, durable, highly-scalable object storage. </a:t>
            </a:r>
          </a:p>
          <a:p>
            <a:pPr algn="l">
              <a:buFontTx/>
            </a:pPr>
            <a:endParaRPr lang="en-US" sz="1400" kern="0" dirty="0" smtClean="0">
              <a:solidFill>
                <a:schemeClr val="tx1"/>
              </a:solidFill>
            </a:endParaRPr>
          </a:p>
          <a:p>
            <a:pPr algn="l">
              <a:buFontTx/>
            </a:pPr>
            <a:r>
              <a:rPr lang="en-US" sz="1400" kern="0" dirty="0" smtClean="0">
                <a:solidFill>
                  <a:schemeClr val="tx1"/>
                </a:solidFill>
              </a:rPr>
              <a:t>Amazon S3 stores data as objects within resources called "buckets." You can store as many objects as you want within a bucket, and write, read, and delete objects in your bucket. Objects can be up to </a:t>
            </a:r>
            <a:r>
              <a:rPr lang="en-US" sz="1400" b="1" kern="0" dirty="0" smtClean="0">
                <a:solidFill>
                  <a:schemeClr val="tx1"/>
                </a:solidFill>
              </a:rPr>
              <a:t>5 terabytes in size</a:t>
            </a:r>
            <a:r>
              <a:rPr lang="en-US" sz="1400" kern="0" dirty="0" smtClean="0">
                <a:solidFill>
                  <a:schemeClr val="tx1"/>
                </a:solidFill>
              </a:rPr>
              <a:t>.</a:t>
            </a:r>
          </a:p>
          <a:p>
            <a:pPr algn="l">
              <a:buFontTx/>
            </a:pPr>
            <a:endParaRPr lang="en-US" sz="1400" kern="0" dirty="0" smtClean="0">
              <a:solidFill>
                <a:schemeClr val="tx1"/>
              </a:solidFill>
            </a:endParaRPr>
          </a:p>
          <a:p>
            <a:pPr algn="l">
              <a:buFontTx/>
            </a:pPr>
            <a:r>
              <a:rPr lang="en-US" sz="1400" kern="0" dirty="0" smtClean="0">
                <a:solidFill>
                  <a:schemeClr val="tx1"/>
                </a:solidFill>
              </a:rPr>
              <a:t>Amazon S3 is easy to use, with a </a:t>
            </a:r>
            <a:r>
              <a:rPr lang="en-US" sz="1400" b="1" kern="0" dirty="0" smtClean="0">
                <a:solidFill>
                  <a:schemeClr val="tx1"/>
                </a:solidFill>
              </a:rPr>
              <a:t>simple web service interface </a:t>
            </a:r>
            <a:r>
              <a:rPr lang="en-US" sz="1400" kern="0" dirty="0" smtClean="0">
                <a:solidFill>
                  <a:schemeClr val="tx1"/>
                </a:solidFill>
              </a:rPr>
              <a:t>to store and retrieve any amount of data from anywhere on the web.</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4044058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S3</a:t>
            </a:r>
            <a:endParaRPr lang="en-US" altLang="en-US" sz="3600" dirty="0">
              <a:solidFill>
                <a:schemeClr val="tx1"/>
              </a:solidFill>
              <a:ea typeface="宋体" pitchFamily="2" charset="-122"/>
            </a:endParaRPr>
          </a:p>
        </p:txBody>
      </p:sp>
      <p:sp>
        <p:nvSpPr>
          <p:cNvPr id="5" name="Content Placeholder 2"/>
          <p:cNvSpPr txBox="1">
            <a:spLocks/>
          </p:cNvSpPr>
          <p:nvPr/>
        </p:nvSpPr>
        <p:spPr bwMode="auto">
          <a:xfrm>
            <a:off x="150391" y="1223541"/>
            <a:ext cx="8686800" cy="424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endParaRPr lang="en-US" sz="1400" b="1" u="sng" kern="0" dirty="0" smtClean="0">
              <a:solidFill>
                <a:srgbClr val="00B050"/>
              </a:solidFill>
            </a:endParaRPr>
          </a:p>
          <a:p>
            <a:pPr algn="l">
              <a:buFontTx/>
            </a:pPr>
            <a:r>
              <a:rPr lang="en-US" sz="1400" b="1" u="sng" kern="0" dirty="0" smtClean="0">
                <a:solidFill>
                  <a:srgbClr val="00B050"/>
                </a:solidFill>
              </a:rPr>
              <a:t>S3 Benefits:</a:t>
            </a:r>
          </a:p>
          <a:p>
            <a:pPr algn="l">
              <a:buFontTx/>
            </a:pPr>
            <a:endParaRPr lang="en-US" sz="1400" b="1" u="sng" kern="0" dirty="0" smtClean="0">
              <a:solidFill>
                <a:srgbClr val="00B050"/>
              </a:solidFill>
            </a:endParaRPr>
          </a:p>
          <a:p>
            <a:pPr algn="l">
              <a:buFontTx/>
            </a:pPr>
            <a:r>
              <a:rPr lang="en-US" sz="1400" b="1" kern="0" dirty="0" smtClean="0">
                <a:solidFill>
                  <a:schemeClr val="tx1"/>
                </a:solidFill>
              </a:rPr>
              <a:t>Durable</a:t>
            </a:r>
          </a:p>
          <a:p>
            <a:pPr algn="l">
              <a:buFontTx/>
            </a:pPr>
            <a:r>
              <a:rPr lang="en-US" sz="1400" kern="0" dirty="0" smtClean="0">
                <a:solidFill>
                  <a:schemeClr val="tx1"/>
                </a:solidFill>
              </a:rPr>
              <a:t>Amazon S3 provides durable infrastructure to store important data and is designed for durability of 99.999999999% of objects. </a:t>
            </a:r>
            <a:br>
              <a:rPr lang="en-US" sz="1400" kern="0" dirty="0" smtClean="0">
                <a:solidFill>
                  <a:schemeClr val="tx1"/>
                </a:solidFill>
              </a:rPr>
            </a:br>
            <a:endParaRPr lang="en-US" sz="1400" kern="0" dirty="0" smtClean="0">
              <a:solidFill>
                <a:schemeClr val="tx1"/>
              </a:solidFill>
            </a:endParaRPr>
          </a:p>
          <a:p>
            <a:pPr algn="l">
              <a:buFontTx/>
            </a:pPr>
            <a:r>
              <a:rPr lang="en-US" sz="1400" b="1" kern="0" dirty="0" smtClean="0">
                <a:solidFill>
                  <a:schemeClr val="tx1"/>
                </a:solidFill>
              </a:rPr>
              <a:t>Low Cost</a:t>
            </a:r>
          </a:p>
          <a:p>
            <a:pPr algn="l">
              <a:buFontTx/>
            </a:pPr>
            <a:r>
              <a:rPr lang="en-US" sz="1400" kern="0" dirty="0" smtClean="0">
                <a:solidFill>
                  <a:schemeClr val="tx1"/>
                </a:solidFill>
              </a:rPr>
              <a:t>Amazon S3 allows you to store large amounts of data at a very low cost. </a:t>
            </a:r>
          </a:p>
          <a:p>
            <a:pPr algn="l">
              <a:buFontTx/>
            </a:pPr>
            <a:endParaRPr lang="en-US" sz="1400" kern="0" dirty="0" smtClean="0">
              <a:solidFill>
                <a:schemeClr val="tx1"/>
              </a:solidFill>
            </a:endParaRPr>
          </a:p>
          <a:p>
            <a:pPr algn="l">
              <a:buFontTx/>
            </a:pPr>
            <a:r>
              <a:rPr lang="en-US" sz="1400" b="1" kern="0" dirty="0" smtClean="0">
                <a:solidFill>
                  <a:schemeClr val="tx1"/>
                </a:solidFill>
              </a:rPr>
              <a:t>Available</a:t>
            </a:r>
          </a:p>
          <a:p>
            <a:pPr algn="l">
              <a:buFontTx/>
            </a:pPr>
            <a:r>
              <a:rPr lang="en-US" sz="1400" kern="0" dirty="0" smtClean="0">
                <a:solidFill>
                  <a:schemeClr val="tx1"/>
                </a:solidFill>
              </a:rPr>
              <a:t>Amazon S3 Standard is designed for up to 99.99% availability of objects over a given year and is backed by the Amazon S3 Service Level Agreement, ensuring that you can rely on it when needed. </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1991645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S3</a:t>
            </a:r>
            <a:endParaRPr lang="en-US" altLang="en-US" sz="3600" dirty="0">
              <a:solidFill>
                <a:schemeClr val="tx1"/>
              </a:solidFill>
              <a:ea typeface="宋体" pitchFamily="2" charset="-122"/>
            </a:endParaRPr>
          </a:p>
        </p:txBody>
      </p:sp>
      <p:sp>
        <p:nvSpPr>
          <p:cNvPr id="6" name="Content Placeholder 2"/>
          <p:cNvSpPr txBox="1">
            <a:spLocks/>
          </p:cNvSpPr>
          <p:nvPr/>
        </p:nvSpPr>
        <p:spPr bwMode="auto">
          <a:xfrm>
            <a:off x="228600" y="1295548"/>
            <a:ext cx="8686800" cy="4320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kern="0" dirty="0" smtClean="0">
                <a:solidFill>
                  <a:schemeClr val="tx1"/>
                </a:solidFill>
              </a:rPr>
              <a:t>Secure</a:t>
            </a:r>
          </a:p>
          <a:p>
            <a:pPr algn="l">
              <a:buFontTx/>
            </a:pPr>
            <a:r>
              <a:rPr lang="en-US" sz="1400" kern="0" dirty="0" smtClean="0">
                <a:solidFill>
                  <a:schemeClr val="tx1"/>
                </a:solidFill>
              </a:rPr>
              <a:t>Amazon S3 supports data transfer over SSL and automatic encryption of your data once it is uploaded. You can also configure bucket policies to manage object permissions and control access to your data using AWS Identity and Access Management (IAM).</a:t>
            </a:r>
          </a:p>
          <a:p>
            <a:pPr algn="l">
              <a:buFontTx/>
            </a:pPr>
            <a:endParaRPr lang="en-US" sz="1400" kern="0" dirty="0" smtClean="0">
              <a:solidFill>
                <a:schemeClr val="tx1"/>
              </a:solidFill>
            </a:endParaRPr>
          </a:p>
          <a:p>
            <a:pPr algn="l">
              <a:buFontTx/>
            </a:pPr>
            <a:r>
              <a:rPr lang="en-US" sz="1400" b="1" kern="0" dirty="0" smtClean="0">
                <a:solidFill>
                  <a:schemeClr val="tx1"/>
                </a:solidFill>
              </a:rPr>
              <a:t>Scalable</a:t>
            </a:r>
          </a:p>
          <a:p>
            <a:pPr algn="l">
              <a:buFontTx/>
            </a:pPr>
            <a:r>
              <a:rPr lang="en-US" sz="1400" kern="0" dirty="0" smtClean="0">
                <a:solidFill>
                  <a:schemeClr val="tx1"/>
                </a:solidFill>
              </a:rPr>
              <a:t>With Amazon S3, you can store as much data as you want and access it when needed. You can stop guessing your future storage needs and scale up and down as required, dramatically increasing business agility.</a:t>
            </a:r>
          </a:p>
          <a:p>
            <a:pPr algn="l">
              <a:buFontTx/>
            </a:pPr>
            <a:endParaRPr lang="en-US" sz="1400" kern="0" dirty="0" smtClean="0">
              <a:solidFill>
                <a:schemeClr val="tx1"/>
              </a:solidFill>
            </a:endParaRPr>
          </a:p>
          <a:p>
            <a:pPr algn="l"/>
            <a:r>
              <a:rPr lang="en-US" sz="1400" b="1" dirty="0">
                <a:solidFill>
                  <a:schemeClr val="tx1"/>
                </a:solidFill>
              </a:rPr>
              <a:t>Send Event Notifications</a:t>
            </a:r>
          </a:p>
          <a:p>
            <a:pPr algn="l"/>
            <a:r>
              <a:rPr lang="en-US" sz="1400" dirty="0">
                <a:solidFill>
                  <a:schemeClr val="tx1"/>
                </a:solidFill>
              </a:rPr>
              <a:t>Amazon S3 can send event notifications when objects are uploaded to Amazon S3. Amazon S3 event notifications can be delivered using Amazon SQS or Amazon SNS enabling you to trigger workflows, alerts, or other processing. </a:t>
            </a:r>
            <a:endParaRPr lang="en-US" sz="1400" dirty="0" smtClean="0">
              <a:solidFill>
                <a:schemeClr val="tx1"/>
              </a:solidFill>
            </a:endParaRPr>
          </a:p>
          <a:p>
            <a:pPr algn="l"/>
            <a:endParaRPr lang="en-US" sz="1400" dirty="0">
              <a:solidFill>
                <a:schemeClr val="tx1"/>
              </a:solidFill>
            </a:endParaRPr>
          </a:p>
          <a:p>
            <a:pPr algn="l"/>
            <a:r>
              <a:rPr lang="en-US" sz="1400" b="1" dirty="0">
                <a:solidFill>
                  <a:schemeClr val="tx1"/>
                </a:solidFill>
              </a:rPr>
              <a:t>S3 integrations </a:t>
            </a:r>
            <a:r>
              <a:rPr lang="en-US" sz="1400" dirty="0">
                <a:solidFill>
                  <a:schemeClr val="tx1"/>
                </a:solidFill>
              </a:rPr>
              <a:t>include Amazon </a:t>
            </a:r>
            <a:r>
              <a:rPr lang="en-US" sz="1400" dirty="0" err="1">
                <a:solidFill>
                  <a:schemeClr val="tx1"/>
                </a:solidFill>
              </a:rPr>
              <a:t>CloudFront</a:t>
            </a:r>
            <a:r>
              <a:rPr lang="en-US" sz="1400" dirty="0">
                <a:solidFill>
                  <a:schemeClr val="tx1"/>
                </a:solidFill>
              </a:rPr>
              <a:t>, Amazon </a:t>
            </a:r>
            <a:r>
              <a:rPr lang="en-US" sz="1400" dirty="0" err="1">
                <a:solidFill>
                  <a:schemeClr val="tx1"/>
                </a:solidFill>
              </a:rPr>
              <a:t>CloudWatch</a:t>
            </a:r>
            <a:r>
              <a:rPr lang="en-US" sz="1400" dirty="0">
                <a:solidFill>
                  <a:schemeClr val="tx1"/>
                </a:solidFill>
              </a:rPr>
              <a:t>, Amazon Kinesis, Amazon RDS, Amazon Glacier, Amazon EBS, Amazon </a:t>
            </a:r>
            <a:r>
              <a:rPr lang="en-US" sz="1400" dirty="0" err="1">
                <a:solidFill>
                  <a:schemeClr val="tx1"/>
                </a:solidFill>
              </a:rPr>
              <a:t>DynamoDB</a:t>
            </a:r>
            <a:r>
              <a:rPr lang="en-US" sz="1400" dirty="0">
                <a:solidFill>
                  <a:schemeClr val="tx1"/>
                </a:solidFill>
              </a:rPr>
              <a:t>, Amazon Redshift, Amazon Route 53, Amazon EMR, Amazon VPC, Amazon KMS, and AWS Lambda</a:t>
            </a:r>
          </a:p>
          <a:p>
            <a:pPr algn="l"/>
            <a:endParaRPr lang="en-US" sz="1400" dirty="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2858096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S3</a:t>
            </a:r>
            <a:endParaRPr lang="en-US" altLang="en-US" sz="3600" dirty="0">
              <a:solidFill>
                <a:schemeClr val="tx1"/>
              </a:solidFill>
              <a:ea typeface="宋体" pitchFamily="2" charset="-122"/>
            </a:endParaRPr>
          </a:p>
        </p:txBody>
      </p:sp>
      <p:sp>
        <p:nvSpPr>
          <p:cNvPr id="7" name="Content Placeholder 2"/>
          <p:cNvSpPr txBox="1">
            <a:spLocks/>
          </p:cNvSpPr>
          <p:nvPr/>
        </p:nvSpPr>
        <p:spPr bwMode="auto">
          <a:xfrm>
            <a:off x="152400" y="1295549"/>
            <a:ext cx="8686800"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u="sng" kern="0" dirty="0" smtClean="0">
                <a:solidFill>
                  <a:srgbClr val="00B050"/>
                </a:solidFill>
              </a:rPr>
              <a:t>S3 Key Features:</a:t>
            </a:r>
          </a:p>
          <a:p>
            <a:pPr algn="l">
              <a:buFontTx/>
            </a:pPr>
            <a:endParaRPr lang="en-US" sz="1400" b="1" u="sng" kern="0" dirty="0" smtClean="0">
              <a:solidFill>
                <a:srgbClr val="00B050"/>
              </a:solidFill>
            </a:endParaRPr>
          </a:p>
          <a:p>
            <a:pPr algn="l">
              <a:buFontTx/>
            </a:pPr>
            <a:r>
              <a:rPr lang="en-US" sz="1400" b="1" kern="0" dirty="0" smtClean="0">
                <a:solidFill>
                  <a:schemeClr val="tx1"/>
                </a:solidFill>
              </a:rPr>
              <a:t>Storage and Security</a:t>
            </a:r>
          </a:p>
          <a:p>
            <a:pPr algn="l">
              <a:buFontTx/>
            </a:pPr>
            <a:r>
              <a:rPr lang="en-US" sz="1400" kern="0" dirty="0" smtClean="0">
                <a:solidFill>
                  <a:schemeClr val="tx1"/>
                </a:solidFill>
              </a:rPr>
              <a:t>Amazon S3 stores data as objects within resources called "buckets." You can store as many objects as you want within a bucket, and write, read, and delete objects in your bucket. Objects can be up to </a:t>
            </a:r>
            <a:r>
              <a:rPr lang="en-US" sz="1400" b="1" kern="0" dirty="0" smtClean="0">
                <a:solidFill>
                  <a:schemeClr val="tx1"/>
                </a:solidFill>
              </a:rPr>
              <a:t>5 terabytes in size</a:t>
            </a:r>
            <a:r>
              <a:rPr lang="en-US" sz="1400" kern="0" dirty="0" smtClean="0">
                <a:solidFill>
                  <a:schemeClr val="tx1"/>
                </a:solidFill>
              </a:rPr>
              <a:t>.</a:t>
            </a:r>
            <a:br>
              <a:rPr lang="en-US" sz="1400" kern="0" dirty="0" smtClean="0">
                <a:solidFill>
                  <a:schemeClr val="tx1"/>
                </a:solidFill>
              </a:rPr>
            </a:br>
            <a:endParaRPr lang="en-US" sz="1400" kern="0" dirty="0" smtClean="0">
              <a:solidFill>
                <a:schemeClr val="tx1"/>
              </a:solidFill>
            </a:endParaRPr>
          </a:p>
          <a:p>
            <a:pPr algn="l">
              <a:buFontTx/>
            </a:pPr>
            <a:r>
              <a:rPr lang="en-US" sz="1400" kern="0" dirty="0" smtClean="0">
                <a:solidFill>
                  <a:schemeClr val="tx1"/>
                </a:solidFill>
              </a:rPr>
              <a:t>You can control access to the bucket (who can create, delete, and retrieve objects in the bucket for example), view access logs for the bucket and its objects, and choose the AWS region where a bucket is stored to optimize for latency, minimize costs, or address regulatory requirements</a:t>
            </a:r>
          </a:p>
          <a:p>
            <a:pPr algn="l">
              <a:buFontTx/>
            </a:pPr>
            <a:endParaRPr lang="en-US" sz="1400" b="1" kern="0" dirty="0" smtClean="0">
              <a:solidFill>
                <a:schemeClr val="tx1"/>
              </a:solidFill>
            </a:endParaRPr>
          </a:p>
          <a:p>
            <a:pPr algn="l">
              <a:buFontTx/>
            </a:pPr>
            <a:r>
              <a:rPr lang="en-US" sz="1400" b="1" kern="0" dirty="0" smtClean="0">
                <a:solidFill>
                  <a:schemeClr val="tx1"/>
                </a:solidFill>
              </a:rPr>
              <a:t>Cross-Region Replication</a:t>
            </a:r>
          </a:p>
          <a:p>
            <a:pPr algn="l">
              <a:buFontTx/>
            </a:pPr>
            <a:r>
              <a:rPr lang="en-US" sz="1400" b="1" kern="0" dirty="0" smtClean="0">
                <a:solidFill>
                  <a:schemeClr val="tx1"/>
                </a:solidFill>
              </a:rPr>
              <a:t>Cross-region replication (CRR) </a:t>
            </a:r>
            <a:r>
              <a:rPr lang="en-US" sz="1400" kern="0" dirty="0" smtClean="0">
                <a:solidFill>
                  <a:schemeClr val="tx1"/>
                </a:solidFill>
              </a:rPr>
              <a:t>provides automated, fast, reliable data replication across AWS regions. Every object uploaded to an S3 bucket is automatically replicated to a destination bucket in a different AWS region that you choose</a:t>
            </a:r>
          </a:p>
          <a:p>
            <a:pPr algn="l">
              <a:buFontTx/>
            </a:pPr>
            <a:endParaRPr lang="en-US" sz="1400" kern="0" dirty="0" smtClean="0">
              <a:solidFill>
                <a:schemeClr val="tx1"/>
              </a:solidFill>
            </a:endParaRPr>
          </a:p>
          <a:p>
            <a:pPr algn="l">
              <a:buFontTx/>
            </a:pPr>
            <a:r>
              <a:rPr lang="en-US" sz="1400" b="1" kern="0" dirty="0" smtClean="0">
                <a:solidFill>
                  <a:schemeClr val="tx1"/>
                </a:solidFill>
              </a:rPr>
              <a:t>Event Notifications</a:t>
            </a:r>
          </a:p>
          <a:p>
            <a:pPr algn="l">
              <a:buFontTx/>
            </a:pPr>
            <a:r>
              <a:rPr lang="en-US" sz="1400" kern="0" dirty="0" smtClean="0">
                <a:solidFill>
                  <a:schemeClr val="tx1"/>
                </a:solidFill>
              </a:rPr>
              <a:t>Amazon S3 event notifications can be sent when objects are uploaded to or deleted from Amazon S3</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1624192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S3</a:t>
            </a:r>
            <a:endParaRPr lang="en-US" altLang="en-US" sz="3600" dirty="0">
              <a:solidFill>
                <a:schemeClr val="tx1"/>
              </a:solidFill>
              <a:ea typeface="宋体" pitchFamily="2" charset="-122"/>
            </a:endParaRPr>
          </a:p>
        </p:txBody>
      </p:sp>
      <p:sp>
        <p:nvSpPr>
          <p:cNvPr id="5" name="Content Placeholder 2"/>
          <p:cNvSpPr txBox="1">
            <a:spLocks/>
          </p:cNvSpPr>
          <p:nvPr/>
        </p:nvSpPr>
        <p:spPr bwMode="auto">
          <a:xfrm>
            <a:off x="228600" y="1295549"/>
            <a:ext cx="8686800"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lnSpcReduction="10000"/>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endParaRPr lang="en-US" sz="1400" b="1" kern="0" dirty="0" smtClean="0">
              <a:solidFill>
                <a:schemeClr val="tx1"/>
              </a:solidFill>
            </a:endParaRPr>
          </a:p>
          <a:p>
            <a:pPr algn="l">
              <a:buFontTx/>
            </a:pPr>
            <a:r>
              <a:rPr lang="en-US" sz="1400" b="1" kern="0" dirty="0" smtClean="0">
                <a:solidFill>
                  <a:schemeClr val="tx1"/>
                </a:solidFill>
              </a:rPr>
              <a:t>Versioning</a:t>
            </a:r>
          </a:p>
          <a:p>
            <a:pPr algn="l">
              <a:buFontTx/>
            </a:pPr>
            <a:r>
              <a:rPr lang="en-US" sz="1400" kern="0" dirty="0" smtClean="0">
                <a:solidFill>
                  <a:schemeClr val="tx1"/>
                </a:solidFill>
              </a:rPr>
              <a:t>Amazon S3 allows you to enable versioning so you can preserve, retrieve, and restore every version of every object stored in an Amazon S3 bucket.</a:t>
            </a:r>
          </a:p>
          <a:p>
            <a:pPr algn="l">
              <a:buFontTx/>
            </a:pPr>
            <a:endParaRPr lang="en-US" sz="1400" b="1" kern="0" dirty="0" smtClean="0">
              <a:solidFill>
                <a:schemeClr val="tx1"/>
              </a:solidFill>
            </a:endParaRPr>
          </a:p>
          <a:p>
            <a:pPr algn="l">
              <a:buFontTx/>
            </a:pPr>
            <a:r>
              <a:rPr lang="en-US" sz="1400" b="1" kern="0" dirty="0" smtClean="0">
                <a:solidFill>
                  <a:schemeClr val="tx1"/>
                </a:solidFill>
              </a:rPr>
              <a:t>Lifecycle Management</a:t>
            </a:r>
          </a:p>
          <a:p>
            <a:pPr algn="l">
              <a:buFontTx/>
            </a:pPr>
            <a:r>
              <a:rPr lang="en-US" sz="1400" kern="0" dirty="0" smtClean="0">
                <a:solidFill>
                  <a:schemeClr val="tx1"/>
                </a:solidFill>
              </a:rPr>
              <a:t>Amazon S3 provides a number of capabilities to manage the lifecycle of your data, including automated migration of older data from S3 Standard to S3 Standard - Infrequent Access and Amazon Glacier</a:t>
            </a:r>
          </a:p>
          <a:p>
            <a:pPr algn="l">
              <a:buFontTx/>
            </a:pPr>
            <a:endParaRPr lang="en-US" sz="1400" b="1" kern="0" dirty="0" smtClean="0">
              <a:solidFill>
                <a:schemeClr val="tx1"/>
              </a:solidFill>
            </a:endParaRPr>
          </a:p>
          <a:p>
            <a:pPr algn="l">
              <a:buFontTx/>
            </a:pPr>
            <a:r>
              <a:rPr lang="en-US" sz="1400" b="1" kern="0" dirty="0" smtClean="0">
                <a:solidFill>
                  <a:schemeClr val="tx1"/>
                </a:solidFill>
              </a:rPr>
              <a:t>Encryption</a:t>
            </a:r>
          </a:p>
          <a:p>
            <a:pPr algn="l">
              <a:buFontTx/>
            </a:pPr>
            <a:r>
              <a:rPr lang="en-US" sz="1400" kern="0" dirty="0" smtClean="0">
                <a:solidFill>
                  <a:schemeClr val="tx1"/>
                </a:solidFill>
              </a:rPr>
              <a:t>Amazon S3 encrypts data in transit via SSL-encrypted endpoints and can also encrypt data at rest with three options for managing encryption keys: directly by S3, through AWS Key Management Service (AWS KMS), or you can provide your own keys</a:t>
            </a:r>
          </a:p>
          <a:p>
            <a:pPr algn="l">
              <a:buFontTx/>
            </a:pPr>
            <a:endParaRPr lang="en-US" sz="1400" b="1" kern="0" dirty="0" smtClean="0">
              <a:solidFill>
                <a:schemeClr val="tx1"/>
              </a:solidFill>
            </a:endParaRPr>
          </a:p>
          <a:p>
            <a:pPr algn="l">
              <a:buFontTx/>
            </a:pPr>
            <a:r>
              <a:rPr lang="en-US" sz="1400" b="1" kern="0" dirty="0" smtClean="0">
                <a:solidFill>
                  <a:schemeClr val="tx1"/>
                </a:solidFill>
              </a:rPr>
              <a:t>Security and Access Management</a:t>
            </a:r>
          </a:p>
          <a:p>
            <a:pPr algn="l">
              <a:buFontTx/>
            </a:pPr>
            <a:r>
              <a:rPr lang="en-US" sz="1400" kern="0" dirty="0" smtClean="0">
                <a:solidFill>
                  <a:schemeClr val="tx1"/>
                </a:solidFill>
              </a:rPr>
              <a:t>Amazon S3 provides several mechanisms to control and monitor who can access your data as well as how, when, and where they can access it. VPC endpoints allow you to create a secure connection without a gateway or NAT instances</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2438908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S3</a:t>
            </a:r>
            <a:endParaRPr lang="en-US" altLang="en-US" sz="3600" dirty="0">
              <a:solidFill>
                <a:schemeClr val="tx1"/>
              </a:solidFill>
              <a:ea typeface="宋体" pitchFamily="2" charset="-122"/>
            </a:endParaRPr>
          </a:p>
        </p:txBody>
      </p:sp>
      <p:sp>
        <p:nvSpPr>
          <p:cNvPr id="6" name="Content Placeholder 2"/>
          <p:cNvSpPr txBox="1">
            <a:spLocks/>
          </p:cNvSpPr>
          <p:nvPr/>
        </p:nvSpPr>
        <p:spPr bwMode="auto">
          <a:xfrm>
            <a:off x="177105" y="1511573"/>
            <a:ext cx="8686800"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kern="0" dirty="0" smtClean="0">
                <a:solidFill>
                  <a:schemeClr val="tx1"/>
                </a:solidFill>
              </a:rPr>
              <a:t>Cost Monitoring and Controls</a:t>
            </a:r>
          </a:p>
          <a:p>
            <a:pPr algn="l">
              <a:buFontTx/>
            </a:pPr>
            <a:r>
              <a:rPr lang="en-US" sz="1400" kern="0" dirty="0" smtClean="0">
                <a:solidFill>
                  <a:schemeClr val="tx1"/>
                </a:solidFill>
              </a:rPr>
              <a:t>Amazon S3 has several features for managing and controlling your costs, including bucket tagging to manage cost allocation and integration with Amazon </a:t>
            </a:r>
            <a:r>
              <a:rPr lang="en-US" sz="1400" kern="0" dirty="0" err="1" smtClean="0">
                <a:solidFill>
                  <a:schemeClr val="tx1"/>
                </a:solidFill>
              </a:rPr>
              <a:t>CloudWatch</a:t>
            </a:r>
            <a:r>
              <a:rPr lang="en-US" sz="1400" kern="0" dirty="0" smtClean="0">
                <a:solidFill>
                  <a:schemeClr val="tx1"/>
                </a:solidFill>
              </a:rPr>
              <a:t> to receive billing alerts</a:t>
            </a:r>
          </a:p>
          <a:p>
            <a:pPr algn="l">
              <a:buFontTx/>
            </a:pPr>
            <a:endParaRPr lang="en-US" sz="1400" b="1" kern="0" dirty="0" smtClean="0">
              <a:solidFill>
                <a:schemeClr val="tx1"/>
              </a:solidFill>
            </a:endParaRPr>
          </a:p>
          <a:p>
            <a:pPr algn="l">
              <a:buFontTx/>
            </a:pPr>
            <a:r>
              <a:rPr lang="en-US" sz="1400" b="1" kern="0" dirty="0" smtClean="0">
                <a:solidFill>
                  <a:schemeClr val="tx1"/>
                </a:solidFill>
              </a:rPr>
              <a:t>Flexible Storage Options</a:t>
            </a:r>
          </a:p>
          <a:p>
            <a:pPr algn="l">
              <a:buFontTx/>
            </a:pPr>
            <a:r>
              <a:rPr lang="en-US" sz="1400" kern="0" dirty="0" smtClean="0">
                <a:solidFill>
                  <a:schemeClr val="tx1"/>
                </a:solidFill>
              </a:rPr>
              <a:t>Amazon S3 is designed for </a:t>
            </a:r>
            <a:r>
              <a:rPr lang="en-US" sz="1400" b="1" kern="0" dirty="0" smtClean="0">
                <a:solidFill>
                  <a:schemeClr val="tx1"/>
                </a:solidFill>
              </a:rPr>
              <a:t>99.999999999%</a:t>
            </a:r>
            <a:r>
              <a:rPr lang="en-US" sz="1400" kern="0" dirty="0" smtClean="0">
                <a:solidFill>
                  <a:schemeClr val="tx1"/>
                </a:solidFill>
              </a:rPr>
              <a:t> durability and up to </a:t>
            </a:r>
            <a:r>
              <a:rPr lang="en-US" sz="1400" b="1" kern="0" dirty="0" smtClean="0">
                <a:solidFill>
                  <a:schemeClr val="tx1"/>
                </a:solidFill>
              </a:rPr>
              <a:t>99.99%</a:t>
            </a:r>
            <a:r>
              <a:rPr lang="en-US" sz="1400" kern="0" dirty="0" smtClean="0">
                <a:solidFill>
                  <a:schemeClr val="tx1"/>
                </a:solidFill>
              </a:rPr>
              <a:t> availability of objects over a given year.  </a:t>
            </a:r>
          </a:p>
          <a:p>
            <a:pPr algn="l">
              <a:buFontTx/>
            </a:pPr>
            <a:r>
              <a:rPr lang="en-US" sz="1400" kern="0" dirty="0" smtClean="0">
                <a:solidFill>
                  <a:schemeClr val="tx1"/>
                </a:solidFill>
              </a:rPr>
              <a:t>In addition to S3 Standard, there is a lower-cost Standard - Infrequent Access option for infrequently accessed data, and Amazon Glacier for archiving cold data at the lowest possible cost</a:t>
            </a:r>
          </a:p>
          <a:p>
            <a:pPr algn="l">
              <a:buFontTx/>
            </a:pPr>
            <a:endParaRPr lang="en-US" sz="1400" kern="0" dirty="0" smtClean="0">
              <a:solidFill>
                <a:schemeClr val="tx1"/>
              </a:solidFill>
            </a:endParaRPr>
          </a:p>
          <a:p>
            <a:pPr algn="l">
              <a:buFontTx/>
            </a:pPr>
            <a:r>
              <a:rPr lang="en-US" sz="1400" b="1" kern="0" dirty="0" smtClean="0">
                <a:solidFill>
                  <a:schemeClr val="tx1"/>
                </a:solidFill>
              </a:rPr>
              <a:t>Time-limited Access to Objects</a:t>
            </a:r>
          </a:p>
          <a:p>
            <a:pPr algn="l">
              <a:buFontTx/>
            </a:pPr>
            <a:r>
              <a:rPr lang="en-US" sz="1400" kern="0" dirty="0" smtClean="0">
                <a:solidFill>
                  <a:schemeClr val="tx1"/>
                </a:solidFill>
              </a:rPr>
              <a:t>Amazon S3 supports query string authentication by </a:t>
            </a:r>
            <a:r>
              <a:rPr lang="en-US" sz="1400" kern="0" dirty="0" err="1" smtClean="0">
                <a:solidFill>
                  <a:schemeClr val="tx1"/>
                </a:solidFill>
              </a:rPr>
              <a:t>devs</a:t>
            </a:r>
            <a:r>
              <a:rPr lang="en-US" sz="1400" kern="0" dirty="0" smtClean="0">
                <a:solidFill>
                  <a:schemeClr val="tx1"/>
                </a:solidFill>
              </a:rPr>
              <a:t>, which allows you to provide a URL that is valid only for a length of time that you define. This </a:t>
            </a:r>
            <a:r>
              <a:rPr lang="en-US" sz="1400" b="1" kern="0" dirty="0" smtClean="0">
                <a:solidFill>
                  <a:schemeClr val="tx1"/>
                </a:solidFill>
              </a:rPr>
              <a:t>time limited URL </a:t>
            </a:r>
            <a:r>
              <a:rPr lang="en-US" sz="1400" kern="0" dirty="0" smtClean="0">
                <a:solidFill>
                  <a:schemeClr val="tx1"/>
                </a:solidFill>
              </a:rPr>
              <a:t>can be useful for scenarios such as software downloads or other applications where you want to restrict the length of time users have access to an object</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2534672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381000" y="358775"/>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600" dirty="0" smtClean="0">
                <a:solidFill>
                  <a:schemeClr val="tx1"/>
                </a:solidFill>
                <a:ea typeface="宋体" pitchFamily="2" charset="-122"/>
              </a:rPr>
              <a:t>Amazon S3</a:t>
            </a:r>
            <a:endParaRPr lang="en-US" altLang="en-US" sz="3600" dirty="0">
              <a:solidFill>
                <a:schemeClr val="tx1"/>
              </a:solidFill>
              <a:ea typeface="宋体" pitchFamily="2" charset="-122"/>
            </a:endParaRPr>
          </a:p>
        </p:txBody>
      </p:sp>
      <p:sp>
        <p:nvSpPr>
          <p:cNvPr id="5" name="Content Placeholder 2"/>
          <p:cNvSpPr txBox="1">
            <a:spLocks/>
          </p:cNvSpPr>
          <p:nvPr/>
        </p:nvSpPr>
        <p:spPr bwMode="auto">
          <a:xfrm>
            <a:off x="152400" y="1295549"/>
            <a:ext cx="8686800"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endParaRPr lang="en-US" sz="1400" b="1" kern="0" dirty="0" smtClean="0">
              <a:solidFill>
                <a:schemeClr val="tx1"/>
              </a:solidFill>
            </a:endParaRPr>
          </a:p>
          <a:p>
            <a:pPr algn="l">
              <a:buFontTx/>
            </a:pPr>
            <a:r>
              <a:rPr lang="en-US" sz="1400" b="1" kern="0" dirty="0" smtClean="0">
                <a:solidFill>
                  <a:schemeClr val="tx1"/>
                </a:solidFill>
              </a:rPr>
              <a:t>Data Lifecycle Management</a:t>
            </a:r>
          </a:p>
          <a:p>
            <a:pPr algn="l">
              <a:buFontTx/>
            </a:pPr>
            <a:r>
              <a:rPr lang="en-US" sz="1400" kern="0" dirty="0" smtClean="0">
                <a:solidFill>
                  <a:schemeClr val="tx1"/>
                </a:solidFill>
              </a:rPr>
              <a:t>Lifecycle management of data refers to how your data is managed and stored from creation and initial storage to when it’s no longer needed and deleted</a:t>
            </a:r>
          </a:p>
          <a:p>
            <a:pPr algn="l">
              <a:buFontTx/>
            </a:pPr>
            <a:endParaRPr lang="en-US" sz="1400" kern="0" dirty="0" smtClean="0">
              <a:solidFill>
                <a:schemeClr val="tx1"/>
              </a:solidFill>
            </a:endParaRPr>
          </a:p>
          <a:p>
            <a:pPr algn="l">
              <a:buFontTx/>
            </a:pPr>
            <a:r>
              <a:rPr lang="en-US" sz="1400" b="1" kern="0" dirty="0" smtClean="0">
                <a:solidFill>
                  <a:schemeClr val="tx1"/>
                </a:solidFill>
              </a:rPr>
              <a:t>Transferring Large Amounts of Data </a:t>
            </a:r>
          </a:p>
          <a:p>
            <a:pPr algn="l">
              <a:buFontTx/>
            </a:pPr>
            <a:r>
              <a:rPr lang="en-US" sz="1400" b="1" kern="0" dirty="0" smtClean="0">
                <a:solidFill>
                  <a:schemeClr val="tx1"/>
                </a:solidFill>
              </a:rPr>
              <a:t>AWS Import/Export</a:t>
            </a:r>
            <a:r>
              <a:rPr lang="en-US" sz="1400" kern="0" dirty="0" smtClean="0">
                <a:solidFill>
                  <a:schemeClr val="tx1"/>
                </a:solidFill>
              </a:rPr>
              <a:t> accelerates moving large amounts of data into and out of AWS. AWS transfers your data directly onto and off of storage devices using </a:t>
            </a:r>
            <a:r>
              <a:rPr lang="en-US" sz="1400" b="1" kern="0" dirty="0" smtClean="0">
                <a:solidFill>
                  <a:schemeClr val="tx1"/>
                </a:solidFill>
              </a:rPr>
              <a:t>Amazon’s high-speed internal network</a:t>
            </a:r>
            <a:r>
              <a:rPr lang="en-US" sz="1400" kern="0" dirty="0" smtClean="0">
                <a:solidFill>
                  <a:schemeClr val="tx1"/>
                </a:solidFill>
              </a:rPr>
              <a:t> and bypassing the Internet. </a:t>
            </a:r>
          </a:p>
          <a:p>
            <a:pPr algn="l">
              <a:buFontTx/>
            </a:pPr>
            <a:r>
              <a:rPr lang="en-US" sz="1400" kern="0" dirty="0" smtClean="0">
                <a:solidFill>
                  <a:schemeClr val="tx1"/>
                </a:solidFill>
              </a:rPr>
              <a:t>You can use AWS Import/Export for migrating data into the cloud, distributing content to your customers, sending backups to AWS, and disaster recovery.</a:t>
            </a:r>
          </a:p>
          <a:p>
            <a:pPr algn="l">
              <a:buFontTx/>
            </a:pPr>
            <a:endParaRPr lang="en-US" sz="1400" kern="0" dirty="0" smtClean="0">
              <a:solidFill>
                <a:schemeClr val="tx1"/>
              </a:solidFill>
            </a:endParaRPr>
          </a:p>
          <a:p>
            <a:pPr algn="l">
              <a:buFontTx/>
            </a:pPr>
            <a:r>
              <a:rPr lang="en-US" sz="1400" kern="0" dirty="0" smtClean="0">
                <a:solidFill>
                  <a:schemeClr val="tx1"/>
                </a:solidFill>
              </a:rPr>
              <a:t>You can also use </a:t>
            </a:r>
            <a:r>
              <a:rPr lang="en-US" sz="1400" b="1" kern="0" dirty="0" smtClean="0">
                <a:solidFill>
                  <a:schemeClr val="tx1"/>
                </a:solidFill>
              </a:rPr>
              <a:t>AWS Direct Connect</a:t>
            </a:r>
            <a:r>
              <a:rPr lang="en-US" sz="1400" kern="0" dirty="0" smtClean="0">
                <a:solidFill>
                  <a:schemeClr val="tx1"/>
                </a:solidFill>
              </a:rPr>
              <a:t> to transfer large amounts of data to Amazon S3. </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1336967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lat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157258209</TotalTime>
  <Pages>0</Pages>
  <Words>1264</Words>
  <Characters>0</Characters>
  <Application>Microsoft Office PowerPoint</Application>
  <DocSecurity>0</DocSecurity>
  <PresentationFormat>Custom</PresentationFormat>
  <Lines>0</Lines>
  <Paragraphs>320</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Microsoft YaHei</vt:lpstr>
      <vt:lpstr>宋体</vt:lpstr>
      <vt:lpstr>Arial</vt:lpstr>
      <vt:lpstr>Calibri</vt:lpstr>
      <vt:lpstr>Template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Kommana Dileep</dc:creator>
  <cp:lastModifiedBy>Praveen Korvi</cp:lastModifiedBy>
  <cp:revision>145</cp:revision>
  <cp:lastPrinted>1899-12-30T00:00:00Z</cp:lastPrinted>
  <dcterms:created xsi:type="dcterms:W3CDTF">2012-07-05T08:42:41Z</dcterms:created>
  <dcterms:modified xsi:type="dcterms:W3CDTF">2017-12-28T13:10:04Z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1033-9.1.0.4256</vt:lpwstr>
  </property>
</Properties>
</file>