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0"/>
  </p:notesMasterIdLst>
  <p:sldIdLst>
    <p:sldId id="276" r:id="rId2"/>
    <p:sldId id="291" r:id="rId3"/>
    <p:sldId id="292" r:id="rId4"/>
    <p:sldId id="293" r:id="rId5"/>
    <p:sldId id="297" r:id="rId6"/>
    <p:sldId id="294" r:id="rId7"/>
    <p:sldId id="295" r:id="rId8"/>
    <p:sldId id="296" r:id="rId9"/>
  </p:sldIdLst>
  <p:sldSz cx="9144000" cy="5759450"/>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8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00"/>
    <a:srgbClr val="284523"/>
    <a:srgbClr val="C1840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3" d="100"/>
          <a:sy n="83" d="100"/>
        </p:scale>
        <p:origin x="1026" y="60"/>
      </p:cViewPr>
      <p:guideLst>
        <p:guide orient="horz" pos="181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a:latin typeface="Arial" pitchFamily="34" charset="0"/>
              </a:defRPr>
            </a:lvl1pPr>
          </a:lstStyle>
          <a:p>
            <a:pPr>
              <a:defRPr/>
            </a:pPr>
            <a:fld id="{CFE4FD62-D511-4D15-8423-C9E91E35DA32}" type="datetimeFigureOut">
              <a:rPr lang="en-US"/>
              <a:pPr>
                <a:defRPr/>
              </a:pPr>
              <a:t>8/29/2017</a:t>
            </a:fld>
            <a:endParaRPr lang="en-US"/>
          </a:p>
        </p:txBody>
      </p:sp>
      <p:sp>
        <p:nvSpPr>
          <p:cNvPr id="4" name="Slide Image Placeholder 3"/>
          <p:cNvSpPr>
            <a:spLocks noGrp="1" noRot="1" noChangeAspect="1"/>
          </p:cNvSpPr>
          <p:nvPr>
            <p:ph type="sldImg" idx="2"/>
          </p:nvPr>
        </p:nvSpPr>
        <p:spPr>
          <a:xfrm>
            <a:off x="708025" y="685800"/>
            <a:ext cx="54419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a:latin typeface="Arial" pitchFamily="34" charset="0"/>
              </a:defRPr>
            </a:lvl1pPr>
          </a:lstStyle>
          <a:p>
            <a:pPr>
              <a:defRPr/>
            </a:pPr>
            <a:fld id="{313B8C97-9FB8-4E75-B1C2-907560967EC0}" type="slidenum">
              <a:rPr lang="en-US"/>
              <a:pPr>
                <a:defRPr/>
              </a:pPr>
              <a:t>‹#›</a:t>
            </a:fld>
            <a:endParaRPr lang="en-US"/>
          </a:p>
        </p:txBody>
      </p:sp>
    </p:spTree>
    <p:extLst>
      <p:ext uri="{BB962C8B-B14F-4D97-AF65-F5344CB8AC3E}">
        <p14:creationId xmlns:p14="http://schemas.microsoft.com/office/powerpoint/2010/main" val="787299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a:t>
            </a:fld>
            <a:endParaRPr lang="en-US" altLang="en-US" smtClean="0">
              <a:latin typeface="Arial" charset="0"/>
            </a:endParaRPr>
          </a:p>
        </p:txBody>
      </p:sp>
    </p:spTree>
    <p:extLst>
      <p:ext uri="{BB962C8B-B14F-4D97-AF65-F5344CB8AC3E}">
        <p14:creationId xmlns:p14="http://schemas.microsoft.com/office/powerpoint/2010/main" val="264985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a:t>
            </a:fld>
            <a:endParaRPr lang="en-US" altLang="en-US" smtClean="0">
              <a:latin typeface="Arial" charset="0"/>
            </a:endParaRPr>
          </a:p>
        </p:txBody>
      </p:sp>
    </p:spTree>
    <p:extLst>
      <p:ext uri="{BB962C8B-B14F-4D97-AF65-F5344CB8AC3E}">
        <p14:creationId xmlns:p14="http://schemas.microsoft.com/office/powerpoint/2010/main" val="264985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3</a:t>
            </a:fld>
            <a:endParaRPr lang="en-US" altLang="en-US" smtClean="0">
              <a:latin typeface="Arial" charset="0"/>
            </a:endParaRPr>
          </a:p>
        </p:txBody>
      </p:sp>
    </p:spTree>
    <p:extLst>
      <p:ext uri="{BB962C8B-B14F-4D97-AF65-F5344CB8AC3E}">
        <p14:creationId xmlns:p14="http://schemas.microsoft.com/office/powerpoint/2010/main" val="2649859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4</a:t>
            </a:fld>
            <a:endParaRPr lang="en-US" altLang="en-US" smtClean="0">
              <a:latin typeface="Arial" charset="0"/>
            </a:endParaRPr>
          </a:p>
        </p:txBody>
      </p:sp>
    </p:spTree>
    <p:extLst>
      <p:ext uri="{BB962C8B-B14F-4D97-AF65-F5344CB8AC3E}">
        <p14:creationId xmlns:p14="http://schemas.microsoft.com/office/powerpoint/2010/main" val="264985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6</a:t>
            </a:fld>
            <a:endParaRPr lang="en-US" altLang="en-US" smtClean="0">
              <a:latin typeface="Arial" charset="0"/>
            </a:endParaRPr>
          </a:p>
        </p:txBody>
      </p:sp>
    </p:spTree>
    <p:extLst>
      <p:ext uri="{BB962C8B-B14F-4D97-AF65-F5344CB8AC3E}">
        <p14:creationId xmlns:p14="http://schemas.microsoft.com/office/powerpoint/2010/main" val="264985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7</a:t>
            </a:fld>
            <a:endParaRPr lang="en-US" altLang="en-US" smtClean="0">
              <a:latin typeface="Arial" charset="0"/>
            </a:endParaRPr>
          </a:p>
        </p:txBody>
      </p:sp>
    </p:spTree>
    <p:extLst>
      <p:ext uri="{BB962C8B-B14F-4D97-AF65-F5344CB8AC3E}">
        <p14:creationId xmlns:p14="http://schemas.microsoft.com/office/powerpoint/2010/main" val="264985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8</a:t>
            </a:fld>
            <a:endParaRPr lang="en-US" altLang="en-US" smtClean="0">
              <a:latin typeface="Arial" charset="0"/>
            </a:endParaRPr>
          </a:p>
        </p:txBody>
      </p:sp>
    </p:spTree>
    <p:extLst>
      <p:ext uri="{BB962C8B-B14F-4D97-AF65-F5344CB8AC3E}">
        <p14:creationId xmlns:p14="http://schemas.microsoft.com/office/powerpoint/2010/main" val="264985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9113"/>
            <a:ext cx="7772400" cy="123507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63900"/>
            <a:ext cx="6400800" cy="147161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8A58093-38CC-4750-BC02-66CC78C3B55F}" type="slidenum">
              <a:rPr lang="en-US" altLang="zh-CN"/>
              <a:pPr>
                <a:defRPr/>
              </a:pPr>
              <a:t>‹#›</a:t>
            </a:fld>
            <a:endParaRPr lang="en-US" altLang="zh-CN"/>
          </a:p>
        </p:txBody>
      </p:sp>
    </p:spTree>
    <p:extLst>
      <p:ext uri="{BB962C8B-B14F-4D97-AF65-F5344CB8AC3E}">
        <p14:creationId xmlns:p14="http://schemas.microsoft.com/office/powerpoint/2010/main" val="151360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6AA4ABF-8DD3-4A44-A246-9FFB2156E3DD}" type="slidenum">
              <a:rPr lang="en-US" altLang="zh-CN"/>
              <a:pPr>
                <a:defRPr/>
              </a:pPr>
              <a:t>‹#›</a:t>
            </a:fld>
            <a:endParaRPr lang="en-US" altLang="zh-CN"/>
          </a:p>
        </p:txBody>
      </p:sp>
    </p:spTree>
    <p:extLst>
      <p:ext uri="{BB962C8B-B14F-4D97-AF65-F5344CB8AC3E}">
        <p14:creationId xmlns:p14="http://schemas.microsoft.com/office/powerpoint/2010/main" val="196088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1775"/>
            <a:ext cx="2057400" cy="4913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1775"/>
            <a:ext cx="6019800" cy="4913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192B1E-0A75-4983-B937-FB84A83BAD41}" type="slidenum">
              <a:rPr lang="en-US" altLang="zh-CN"/>
              <a:pPr>
                <a:defRPr/>
              </a:pPr>
              <a:t>‹#›</a:t>
            </a:fld>
            <a:endParaRPr lang="en-US" altLang="zh-CN"/>
          </a:p>
        </p:txBody>
      </p:sp>
    </p:spTree>
    <p:extLst>
      <p:ext uri="{BB962C8B-B14F-4D97-AF65-F5344CB8AC3E}">
        <p14:creationId xmlns:p14="http://schemas.microsoft.com/office/powerpoint/2010/main" val="164694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EA14957-20C8-412B-9D31-454A8B81F856}" type="slidenum">
              <a:rPr lang="en-US" altLang="zh-CN"/>
              <a:pPr>
                <a:defRPr/>
              </a:pPr>
              <a:t>‹#›</a:t>
            </a:fld>
            <a:endParaRPr lang="en-US" altLang="zh-CN"/>
          </a:p>
        </p:txBody>
      </p:sp>
    </p:spTree>
    <p:extLst>
      <p:ext uri="{BB962C8B-B14F-4D97-AF65-F5344CB8AC3E}">
        <p14:creationId xmlns:p14="http://schemas.microsoft.com/office/powerpoint/2010/main" val="101740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0463"/>
            <a:ext cx="7772400" cy="11445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41575"/>
            <a:ext cx="7772400" cy="12588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EEB861C-142A-48B7-B11B-B5C6B4C45E79}" type="slidenum">
              <a:rPr lang="en-US" altLang="zh-CN"/>
              <a:pPr>
                <a:defRPr/>
              </a:pPr>
              <a:t>‹#›</a:t>
            </a:fld>
            <a:endParaRPr lang="en-US" altLang="zh-CN"/>
          </a:p>
        </p:txBody>
      </p:sp>
    </p:spTree>
    <p:extLst>
      <p:ext uri="{BB962C8B-B14F-4D97-AF65-F5344CB8AC3E}">
        <p14:creationId xmlns:p14="http://schemas.microsoft.com/office/powerpoint/2010/main" val="26445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8271C07-9DA3-4887-A834-0B2F53AD5782}" type="slidenum">
              <a:rPr lang="en-US" altLang="zh-CN"/>
              <a:pPr>
                <a:defRPr/>
              </a:pPr>
              <a:t>‹#›</a:t>
            </a:fld>
            <a:endParaRPr lang="en-US" altLang="zh-CN"/>
          </a:p>
        </p:txBody>
      </p:sp>
    </p:spTree>
    <p:extLst>
      <p:ext uri="{BB962C8B-B14F-4D97-AF65-F5344CB8AC3E}">
        <p14:creationId xmlns:p14="http://schemas.microsoft.com/office/powerpoint/2010/main" val="13606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88"/>
            <a:ext cx="8229600" cy="96043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9050"/>
            <a:ext cx="4040188"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7213"/>
            <a:ext cx="4040188"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89050"/>
            <a:ext cx="4041775"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7213"/>
            <a:ext cx="4041775"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3D49ED0-5C11-4B92-B86C-6E055992D8BC}" type="slidenum">
              <a:rPr lang="en-US" altLang="zh-CN"/>
              <a:pPr>
                <a:defRPr/>
              </a:pPr>
              <a:t>‹#›</a:t>
            </a:fld>
            <a:endParaRPr lang="en-US" altLang="zh-CN"/>
          </a:p>
        </p:txBody>
      </p:sp>
    </p:spTree>
    <p:extLst>
      <p:ext uri="{BB962C8B-B14F-4D97-AF65-F5344CB8AC3E}">
        <p14:creationId xmlns:p14="http://schemas.microsoft.com/office/powerpoint/2010/main" val="1146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C54E4FB-1C57-4F3E-AB0B-9373F8DCEC36}" type="slidenum">
              <a:rPr lang="en-US" altLang="zh-CN"/>
              <a:pPr>
                <a:defRPr/>
              </a:pPr>
              <a:t>‹#›</a:t>
            </a:fld>
            <a:endParaRPr lang="en-US" altLang="zh-CN"/>
          </a:p>
        </p:txBody>
      </p:sp>
    </p:spTree>
    <p:extLst>
      <p:ext uri="{BB962C8B-B14F-4D97-AF65-F5344CB8AC3E}">
        <p14:creationId xmlns:p14="http://schemas.microsoft.com/office/powerpoint/2010/main" val="31309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F22B1C9-5F31-4E69-BDE7-416ABAABF2A7}" type="slidenum">
              <a:rPr lang="en-US" altLang="zh-CN"/>
              <a:pPr>
                <a:defRPr/>
              </a:pPr>
              <a:t>‹#›</a:t>
            </a:fld>
            <a:endParaRPr lang="en-US" altLang="zh-CN"/>
          </a:p>
        </p:txBody>
      </p:sp>
    </p:spTree>
    <p:extLst>
      <p:ext uri="{BB962C8B-B14F-4D97-AF65-F5344CB8AC3E}">
        <p14:creationId xmlns:p14="http://schemas.microsoft.com/office/powerpoint/2010/main" val="172839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008313" cy="9763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8600"/>
            <a:ext cx="5111750" cy="4916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204913"/>
            <a:ext cx="3008313" cy="3940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4273C9A-31AF-4EBC-A60A-1BBB6EA01CE2}" type="slidenum">
              <a:rPr lang="en-US" altLang="zh-CN"/>
              <a:pPr>
                <a:defRPr/>
              </a:pPr>
              <a:t>‹#›</a:t>
            </a:fld>
            <a:endParaRPr lang="en-US" altLang="zh-CN"/>
          </a:p>
        </p:txBody>
      </p:sp>
    </p:spTree>
    <p:extLst>
      <p:ext uri="{BB962C8B-B14F-4D97-AF65-F5344CB8AC3E}">
        <p14:creationId xmlns:p14="http://schemas.microsoft.com/office/powerpoint/2010/main" val="26163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32250"/>
            <a:ext cx="5486400" cy="4746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4350"/>
            <a:ext cx="5486400" cy="3455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506913"/>
            <a:ext cx="5486400" cy="676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C8D437D-CB73-448F-9742-12B3FE656116}" type="slidenum">
              <a:rPr lang="en-US" altLang="zh-CN"/>
              <a:pPr>
                <a:defRPr/>
              </a:pPr>
              <a:t>‹#›</a:t>
            </a:fld>
            <a:endParaRPr lang="en-US" altLang="zh-CN"/>
          </a:p>
        </p:txBody>
      </p:sp>
    </p:spTree>
    <p:extLst>
      <p:ext uri="{BB962C8B-B14F-4D97-AF65-F5344CB8AC3E}">
        <p14:creationId xmlns:p14="http://schemas.microsoft.com/office/powerpoint/2010/main" val="361988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summer_green_wheat_field-wallpaper-2560x1600"/>
          <p:cNvPicPr>
            <a:picLocks noChangeAspect="1" noChangeArrowheads="1"/>
          </p:cNvPicPr>
          <p:nvPr/>
        </p:nvPicPr>
        <p:blipFill>
          <a:blip r:embed="rId13" cstate="print">
            <a:extLst>
              <a:ext uri="{28A0092B-C50C-407E-A947-70E740481C1C}">
                <a14:useLocalDpi xmlns:a14="http://schemas.microsoft.com/office/drawing/2010/main" val="0"/>
              </a:ext>
            </a:extLst>
          </a:blip>
          <a:srcRect b="78931"/>
          <a:stretch>
            <a:fillRect/>
          </a:stretch>
        </p:blipFill>
        <p:spPr bwMode="auto">
          <a:xfrm>
            <a:off x="0" y="22225"/>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1775"/>
            <a:ext cx="82296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457200" y="1343025"/>
            <a:ext cx="82296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0"/>
            <a:endParaRPr lang="en-US" altLang="zh-CN" smtClean="0"/>
          </a:p>
        </p:txBody>
      </p:sp>
      <p:sp>
        <p:nvSpPr>
          <p:cNvPr id="1029" name="Rectangle 5"/>
          <p:cNvSpPr>
            <a:spLocks noGrp="1" noChangeArrowheads="1"/>
          </p:cNvSpPr>
          <p:nvPr>
            <p:ph type="dt" sz="half" idx="2"/>
          </p:nvPr>
        </p:nvSpPr>
        <p:spPr bwMode="auto">
          <a:xfrm>
            <a:off x="457200" y="52451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endParaRPr lang="en-US" altLang="zh-CN"/>
          </a:p>
        </p:txBody>
      </p:sp>
      <p:sp>
        <p:nvSpPr>
          <p:cNvPr id="1030" name="Rectangle 6"/>
          <p:cNvSpPr>
            <a:spLocks noGrp="1" noChangeArrowheads="1"/>
          </p:cNvSpPr>
          <p:nvPr>
            <p:ph type="ftr" sz="quarter" idx="3"/>
          </p:nvPr>
        </p:nvSpPr>
        <p:spPr bwMode="auto">
          <a:xfrm>
            <a:off x="3124200" y="52451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52451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B8869C55-934F-42E0-8164-E3587AC821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3600">
          <a:solidFill>
            <a:srgbClr val="003A00"/>
          </a:solidFill>
          <a:latin typeface="+mj-lt"/>
          <a:ea typeface="+mj-ea"/>
          <a:cs typeface="+mj-cs"/>
        </a:defRPr>
      </a:lvl1pPr>
      <a:lvl2pPr algn="l" rtl="0" eaLnBrk="0" fontAlgn="base" hangingPunct="0">
        <a:spcBef>
          <a:spcPct val="0"/>
        </a:spcBef>
        <a:spcAft>
          <a:spcPct val="0"/>
        </a:spcAft>
        <a:defRPr sz="3600">
          <a:solidFill>
            <a:srgbClr val="003A00"/>
          </a:solidFill>
          <a:latin typeface="Arial" pitchFamily="34" charset="0"/>
          <a:ea typeface="Microsoft YaHei" pitchFamily="34" charset="-122"/>
        </a:defRPr>
      </a:lvl2pPr>
      <a:lvl3pPr algn="l" rtl="0" eaLnBrk="0" fontAlgn="base" hangingPunct="0">
        <a:spcBef>
          <a:spcPct val="0"/>
        </a:spcBef>
        <a:spcAft>
          <a:spcPct val="0"/>
        </a:spcAft>
        <a:defRPr sz="3600">
          <a:solidFill>
            <a:srgbClr val="003A00"/>
          </a:solidFill>
          <a:latin typeface="Arial" pitchFamily="34" charset="0"/>
          <a:ea typeface="Microsoft YaHei" pitchFamily="34" charset="-122"/>
        </a:defRPr>
      </a:lvl3pPr>
      <a:lvl4pPr algn="l" rtl="0" eaLnBrk="0" fontAlgn="base" hangingPunct="0">
        <a:spcBef>
          <a:spcPct val="0"/>
        </a:spcBef>
        <a:spcAft>
          <a:spcPct val="0"/>
        </a:spcAft>
        <a:defRPr sz="3600">
          <a:solidFill>
            <a:srgbClr val="003A00"/>
          </a:solidFill>
          <a:latin typeface="Arial" pitchFamily="34" charset="0"/>
          <a:ea typeface="Microsoft YaHei" pitchFamily="34" charset="-122"/>
        </a:defRPr>
      </a:lvl4pPr>
      <a:lvl5pPr algn="l" rtl="0" eaLnBrk="0" fontAlgn="base" hangingPunct="0">
        <a:spcBef>
          <a:spcPct val="0"/>
        </a:spcBef>
        <a:spcAft>
          <a:spcPct val="0"/>
        </a:spcAft>
        <a:defRPr sz="3600">
          <a:solidFill>
            <a:srgbClr val="003A00"/>
          </a:solidFill>
          <a:latin typeface="Arial" pitchFamily="34" charset="0"/>
          <a:ea typeface="Microsoft YaHei" pitchFamily="34" charset="-122"/>
        </a:defRPr>
      </a:lvl5pPr>
      <a:lvl6pPr marL="457200" algn="l" rtl="0" fontAlgn="base">
        <a:spcBef>
          <a:spcPct val="0"/>
        </a:spcBef>
        <a:spcAft>
          <a:spcPct val="0"/>
        </a:spcAft>
        <a:defRPr sz="3600">
          <a:solidFill>
            <a:srgbClr val="003A00"/>
          </a:solidFill>
          <a:latin typeface="Arial" pitchFamily="34" charset="0"/>
          <a:ea typeface="Microsoft YaHei" pitchFamily="34" charset="-122"/>
        </a:defRPr>
      </a:lvl6pPr>
      <a:lvl7pPr marL="914400" algn="l" rtl="0" fontAlgn="base">
        <a:spcBef>
          <a:spcPct val="0"/>
        </a:spcBef>
        <a:spcAft>
          <a:spcPct val="0"/>
        </a:spcAft>
        <a:defRPr sz="3600">
          <a:solidFill>
            <a:srgbClr val="003A00"/>
          </a:solidFill>
          <a:latin typeface="Arial" pitchFamily="34" charset="0"/>
          <a:ea typeface="Microsoft YaHei" pitchFamily="34" charset="-122"/>
        </a:defRPr>
      </a:lvl7pPr>
      <a:lvl8pPr marL="1371600" algn="l" rtl="0" fontAlgn="base">
        <a:spcBef>
          <a:spcPct val="0"/>
        </a:spcBef>
        <a:spcAft>
          <a:spcPct val="0"/>
        </a:spcAft>
        <a:defRPr sz="3600">
          <a:solidFill>
            <a:srgbClr val="003A00"/>
          </a:solidFill>
          <a:latin typeface="Arial" pitchFamily="34" charset="0"/>
          <a:ea typeface="Microsoft YaHei" pitchFamily="34" charset="-122"/>
        </a:defRPr>
      </a:lvl8pPr>
      <a:lvl9pPr marL="1828800" algn="l" rtl="0" fontAlgn="base">
        <a:spcBef>
          <a:spcPct val="0"/>
        </a:spcBef>
        <a:spcAft>
          <a:spcPct val="0"/>
        </a:spcAft>
        <a:defRPr sz="3600">
          <a:solidFill>
            <a:srgbClr val="003A00"/>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800">
          <a:solidFill>
            <a:srgbClr val="003A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3A00"/>
          </a:solidFill>
          <a:latin typeface="+mn-lt"/>
          <a:ea typeface="+mn-ea"/>
        </a:defRPr>
      </a:lvl2pPr>
      <a:lvl3pPr marL="1143000" indent="-228600" algn="l" rtl="0" eaLnBrk="0" fontAlgn="base" hangingPunct="0">
        <a:spcBef>
          <a:spcPct val="20000"/>
        </a:spcBef>
        <a:spcAft>
          <a:spcPct val="0"/>
        </a:spcAft>
        <a:buChar char="•"/>
        <a:defRPr sz="2800">
          <a:solidFill>
            <a:srgbClr val="003A00"/>
          </a:solidFill>
          <a:latin typeface="+mn-lt"/>
          <a:ea typeface="+mn-ea"/>
        </a:defRPr>
      </a:lvl3pPr>
      <a:lvl4pPr marL="1600200" indent="-228600" algn="l" rtl="0" eaLnBrk="0" fontAlgn="base" hangingPunct="0">
        <a:spcBef>
          <a:spcPct val="20000"/>
        </a:spcBef>
        <a:spcAft>
          <a:spcPct val="0"/>
        </a:spcAft>
        <a:buChar char="–"/>
        <a:defRPr sz="2800">
          <a:solidFill>
            <a:srgbClr val="003A00"/>
          </a:solidFill>
          <a:latin typeface="+mn-lt"/>
          <a:ea typeface="+mn-ea"/>
        </a:defRPr>
      </a:lvl4pPr>
      <a:lvl5pPr marL="2057400" indent="-228600" algn="l" rtl="0" eaLnBrk="0" fontAlgn="base" hangingPunct="0">
        <a:spcBef>
          <a:spcPct val="20000"/>
        </a:spcBef>
        <a:spcAft>
          <a:spcPct val="0"/>
        </a:spcAft>
        <a:buChar char="»"/>
        <a:defRPr sz="2800">
          <a:solidFill>
            <a:srgbClr val="003A00"/>
          </a:solidFill>
          <a:latin typeface="+mn-lt"/>
          <a:ea typeface="+mn-ea"/>
        </a:defRPr>
      </a:lvl5pPr>
      <a:lvl6pPr marL="2514600" indent="-228600" algn="l" rtl="0" fontAlgn="base">
        <a:spcBef>
          <a:spcPct val="20000"/>
        </a:spcBef>
        <a:spcAft>
          <a:spcPct val="0"/>
        </a:spcAft>
        <a:buChar char="»"/>
        <a:defRPr sz="2800">
          <a:solidFill>
            <a:srgbClr val="003A00"/>
          </a:solidFill>
          <a:latin typeface="+mn-lt"/>
          <a:ea typeface="+mn-ea"/>
        </a:defRPr>
      </a:lvl6pPr>
      <a:lvl7pPr marL="2971800" indent="-228600" algn="l" rtl="0" fontAlgn="base">
        <a:spcBef>
          <a:spcPct val="20000"/>
        </a:spcBef>
        <a:spcAft>
          <a:spcPct val="0"/>
        </a:spcAft>
        <a:buChar char="»"/>
        <a:defRPr sz="2800">
          <a:solidFill>
            <a:srgbClr val="003A00"/>
          </a:solidFill>
          <a:latin typeface="+mn-lt"/>
          <a:ea typeface="+mn-ea"/>
        </a:defRPr>
      </a:lvl7pPr>
      <a:lvl8pPr marL="3429000" indent="-228600" algn="l" rtl="0" fontAlgn="base">
        <a:spcBef>
          <a:spcPct val="20000"/>
        </a:spcBef>
        <a:spcAft>
          <a:spcPct val="0"/>
        </a:spcAft>
        <a:buChar char="»"/>
        <a:defRPr sz="2800">
          <a:solidFill>
            <a:srgbClr val="003A00"/>
          </a:solidFill>
          <a:latin typeface="+mn-lt"/>
          <a:ea typeface="+mn-ea"/>
        </a:defRPr>
      </a:lvl8pPr>
      <a:lvl9pPr marL="3886200" indent="-228600" algn="l" rtl="0" fontAlgn="base">
        <a:spcBef>
          <a:spcPct val="20000"/>
        </a:spcBef>
        <a:spcAft>
          <a:spcPct val="0"/>
        </a:spcAft>
        <a:buChar char="»"/>
        <a:defRPr sz="2800">
          <a:solidFill>
            <a:srgbClr val="003A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Cloud Front</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439564"/>
            <a:ext cx="8686800"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800" kern="0" dirty="0" smtClean="0">
              <a:solidFill>
                <a:schemeClr val="tx1"/>
              </a:solidFill>
            </a:endParaRPr>
          </a:p>
        </p:txBody>
      </p:sp>
      <p:pic>
        <p:nvPicPr>
          <p:cNvPr id="30722" name="Picture 2" descr="Image result for cdn logo  aws"/>
          <p:cNvPicPr>
            <a:picLocks noChangeAspect="1" noChangeArrowheads="1"/>
          </p:cNvPicPr>
          <p:nvPr/>
        </p:nvPicPr>
        <p:blipFill>
          <a:blip r:embed="rId3"/>
          <a:srcRect/>
          <a:stretch>
            <a:fillRect/>
          </a:stretch>
        </p:blipFill>
        <p:spPr bwMode="auto">
          <a:xfrm>
            <a:off x="152400" y="1789113"/>
            <a:ext cx="4398265" cy="2819400"/>
          </a:xfrm>
          <a:prstGeom prst="rect">
            <a:avLst/>
          </a:prstGeom>
          <a:noFill/>
        </p:spPr>
      </p:pic>
      <p:sp>
        <p:nvSpPr>
          <p:cNvPr id="30724" name="AutoShape 4"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1-ZcHHO4Em6dZ7FA87kM4j3g - Copy.png"/>
          <p:cNvPicPr>
            <a:picLocks noChangeAspect="1"/>
          </p:cNvPicPr>
          <p:nvPr/>
        </p:nvPicPr>
        <p:blipFill>
          <a:blip r:embed="rId4"/>
          <a:stretch>
            <a:fillRect/>
          </a:stretch>
        </p:blipFill>
        <p:spPr>
          <a:xfrm>
            <a:off x="7725154" y="0"/>
            <a:ext cx="1418846" cy="1203325"/>
          </a:xfrm>
          <a:prstGeom prst="rect">
            <a:avLst/>
          </a:prstGeom>
        </p:spPr>
      </p:pic>
      <p:pic>
        <p:nvPicPr>
          <p:cNvPr id="13" name="Picture 12" descr="1-ZcHHO4Em6dZ7FA87kM4j3g.png"/>
          <p:cNvPicPr>
            <a:picLocks noChangeAspect="1"/>
          </p:cNvPicPr>
          <p:nvPr/>
        </p:nvPicPr>
        <p:blipFill>
          <a:blip r:embed="rId5"/>
          <a:stretch>
            <a:fillRect/>
          </a:stretch>
        </p:blipFill>
        <p:spPr>
          <a:xfrm>
            <a:off x="0" y="0"/>
            <a:ext cx="1371600" cy="1203325"/>
          </a:xfrm>
          <a:prstGeom prst="rect">
            <a:avLst/>
          </a:prstGeom>
        </p:spPr>
      </p:pic>
      <p:pic>
        <p:nvPicPr>
          <p:cNvPr id="15" name="Picture 14" descr="service_product1.png"/>
          <p:cNvPicPr>
            <a:picLocks noChangeAspect="1"/>
          </p:cNvPicPr>
          <p:nvPr/>
        </p:nvPicPr>
        <p:blipFill>
          <a:blip r:embed="rId6"/>
          <a:stretch>
            <a:fillRect/>
          </a:stretch>
        </p:blipFill>
        <p:spPr>
          <a:xfrm>
            <a:off x="3886200" y="1789113"/>
            <a:ext cx="4530518" cy="2319337"/>
          </a:xfrm>
          <a:prstGeom prst="rect">
            <a:avLst/>
          </a:prstGeom>
        </p:spPr>
      </p:pic>
    </p:spTree>
    <p:extLst>
      <p:ext uri="{BB962C8B-B14F-4D97-AF65-F5344CB8AC3E}">
        <p14:creationId xmlns:p14="http://schemas.microsoft.com/office/powerpoint/2010/main" val="242049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Cloud Front</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439564"/>
            <a:ext cx="8686800"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800" kern="0" dirty="0" smtClean="0">
              <a:solidFill>
                <a:schemeClr val="tx1"/>
              </a:solidFill>
            </a:endParaRPr>
          </a:p>
        </p:txBody>
      </p:sp>
      <p:sp>
        <p:nvSpPr>
          <p:cNvPr id="30724" name="AutoShape 4"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1-ZcHHO4Em6dZ7FA87kM4j3g - Copy.png"/>
          <p:cNvPicPr>
            <a:picLocks noChangeAspect="1"/>
          </p:cNvPicPr>
          <p:nvPr/>
        </p:nvPicPr>
        <p:blipFill>
          <a:blip r:embed="rId3"/>
          <a:stretch>
            <a:fillRect/>
          </a:stretch>
        </p:blipFill>
        <p:spPr>
          <a:xfrm>
            <a:off x="7725154" y="0"/>
            <a:ext cx="1418846" cy="1203325"/>
          </a:xfrm>
          <a:prstGeom prst="rect">
            <a:avLst/>
          </a:prstGeom>
        </p:spPr>
      </p:pic>
      <p:pic>
        <p:nvPicPr>
          <p:cNvPr id="13" name="Picture 12" descr="1-ZcHHO4Em6dZ7FA87kM4j3g.png"/>
          <p:cNvPicPr>
            <a:picLocks noChangeAspect="1"/>
          </p:cNvPicPr>
          <p:nvPr/>
        </p:nvPicPr>
        <p:blipFill>
          <a:blip r:embed="rId4"/>
          <a:stretch>
            <a:fillRect/>
          </a:stretch>
        </p:blipFill>
        <p:spPr>
          <a:xfrm>
            <a:off x="0" y="0"/>
            <a:ext cx="1371600" cy="1203325"/>
          </a:xfrm>
          <a:prstGeom prst="rect">
            <a:avLst/>
          </a:prstGeom>
        </p:spPr>
      </p:pic>
      <p:sp>
        <p:nvSpPr>
          <p:cNvPr id="11" name="Rectangle 10"/>
          <p:cNvSpPr/>
          <p:nvPr/>
        </p:nvSpPr>
        <p:spPr>
          <a:xfrm>
            <a:off x="155575" y="1602453"/>
            <a:ext cx="8683625" cy="2000548"/>
          </a:xfrm>
          <a:prstGeom prst="rect">
            <a:avLst/>
          </a:prstGeom>
        </p:spPr>
        <p:txBody>
          <a:bodyPr wrap="square">
            <a:spAutoFit/>
          </a:bodyPr>
          <a:lstStyle/>
          <a:p>
            <a:pPr>
              <a:buFontTx/>
            </a:pPr>
            <a:endParaRPr lang="en-US" b="1" u="sng" kern="0" dirty="0" smtClean="0">
              <a:solidFill>
                <a:srgbClr val="00B050"/>
              </a:solidFill>
            </a:endParaRPr>
          </a:p>
          <a:p>
            <a:pPr>
              <a:buFontTx/>
            </a:pPr>
            <a:r>
              <a:rPr lang="en-US" b="1" u="sng" kern="0" dirty="0" smtClean="0">
                <a:solidFill>
                  <a:srgbClr val="00B050"/>
                </a:solidFill>
              </a:rPr>
              <a:t>What is CDN:</a:t>
            </a:r>
          </a:p>
          <a:p>
            <a:r>
              <a:rPr lang="en-US" sz="1600" dirty="0" smtClean="0"/>
              <a:t> </a:t>
            </a:r>
          </a:p>
          <a:p>
            <a:pPr algn="just"/>
            <a:r>
              <a:rPr lang="en-US" sz="1600" dirty="0" smtClean="0"/>
              <a:t>	</a:t>
            </a:r>
            <a:r>
              <a:rPr lang="en-US" dirty="0" smtClean="0"/>
              <a:t>A Content Delivery Network (CDN) is a system of distributed servers (network) that deliver </a:t>
            </a:r>
            <a:r>
              <a:rPr lang="en-US" dirty="0" err="1" smtClean="0"/>
              <a:t>webpages</a:t>
            </a:r>
            <a:r>
              <a:rPr lang="en-US" dirty="0" smtClean="0"/>
              <a:t> and other web content to a user based on the geographic locations of the user, the origin of the webpage and a content delivery server.</a:t>
            </a:r>
            <a:endParaRPr lang="en-US" kern="0" dirty="0" smtClean="0"/>
          </a:p>
        </p:txBody>
      </p:sp>
    </p:spTree>
    <p:extLst>
      <p:ext uri="{BB962C8B-B14F-4D97-AF65-F5344CB8AC3E}">
        <p14:creationId xmlns:p14="http://schemas.microsoft.com/office/powerpoint/2010/main" val="242049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Cloud Front</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439564"/>
            <a:ext cx="8686800"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800" kern="0" dirty="0" smtClean="0">
              <a:solidFill>
                <a:schemeClr val="tx1"/>
              </a:solidFill>
            </a:endParaRPr>
          </a:p>
        </p:txBody>
      </p:sp>
      <p:sp>
        <p:nvSpPr>
          <p:cNvPr id="30724" name="AutoShape 4"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1-ZcHHO4Em6dZ7FA87kM4j3g - Copy.png"/>
          <p:cNvPicPr>
            <a:picLocks noChangeAspect="1"/>
          </p:cNvPicPr>
          <p:nvPr/>
        </p:nvPicPr>
        <p:blipFill>
          <a:blip r:embed="rId3"/>
          <a:stretch>
            <a:fillRect/>
          </a:stretch>
        </p:blipFill>
        <p:spPr>
          <a:xfrm>
            <a:off x="7725154" y="0"/>
            <a:ext cx="1418846" cy="1203325"/>
          </a:xfrm>
          <a:prstGeom prst="rect">
            <a:avLst/>
          </a:prstGeom>
        </p:spPr>
      </p:pic>
      <p:pic>
        <p:nvPicPr>
          <p:cNvPr id="13" name="Picture 12" descr="1-ZcHHO4Em6dZ7FA87kM4j3g.png"/>
          <p:cNvPicPr>
            <a:picLocks noChangeAspect="1"/>
          </p:cNvPicPr>
          <p:nvPr/>
        </p:nvPicPr>
        <p:blipFill>
          <a:blip r:embed="rId4"/>
          <a:stretch>
            <a:fillRect/>
          </a:stretch>
        </p:blipFill>
        <p:spPr>
          <a:xfrm>
            <a:off x="0" y="0"/>
            <a:ext cx="1371600" cy="1203325"/>
          </a:xfrm>
          <a:prstGeom prst="rect">
            <a:avLst/>
          </a:prstGeom>
        </p:spPr>
      </p:pic>
      <p:sp>
        <p:nvSpPr>
          <p:cNvPr id="11" name="Rectangle 10"/>
          <p:cNvSpPr/>
          <p:nvPr/>
        </p:nvSpPr>
        <p:spPr>
          <a:xfrm>
            <a:off x="155575" y="1602453"/>
            <a:ext cx="8683625" cy="3631763"/>
          </a:xfrm>
          <a:prstGeom prst="rect">
            <a:avLst/>
          </a:prstGeom>
        </p:spPr>
        <p:txBody>
          <a:bodyPr wrap="square">
            <a:spAutoFit/>
          </a:bodyPr>
          <a:lstStyle/>
          <a:p>
            <a:pPr>
              <a:buFontTx/>
            </a:pPr>
            <a:endParaRPr lang="en-US" b="1" u="sng" kern="0" dirty="0" smtClean="0">
              <a:solidFill>
                <a:srgbClr val="00B050"/>
              </a:solidFill>
            </a:endParaRPr>
          </a:p>
          <a:p>
            <a:pPr>
              <a:buFontTx/>
            </a:pPr>
            <a:r>
              <a:rPr lang="en-US" b="1" u="sng" kern="0" dirty="0" smtClean="0">
                <a:solidFill>
                  <a:srgbClr val="00B050"/>
                </a:solidFill>
              </a:rPr>
              <a:t>Cloud Front – Key Terminology:</a:t>
            </a:r>
          </a:p>
          <a:p>
            <a:r>
              <a:rPr lang="en-US" sz="1600" dirty="0" smtClean="0"/>
              <a:t> </a:t>
            </a:r>
          </a:p>
          <a:p>
            <a:pPr algn="just">
              <a:lnSpc>
                <a:spcPct val="150000"/>
              </a:lnSpc>
              <a:buFont typeface="Wingdings" pitchFamily="2" charset="2"/>
              <a:buChar char="§"/>
            </a:pPr>
            <a:r>
              <a:rPr lang="en-US" dirty="0" smtClean="0"/>
              <a:t>  Edge Location -This is the location where content will be </a:t>
            </a:r>
            <a:r>
              <a:rPr lang="en-US" dirty="0" smtClean="0"/>
              <a:t>cached. This </a:t>
            </a:r>
            <a:r>
              <a:rPr lang="en-US" dirty="0" smtClean="0"/>
              <a:t>is separate to an AWS Region/AZ</a:t>
            </a:r>
          </a:p>
          <a:p>
            <a:pPr algn="just">
              <a:lnSpc>
                <a:spcPct val="150000"/>
              </a:lnSpc>
              <a:buFont typeface="Wingdings" pitchFamily="2" charset="2"/>
              <a:buChar char="§"/>
            </a:pPr>
            <a:r>
              <a:rPr lang="en-US" dirty="0" smtClean="0"/>
              <a:t>  Origin-This is the origin of all the files that the CDN will </a:t>
            </a:r>
            <a:r>
              <a:rPr lang="en-US" dirty="0" smtClean="0"/>
              <a:t>distribute. This </a:t>
            </a:r>
            <a:r>
              <a:rPr lang="en-US" dirty="0" smtClean="0"/>
              <a:t>can be either an S3 </a:t>
            </a:r>
            <a:r>
              <a:rPr lang="en-US" dirty="0" smtClean="0"/>
              <a:t>Bucket, an </a:t>
            </a:r>
            <a:r>
              <a:rPr lang="en-US" dirty="0" smtClean="0"/>
              <a:t>EC2 </a:t>
            </a:r>
            <a:r>
              <a:rPr lang="en-US" dirty="0" smtClean="0"/>
              <a:t>instance, an </a:t>
            </a:r>
            <a:r>
              <a:rPr lang="en-US" dirty="0" smtClean="0"/>
              <a:t>Elastic Load Balancer or Route53.</a:t>
            </a:r>
          </a:p>
          <a:p>
            <a:pPr algn="just">
              <a:lnSpc>
                <a:spcPct val="150000"/>
              </a:lnSpc>
              <a:buFont typeface="Wingdings" pitchFamily="2" charset="2"/>
              <a:buChar char="§"/>
            </a:pPr>
            <a:r>
              <a:rPr lang="en-US" dirty="0" smtClean="0"/>
              <a:t>  Distribution - This is the name given the CDN which consists of a collection of Edge Locations.</a:t>
            </a:r>
          </a:p>
          <a:p>
            <a:pPr algn="just"/>
            <a:endParaRPr lang="en-US" sz="1600" dirty="0" smtClean="0"/>
          </a:p>
        </p:txBody>
      </p:sp>
    </p:spTree>
    <p:extLst>
      <p:ext uri="{BB962C8B-B14F-4D97-AF65-F5344CB8AC3E}">
        <p14:creationId xmlns:p14="http://schemas.microsoft.com/office/powerpoint/2010/main" val="242049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Cloud Front</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439564"/>
            <a:ext cx="8686800"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800" kern="0" dirty="0" smtClean="0">
              <a:solidFill>
                <a:schemeClr val="tx1"/>
              </a:solidFill>
            </a:endParaRPr>
          </a:p>
        </p:txBody>
      </p:sp>
      <p:sp>
        <p:nvSpPr>
          <p:cNvPr id="30724" name="AutoShape 4"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1-ZcHHO4Em6dZ7FA87kM4j3g - Copy.png"/>
          <p:cNvPicPr>
            <a:picLocks noChangeAspect="1"/>
          </p:cNvPicPr>
          <p:nvPr/>
        </p:nvPicPr>
        <p:blipFill>
          <a:blip r:embed="rId3"/>
          <a:stretch>
            <a:fillRect/>
          </a:stretch>
        </p:blipFill>
        <p:spPr>
          <a:xfrm>
            <a:off x="7725154" y="0"/>
            <a:ext cx="1418846" cy="1203325"/>
          </a:xfrm>
          <a:prstGeom prst="rect">
            <a:avLst/>
          </a:prstGeom>
        </p:spPr>
      </p:pic>
      <p:pic>
        <p:nvPicPr>
          <p:cNvPr id="13" name="Picture 12" descr="1-ZcHHO4Em6dZ7FA87kM4j3g.png"/>
          <p:cNvPicPr>
            <a:picLocks noChangeAspect="1"/>
          </p:cNvPicPr>
          <p:nvPr/>
        </p:nvPicPr>
        <p:blipFill>
          <a:blip r:embed="rId4"/>
          <a:stretch>
            <a:fillRect/>
          </a:stretch>
        </p:blipFill>
        <p:spPr>
          <a:xfrm>
            <a:off x="0" y="0"/>
            <a:ext cx="1371600" cy="1203325"/>
          </a:xfrm>
          <a:prstGeom prst="rect">
            <a:avLst/>
          </a:prstGeom>
        </p:spPr>
      </p:pic>
      <p:sp>
        <p:nvSpPr>
          <p:cNvPr id="11" name="Rectangle 10"/>
          <p:cNvSpPr/>
          <p:nvPr/>
        </p:nvSpPr>
        <p:spPr>
          <a:xfrm>
            <a:off x="155575" y="1602453"/>
            <a:ext cx="8683625" cy="2554545"/>
          </a:xfrm>
          <a:prstGeom prst="rect">
            <a:avLst/>
          </a:prstGeom>
        </p:spPr>
        <p:txBody>
          <a:bodyPr wrap="square">
            <a:spAutoFit/>
          </a:bodyPr>
          <a:lstStyle/>
          <a:p>
            <a:pPr>
              <a:buFontTx/>
            </a:pPr>
            <a:endParaRPr lang="en-US" b="1" u="sng" kern="0" dirty="0" smtClean="0">
              <a:solidFill>
                <a:srgbClr val="00B050"/>
              </a:solidFill>
            </a:endParaRPr>
          </a:p>
          <a:p>
            <a:pPr>
              <a:buFontTx/>
            </a:pPr>
            <a:r>
              <a:rPr lang="en-US" b="1" u="sng" kern="0" dirty="0" smtClean="0">
                <a:solidFill>
                  <a:srgbClr val="00B050"/>
                </a:solidFill>
              </a:rPr>
              <a:t>What is Cloud Front :</a:t>
            </a:r>
          </a:p>
          <a:p>
            <a:r>
              <a:rPr lang="en-US" sz="1600" dirty="0" smtClean="0"/>
              <a:t> </a:t>
            </a:r>
          </a:p>
          <a:p>
            <a:pPr algn="just">
              <a:lnSpc>
                <a:spcPct val="150000"/>
              </a:lnSpc>
            </a:pPr>
            <a:r>
              <a:rPr lang="en-US" dirty="0" smtClean="0"/>
              <a:t>Amazon Cloud Front can be used to deliver your entire website, including dynamic,static,streaming ,and interactive content using a global network of edge locations. Requests for your content are automatically routed to the nearest edge location, so content is delivered with the best possible performance.</a:t>
            </a:r>
          </a:p>
        </p:txBody>
      </p:sp>
    </p:spTree>
    <p:extLst>
      <p:ext uri="{BB962C8B-B14F-4D97-AF65-F5344CB8AC3E}">
        <p14:creationId xmlns:p14="http://schemas.microsoft.com/office/powerpoint/2010/main" val="242049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9144000" cy="5903912"/>
          </a:xfrm>
          <a:prstGeom prst="rect">
            <a:avLst/>
          </a:prstGeom>
        </p:spPr>
      </p:pic>
    </p:spTree>
    <p:extLst>
      <p:ext uri="{BB962C8B-B14F-4D97-AF65-F5344CB8AC3E}">
        <p14:creationId xmlns:p14="http://schemas.microsoft.com/office/powerpoint/2010/main" val="317328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Cloud Front</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439564"/>
            <a:ext cx="8686800"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800" kern="0" dirty="0" smtClean="0">
              <a:solidFill>
                <a:schemeClr val="tx1"/>
              </a:solidFill>
            </a:endParaRPr>
          </a:p>
        </p:txBody>
      </p:sp>
      <p:sp>
        <p:nvSpPr>
          <p:cNvPr id="30724" name="AutoShape 4"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1-ZcHHO4Em6dZ7FA87kM4j3g - Copy.png"/>
          <p:cNvPicPr>
            <a:picLocks noChangeAspect="1"/>
          </p:cNvPicPr>
          <p:nvPr/>
        </p:nvPicPr>
        <p:blipFill>
          <a:blip r:embed="rId3"/>
          <a:stretch>
            <a:fillRect/>
          </a:stretch>
        </p:blipFill>
        <p:spPr>
          <a:xfrm>
            <a:off x="7725154" y="0"/>
            <a:ext cx="1418846" cy="1203325"/>
          </a:xfrm>
          <a:prstGeom prst="rect">
            <a:avLst/>
          </a:prstGeom>
        </p:spPr>
      </p:pic>
      <p:pic>
        <p:nvPicPr>
          <p:cNvPr id="13" name="Picture 12" descr="1-ZcHHO4Em6dZ7FA87kM4j3g.png"/>
          <p:cNvPicPr>
            <a:picLocks noChangeAspect="1"/>
          </p:cNvPicPr>
          <p:nvPr/>
        </p:nvPicPr>
        <p:blipFill>
          <a:blip r:embed="rId4"/>
          <a:stretch>
            <a:fillRect/>
          </a:stretch>
        </p:blipFill>
        <p:spPr>
          <a:xfrm>
            <a:off x="0" y="0"/>
            <a:ext cx="1371600" cy="1203325"/>
          </a:xfrm>
          <a:prstGeom prst="rect">
            <a:avLst/>
          </a:prstGeom>
        </p:spPr>
      </p:pic>
      <p:sp>
        <p:nvSpPr>
          <p:cNvPr id="11" name="Rectangle 10"/>
          <p:cNvSpPr/>
          <p:nvPr/>
        </p:nvSpPr>
        <p:spPr>
          <a:xfrm>
            <a:off x="155575" y="1602453"/>
            <a:ext cx="8683625" cy="2970044"/>
          </a:xfrm>
          <a:prstGeom prst="rect">
            <a:avLst/>
          </a:prstGeom>
        </p:spPr>
        <p:txBody>
          <a:bodyPr wrap="square">
            <a:spAutoFit/>
          </a:bodyPr>
          <a:lstStyle/>
          <a:p>
            <a:pPr>
              <a:buFontTx/>
            </a:pPr>
            <a:endParaRPr lang="en-US" b="1" u="sng" kern="0" dirty="0" smtClean="0">
              <a:solidFill>
                <a:srgbClr val="00B050"/>
              </a:solidFill>
            </a:endParaRPr>
          </a:p>
          <a:p>
            <a:pPr>
              <a:buFontTx/>
            </a:pPr>
            <a:r>
              <a:rPr lang="en-US" b="1" u="sng" kern="0" dirty="0" smtClean="0">
                <a:solidFill>
                  <a:srgbClr val="00B050"/>
                </a:solidFill>
              </a:rPr>
              <a:t>What is Cloud Front :</a:t>
            </a:r>
          </a:p>
          <a:p>
            <a:r>
              <a:rPr lang="en-US" sz="1600" dirty="0" smtClean="0"/>
              <a:t> </a:t>
            </a:r>
          </a:p>
          <a:p>
            <a:pPr algn="dist">
              <a:lnSpc>
                <a:spcPct val="150000"/>
              </a:lnSpc>
            </a:pPr>
            <a:r>
              <a:rPr lang="en-US" dirty="0" smtClean="0"/>
              <a:t>Amazon CloudFront is optimized to work with other Amazon Web Services, like Amazon Simple Storage Service(Amazon S3),Amazon Elastic Compute Cloud(Amazon EC2), Amazon Elastic Load Balancing, and Amazon Route53.Amazon CloudFront also works seamlessly with any non-AWS origin server,which stores the original,definitive versions of your files.</a:t>
            </a:r>
          </a:p>
        </p:txBody>
      </p:sp>
    </p:spTree>
    <p:extLst>
      <p:ext uri="{BB962C8B-B14F-4D97-AF65-F5344CB8AC3E}">
        <p14:creationId xmlns:p14="http://schemas.microsoft.com/office/powerpoint/2010/main" val="242049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Cloud Front</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439564"/>
            <a:ext cx="8686800"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800" kern="0" dirty="0" smtClean="0">
              <a:solidFill>
                <a:schemeClr val="tx1"/>
              </a:solidFill>
            </a:endParaRPr>
          </a:p>
        </p:txBody>
      </p:sp>
      <p:sp>
        <p:nvSpPr>
          <p:cNvPr id="30724" name="AutoShape 4"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1-ZcHHO4Em6dZ7FA87kM4j3g - Copy.png"/>
          <p:cNvPicPr>
            <a:picLocks noChangeAspect="1"/>
          </p:cNvPicPr>
          <p:nvPr/>
        </p:nvPicPr>
        <p:blipFill>
          <a:blip r:embed="rId3"/>
          <a:stretch>
            <a:fillRect/>
          </a:stretch>
        </p:blipFill>
        <p:spPr>
          <a:xfrm>
            <a:off x="7725154" y="0"/>
            <a:ext cx="1418846" cy="1203325"/>
          </a:xfrm>
          <a:prstGeom prst="rect">
            <a:avLst/>
          </a:prstGeom>
        </p:spPr>
      </p:pic>
      <p:pic>
        <p:nvPicPr>
          <p:cNvPr id="13" name="Picture 12" descr="1-ZcHHO4Em6dZ7FA87kM4j3g.png"/>
          <p:cNvPicPr>
            <a:picLocks noChangeAspect="1"/>
          </p:cNvPicPr>
          <p:nvPr/>
        </p:nvPicPr>
        <p:blipFill>
          <a:blip r:embed="rId4"/>
          <a:stretch>
            <a:fillRect/>
          </a:stretch>
        </p:blipFill>
        <p:spPr>
          <a:xfrm>
            <a:off x="0" y="0"/>
            <a:ext cx="1371600" cy="1203325"/>
          </a:xfrm>
          <a:prstGeom prst="rect">
            <a:avLst/>
          </a:prstGeom>
        </p:spPr>
      </p:pic>
      <p:sp>
        <p:nvSpPr>
          <p:cNvPr id="11" name="Rectangle 10"/>
          <p:cNvSpPr/>
          <p:nvPr/>
        </p:nvSpPr>
        <p:spPr>
          <a:xfrm>
            <a:off x="155575" y="1602453"/>
            <a:ext cx="8683625" cy="3385542"/>
          </a:xfrm>
          <a:prstGeom prst="rect">
            <a:avLst/>
          </a:prstGeom>
        </p:spPr>
        <p:txBody>
          <a:bodyPr wrap="square">
            <a:spAutoFit/>
          </a:bodyPr>
          <a:lstStyle/>
          <a:p>
            <a:pPr>
              <a:buFontTx/>
            </a:pPr>
            <a:r>
              <a:rPr lang="en-US" b="1" u="sng" kern="0" dirty="0" smtClean="0">
                <a:solidFill>
                  <a:srgbClr val="00B050"/>
                </a:solidFill>
              </a:rPr>
              <a:t>Cloud Front – Exam Tips :</a:t>
            </a:r>
          </a:p>
          <a:p>
            <a:r>
              <a:rPr lang="en-US" sz="1600" dirty="0" smtClean="0"/>
              <a:t> </a:t>
            </a:r>
          </a:p>
          <a:p>
            <a:pPr algn="just">
              <a:buFont typeface="Wingdings" pitchFamily="2" charset="2"/>
              <a:buChar char="§"/>
            </a:pPr>
            <a:r>
              <a:rPr lang="en-US" dirty="0" smtClean="0"/>
              <a:t>  Web Distribution - Typically used for Websites.</a:t>
            </a:r>
          </a:p>
          <a:p>
            <a:pPr algn="just"/>
            <a:endParaRPr lang="en-US" dirty="0" smtClean="0"/>
          </a:p>
          <a:p>
            <a:pPr algn="just">
              <a:buFont typeface="Wingdings" pitchFamily="2" charset="2"/>
              <a:buChar char="§"/>
            </a:pPr>
            <a:r>
              <a:rPr lang="en-US" dirty="0" smtClean="0"/>
              <a:t>  RTMP -used for Media Streaming.</a:t>
            </a:r>
          </a:p>
          <a:p>
            <a:pPr algn="just"/>
            <a:endParaRPr lang="en-US" dirty="0" smtClean="0"/>
          </a:p>
          <a:p>
            <a:pPr algn="just">
              <a:buFont typeface="Wingdings" pitchFamily="2" charset="2"/>
              <a:buChar char="§"/>
            </a:pPr>
            <a:r>
              <a:rPr lang="en-US" dirty="0" smtClean="0"/>
              <a:t>  Edge locations are not just READ only,you can write to them too.</a:t>
            </a:r>
          </a:p>
          <a:p>
            <a:pPr algn="just"/>
            <a:r>
              <a:rPr lang="en-US" dirty="0" smtClean="0"/>
              <a:t>      (i.e put an object on to them).</a:t>
            </a:r>
          </a:p>
          <a:p>
            <a:pPr algn="just"/>
            <a:endParaRPr lang="en-US" dirty="0" smtClean="0"/>
          </a:p>
          <a:p>
            <a:pPr algn="just">
              <a:buFont typeface="Wingdings" pitchFamily="2" charset="2"/>
              <a:buChar char="§"/>
            </a:pPr>
            <a:r>
              <a:rPr lang="en-US" dirty="0" smtClean="0"/>
              <a:t>  Objects are cached for the life of the TTL(Time To Live).</a:t>
            </a:r>
          </a:p>
          <a:p>
            <a:pPr algn="just"/>
            <a:endParaRPr lang="en-US" dirty="0" smtClean="0"/>
          </a:p>
          <a:p>
            <a:pPr algn="just">
              <a:buFont typeface="Wingdings" pitchFamily="2" charset="2"/>
              <a:buChar char="§"/>
            </a:pPr>
            <a:r>
              <a:rPr lang="en-US" dirty="0" smtClean="0"/>
              <a:t>  You can clear cached objects, but you will be charged..</a:t>
            </a:r>
          </a:p>
        </p:txBody>
      </p:sp>
    </p:spTree>
    <p:extLst>
      <p:ext uri="{BB962C8B-B14F-4D97-AF65-F5344CB8AC3E}">
        <p14:creationId xmlns:p14="http://schemas.microsoft.com/office/powerpoint/2010/main" val="242049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Cloud Front</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439564"/>
            <a:ext cx="8686800"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endParaRPr lang="en-US" sz="1800" kern="0" dirty="0" smtClean="0">
              <a:solidFill>
                <a:schemeClr val="tx1"/>
              </a:solidFill>
            </a:endParaRPr>
          </a:p>
        </p:txBody>
      </p:sp>
      <p:sp>
        <p:nvSpPr>
          <p:cNvPr id="30724" name="AutoShape 4"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Image result for cdn logo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1-ZcHHO4Em6dZ7FA87kM4j3g - Copy.png"/>
          <p:cNvPicPr>
            <a:picLocks noChangeAspect="1"/>
          </p:cNvPicPr>
          <p:nvPr/>
        </p:nvPicPr>
        <p:blipFill>
          <a:blip r:embed="rId3"/>
          <a:stretch>
            <a:fillRect/>
          </a:stretch>
        </p:blipFill>
        <p:spPr>
          <a:xfrm>
            <a:off x="7725154" y="0"/>
            <a:ext cx="1418846" cy="1203325"/>
          </a:xfrm>
          <a:prstGeom prst="rect">
            <a:avLst/>
          </a:prstGeom>
        </p:spPr>
      </p:pic>
      <p:pic>
        <p:nvPicPr>
          <p:cNvPr id="13" name="Picture 12" descr="1-ZcHHO4Em6dZ7FA87kM4j3g.png"/>
          <p:cNvPicPr>
            <a:picLocks noChangeAspect="1"/>
          </p:cNvPicPr>
          <p:nvPr/>
        </p:nvPicPr>
        <p:blipFill>
          <a:blip r:embed="rId4"/>
          <a:stretch>
            <a:fillRect/>
          </a:stretch>
        </p:blipFill>
        <p:spPr>
          <a:xfrm>
            <a:off x="0" y="0"/>
            <a:ext cx="1371600" cy="1203325"/>
          </a:xfrm>
          <a:prstGeom prst="rect">
            <a:avLst/>
          </a:prstGeom>
        </p:spPr>
      </p:pic>
      <p:sp>
        <p:nvSpPr>
          <p:cNvPr id="11" name="Rectangle 10"/>
          <p:cNvSpPr/>
          <p:nvPr/>
        </p:nvSpPr>
        <p:spPr>
          <a:xfrm>
            <a:off x="155575" y="1602453"/>
            <a:ext cx="8683625" cy="2831544"/>
          </a:xfrm>
          <a:prstGeom prst="rect">
            <a:avLst/>
          </a:prstGeom>
        </p:spPr>
        <p:txBody>
          <a:bodyPr wrap="square">
            <a:spAutoFit/>
          </a:bodyPr>
          <a:lstStyle/>
          <a:p>
            <a:pPr>
              <a:buFontTx/>
            </a:pPr>
            <a:r>
              <a:rPr lang="en-US" dirty="0" smtClean="0"/>
              <a:t>		 </a:t>
            </a:r>
          </a:p>
          <a:p>
            <a:pPr>
              <a:buFontTx/>
            </a:pPr>
            <a:endParaRPr lang="en-US" sz="8000" dirty="0" smtClean="0"/>
          </a:p>
          <a:p>
            <a:pPr>
              <a:buFontTx/>
            </a:pPr>
            <a:r>
              <a:rPr lang="en-US" sz="8000" dirty="0" smtClean="0"/>
              <a:t>      Thank You</a:t>
            </a:r>
            <a:endParaRPr lang="en-US" dirty="0" smtClean="0"/>
          </a:p>
        </p:txBody>
      </p:sp>
    </p:spTree>
    <p:extLst>
      <p:ext uri="{BB962C8B-B14F-4D97-AF65-F5344CB8AC3E}">
        <p14:creationId xmlns:p14="http://schemas.microsoft.com/office/powerpoint/2010/main" val="242049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157264757</TotalTime>
  <Pages>0</Pages>
  <Words>299</Words>
  <Characters>0</Characters>
  <Application>Microsoft Office PowerPoint</Application>
  <DocSecurity>0</DocSecurity>
  <PresentationFormat>Custom</PresentationFormat>
  <Lines>0</Lines>
  <Paragraphs>54</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Microsoft YaHei</vt:lpstr>
      <vt:lpstr>宋体</vt:lpstr>
      <vt:lpstr>Arial</vt:lpstr>
      <vt:lpstr>Calibri</vt:lpstr>
      <vt:lpstr>Wingdings</vt:lpstr>
      <vt:lpstr>Template</vt:lpstr>
      <vt:lpstr>  </vt:lpstr>
      <vt:lpstr>  </vt:lpstr>
      <vt:lpstr>  </vt:lpstr>
      <vt:lpstr>  </vt:lpstr>
      <vt:lpstr>PowerPoint Presentation</vt:lpstr>
      <vt:lpstr>  </vt:lpstr>
      <vt:lpstr>  </vt:lpstr>
      <vt:lpstr>  </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Kommana Dileep</dc:creator>
  <cp:lastModifiedBy>Praveen Korvi</cp:lastModifiedBy>
  <cp:revision>276</cp:revision>
  <cp:lastPrinted>1899-12-30T00:00:00Z</cp:lastPrinted>
  <dcterms:created xsi:type="dcterms:W3CDTF">2012-07-05T08:42:41Z</dcterms:created>
  <dcterms:modified xsi:type="dcterms:W3CDTF">2017-08-29T10:39:43Z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1033-9.1.0.4256</vt:lpwstr>
  </property>
</Properties>
</file>