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8"/>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3" r:id="rId15"/>
    <p:sldId id="275" r:id="rId16"/>
    <p:sldId id="276" r:id="rId17"/>
  </p:sldIdLst>
  <p:sldSz cx="9144000" cy="5759450"/>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8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A00"/>
    <a:srgbClr val="284523"/>
    <a:srgbClr val="C1840F"/>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p:cViewPr varScale="1">
        <p:scale>
          <a:sx n="78" d="100"/>
          <a:sy n="78" d="100"/>
        </p:scale>
        <p:origin x="-288" y="288"/>
      </p:cViewPr>
      <p:guideLst>
        <p:guide orient="horz" pos="1814"/>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a:latin typeface="Arial" pitchFamily="34" charset="0"/>
              </a:defRPr>
            </a:lvl1pPr>
          </a:lstStyle>
          <a:p>
            <a:pPr>
              <a:defRPr/>
            </a:pPr>
            <a:fld id="{CFE4FD62-D511-4D15-8423-C9E91E35DA32}" type="datetimeFigureOut">
              <a:rPr lang="en-US"/>
              <a:pPr>
                <a:defRPr/>
              </a:pPr>
              <a:t>03-Sep-20</a:t>
            </a:fld>
            <a:endParaRPr lang="en-US"/>
          </a:p>
        </p:txBody>
      </p:sp>
      <p:sp>
        <p:nvSpPr>
          <p:cNvPr id="4" name="Slide Image Placeholder 3"/>
          <p:cNvSpPr>
            <a:spLocks noGrp="1" noRot="1" noChangeAspect="1"/>
          </p:cNvSpPr>
          <p:nvPr>
            <p:ph type="sldImg" idx="2"/>
          </p:nvPr>
        </p:nvSpPr>
        <p:spPr>
          <a:xfrm>
            <a:off x="708025" y="685800"/>
            <a:ext cx="54419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a:latin typeface="Arial" pitchFamily="34" charset="0"/>
              </a:defRPr>
            </a:lvl1pPr>
          </a:lstStyle>
          <a:p>
            <a:pPr>
              <a:defRPr/>
            </a:pPr>
            <a:fld id="{313B8C97-9FB8-4E75-B1C2-907560967EC0}" type="slidenum">
              <a:rPr lang="en-US"/>
              <a:pPr>
                <a:defRPr/>
              </a:pPr>
              <a:t>‹#›</a:t>
            </a:fld>
            <a:endParaRPr lang="en-US"/>
          </a:p>
        </p:txBody>
      </p:sp>
    </p:spTree>
    <p:extLst>
      <p:ext uri="{BB962C8B-B14F-4D97-AF65-F5344CB8AC3E}">
        <p14:creationId xmlns="" xmlns:p14="http://schemas.microsoft.com/office/powerpoint/2010/main" val="787299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a:t>
            </a:fld>
            <a:endParaRPr lang="en-US" altLang="en-US" smtClean="0">
              <a:latin typeface="Arial" charset="0"/>
            </a:endParaRPr>
          </a:p>
        </p:txBody>
      </p:sp>
    </p:spTree>
    <p:extLst>
      <p:ext uri="{BB962C8B-B14F-4D97-AF65-F5344CB8AC3E}">
        <p14:creationId xmlns="" xmlns:p14="http://schemas.microsoft.com/office/powerpoint/2010/main" val="248573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10</a:t>
            </a:fld>
            <a:endParaRPr lang="en-US" altLang="en-US" smtClean="0">
              <a:latin typeface="Arial" charset="0"/>
            </a:endParaRPr>
          </a:p>
        </p:txBody>
      </p:sp>
    </p:spTree>
    <p:extLst>
      <p:ext uri="{BB962C8B-B14F-4D97-AF65-F5344CB8AC3E}">
        <p14:creationId xmlns="" xmlns:p14="http://schemas.microsoft.com/office/powerpoint/2010/main" val="165196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11</a:t>
            </a:fld>
            <a:endParaRPr lang="en-US" altLang="en-US" smtClean="0">
              <a:latin typeface="Arial" charset="0"/>
            </a:endParaRPr>
          </a:p>
        </p:txBody>
      </p:sp>
    </p:spTree>
    <p:extLst>
      <p:ext uri="{BB962C8B-B14F-4D97-AF65-F5344CB8AC3E}">
        <p14:creationId xmlns="" xmlns:p14="http://schemas.microsoft.com/office/powerpoint/2010/main" val="245601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12</a:t>
            </a:fld>
            <a:endParaRPr lang="en-US" altLang="en-US" smtClean="0">
              <a:latin typeface="Arial" charset="0"/>
            </a:endParaRPr>
          </a:p>
        </p:txBody>
      </p:sp>
    </p:spTree>
    <p:extLst>
      <p:ext uri="{BB962C8B-B14F-4D97-AF65-F5344CB8AC3E}">
        <p14:creationId xmlns="" xmlns:p14="http://schemas.microsoft.com/office/powerpoint/2010/main" val="3647869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13</a:t>
            </a:fld>
            <a:endParaRPr lang="en-US" altLang="en-US" smtClean="0">
              <a:latin typeface="Arial" charset="0"/>
            </a:endParaRPr>
          </a:p>
        </p:txBody>
      </p:sp>
    </p:spTree>
    <p:extLst>
      <p:ext uri="{BB962C8B-B14F-4D97-AF65-F5344CB8AC3E}">
        <p14:creationId xmlns="" xmlns:p14="http://schemas.microsoft.com/office/powerpoint/2010/main" val="3273680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14</a:t>
            </a:fld>
            <a:endParaRPr lang="en-US" altLang="en-US" smtClean="0">
              <a:latin typeface="Arial" charset="0"/>
            </a:endParaRPr>
          </a:p>
        </p:txBody>
      </p:sp>
    </p:spTree>
    <p:extLst>
      <p:ext uri="{BB962C8B-B14F-4D97-AF65-F5344CB8AC3E}">
        <p14:creationId xmlns="" xmlns:p14="http://schemas.microsoft.com/office/powerpoint/2010/main" val="306851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a:t>
            </a:fld>
            <a:endParaRPr lang="en-US" altLang="en-US" smtClean="0">
              <a:latin typeface="Arial" charset="0"/>
            </a:endParaRPr>
          </a:p>
        </p:txBody>
      </p:sp>
    </p:spTree>
    <p:extLst>
      <p:ext uri="{BB962C8B-B14F-4D97-AF65-F5344CB8AC3E}">
        <p14:creationId xmlns="" xmlns:p14="http://schemas.microsoft.com/office/powerpoint/2010/main" val="173344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3</a:t>
            </a:fld>
            <a:endParaRPr lang="en-US" altLang="en-US" smtClean="0">
              <a:latin typeface="Arial" charset="0"/>
            </a:endParaRPr>
          </a:p>
        </p:txBody>
      </p:sp>
    </p:spTree>
    <p:extLst>
      <p:ext uri="{BB962C8B-B14F-4D97-AF65-F5344CB8AC3E}">
        <p14:creationId xmlns="" xmlns:p14="http://schemas.microsoft.com/office/powerpoint/2010/main" val="3483652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4</a:t>
            </a:fld>
            <a:endParaRPr lang="en-US" altLang="en-US" smtClean="0">
              <a:latin typeface="Arial" charset="0"/>
            </a:endParaRPr>
          </a:p>
        </p:txBody>
      </p:sp>
    </p:spTree>
    <p:extLst>
      <p:ext uri="{BB962C8B-B14F-4D97-AF65-F5344CB8AC3E}">
        <p14:creationId xmlns="" xmlns:p14="http://schemas.microsoft.com/office/powerpoint/2010/main" val="246744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5</a:t>
            </a:fld>
            <a:endParaRPr lang="en-US" altLang="en-US" smtClean="0">
              <a:latin typeface="Arial" charset="0"/>
            </a:endParaRPr>
          </a:p>
        </p:txBody>
      </p:sp>
    </p:spTree>
    <p:extLst>
      <p:ext uri="{BB962C8B-B14F-4D97-AF65-F5344CB8AC3E}">
        <p14:creationId xmlns="" xmlns:p14="http://schemas.microsoft.com/office/powerpoint/2010/main" val="137759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6</a:t>
            </a:fld>
            <a:endParaRPr lang="en-US" altLang="en-US" smtClean="0">
              <a:latin typeface="Arial" charset="0"/>
            </a:endParaRPr>
          </a:p>
        </p:txBody>
      </p:sp>
    </p:spTree>
    <p:extLst>
      <p:ext uri="{BB962C8B-B14F-4D97-AF65-F5344CB8AC3E}">
        <p14:creationId xmlns="" xmlns:p14="http://schemas.microsoft.com/office/powerpoint/2010/main" val="249139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7</a:t>
            </a:fld>
            <a:endParaRPr lang="en-US" altLang="en-US" smtClean="0">
              <a:latin typeface="Arial" charset="0"/>
            </a:endParaRPr>
          </a:p>
        </p:txBody>
      </p:sp>
    </p:spTree>
    <p:extLst>
      <p:ext uri="{BB962C8B-B14F-4D97-AF65-F5344CB8AC3E}">
        <p14:creationId xmlns="" xmlns:p14="http://schemas.microsoft.com/office/powerpoint/2010/main" val="288571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8</a:t>
            </a:fld>
            <a:endParaRPr lang="en-US" altLang="en-US" smtClean="0">
              <a:latin typeface="Arial" charset="0"/>
            </a:endParaRPr>
          </a:p>
        </p:txBody>
      </p:sp>
    </p:spTree>
    <p:extLst>
      <p:ext uri="{BB962C8B-B14F-4D97-AF65-F5344CB8AC3E}">
        <p14:creationId xmlns="" xmlns:p14="http://schemas.microsoft.com/office/powerpoint/2010/main" val="3817308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9</a:t>
            </a:fld>
            <a:endParaRPr lang="en-US" altLang="en-US" smtClean="0">
              <a:latin typeface="Arial" charset="0"/>
            </a:endParaRPr>
          </a:p>
        </p:txBody>
      </p:sp>
    </p:spTree>
    <p:extLst>
      <p:ext uri="{BB962C8B-B14F-4D97-AF65-F5344CB8AC3E}">
        <p14:creationId xmlns="" xmlns:p14="http://schemas.microsoft.com/office/powerpoint/2010/main" val="372540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9113"/>
            <a:ext cx="7772400" cy="123507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63900"/>
            <a:ext cx="6400800" cy="14716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8A58093-38CC-4750-BC02-66CC78C3B55F}" type="slidenum">
              <a:rPr lang="en-US" altLang="zh-CN"/>
              <a:pPr>
                <a:defRPr/>
              </a:pPr>
              <a:t>‹#›</a:t>
            </a:fld>
            <a:endParaRPr lang="en-US" altLang="zh-CN"/>
          </a:p>
        </p:txBody>
      </p:sp>
    </p:spTree>
    <p:extLst>
      <p:ext uri="{BB962C8B-B14F-4D97-AF65-F5344CB8AC3E}">
        <p14:creationId xmlns="" xmlns:p14="http://schemas.microsoft.com/office/powerpoint/2010/main" val="15136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6AA4ABF-8DD3-4A44-A246-9FFB2156E3DD}" type="slidenum">
              <a:rPr lang="en-US" altLang="zh-CN"/>
              <a:pPr>
                <a:defRPr/>
              </a:pPr>
              <a:t>‹#›</a:t>
            </a:fld>
            <a:endParaRPr lang="en-US" altLang="zh-CN"/>
          </a:p>
        </p:txBody>
      </p:sp>
    </p:spTree>
    <p:extLst>
      <p:ext uri="{BB962C8B-B14F-4D97-AF65-F5344CB8AC3E}">
        <p14:creationId xmlns="" xmlns:p14="http://schemas.microsoft.com/office/powerpoint/2010/main" val="196088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1775"/>
            <a:ext cx="2057400" cy="4913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1775"/>
            <a:ext cx="6019800" cy="4913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192B1E-0A75-4983-B937-FB84A83BAD41}" type="slidenum">
              <a:rPr lang="en-US" altLang="zh-CN"/>
              <a:pPr>
                <a:defRPr/>
              </a:pPr>
              <a:t>‹#›</a:t>
            </a:fld>
            <a:endParaRPr lang="en-US" altLang="zh-CN"/>
          </a:p>
        </p:txBody>
      </p:sp>
    </p:spTree>
    <p:extLst>
      <p:ext uri="{BB962C8B-B14F-4D97-AF65-F5344CB8AC3E}">
        <p14:creationId xmlns="" xmlns:p14="http://schemas.microsoft.com/office/powerpoint/2010/main" val="16469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EA14957-20C8-412B-9D31-454A8B81F856}" type="slidenum">
              <a:rPr lang="en-US" altLang="zh-CN"/>
              <a:pPr>
                <a:defRPr/>
              </a:pPr>
              <a:t>‹#›</a:t>
            </a:fld>
            <a:endParaRPr lang="en-US" altLang="zh-CN"/>
          </a:p>
        </p:txBody>
      </p:sp>
    </p:spTree>
    <p:extLst>
      <p:ext uri="{BB962C8B-B14F-4D97-AF65-F5344CB8AC3E}">
        <p14:creationId xmlns="" xmlns:p14="http://schemas.microsoft.com/office/powerpoint/2010/main" val="101740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0463"/>
            <a:ext cx="7772400" cy="11445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41575"/>
            <a:ext cx="7772400" cy="12588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EEB861C-142A-48B7-B11B-B5C6B4C45E79}" type="slidenum">
              <a:rPr lang="en-US" altLang="zh-CN"/>
              <a:pPr>
                <a:defRPr/>
              </a:pPr>
              <a:t>‹#›</a:t>
            </a:fld>
            <a:endParaRPr lang="en-US" altLang="zh-CN"/>
          </a:p>
        </p:txBody>
      </p:sp>
    </p:spTree>
    <p:extLst>
      <p:ext uri="{BB962C8B-B14F-4D97-AF65-F5344CB8AC3E}">
        <p14:creationId xmlns="" xmlns:p14="http://schemas.microsoft.com/office/powerpoint/2010/main" val="26445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8271C07-9DA3-4887-A834-0B2F53AD5782}" type="slidenum">
              <a:rPr lang="en-US" altLang="zh-CN"/>
              <a:pPr>
                <a:defRPr/>
              </a:pPr>
              <a:t>‹#›</a:t>
            </a:fld>
            <a:endParaRPr lang="en-US" altLang="zh-CN"/>
          </a:p>
        </p:txBody>
      </p:sp>
    </p:spTree>
    <p:extLst>
      <p:ext uri="{BB962C8B-B14F-4D97-AF65-F5344CB8AC3E}">
        <p14:creationId xmlns="" xmlns:p14="http://schemas.microsoft.com/office/powerpoint/2010/main" val="13606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88"/>
            <a:ext cx="8229600" cy="96043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9050"/>
            <a:ext cx="4040188"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7213"/>
            <a:ext cx="4040188"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89050"/>
            <a:ext cx="4041775"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7213"/>
            <a:ext cx="4041775"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3D49ED0-5C11-4B92-B86C-6E055992D8BC}" type="slidenum">
              <a:rPr lang="en-US" altLang="zh-CN"/>
              <a:pPr>
                <a:defRPr/>
              </a:pPr>
              <a:t>‹#›</a:t>
            </a:fld>
            <a:endParaRPr lang="en-US" altLang="zh-CN"/>
          </a:p>
        </p:txBody>
      </p:sp>
    </p:spTree>
    <p:extLst>
      <p:ext uri="{BB962C8B-B14F-4D97-AF65-F5344CB8AC3E}">
        <p14:creationId xmlns="" xmlns:p14="http://schemas.microsoft.com/office/powerpoint/2010/main" val="1146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C54E4FB-1C57-4F3E-AB0B-9373F8DCEC36}" type="slidenum">
              <a:rPr lang="en-US" altLang="zh-CN"/>
              <a:pPr>
                <a:defRPr/>
              </a:pPr>
              <a:t>‹#›</a:t>
            </a:fld>
            <a:endParaRPr lang="en-US" altLang="zh-CN"/>
          </a:p>
        </p:txBody>
      </p:sp>
    </p:spTree>
    <p:extLst>
      <p:ext uri="{BB962C8B-B14F-4D97-AF65-F5344CB8AC3E}">
        <p14:creationId xmlns="" xmlns:p14="http://schemas.microsoft.com/office/powerpoint/2010/main" val="31309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F22B1C9-5F31-4E69-BDE7-416ABAABF2A7}" type="slidenum">
              <a:rPr lang="en-US" altLang="zh-CN"/>
              <a:pPr>
                <a:defRPr/>
              </a:pPr>
              <a:t>‹#›</a:t>
            </a:fld>
            <a:endParaRPr lang="en-US" altLang="zh-CN"/>
          </a:p>
        </p:txBody>
      </p:sp>
    </p:spTree>
    <p:extLst>
      <p:ext uri="{BB962C8B-B14F-4D97-AF65-F5344CB8AC3E}">
        <p14:creationId xmlns="" xmlns:p14="http://schemas.microsoft.com/office/powerpoint/2010/main" val="172839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08313" cy="9763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8600"/>
            <a:ext cx="5111750" cy="4916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204913"/>
            <a:ext cx="3008313" cy="3940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4273C9A-31AF-4EBC-A60A-1BBB6EA01CE2}" type="slidenum">
              <a:rPr lang="en-US" altLang="zh-CN"/>
              <a:pPr>
                <a:defRPr/>
              </a:pPr>
              <a:t>‹#›</a:t>
            </a:fld>
            <a:endParaRPr lang="en-US" altLang="zh-CN"/>
          </a:p>
        </p:txBody>
      </p:sp>
    </p:spTree>
    <p:extLst>
      <p:ext uri="{BB962C8B-B14F-4D97-AF65-F5344CB8AC3E}">
        <p14:creationId xmlns="" xmlns:p14="http://schemas.microsoft.com/office/powerpoint/2010/main" val="26163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32250"/>
            <a:ext cx="5486400" cy="4746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4350"/>
            <a:ext cx="5486400" cy="3455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506913"/>
            <a:ext cx="5486400" cy="676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C8D437D-CB73-448F-9742-12B3FE656116}" type="slidenum">
              <a:rPr lang="en-US" altLang="zh-CN"/>
              <a:pPr>
                <a:defRPr/>
              </a:pPr>
              <a:t>‹#›</a:t>
            </a:fld>
            <a:endParaRPr lang="en-US" altLang="zh-CN"/>
          </a:p>
        </p:txBody>
      </p:sp>
    </p:spTree>
    <p:extLst>
      <p:ext uri="{BB962C8B-B14F-4D97-AF65-F5344CB8AC3E}">
        <p14:creationId xmlns="" xmlns:p14="http://schemas.microsoft.com/office/powerpoint/2010/main" val="361988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summer_green_wheat_field-wallpaper-2560x1600"/>
          <p:cNvPicPr>
            <a:picLocks noChangeAspect="1" noChangeArrowheads="1"/>
          </p:cNvPicPr>
          <p:nvPr/>
        </p:nvPicPr>
        <p:blipFill>
          <a:blip r:embed="rId13" cstate="print">
            <a:extLst>
              <a:ext uri="{28A0092B-C50C-407E-A947-70E740481C1C}">
                <a14:useLocalDpi xmlns="" xmlns:a14="http://schemas.microsoft.com/office/drawing/2010/main" val="0"/>
              </a:ext>
            </a:extLst>
          </a:blip>
          <a:srcRect b="78931"/>
          <a:stretch>
            <a:fillRect/>
          </a:stretch>
        </p:blipFill>
        <p:spPr bwMode="auto">
          <a:xfrm>
            <a:off x="0" y="22225"/>
            <a:ext cx="9144000" cy="120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1775"/>
            <a:ext cx="8229600" cy="958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457200" y="1343025"/>
            <a:ext cx="8229600" cy="3802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0"/>
            <a:endParaRPr lang="en-US" altLang="zh-CN" smtClean="0"/>
          </a:p>
        </p:txBody>
      </p:sp>
      <p:sp>
        <p:nvSpPr>
          <p:cNvPr id="1029" name="Rectangle 5"/>
          <p:cNvSpPr>
            <a:spLocks noGrp="1" noChangeArrowheads="1"/>
          </p:cNvSpPr>
          <p:nvPr>
            <p:ph type="dt" sz="half" idx="2"/>
          </p:nvPr>
        </p:nvSpPr>
        <p:spPr bwMode="auto">
          <a:xfrm>
            <a:off x="457200" y="5245100"/>
            <a:ext cx="213360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p>
        </p:txBody>
      </p:sp>
      <p:sp>
        <p:nvSpPr>
          <p:cNvPr id="1030" name="Rectangle 6"/>
          <p:cNvSpPr>
            <a:spLocks noGrp="1" noChangeArrowheads="1"/>
          </p:cNvSpPr>
          <p:nvPr>
            <p:ph type="ftr" sz="quarter" idx="3"/>
          </p:nvPr>
        </p:nvSpPr>
        <p:spPr bwMode="auto">
          <a:xfrm>
            <a:off x="3124200" y="5245100"/>
            <a:ext cx="289560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5245100"/>
            <a:ext cx="213360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B8869C55-934F-42E0-8164-E3587AC821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3600">
          <a:solidFill>
            <a:srgbClr val="003A00"/>
          </a:solidFill>
          <a:latin typeface="+mj-lt"/>
          <a:ea typeface="+mj-ea"/>
          <a:cs typeface="+mj-cs"/>
        </a:defRPr>
      </a:lvl1pPr>
      <a:lvl2pPr algn="l" rtl="0" eaLnBrk="0" fontAlgn="base" hangingPunct="0">
        <a:spcBef>
          <a:spcPct val="0"/>
        </a:spcBef>
        <a:spcAft>
          <a:spcPct val="0"/>
        </a:spcAft>
        <a:defRPr sz="3600">
          <a:solidFill>
            <a:srgbClr val="003A00"/>
          </a:solidFill>
          <a:latin typeface="Arial" pitchFamily="34" charset="0"/>
          <a:ea typeface="Microsoft YaHei" pitchFamily="34" charset="-122"/>
        </a:defRPr>
      </a:lvl2pPr>
      <a:lvl3pPr algn="l" rtl="0" eaLnBrk="0" fontAlgn="base" hangingPunct="0">
        <a:spcBef>
          <a:spcPct val="0"/>
        </a:spcBef>
        <a:spcAft>
          <a:spcPct val="0"/>
        </a:spcAft>
        <a:defRPr sz="3600">
          <a:solidFill>
            <a:srgbClr val="003A00"/>
          </a:solidFill>
          <a:latin typeface="Arial" pitchFamily="34" charset="0"/>
          <a:ea typeface="Microsoft YaHei" pitchFamily="34" charset="-122"/>
        </a:defRPr>
      </a:lvl3pPr>
      <a:lvl4pPr algn="l" rtl="0" eaLnBrk="0" fontAlgn="base" hangingPunct="0">
        <a:spcBef>
          <a:spcPct val="0"/>
        </a:spcBef>
        <a:spcAft>
          <a:spcPct val="0"/>
        </a:spcAft>
        <a:defRPr sz="3600">
          <a:solidFill>
            <a:srgbClr val="003A00"/>
          </a:solidFill>
          <a:latin typeface="Arial" pitchFamily="34" charset="0"/>
          <a:ea typeface="Microsoft YaHei" pitchFamily="34" charset="-122"/>
        </a:defRPr>
      </a:lvl4pPr>
      <a:lvl5pPr algn="l" rtl="0" eaLnBrk="0" fontAlgn="base" hangingPunct="0">
        <a:spcBef>
          <a:spcPct val="0"/>
        </a:spcBef>
        <a:spcAft>
          <a:spcPct val="0"/>
        </a:spcAft>
        <a:defRPr sz="3600">
          <a:solidFill>
            <a:srgbClr val="003A00"/>
          </a:solidFill>
          <a:latin typeface="Arial" pitchFamily="34" charset="0"/>
          <a:ea typeface="Microsoft YaHei" pitchFamily="34" charset="-122"/>
        </a:defRPr>
      </a:lvl5pPr>
      <a:lvl6pPr marL="457200" algn="l" rtl="0" fontAlgn="base">
        <a:spcBef>
          <a:spcPct val="0"/>
        </a:spcBef>
        <a:spcAft>
          <a:spcPct val="0"/>
        </a:spcAft>
        <a:defRPr sz="3600">
          <a:solidFill>
            <a:srgbClr val="003A00"/>
          </a:solidFill>
          <a:latin typeface="Arial" pitchFamily="34" charset="0"/>
          <a:ea typeface="Microsoft YaHei" pitchFamily="34" charset="-122"/>
        </a:defRPr>
      </a:lvl6pPr>
      <a:lvl7pPr marL="914400" algn="l" rtl="0" fontAlgn="base">
        <a:spcBef>
          <a:spcPct val="0"/>
        </a:spcBef>
        <a:spcAft>
          <a:spcPct val="0"/>
        </a:spcAft>
        <a:defRPr sz="3600">
          <a:solidFill>
            <a:srgbClr val="003A00"/>
          </a:solidFill>
          <a:latin typeface="Arial" pitchFamily="34" charset="0"/>
          <a:ea typeface="Microsoft YaHei" pitchFamily="34" charset="-122"/>
        </a:defRPr>
      </a:lvl7pPr>
      <a:lvl8pPr marL="1371600" algn="l" rtl="0" fontAlgn="base">
        <a:spcBef>
          <a:spcPct val="0"/>
        </a:spcBef>
        <a:spcAft>
          <a:spcPct val="0"/>
        </a:spcAft>
        <a:defRPr sz="3600">
          <a:solidFill>
            <a:srgbClr val="003A00"/>
          </a:solidFill>
          <a:latin typeface="Arial" pitchFamily="34" charset="0"/>
          <a:ea typeface="Microsoft YaHei" pitchFamily="34" charset="-122"/>
        </a:defRPr>
      </a:lvl8pPr>
      <a:lvl9pPr marL="1828800" algn="l" rtl="0" fontAlgn="base">
        <a:spcBef>
          <a:spcPct val="0"/>
        </a:spcBef>
        <a:spcAft>
          <a:spcPct val="0"/>
        </a:spcAft>
        <a:defRPr sz="3600">
          <a:solidFill>
            <a:srgbClr val="003A00"/>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800">
          <a:solidFill>
            <a:srgbClr val="003A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3A00"/>
          </a:solidFill>
          <a:latin typeface="+mn-lt"/>
          <a:ea typeface="+mn-ea"/>
        </a:defRPr>
      </a:lvl2pPr>
      <a:lvl3pPr marL="1143000" indent="-228600" algn="l" rtl="0" eaLnBrk="0" fontAlgn="base" hangingPunct="0">
        <a:spcBef>
          <a:spcPct val="20000"/>
        </a:spcBef>
        <a:spcAft>
          <a:spcPct val="0"/>
        </a:spcAft>
        <a:buChar char="•"/>
        <a:defRPr sz="2800">
          <a:solidFill>
            <a:srgbClr val="003A00"/>
          </a:solidFill>
          <a:latin typeface="+mn-lt"/>
          <a:ea typeface="+mn-ea"/>
        </a:defRPr>
      </a:lvl3pPr>
      <a:lvl4pPr marL="1600200" indent="-228600" algn="l" rtl="0" eaLnBrk="0" fontAlgn="base" hangingPunct="0">
        <a:spcBef>
          <a:spcPct val="20000"/>
        </a:spcBef>
        <a:spcAft>
          <a:spcPct val="0"/>
        </a:spcAft>
        <a:buChar char="–"/>
        <a:defRPr sz="2800">
          <a:solidFill>
            <a:srgbClr val="003A00"/>
          </a:solidFill>
          <a:latin typeface="+mn-lt"/>
          <a:ea typeface="+mn-ea"/>
        </a:defRPr>
      </a:lvl4pPr>
      <a:lvl5pPr marL="2057400" indent="-228600" algn="l" rtl="0" eaLnBrk="0" fontAlgn="base" hangingPunct="0">
        <a:spcBef>
          <a:spcPct val="20000"/>
        </a:spcBef>
        <a:spcAft>
          <a:spcPct val="0"/>
        </a:spcAft>
        <a:buChar char="»"/>
        <a:defRPr sz="2800">
          <a:solidFill>
            <a:srgbClr val="003A00"/>
          </a:solidFill>
          <a:latin typeface="+mn-lt"/>
          <a:ea typeface="+mn-ea"/>
        </a:defRPr>
      </a:lvl5pPr>
      <a:lvl6pPr marL="2514600" indent="-228600" algn="l" rtl="0" fontAlgn="base">
        <a:spcBef>
          <a:spcPct val="20000"/>
        </a:spcBef>
        <a:spcAft>
          <a:spcPct val="0"/>
        </a:spcAft>
        <a:buChar char="»"/>
        <a:defRPr sz="2800">
          <a:solidFill>
            <a:srgbClr val="003A00"/>
          </a:solidFill>
          <a:latin typeface="+mn-lt"/>
          <a:ea typeface="+mn-ea"/>
        </a:defRPr>
      </a:lvl6pPr>
      <a:lvl7pPr marL="2971800" indent="-228600" algn="l" rtl="0" fontAlgn="base">
        <a:spcBef>
          <a:spcPct val="20000"/>
        </a:spcBef>
        <a:spcAft>
          <a:spcPct val="0"/>
        </a:spcAft>
        <a:buChar char="»"/>
        <a:defRPr sz="2800">
          <a:solidFill>
            <a:srgbClr val="003A00"/>
          </a:solidFill>
          <a:latin typeface="+mn-lt"/>
          <a:ea typeface="+mn-ea"/>
        </a:defRPr>
      </a:lvl7pPr>
      <a:lvl8pPr marL="3429000" indent="-228600" algn="l" rtl="0" fontAlgn="base">
        <a:spcBef>
          <a:spcPct val="20000"/>
        </a:spcBef>
        <a:spcAft>
          <a:spcPct val="0"/>
        </a:spcAft>
        <a:buChar char="»"/>
        <a:defRPr sz="2800">
          <a:solidFill>
            <a:srgbClr val="003A00"/>
          </a:solidFill>
          <a:latin typeface="+mn-lt"/>
          <a:ea typeface="+mn-ea"/>
        </a:defRPr>
      </a:lvl8pPr>
      <a:lvl9pPr marL="3886200" indent="-228600" algn="l" rtl="0" fontAlgn="base">
        <a:spcBef>
          <a:spcPct val="20000"/>
        </a:spcBef>
        <a:spcAft>
          <a:spcPct val="0"/>
        </a:spcAft>
        <a:buChar char="»"/>
        <a:defRPr sz="2800">
          <a:solidFill>
            <a:srgbClr val="003A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pic>
        <p:nvPicPr>
          <p:cNvPr id="2051" name="Picture 3" descr="F:\CLOUD\AmazonWebservices_Logo.svg.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33488" y="1511300"/>
            <a:ext cx="6704012"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a:solidFill>
                  <a:schemeClr val="tx1"/>
                </a:solidFill>
                <a:ea typeface="宋体" pitchFamily="2" charset="-122"/>
              </a:rPr>
              <a:t>AWS Introduction and Architecture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7" name="TextBox 6"/>
          <p:cNvSpPr txBox="1"/>
          <p:nvPr/>
        </p:nvSpPr>
        <p:spPr>
          <a:xfrm>
            <a:off x="228600" y="1439565"/>
            <a:ext cx="8382000" cy="4016484"/>
          </a:xfrm>
          <a:prstGeom prst="rect">
            <a:avLst/>
          </a:prstGeom>
          <a:noFill/>
        </p:spPr>
        <p:txBody>
          <a:bodyPr wrap="square" rtlCol="0">
            <a:spAutoFit/>
          </a:bodyPr>
          <a:lstStyle/>
          <a:p>
            <a:r>
              <a:rPr lang="en-US" sz="1500" dirty="0" smtClean="0"/>
              <a:t>When you view your resources, you'll only see the resources tied to the region you've specified. This is because regions are isolated from each other, and we don't replicate resources across regions automatically.</a:t>
            </a:r>
          </a:p>
          <a:p>
            <a:endParaRPr lang="en-US" sz="1500" dirty="0" smtClean="0"/>
          </a:p>
          <a:p>
            <a:r>
              <a:rPr lang="en-US" sz="1500" dirty="0" smtClean="0"/>
              <a:t>When you work with an instance using the command line interface or API actions, you must specify its regional endpoint. </a:t>
            </a:r>
          </a:p>
          <a:p>
            <a:endParaRPr lang="en-US" sz="1500" dirty="0" smtClean="0"/>
          </a:p>
          <a:p>
            <a:r>
              <a:rPr lang="en-US" sz="1500" dirty="0" smtClean="0"/>
              <a:t>When you launch an instance, you must select an AMI that's in the same region. </a:t>
            </a:r>
          </a:p>
          <a:p>
            <a:endParaRPr lang="en-US" sz="1500" dirty="0" smtClean="0"/>
          </a:p>
          <a:p>
            <a:r>
              <a:rPr lang="en-US" sz="1500" dirty="0" smtClean="0"/>
              <a:t>If the AMI is in another region, you can copy the AMI to the region you're using. </a:t>
            </a:r>
          </a:p>
          <a:p>
            <a:endParaRPr lang="en-US" sz="1500" dirty="0" smtClean="0"/>
          </a:p>
          <a:p>
            <a:r>
              <a:rPr lang="en-US" sz="1500" dirty="0" smtClean="0"/>
              <a:t>All communications between regions is across the public Internet. </a:t>
            </a:r>
          </a:p>
          <a:p>
            <a:endParaRPr lang="en-US" sz="1500" dirty="0" smtClean="0"/>
          </a:p>
          <a:p>
            <a:r>
              <a:rPr lang="en-US" sz="1500" dirty="0" smtClean="0"/>
              <a:t>Therefore, you should use the appropriate encryption methods to protect your data. </a:t>
            </a:r>
          </a:p>
          <a:p>
            <a:endParaRPr lang="en-US" sz="1500" dirty="0" smtClean="0"/>
          </a:p>
          <a:p>
            <a:r>
              <a:rPr lang="en-US" sz="1500" dirty="0" smtClean="0"/>
              <a:t>Data transfer between regions is charged at the Internet data transfer rate for both the sending and the receiving instance. </a:t>
            </a:r>
          </a:p>
        </p:txBody>
      </p:sp>
    </p:spTree>
    <p:extLst>
      <p:ext uri="{BB962C8B-B14F-4D97-AF65-F5344CB8AC3E}">
        <p14:creationId xmlns="" xmlns:p14="http://schemas.microsoft.com/office/powerpoint/2010/main" val="3975178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5" name="TextBox 4"/>
          <p:cNvSpPr txBox="1"/>
          <p:nvPr/>
        </p:nvSpPr>
        <p:spPr>
          <a:xfrm>
            <a:off x="228600" y="1321737"/>
            <a:ext cx="8382000" cy="1708160"/>
          </a:xfrm>
          <a:prstGeom prst="rect">
            <a:avLst/>
          </a:prstGeom>
          <a:noFill/>
        </p:spPr>
        <p:txBody>
          <a:bodyPr wrap="square" rtlCol="0">
            <a:spAutoFit/>
          </a:bodyPr>
          <a:lstStyle/>
          <a:p>
            <a:r>
              <a:rPr lang="en-US" sz="1500" b="1" dirty="0" smtClean="0"/>
              <a:t>Describing Your Regions and Availability Zones</a:t>
            </a:r>
          </a:p>
          <a:p>
            <a:pPr>
              <a:buFont typeface="Wingdings" pitchFamily="2" charset="2"/>
              <a:buChar char="Ø"/>
            </a:pPr>
            <a:r>
              <a:rPr lang="en-US" sz="1500" dirty="0" smtClean="0"/>
              <a:t>You can use the AWS Management Console or the command line interface to determine which regions and Availability Zones are available for your use.</a:t>
            </a:r>
          </a:p>
          <a:p>
            <a:pPr>
              <a:buFont typeface="Wingdings" pitchFamily="2" charset="2"/>
              <a:buChar char="Ø"/>
            </a:pPr>
            <a:r>
              <a:rPr lang="en-US" sz="1500" dirty="0" smtClean="0"/>
              <a:t>To find your regions and Availability Zones using the AWS Management Console</a:t>
            </a:r>
          </a:p>
          <a:p>
            <a:pPr>
              <a:buFont typeface="Wingdings" pitchFamily="2" charset="2"/>
              <a:buChar char="Ø"/>
            </a:pPr>
            <a:r>
              <a:rPr lang="en-US" sz="1500" dirty="0" smtClean="0"/>
              <a:t>Open the AWS Management Console.</a:t>
            </a:r>
          </a:p>
          <a:p>
            <a:pPr>
              <a:buFont typeface="Wingdings" pitchFamily="2" charset="2"/>
              <a:buChar char="Ø"/>
            </a:pPr>
            <a:r>
              <a:rPr lang="en-US" sz="1500" dirty="0" smtClean="0"/>
              <a:t>From the navigation bar, view the options in the region selector.</a:t>
            </a:r>
          </a:p>
          <a:p>
            <a:pPr>
              <a:buFont typeface="Wingdings" pitchFamily="2" charset="2"/>
              <a:buChar char="Ø"/>
            </a:pPr>
            <a:r>
              <a:rPr lang="en-US" sz="1500" dirty="0" smtClean="0"/>
              <a:t>Open the Amazon EC2 console. </a:t>
            </a:r>
          </a:p>
        </p:txBody>
      </p:sp>
      <p:pic>
        <p:nvPicPr>
          <p:cNvPr id="6" name="Picture 2" descr="View your regions"/>
          <p:cNvPicPr>
            <a:picLocks noChangeAspect="1" noChangeArrowheads="1"/>
          </p:cNvPicPr>
          <p:nvPr/>
        </p:nvPicPr>
        <p:blipFill>
          <a:blip r:embed="rId3"/>
          <a:srcRect/>
          <a:stretch>
            <a:fillRect/>
          </a:stretch>
        </p:blipFill>
        <p:spPr bwMode="auto">
          <a:xfrm>
            <a:off x="5580112" y="3024188"/>
            <a:ext cx="3029153" cy="2487637"/>
          </a:xfrm>
          <a:prstGeom prst="rect">
            <a:avLst/>
          </a:prstGeom>
          <a:noFill/>
        </p:spPr>
      </p:pic>
    </p:spTree>
    <p:extLst>
      <p:ext uri="{BB962C8B-B14F-4D97-AF65-F5344CB8AC3E}">
        <p14:creationId xmlns="" xmlns:p14="http://schemas.microsoft.com/office/powerpoint/2010/main" val="3448777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3555" y="3527797"/>
            <a:ext cx="7772400" cy="576511"/>
          </a:xfrm>
        </p:spPr>
        <p:txBody>
          <a:bodyPr/>
          <a:lstStyle/>
          <a:p>
            <a:r>
              <a:rPr lang="en-US" sz="1400" b="1" dirty="0" smtClean="0">
                <a:solidFill>
                  <a:schemeClr val="tx1"/>
                </a:solidFill>
              </a:rPr>
              <a:t>Compute and Networking Services</a:t>
            </a:r>
            <a:br>
              <a:rPr lang="en-US" sz="1400" b="1" dirty="0" smtClean="0">
                <a:solidFill>
                  <a:schemeClr val="tx1"/>
                </a:solidFill>
              </a:rPr>
            </a:br>
            <a:r>
              <a:rPr lang="en-US" sz="1400" dirty="0" smtClean="0">
                <a:solidFill>
                  <a:schemeClr val="tx1"/>
                </a:solidFill>
              </a:rPr>
              <a:t>1. Amazon EC2</a:t>
            </a:r>
            <a:br>
              <a:rPr lang="en-US" sz="1400" dirty="0" smtClean="0">
                <a:solidFill>
                  <a:schemeClr val="tx1"/>
                </a:solidFill>
              </a:rPr>
            </a:br>
            <a:r>
              <a:rPr lang="en-US" sz="1400" dirty="0" smtClean="0">
                <a:solidFill>
                  <a:schemeClr val="tx1"/>
                </a:solidFill>
              </a:rPr>
              <a:t>2. Auto Scaling</a:t>
            </a:r>
            <a:br>
              <a:rPr lang="en-US" sz="1400" dirty="0" smtClean="0">
                <a:solidFill>
                  <a:schemeClr val="tx1"/>
                </a:solidFill>
              </a:rPr>
            </a:br>
            <a:r>
              <a:rPr lang="en-US" sz="1400" dirty="0" smtClean="0">
                <a:solidFill>
                  <a:schemeClr val="tx1"/>
                </a:solidFill>
              </a:rPr>
              <a:t>3. Elastic Load Balancing (ELB)</a:t>
            </a:r>
            <a:br>
              <a:rPr lang="en-US" sz="1400" dirty="0" smtClean="0">
                <a:solidFill>
                  <a:schemeClr val="tx1"/>
                </a:solidFill>
              </a:rPr>
            </a:br>
            <a:r>
              <a:rPr lang="en-US" sz="1400" dirty="0" smtClean="0">
                <a:solidFill>
                  <a:schemeClr val="tx1"/>
                </a:solidFill>
              </a:rPr>
              <a:t>4. Amazon VPC</a:t>
            </a:r>
            <a:br>
              <a:rPr lang="en-US" sz="1400" dirty="0" smtClean="0">
                <a:solidFill>
                  <a:schemeClr val="tx1"/>
                </a:solidFill>
              </a:rPr>
            </a:br>
            <a:r>
              <a:rPr lang="en-US" sz="1400" dirty="0" smtClean="0">
                <a:solidFill>
                  <a:schemeClr val="tx1"/>
                </a:solidFill>
              </a:rPr>
              <a:t>5. Amazon Route 53</a:t>
            </a:r>
            <a:br>
              <a:rPr lang="en-US" sz="1400" dirty="0" smtClean="0">
                <a:solidFill>
                  <a:schemeClr val="tx1"/>
                </a:solidFill>
              </a:rPr>
            </a:br>
            <a:r>
              <a:rPr lang="en-US" sz="1400" dirty="0">
                <a:solidFill>
                  <a:schemeClr val="tx1"/>
                </a:solidFill>
              </a:rPr>
              <a:t/>
            </a:r>
            <a:br>
              <a:rPr lang="en-US" sz="1400" dirty="0">
                <a:solidFill>
                  <a:schemeClr val="tx1"/>
                </a:solidFill>
              </a:rPr>
            </a:br>
            <a:r>
              <a:rPr lang="en-US" sz="1400" b="1" dirty="0" smtClean="0">
                <a:solidFill>
                  <a:schemeClr val="tx1"/>
                </a:solidFill>
              </a:rPr>
              <a:t>Storage and Content Delivery Services</a:t>
            </a:r>
            <a:r>
              <a:rPr lang="en-US" sz="1400" dirty="0" smtClean="0">
                <a:solidFill>
                  <a:schemeClr val="tx1"/>
                </a:solidFill>
              </a:rPr>
              <a:t/>
            </a:r>
            <a:br>
              <a:rPr lang="en-US" sz="1400" dirty="0" smtClean="0">
                <a:solidFill>
                  <a:schemeClr val="tx1"/>
                </a:solidFill>
              </a:rPr>
            </a:br>
            <a:r>
              <a:rPr lang="en-US" sz="1400" dirty="0" smtClean="0">
                <a:solidFill>
                  <a:schemeClr val="tx1"/>
                </a:solidFill>
              </a:rPr>
              <a:t>1. Amazon EBS</a:t>
            </a:r>
            <a:br>
              <a:rPr lang="en-US" sz="1400" dirty="0" smtClean="0">
                <a:solidFill>
                  <a:schemeClr val="tx1"/>
                </a:solidFill>
              </a:rPr>
            </a:br>
            <a:r>
              <a:rPr lang="en-US" sz="1400" dirty="0" smtClean="0">
                <a:solidFill>
                  <a:schemeClr val="tx1"/>
                </a:solidFill>
              </a:rPr>
              <a:t>2. Amazon S3</a:t>
            </a:r>
            <a:br>
              <a:rPr lang="en-US" sz="1400" dirty="0" smtClean="0">
                <a:solidFill>
                  <a:schemeClr val="tx1"/>
                </a:solidFill>
              </a:rPr>
            </a:br>
            <a:r>
              <a:rPr lang="en-US" sz="1400" dirty="0" smtClean="0">
                <a:solidFill>
                  <a:schemeClr val="tx1"/>
                </a:solidFill>
              </a:rPr>
              <a:t>3. Amazon Glacier</a:t>
            </a:r>
            <a:br>
              <a:rPr lang="en-US" sz="1400" dirty="0" smtClean="0">
                <a:solidFill>
                  <a:schemeClr val="tx1"/>
                </a:solidFill>
              </a:rPr>
            </a:br>
            <a:r>
              <a:rPr lang="en-US" sz="1400" dirty="0" smtClean="0">
                <a:solidFill>
                  <a:schemeClr val="tx1"/>
                </a:solidFill>
              </a:rPr>
              <a:t>4. Amazon </a:t>
            </a:r>
            <a:r>
              <a:rPr lang="en-US" sz="1400" dirty="0" err="1" smtClean="0">
                <a:solidFill>
                  <a:schemeClr val="tx1"/>
                </a:solidFill>
              </a:rPr>
              <a:t>CloudFront</a:t>
            </a:r>
            <a:r>
              <a:rPr lang="en-US" sz="1400" dirty="0" smtClean="0">
                <a:solidFill>
                  <a:schemeClr val="tx1"/>
                </a:solidFill>
              </a:rPr>
              <a:t/>
            </a:r>
            <a:br>
              <a:rPr lang="en-US" sz="1400" dirty="0" smtClean="0">
                <a:solidFill>
                  <a:schemeClr val="tx1"/>
                </a:solidFill>
              </a:rPr>
            </a:br>
            <a:r>
              <a:rPr lang="en-US" sz="1400" dirty="0" smtClean="0">
                <a:solidFill>
                  <a:schemeClr val="tx1"/>
                </a:solidFill>
              </a:rPr>
              <a:t>5. Amazon Import/Export</a:t>
            </a:r>
            <a:br>
              <a:rPr lang="en-US" sz="1400" dirty="0" smtClean="0">
                <a:solidFill>
                  <a:schemeClr val="tx1"/>
                </a:solidFill>
              </a:rPr>
            </a:br>
            <a:r>
              <a:rPr lang="en-US" sz="1400" dirty="0" smtClean="0">
                <a:solidFill>
                  <a:schemeClr val="tx1"/>
                </a:solidFill>
              </a:rPr>
              <a:t>6. Amazon Storage Gateway</a:t>
            </a:r>
            <a:br>
              <a:rPr lang="en-US" sz="1400" dirty="0" smtClean="0">
                <a:solidFill>
                  <a:schemeClr val="tx1"/>
                </a:solidFill>
              </a:rPr>
            </a:br>
            <a:r>
              <a:rPr lang="en-US" sz="1400" dirty="0">
                <a:solidFill>
                  <a:schemeClr val="tx1"/>
                </a:solidFill>
              </a:rPr>
              <a:t/>
            </a:r>
            <a:br>
              <a:rPr lang="en-US" sz="1400" dirty="0">
                <a:solidFill>
                  <a:schemeClr val="tx1"/>
                </a:solidFill>
              </a:rPr>
            </a:br>
            <a:r>
              <a:rPr lang="en-US" sz="1400" b="1" dirty="0" smtClean="0">
                <a:solidFill>
                  <a:schemeClr val="tx1"/>
                </a:solidFill>
              </a:rPr>
              <a:t>Database Services</a:t>
            </a:r>
            <a:r>
              <a:rPr lang="en-US" sz="1400" dirty="0" smtClean="0">
                <a:solidFill>
                  <a:schemeClr val="tx1"/>
                </a:solidFill>
              </a:rPr>
              <a:t/>
            </a:r>
            <a:br>
              <a:rPr lang="en-US" sz="1400" dirty="0" smtClean="0">
                <a:solidFill>
                  <a:schemeClr val="tx1"/>
                </a:solidFill>
              </a:rPr>
            </a:br>
            <a:r>
              <a:rPr lang="en-US" sz="1400" dirty="0" smtClean="0">
                <a:solidFill>
                  <a:schemeClr val="tx1"/>
                </a:solidFill>
              </a:rPr>
              <a:t>1. Amazon RDS</a:t>
            </a:r>
            <a:br>
              <a:rPr lang="en-US" sz="1400" dirty="0" smtClean="0">
                <a:solidFill>
                  <a:schemeClr val="tx1"/>
                </a:solidFill>
              </a:rPr>
            </a:br>
            <a:r>
              <a:rPr lang="en-US" sz="1400" dirty="0" smtClean="0">
                <a:solidFill>
                  <a:schemeClr val="tx1"/>
                </a:solidFill>
              </a:rPr>
              <a:t>2. Amazon </a:t>
            </a:r>
            <a:r>
              <a:rPr lang="en-US" sz="1400" dirty="0" err="1" smtClean="0">
                <a:solidFill>
                  <a:schemeClr val="tx1"/>
                </a:solidFill>
              </a:rPr>
              <a:t>DynamoDB</a:t>
            </a:r>
            <a:r>
              <a:rPr lang="en-US" sz="1400" dirty="0" smtClean="0">
                <a:solidFill>
                  <a:schemeClr val="tx1"/>
                </a:solidFill>
              </a:rPr>
              <a:t/>
            </a:r>
            <a:br>
              <a:rPr lang="en-US" sz="1400" dirty="0" smtClean="0">
                <a:solidFill>
                  <a:schemeClr val="tx1"/>
                </a:solidFill>
              </a:rPr>
            </a:br>
            <a:r>
              <a:rPr lang="en-US" sz="1400" dirty="0" smtClean="0">
                <a:solidFill>
                  <a:schemeClr val="tx1"/>
                </a:solidFill>
              </a:rPr>
              <a:t>3. Amazon </a:t>
            </a:r>
            <a:r>
              <a:rPr lang="en-US" sz="1400" dirty="0" err="1" smtClean="0">
                <a:solidFill>
                  <a:schemeClr val="tx1"/>
                </a:solidFill>
              </a:rPr>
              <a:t>ElasticCache</a:t>
            </a:r>
            <a:r>
              <a:rPr lang="en-US" sz="1400" dirty="0" smtClean="0">
                <a:solidFill>
                  <a:schemeClr val="tx1"/>
                </a:solidFill>
              </a:rPr>
              <a:t/>
            </a:r>
            <a:br>
              <a:rPr lang="en-US" sz="1400" dirty="0" smtClean="0">
                <a:solidFill>
                  <a:schemeClr val="tx1"/>
                </a:solidFill>
              </a:rPr>
            </a:br>
            <a:r>
              <a:rPr lang="en-US" sz="1400" dirty="0" smtClean="0">
                <a:solidFill>
                  <a:schemeClr val="tx1"/>
                </a:solidFill>
              </a:rPr>
              <a:t>4. Amazon Redshift</a:t>
            </a:r>
            <a:r>
              <a:rPr lang="en-US" sz="1400" b="1" dirty="0">
                <a:solidFill>
                  <a:schemeClr val="tx1"/>
                </a:solidFill>
              </a:rPr>
              <a:t/>
            </a:r>
            <a:br>
              <a:rPr lang="en-US" sz="1400" b="1" dirty="0">
                <a:solidFill>
                  <a:schemeClr val="tx1"/>
                </a:solidFill>
              </a:rPr>
            </a:br>
            <a:r>
              <a:rPr lang="en-US" sz="1400" b="1" dirty="0" smtClean="0">
                <a:solidFill>
                  <a:schemeClr val="tx1"/>
                </a:solidFill>
              </a:rPr>
              <a:t/>
            </a:r>
            <a:br>
              <a:rPr lang="en-US" sz="1400" b="1" dirty="0" smtClean="0">
                <a:solidFill>
                  <a:schemeClr val="tx1"/>
                </a:solidFill>
              </a:rPr>
            </a:br>
            <a:r>
              <a:rPr lang="en-US" sz="1400" b="1" dirty="0">
                <a:solidFill>
                  <a:schemeClr val="tx1"/>
                </a:solidFill>
              </a:rPr>
              <a:t/>
            </a:r>
            <a:br>
              <a:rPr lang="en-US" sz="1400" b="1" dirty="0">
                <a:solidFill>
                  <a:schemeClr val="tx1"/>
                </a:solidFill>
              </a:rPr>
            </a:br>
            <a:r>
              <a:rPr lang="en-US" altLang="en-US" sz="1400" dirty="0" smtClean="0">
                <a:solidFill>
                  <a:schemeClr val="tx1"/>
                </a:solidFill>
              </a:rPr>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Tree>
    <p:extLst>
      <p:ext uri="{BB962C8B-B14F-4D97-AF65-F5344CB8AC3E}">
        <p14:creationId xmlns="" xmlns:p14="http://schemas.microsoft.com/office/powerpoint/2010/main" val="1132845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3555" y="3527797"/>
            <a:ext cx="7772400" cy="576511"/>
          </a:xfrm>
        </p:spPr>
        <p:txBody>
          <a:bodyPr/>
          <a:lstStyle/>
          <a:p>
            <a:r>
              <a:rPr lang="en-US" sz="1400" b="1" dirty="0">
                <a:solidFill>
                  <a:schemeClr val="tx1"/>
                </a:solidFill>
              </a:rPr>
              <a:t/>
            </a:r>
            <a:br>
              <a:rPr lang="en-US" sz="1400" b="1" dirty="0">
                <a:solidFill>
                  <a:schemeClr val="tx1"/>
                </a:solidFill>
              </a:rPr>
            </a:br>
            <a:r>
              <a:rPr lang="en-US" altLang="en-US" sz="1400" dirty="0" smtClean="0">
                <a:solidFill>
                  <a:schemeClr val="tx1"/>
                </a:solidFill>
              </a:rPr>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4" name="Rectangle 3"/>
          <p:cNvSpPr/>
          <p:nvPr/>
        </p:nvSpPr>
        <p:spPr>
          <a:xfrm>
            <a:off x="304800" y="1461561"/>
            <a:ext cx="8382000" cy="4708981"/>
          </a:xfrm>
          <a:prstGeom prst="rect">
            <a:avLst/>
          </a:prstGeom>
        </p:spPr>
        <p:txBody>
          <a:bodyPr wrap="square">
            <a:spAutoFit/>
          </a:bodyPr>
          <a:lstStyle/>
          <a:p>
            <a:r>
              <a:rPr lang="en-US" sz="1500" b="1" dirty="0" smtClean="0"/>
              <a:t>Logging in to AWS Management Console</a:t>
            </a:r>
          </a:p>
          <a:p>
            <a:endParaRPr lang="en-US" sz="1500" dirty="0" smtClean="0"/>
          </a:p>
          <a:p>
            <a:r>
              <a:rPr lang="en-US" sz="1500" dirty="0" smtClean="0"/>
              <a:t>Step 1: Open the Amazon Web Service at </a:t>
            </a:r>
            <a:r>
              <a:rPr lang="en-US" sz="1500" dirty="0" smtClean="0">
                <a:hlinkClick r:id="rId3"/>
              </a:rPr>
              <a:t>http://aws.amazon.com</a:t>
            </a:r>
            <a:r>
              <a:rPr lang="en-US" sz="1500" dirty="0" smtClean="0"/>
              <a:t>.</a:t>
            </a:r>
          </a:p>
          <a:p>
            <a:endParaRPr lang="en-US" sz="1500" dirty="0" smtClean="0"/>
          </a:p>
          <a:p>
            <a:r>
              <a:rPr lang="en-US" sz="1500" dirty="0" smtClean="0"/>
              <a:t>Step 2: Select </a:t>
            </a:r>
            <a:r>
              <a:rPr lang="en-US" sz="1500" b="1" dirty="0" smtClean="0"/>
              <a:t>AWS Management Console</a:t>
            </a:r>
            <a:r>
              <a:rPr lang="en-US" sz="1500" dirty="0" smtClean="0"/>
              <a:t> from the </a:t>
            </a:r>
            <a:r>
              <a:rPr lang="en-US" sz="1500" b="1" dirty="0" smtClean="0"/>
              <a:t>My Account/Console</a:t>
            </a:r>
            <a:r>
              <a:rPr lang="en-US" sz="1500" dirty="0" smtClean="0"/>
              <a:t> dropdown list box.</a:t>
            </a:r>
          </a:p>
          <a:p>
            <a:endParaRPr lang="en-US" sz="1500" dirty="0" smtClean="0"/>
          </a:p>
          <a:p>
            <a:r>
              <a:rPr lang="en-US" sz="1500" dirty="0" smtClean="0"/>
              <a:t>Step 3: Enter the email address you specified when signing up for AWS Management Console.</a:t>
            </a:r>
          </a:p>
          <a:p>
            <a:r>
              <a:rPr lang="en-US" sz="1500" dirty="0" smtClean="0"/>
              <a:t>Verify that you have signed up. If not, follow the steps below to sign up:</a:t>
            </a:r>
          </a:p>
          <a:p>
            <a:r>
              <a:rPr lang="en-US" sz="1500" dirty="0" smtClean="0"/>
              <a:t>Go to </a:t>
            </a:r>
            <a:r>
              <a:rPr lang="en-US" sz="1500" dirty="0" smtClean="0">
                <a:hlinkClick r:id="rId3"/>
              </a:rPr>
              <a:t>http://aws.amazon.com</a:t>
            </a:r>
            <a:r>
              <a:rPr lang="en-US" sz="1500" dirty="0" smtClean="0"/>
              <a:t>, and click </a:t>
            </a:r>
            <a:r>
              <a:rPr lang="en-US" sz="1500" b="1" dirty="0" smtClean="0"/>
              <a:t>Sign up Now </a:t>
            </a:r>
            <a:r>
              <a:rPr lang="en-US" sz="1500" dirty="0" smtClean="0"/>
              <a:t>.</a:t>
            </a:r>
          </a:p>
          <a:p>
            <a:r>
              <a:rPr lang="en-US" sz="1500" dirty="0" smtClean="0"/>
              <a:t>Follow the on-screen instructions to finish signing up.</a:t>
            </a:r>
          </a:p>
          <a:p>
            <a:endParaRPr lang="en-US" sz="1500" dirty="0" smtClean="0"/>
          </a:p>
          <a:p>
            <a:r>
              <a:rPr lang="en-US" sz="1500" dirty="0" smtClean="0"/>
              <a:t>Step 4: Select the </a:t>
            </a:r>
            <a:r>
              <a:rPr lang="en-US" sz="1500" b="1" dirty="0" smtClean="0"/>
              <a:t>I am a returning user and my password is</a:t>
            </a:r>
            <a:r>
              <a:rPr lang="en-US" sz="1500" dirty="0" smtClean="0"/>
              <a:t> radio button and enter your password.</a:t>
            </a:r>
          </a:p>
          <a:p>
            <a:endParaRPr lang="en-US" sz="1500" dirty="0" smtClean="0"/>
          </a:p>
          <a:p>
            <a:r>
              <a:rPr lang="en-US" sz="1500" dirty="0" smtClean="0"/>
              <a:t>Step 5: Click </a:t>
            </a:r>
            <a:r>
              <a:rPr lang="en-US" sz="1500" b="1" dirty="0" smtClean="0"/>
              <a:t>Sign in</a:t>
            </a:r>
            <a:r>
              <a:rPr lang="en-US" sz="1500" dirty="0" smtClean="0"/>
              <a:t> using our secure server to proceed. The </a:t>
            </a:r>
            <a:r>
              <a:rPr lang="en-US" sz="1500" b="1" dirty="0" smtClean="0"/>
              <a:t>AWS Management Console</a:t>
            </a:r>
            <a:r>
              <a:rPr lang="en-US" sz="1500" dirty="0" smtClean="0"/>
              <a:t> home page appears.</a:t>
            </a:r>
          </a:p>
          <a:p>
            <a:endParaRPr lang="en-US" sz="1500" dirty="0" smtClean="0"/>
          </a:p>
          <a:p>
            <a:endParaRPr lang="en-US" sz="1500" dirty="0" smtClean="0"/>
          </a:p>
          <a:p>
            <a:endParaRPr lang="en-US" sz="1500" dirty="0" smtClean="0"/>
          </a:p>
          <a:p>
            <a:endParaRPr lang="en-US" sz="1500" dirty="0"/>
          </a:p>
        </p:txBody>
      </p:sp>
    </p:spTree>
    <p:extLst>
      <p:ext uri="{BB962C8B-B14F-4D97-AF65-F5344CB8AC3E}">
        <p14:creationId xmlns="" xmlns:p14="http://schemas.microsoft.com/office/powerpoint/2010/main" val="4147333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15616" y="2303661"/>
            <a:ext cx="7772400" cy="576511"/>
          </a:xfrm>
        </p:spPr>
        <p:txBody>
          <a:bodyPr/>
          <a:lstStyle/>
          <a:p>
            <a:r>
              <a:rPr lang="en-US" sz="6000" b="1" dirty="0">
                <a:solidFill>
                  <a:schemeClr val="tx1"/>
                </a:solidFill>
              </a:rPr>
              <a:t/>
            </a:r>
            <a:br>
              <a:rPr lang="en-US" sz="6000" b="1" dirty="0">
                <a:solidFill>
                  <a:schemeClr val="tx1"/>
                </a:solidFill>
              </a:rPr>
            </a:br>
            <a:r>
              <a:rPr lang="en-US" altLang="en-US" sz="6000" dirty="0" smtClean="0">
                <a:solidFill>
                  <a:schemeClr val="tx1"/>
                </a:solidFill>
              </a:rPr>
              <a:t>	</a:t>
            </a:r>
            <a:r>
              <a:rPr lang="en-US" altLang="en-US" sz="7000" dirty="0" smtClean="0">
                <a:solidFill>
                  <a:schemeClr val="tx1"/>
                </a:solidFill>
              </a:rPr>
              <a:t>Thank You</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Tree>
    <p:extLst>
      <p:ext uri="{BB962C8B-B14F-4D97-AF65-F5344CB8AC3E}">
        <p14:creationId xmlns="" xmlns:p14="http://schemas.microsoft.com/office/powerpoint/2010/main" val="102313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outage2.jpg"/>
          <p:cNvPicPr>
            <a:picLocks noChangeAspect="1"/>
          </p:cNvPicPr>
          <p:nvPr/>
        </p:nvPicPr>
        <p:blipFill>
          <a:blip r:embed="rId2"/>
          <a:stretch>
            <a:fillRect/>
          </a:stretch>
        </p:blipFill>
        <p:spPr>
          <a:xfrm>
            <a:off x="0" y="788359"/>
            <a:ext cx="9144000" cy="41827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486694" y="1346152"/>
            <a:ext cx="8686800" cy="44132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marL="285750" indent="-285750" algn="l">
              <a:buFont typeface="Arial" panose="020B0604020202020204" pitchFamily="34" charset="0"/>
              <a:buChar char="•"/>
            </a:pPr>
            <a:endParaRPr lang="en-US" sz="1500" kern="0" dirty="0" smtClean="0">
              <a:solidFill>
                <a:schemeClr val="tx1"/>
              </a:solidFill>
            </a:endParaRPr>
          </a:p>
          <a:p>
            <a:pPr marL="285750" indent="-285750" algn="l">
              <a:buFont typeface="Arial" panose="020B0604020202020204" pitchFamily="34" charset="0"/>
              <a:buChar char="•"/>
            </a:pPr>
            <a:r>
              <a:rPr lang="en-US" sz="1500" kern="0" dirty="0" smtClean="0">
                <a:solidFill>
                  <a:schemeClr val="tx1"/>
                </a:solidFill>
              </a:rPr>
              <a:t>Introduction to Amazon Web Services</a:t>
            </a:r>
          </a:p>
          <a:p>
            <a:pPr marL="285750" indent="-285750" algn="l">
              <a:buFont typeface="Arial" panose="020B0604020202020204" pitchFamily="34" charset="0"/>
              <a:buChar char="•"/>
            </a:pPr>
            <a:r>
              <a:rPr lang="en-US" sz="1500" kern="0" dirty="0" smtClean="0">
                <a:solidFill>
                  <a:schemeClr val="tx1"/>
                </a:solidFill>
              </a:rPr>
              <a:t>AWS and other Cloud Service Providers</a:t>
            </a:r>
          </a:p>
          <a:p>
            <a:pPr marL="285750" indent="-285750" algn="l">
              <a:buFont typeface="Arial" panose="020B0604020202020204" pitchFamily="34" charset="0"/>
              <a:buChar char="•"/>
            </a:pPr>
            <a:r>
              <a:rPr lang="en-US" sz="1500" kern="0" dirty="0" smtClean="0">
                <a:solidFill>
                  <a:schemeClr val="tx1"/>
                </a:solidFill>
              </a:rPr>
              <a:t>Accessing AWS</a:t>
            </a:r>
          </a:p>
          <a:p>
            <a:pPr marL="285750" indent="-285750" algn="l">
              <a:buFont typeface="Arial" panose="020B0604020202020204" pitchFamily="34" charset="0"/>
              <a:buChar char="•"/>
            </a:pPr>
            <a:r>
              <a:rPr lang="en-US" sz="1500" kern="0" dirty="0" smtClean="0">
                <a:solidFill>
                  <a:schemeClr val="tx1"/>
                </a:solidFill>
              </a:rPr>
              <a:t>AWS Architecture</a:t>
            </a:r>
          </a:p>
          <a:p>
            <a:pPr marL="285750" indent="-285750" algn="l">
              <a:buFont typeface="Arial" panose="020B0604020202020204" pitchFamily="34" charset="0"/>
              <a:buChar char="•"/>
            </a:pPr>
            <a:r>
              <a:rPr lang="en-US" sz="1500" kern="0" dirty="0" smtClean="0">
                <a:solidFill>
                  <a:schemeClr val="tx1"/>
                </a:solidFill>
              </a:rPr>
              <a:t>AWS Services and Products</a:t>
            </a:r>
          </a:p>
          <a:p>
            <a:pPr marL="285750" indent="-285750" algn="l">
              <a:buFont typeface="Arial" panose="020B0604020202020204" pitchFamily="34" charset="0"/>
              <a:buChar char="•"/>
            </a:pPr>
            <a:r>
              <a:rPr lang="en-US" sz="1500" kern="0" dirty="0" smtClean="0">
                <a:solidFill>
                  <a:schemeClr val="tx1"/>
                </a:solidFill>
              </a:rPr>
              <a:t>AWS Management Console</a:t>
            </a:r>
          </a:p>
          <a:p>
            <a:pPr algn="l"/>
            <a:endParaRPr lang="en-US" sz="1500" kern="0" dirty="0" smtClean="0">
              <a:solidFill>
                <a:schemeClr val="tx1"/>
              </a:solidFill>
            </a:endParaRPr>
          </a:p>
          <a:p>
            <a:pPr marL="285750" indent="-285750" algn="l">
              <a:buFont typeface="Arial" panose="020B0604020202020204" pitchFamily="34" charset="0"/>
              <a:buChar char="•"/>
            </a:pPr>
            <a:endParaRPr lang="en-US" sz="1500" kern="0" dirty="0">
              <a:solidFill>
                <a:schemeClr val="tx1"/>
              </a:solidFill>
            </a:endParaRPr>
          </a:p>
        </p:txBody>
      </p:sp>
    </p:spTree>
    <p:extLst>
      <p:ext uri="{BB962C8B-B14F-4D97-AF65-F5344CB8AC3E}">
        <p14:creationId xmlns="" xmlns:p14="http://schemas.microsoft.com/office/powerpoint/2010/main" val="167065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6" name="TextBox 5"/>
          <p:cNvSpPr txBox="1"/>
          <p:nvPr/>
        </p:nvSpPr>
        <p:spPr>
          <a:xfrm>
            <a:off x="266700" y="1233206"/>
            <a:ext cx="8610600" cy="4016484"/>
          </a:xfrm>
          <a:prstGeom prst="rect">
            <a:avLst/>
          </a:prstGeom>
          <a:noFill/>
        </p:spPr>
        <p:txBody>
          <a:bodyPr wrap="square" rtlCol="0">
            <a:spAutoFit/>
          </a:bodyPr>
          <a:lstStyle/>
          <a:p>
            <a:endParaRPr lang="en-US" sz="1500" b="1" dirty="0" smtClean="0"/>
          </a:p>
          <a:p>
            <a:r>
              <a:rPr lang="en-US" sz="1500" b="1" dirty="0" smtClean="0"/>
              <a:t>Amazon Web Services (AWS) provides on-demand computing resources and services in the cloud, with pay-as-you-go pricing</a:t>
            </a:r>
            <a:r>
              <a:rPr lang="en-US" sz="1500" dirty="0" smtClean="0"/>
              <a:t>. </a:t>
            </a:r>
          </a:p>
          <a:p>
            <a:endParaRPr lang="en-US" sz="1500" dirty="0" smtClean="0"/>
          </a:p>
          <a:p>
            <a:r>
              <a:rPr lang="en-US" sz="1500" dirty="0" smtClean="0"/>
              <a:t>For example, you can run a server on AWS that you can log on to, configure, secure, and run just as you would a server that's sitting in front of you</a:t>
            </a:r>
          </a:p>
          <a:p>
            <a:endParaRPr lang="en-US" sz="1500" dirty="0" smtClean="0"/>
          </a:p>
          <a:p>
            <a:r>
              <a:rPr lang="en-US" sz="1500" dirty="0" smtClean="0"/>
              <a:t>Using AWS resources instead of your own is like purchasing electricity from a power company instead of running your own generator</a:t>
            </a:r>
          </a:p>
          <a:p>
            <a:endParaRPr lang="en-US" sz="1500" dirty="0" smtClean="0"/>
          </a:p>
          <a:p>
            <a:r>
              <a:rPr lang="en-US" sz="1500" dirty="0" smtClean="0"/>
              <a:t>It provides many of the same benefits: </a:t>
            </a:r>
          </a:p>
          <a:p>
            <a:pPr lvl="1">
              <a:buFont typeface="Wingdings" pitchFamily="2" charset="2"/>
              <a:buChar char="Ø"/>
            </a:pPr>
            <a:r>
              <a:rPr lang="en-US" sz="1500" dirty="0" smtClean="0"/>
              <a:t> Capacity exactly matches your need, </a:t>
            </a:r>
          </a:p>
          <a:p>
            <a:pPr lvl="1">
              <a:buFont typeface="Wingdings" pitchFamily="2" charset="2"/>
              <a:buChar char="Ø"/>
            </a:pPr>
            <a:r>
              <a:rPr lang="en-US" sz="1500" dirty="0" smtClean="0"/>
              <a:t> You pay only for what you use, </a:t>
            </a:r>
          </a:p>
          <a:p>
            <a:pPr lvl="1">
              <a:buFont typeface="Wingdings" pitchFamily="2" charset="2"/>
              <a:buChar char="Ø"/>
            </a:pPr>
            <a:r>
              <a:rPr lang="en-US" sz="1500" dirty="0" smtClean="0"/>
              <a:t> Economies of scale result in lower costs, and </a:t>
            </a:r>
          </a:p>
          <a:p>
            <a:pPr lvl="1">
              <a:buFont typeface="Wingdings" pitchFamily="2" charset="2"/>
              <a:buChar char="Ø"/>
            </a:pPr>
            <a:r>
              <a:rPr lang="en-US" sz="1500" dirty="0" smtClean="0"/>
              <a:t> The service is provided by a vendor experienced in running large-scale networks</a:t>
            </a:r>
          </a:p>
          <a:p>
            <a:endParaRPr lang="en-US" sz="1500" dirty="0" smtClean="0"/>
          </a:p>
          <a:p>
            <a:endParaRPr lang="en-US" sz="1500" dirty="0"/>
          </a:p>
        </p:txBody>
      </p:sp>
    </p:spTree>
    <p:extLst>
      <p:ext uri="{BB962C8B-B14F-4D97-AF65-F5344CB8AC3E}">
        <p14:creationId xmlns="" xmlns:p14="http://schemas.microsoft.com/office/powerpoint/2010/main" val="3084681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5" name="TextBox 4"/>
          <p:cNvSpPr txBox="1"/>
          <p:nvPr/>
        </p:nvSpPr>
        <p:spPr>
          <a:xfrm>
            <a:off x="266700" y="1235135"/>
            <a:ext cx="8610600" cy="4016484"/>
          </a:xfrm>
          <a:prstGeom prst="rect">
            <a:avLst/>
          </a:prstGeom>
          <a:noFill/>
        </p:spPr>
        <p:txBody>
          <a:bodyPr wrap="square" rtlCol="0">
            <a:spAutoFit/>
          </a:bodyPr>
          <a:lstStyle/>
          <a:p>
            <a:endParaRPr lang="en-US" sz="1500" b="1" dirty="0" smtClean="0"/>
          </a:p>
          <a:p>
            <a:endParaRPr lang="en-US" sz="1500" b="1" dirty="0" smtClean="0"/>
          </a:p>
          <a:p>
            <a:r>
              <a:rPr lang="en-US" sz="1500" b="1" dirty="0" smtClean="0"/>
              <a:t>Verizon Cloud </a:t>
            </a:r>
            <a:r>
              <a:rPr lang="en-US" sz="1500" dirty="0" smtClean="0"/>
              <a:t>- Almost perfect, except support sucks, just like PWSRN.</a:t>
            </a:r>
            <a:br>
              <a:rPr lang="en-US" sz="1500" dirty="0" smtClean="0"/>
            </a:br>
            <a:endParaRPr lang="en-US" sz="1500" dirty="0" smtClean="0"/>
          </a:p>
          <a:p>
            <a:r>
              <a:rPr lang="en-US" sz="1500" b="1" dirty="0" err="1" smtClean="0"/>
              <a:t>Joyent</a:t>
            </a:r>
            <a:r>
              <a:rPr lang="en-US" sz="1500" dirty="0" smtClean="0"/>
              <a:t> - networking just not flexible enough</a:t>
            </a:r>
            <a:br>
              <a:rPr lang="en-US" sz="1500" dirty="0" smtClean="0"/>
            </a:br>
            <a:endParaRPr lang="en-US" sz="1500" dirty="0" smtClean="0"/>
          </a:p>
          <a:p>
            <a:r>
              <a:rPr lang="en-US" sz="1500" b="1" dirty="0" smtClean="0"/>
              <a:t>Microsoft Azure </a:t>
            </a:r>
            <a:r>
              <a:rPr lang="en-US" sz="1500" dirty="0" smtClean="0"/>
              <a:t>- Almost perfect. Lack of 'certified' </a:t>
            </a:r>
            <a:r>
              <a:rPr lang="en-US" sz="1500" dirty="0" err="1" smtClean="0"/>
              <a:t>Debian</a:t>
            </a:r>
            <a:r>
              <a:rPr lang="en-US" sz="1500" dirty="0" smtClean="0"/>
              <a:t> image unfortunate. Cost for advanced router is too high.</a:t>
            </a:r>
            <a:br>
              <a:rPr lang="en-US" sz="1500" dirty="0" smtClean="0"/>
            </a:br>
            <a:endParaRPr lang="en-US" sz="1500" dirty="0" smtClean="0"/>
          </a:p>
          <a:p>
            <a:r>
              <a:rPr lang="en-US" sz="1500" b="1" dirty="0" err="1" smtClean="0"/>
              <a:t>Rackspace</a:t>
            </a:r>
            <a:r>
              <a:rPr lang="en-US" sz="1500" dirty="0" smtClean="0"/>
              <a:t> - no static IP's a blocker, just like </a:t>
            </a:r>
            <a:r>
              <a:rPr lang="en-US" sz="1500" dirty="0" err="1" smtClean="0"/>
              <a:t>Joyent</a:t>
            </a:r>
            <a:r>
              <a:rPr lang="en-US" sz="1500" dirty="0" smtClean="0"/>
              <a:t> and Google Cloud</a:t>
            </a:r>
            <a:br>
              <a:rPr lang="en-US" sz="1500" dirty="0" smtClean="0"/>
            </a:br>
            <a:endParaRPr lang="en-US" sz="1500" dirty="0" smtClean="0"/>
          </a:p>
          <a:p>
            <a:r>
              <a:rPr lang="en-US" sz="1500" b="1" dirty="0" smtClean="0"/>
              <a:t>Century Link</a:t>
            </a:r>
            <a:r>
              <a:rPr lang="en-US" sz="1500" dirty="0" smtClean="0"/>
              <a:t> - no private network choice unfortunate but not blocker. Very helpful and responsive support. </a:t>
            </a:r>
            <a:br>
              <a:rPr lang="en-US" sz="1500" dirty="0" smtClean="0"/>
            </a:br>
            <a:endParaRPr lang="en-US" sz="1500" dirty="0" smtClean="0"/>
          </a:p>
          <a:p>
            <a:r>
              <a:rPr lang="en-US" sz="1500" b="1" dirty="0" smtClean="0"/>
              <a:t>IBM/</a:t>
            </a:r>
            <a:r>
              <a:rPr lang="en-US" sz="1500" b="1" dirty="0" err="1" smtClean="0"/>
              <a:t>SoftLayer</a:t>
            </a:r>
            <a:r>
              <a:rPr lang="en-US" sz="1500" dirty="0" smtClean="0"/>
              <a:t> - Strong backend network infrastructure/DC. Still evaluating.</a:t>
            </a:r>
          </a:p>
          <a:p>
            <a:endParaRPr lang="en-US" sz="1500" dirty="0" smtClean="0"/>
          </a:p>
          <a:p>
            <a:endParaRPr lang="en-US" sz="1500" dirty="0"/>
          </a:p>
        </p:txBody>
      </p:sp>
    </p:spTree>
    <p:extLst>
      <p:ext uri="{BB962C8B-B14F-4D97-AF65-F5344CB8AC3E}">
        <p14:creationId xmlns="" xmlns:p14="http://schemas.microsoft.com/office/powerpoint/2010/main" val="426148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6" name="TextBox 5"/>
          <p:cNvSpPr txBox="1"/>
          <p:nvPr/>
        </p:nvSpPr>
        <p:spPr>
          <a:xfrm>
            <a:off x="358292" y="1246778"/>
            <a:ext cx="8610600" cy="3093154"/>
          </a:xfrm>
          <a:prstGeom prst="rect">
            <a:avLst/>
          </a:prstGeom>
          <a:noFill/>
        </p:spPr>
        <p:txBody>
          <a:bodyPr wrap="square" rtlCol="0">
            <a:spAutoFit/>
          </a:bodyPr>
          <a:lstStyle/>
          <a:p>
            <a:endParaRPr lang="en-US" sz="1500" b="1" dirty="0" smtClean="0"/>
          </a:p>
          <a:p>
            <a:endParaRPr lang="en-US" sz="1500" b="1" dirty="0" smtClean="0"/>
          </a:p>
          <a:p>
            <a:r>
              <a:rPr lang="en-US" sz="1500" b="1" dirty="0" smtClean="0"/>
              <a:t>How Do I Access AWS?</a:t>
            </a:r>
          </a:p>
          <a:p>
            <a:r>
              <a:rPr lang="en-US" sz="1500" dirty="0" smtClean="0"/>
              <a:t>AWS provides several ways to create and manage resources.</a:t>
            </a:r>
          </a:p>
          <a:p>
            <a:endParaRPr lang="en-US" sz="1500" b="1" dirty="0" smtClean="0"/>
          </a:p>
          <a:p>
            <a:r>
              <a:rPr lang="en-US" sz="1500" b="1" dirty="0" smtClean="0"/>
              <a:t>1. AWS Management Console - </a:t>
            </a:r>
            <a:r>
              <a:rPr lang="en-US" sz="1500" dirty="0" smtClean="0"/>
              <a:t>A web interface. </a:t>
            </a:r>
          </a:p>
          <a:p>
            <a:endParaRPr lang="en-US" sz="1500" b="1" dirty="0" smtClean="0"/>
          </a:p>
          <a:p>
            <a:r>
              <a:rPr lang="en-US" sz="1500" b="1" dirty="0" smtClean="0"/>
              <a:t>2. AWS Command Line Interface (AWS CLI) </a:t>
            </a:r>
            <a:r>
              <a:rPr lang="en-US" sz="1500" dirty="0" smtClean="0"/>
              <a:t>Commands for a broad set of AWS products. </a:t>
            </a:r>
          </a:p>
          <a:p>
            <a:endParaRPr lang="en-US" sz="1500" dirty="0" smtClean="0"/>
          </a:p>
          <a:p>
            <a:r>
              <a:rPr lang="en-US" sz="1500" b="1" dirty="0" smtClean="0"/>
              <a:t>3. Command Line Tools - </a:t>
            </a:r>
            <a:r>
              <a:rPr lang="en-US" sz="1500" dirty="0" smtClean="0"/>
              <a:t>Commands for individual AWS products. </a:t>
            </a:r>
          </a:p>
          <a:p>
            <a:endParaRPr lang="en-US" sz="1500" b="1" dirty="0" smtClean="0"/>
          </a:p>
          <a:p>
            <a:r>
              <a:rPr lang="en-US" sz="1500" b="1" dirty="0" smtClean="0"/>
              <a:t>4. Query APIs - </a:t>
            </a:r>
            <a:r>
              <a:rPr lang="en-US" sz="1500" dirty="0" smtClean="0"/>
              <a:t>Low-level APIs(SOAP) that you access using HTTP requests. </a:t>
            </a:r>
          </a:p>
          <a:p>
            <a:endParaRPr lang="en-US" sz="1500" dirty="0"/>
          </a:p>
        </p:txBody>
      </p:sp>
    </p:spTree>
    <p:extLst>
      <p:ext uri="{BB962C8B-B14F-4D97-AF65-F5344CB8AC3E}">
        <p14:creationId xmlns="" xmlns:p14="http://schemas.microsoft.com/office/powerpoint/2010/main" val="1143882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5" name="TextBox 4"/>
          <p:cNvSpPr txBox="1"/>
          <p:nvPr/>
        </p:nvSpPr>
        <p:spPr>
          <a:xfrm>
            <a:off x="266700" y="1295549"/>
            <a:ext cx="8610600" cy="2169825"/>
          </a:xfrm>
          <a:prstGeom prst="rect">
            <a:avLst/>
          </a:prstGeom>
          <a:noFill/>
        </p:spPr>
        <p:txBody>
          <a:bodyPr wrap="square" rtlCol="0">
            <a:spAutoFit/>
          </a:bodyPr>
          <a:lstStyle/>
          <a:p>
            <a:r>
              <a:rPr lang="en-US" sz="1500" b="1" dirty="0" smtClean="0"/>
              <a:t>Pricing</a:t>
            </a:r>
          </a:p>
          <a:p>
            <a:endParaRPr lang="en-US" sz="1500" dirty="0" smtClean="0"/>
          </a:p>
          <a:p>
            <a:r>
              <a:rPr lang="en-US" sz="1500" dirty="0" smtClean="0"/>
              <a:t>AWS can offer significant cost savings compared to the equivalent on-premises infrastructure. </a:t>
            </a:r>
          </a:p>
          <a:p>
            <a:r>
              <a:rPr lang="en-US" sz="1500" dirty="0" smtClean="0"/>
              <a:t>You can use the </a:t>
            </a:r>
            <a:r>
              <a:rPr lang="en-US" sz="1500" b="1" dirty="0" smtClean="0"/>
              <a:t>AWS Simple Monthly Calculator</a:t>
            </a:r>
            <a:r>
              <a:rPr lang="en-US" sz="1500" dirty="0" smtClean="0"/>
              <a:t> to estimate what it would cost to use AWS.</a:t>
            </a:r>
          </a:p>
          <a:p>
            <a:r>
              <a:rPr lang="en-US" sz="1500" dirty="0" smtClean="0"/>
              <a:t>Note that if you created your AWS account within the last 12 months, you are eligible for the </a:t>
            </a:r>
            <a:r>
              <a:rPr lang="en-US" sz="1500" b="1" dirty="0" smtClean="0"/>
              <a:t>AWS Free Tier</a:t>
            </a:r>
            <a:r>
              <a:rPr lang="en-US" sz="1500" dirty="0" smtClean="0"/>
              <a:t>.</a:t>
            </a:r>
          </a:p>
          <a:p>
            <a:endParaRPr lang="en-US" sz="1500" dirty="0" smtClean="0"/>
          </a:p>
          <a:p>
            <a:endParaRPr lang="en-US" sz="1500" dirty="0" smtClean="0"/>
          </a:p>
          <a:p>
            <a:endParaRPr lang="en-US" sz="1500" dirty="0"/>
          </a:p>
        </p:txBody>
      </p:sp>
      <p:pic>
        <p:nvPicPr>
          <p:cNvPr id="7" name="Picture 2"/>
          <p:cNvPicPr>
            <a:picLocks noChangeAspect="1" noChangeArrowheads="1"/>
          </p:cNvPicPr>
          <p:nvPr/>
        </p:nvPicPr>
        <p:blipFill>
          <a:blip r:embed="rId3"/>
          <a:srcRect/>
          <a:stretch>
            <a:fillRect/>
          </a:stretch>
        </p:blipFill>
        <p:spPr bwMode="auto">
          <a:xfrm>
            <a:off x="319087" y="2735710"/>
            <a:ext cx="8201025" cy="2952328"/>
          </a:xfrm>
          <a:prstGeom prst="rect">
            <a:avLst/>
          </a:prstGeom>
          <a:noFill/>
          <a:ln w="9525">
            <a:noFill/>
            <a:miter lim="800000"/>
            <a:headEnd/>
            <a:tailEnd/>
          </a:ln>
          <a:effectLst/>
        </p:spPr>
      </p:pic>
    </p:spTree>
    <p:extLst>
      <p:ext uri="{BB962C8B-B14F-4D97-AF65-F5344CB8AC3E}">
        <p14:creationId xmlns="" xmlns:p14="http://schemas.microsoft.com/office/powerpoint/2010/main" val="2081321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6" name="TextBox 5"/>
          <p:cNvSpPr txBox="1"/>
          <p:nvPr/>
        </p:nvSpPr>
        <p:spPr>
          <a:xfrm>
            <a:off x="266700" y="1367557"/>
            <a:ext cx="8610600" cy="4247317"/>
          </a:xfrm>
          <a:prstGeom prst="rect">
            <a:avLst/>
          </a:prstGeom>
          <a:noFill/>
        </p:spPr>
        <p:txBody>
          <a:bodyPr wrap="square" rtlCol="0">
            <a:spAutoFit/>
          </a:bodyPr>
          <a:lstStyle/>
          <a:p>
            <a:r>
              <a:rPr lang="en-US" sz="1500" dirty="0" smtClean="0"/>
              <a:t>Amazon has </a:t>
            </a:r>
            <a:r>
              <a:rPr lang="en-US" sz="1500" b="1" dirty="0" smtClean="0"/>
              <a:t>data centers </a:t>
            </a:r>
            <a:r>
              <a:rPr lang="en-US" sz="1500" dirty="0" smtClean="0"/>
              <a:t>in different areas of the world (for example, North America, Europe, and Asia). Correspondingly, AWS products are available to use in different </a:t>
            </a:r>
            <a:r>
              <a:rPr lang="en-US" sz="1500" i="1" dirty="0" smtClean="0"/>
              <a:t>regions</a:t>
            </a:r>
            <a:r>
              <a:rPr lang="en-US" sz="1500" dirty="0" smtClean="0"/>
              <a:t>. By placing resources in separate regions, you can design your website or app to be closer to specific customers or to meet legal or other requirements. Note that prices for AWS usage vary by region.</a:t>
            </a:r>
          </a:p>
          <a:p>
            <a:endParaRPr lang="en-US" sz="1500" dirty="0" smtClean="0"/>
          </a:p>
          <a:p>
            <a:r>
              <a:rPr lang="en-US" sz="1500" dirty="0" smtClean="0"/>
              <a:t>Each region contains multiple distinct locations called </a:t>
            </a:r>
            <a:r>
              <a:rPr lang="en-US" sz="1500" i="1" dirty="0" smtClean="0"/>
              <a:t>Availability Zones</a:t>
            </a:r>
            <a:r>
              <a:rPr lang="en-US" sz="1500" dirty="0" smtClean="0"/>
              <a:t>. Each Availability Zone is engineered to be isolated from failures in other Availability Zones, and to provide inexpensive, low-latency network connectivity to other zones in the same region. By placing resources in separate Availability Zones, you can protect your website or app from the failure of a single location.</a:t>
            </a:r>
          </a:p>
          <a:p>
            <a:endParaRPr lang="en-US" sz="1500" dirty="0" smtClean="0"/>
          </a:p>
          <a:p>
            <a:r>
              <a:rPr lang="en-US" sz="1500" dirty="0" smtClean="0"/>
              <a:t>AWS resources can be tied to a </a:t>
            </a:r>
            <a:r>
              <a:rPr lang="en-US" sz="1500" b="1" dirty="0" smtClean="0"/>
              <a:t>region</a:t>
            </a:r>
            <a:r>
              <a:rPr lang="en-US" sz="1500" dirty="0" smtClean="0"/>
              <a:t> or tied to an </a:t>
            </a:r>
            <a:r>
              <a:rPr lang="en-US" sz="1500" b="1" dirty="0" smtClean="0"/>
              <a:t>Availability Zone</a:t>
            </a:r>
            <a:r>
              <a:rPr lang="en-US" sz="1500" dirty="0" smtClean="0"/>
              <a:t>. Not every region or Availability Zone supports every AWS resource. When you view your resources, you'll only see the resources tied to the region you've specified. This is because regions are isolated from each other, and we don't replicate resources across regions automatically</a:t>
            </a:r>
          </a:p>
          <a:p>
            <a:endParaRPr lang="en-US" sz="1500" dirty="0" smtClean="0"/>
          </a:p>
          <a:p>
            <a:endParaRPr lang="en-US" sz="1500" dirty="0" smtClean="0"/>
          </a:p>
          <a:p>
            <a:endParaRPr lang="en-US" sz="1500" dirty="0" smtClean="0"/>
          </a:p>
          <a:p>
            <a:endParaRPr lang="en-US" sz="1500" dirty="0"/>
          </a:p>
        </p:txBody>
      </p:sp>
    </p:spTree>
    <p:extLst>
      <p:ext uri="{BB962C8B-B14F-4D97-AF65-F5344CB8AC3E}">
        <p14:creationId xmlns="" xmlns:p14="http://schemas.microsoft.com/office/powerpoint/2010/main" val="1767141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sp>
        <p:nvSpPr>
          <p:cNvPr id="5" name="TextBox 4"/>
          <p:cNvSpPr txBox="1"/>
          <p:nvPr/>
        </p:nvSpPr>
        <p:spPr>
          <a:xfrm>
            <a:off x="226591" y="1367557"/>
            <a:ext cx="8382000" cy="1477328"/>
          </a:xfrm>
          <a:prstGeom prst="rect">
            <a:avLst/>
          </a:prstGeom>
          <a:noFill/>
        </p:spPr>
        <p:txBody>
          <a:bodyPr wrap="square" rtlCol="0">
            <a:spAutoFit/>
          </a:bodyPr>
          <a:lstStyle/>
          <a:p>
            <a:pPr>
              <a:buFont typeface="Wingdings" pitchFamily="2" charset="2"/>
              <a:buChar char="Ø"/>
            </a:pPr>
            <a:r>
              <a:rPr lang="en-US" sz="1500" dirty="0" smtClean="0"/>
              <a:t> Each region is completely independent. </a:t>
            </a:r>
          </a:p>
          <a:p>
            <a:pPr>
              <a:buFont typeface="Wingdings" pitchFamily="2" charset="2"/>
              <a:buChar char="Ø"/>
            </a:pPr>
            <a:endParaRPr lang="en-US" sz="1500" dirty="0" smtClean="0"/>
          </a:p>
          <a:p>
            <a:pPr>
              <a:buFont typeface="Wingdings" pitchFamily="2" charset="2"/>
              <a:buChar char="Ø"/>
            </a:pPr>
            <a:r>
              <a:rPr lang="en-US" sz="1500" dirty="0" smtClean="0"/>
              <a:t> Each Availability Zone is isolated, but the Availability Zones in a region are connected through low-latency links. </a:t>
            </a:r>
          </a:p>
          <a:p>
            <a:endParaRPr lang="en-US" sz="1500" dirty="0" smtClean="0"/>
          </a:p>
          <a:p>
            <a:r>
              <a:rPr lang="en-US" sz="1500" dirty="0" smtClean="0"/>
              <a:t>The following diagram illustrates the relationship between regions and Availability Zones</a:t>
            </a:r>
            <a:endParaRPr lang="en-US" sz="1500" dirty="0"/>
          </a:p>
        </p:txBody>
      </p:sp>
      <p:pic>
        <p:nvPicPr>
          <p:cNvPr id="7" name="Picture 4" descr="Regions and Availability Zones"/>
          <p:cNvPicPr>
            <a:picLocks noChangeAspect="1" noChangeArrowheads="1"/>
          </p:cNvPicPr>
          <p:nvPr/>
        </p:nvPicPr>
        <p:blipFill>
          <a:blip r:embed="rId3"/>
          <a:srcRect/>
          <a:stretch>
            <a:fillRect/>
          </a:stretch>
        </p:blipFill>
        <p:spPr bwMode="auto">
          <a:xfrm>
            <a:off x="762000" y="2895600"/>
            <a:ext cx="7696200" cy="2648421"/>
          </a:xfrm>
          <a:prstGeom prst="rect">
            <a:avLst/>
          </a:prstGeom>
          <a:noFill/>
        </p:spPr>
      </p:pic>
    </p:spTree>
    <p:extLst>
      <p:ext uri="{BB962C8B-B14F-4D97-AF65-F5344CB8AC3E}">
        <p14:creationId xmlns="" xmlns:p14="http://schemas.microsoft.com/office/powerpoint/2010/main" val="307771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AWS Introduction and Architecture</a:t>
            </a:r>
            <a:endParaRPr lang="en-US" altLang="en-US" sz="3600" dirty="0">
              <a:solidFill>
                <a:schemeClr val="tx1"/>
              </a:solidFill>
              <a:ea typeface="宋体" pitchFamily="2" charset="-122"/>
            </a:endParaRPr>
          </a:p>
        </p:txBody>
      </p:sp>
      <p:graphicFrame>
        <p:nvGraphicFramePr>
          <p:cNvPr id="6" name="Table 5"/>
          <p:cNvGraphicFramePr>
            <a:graphicFrameLocks noGrp="1"/>
          </p:cNvGraphicFramePr>
          <p:nvPr>
            <p:extLst>
              <p:ext uri="{D42A27DB-BD31-4B8C-83A1-F6EECF244321}">
                <p14:modId xmlns="" xmlns:p14="http://schemas.microsoft.com/office/powerpoint/2010/main" val="2967747758"/>
              </p:ext>
            </p:extLst>
          </p:nvPr>
        </p:nvGraphicFramePr>
        <p:xfrm>
          <a:off x="1043608" y="1367556"/>
          <a:ext cx="6192688" cy="2847975"/>
        </p:xfrm>
        <a:graphic>
          <a:graphicData uri="http://schemas.openxmlformats.org/drawingml/2006/table">
            <a:tbl>
              <a:tblPr/>
              <a:tblGrid>
                <a:gridCol w="3920142"/>
                <a:gridCol w="2272546"/>
              </a:tblGrid>
              <a:tr h="168599">
                <a:tc>
                  <a:txBody>
                    <a:bodyPr/>
                    <a:lstStyle/>
                    <a:p>
                      <a:pPr algn="ctr" fontAlgn="b"/>
                      <a:r>
                        <a:rPr lang="en-US" sz="1300" b="1" i="0" u="none" strike="noStrike" dirty="0">
                          <a:solidFill>
                            <a:srgbClr val="000000"/>
                          </a:solidFill>
                          <a:latin typeface="Calibri"/>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300" b="1" i="0" u="none" strike="noStrike" dirty="0">
                          <a:solidFill>
                            <a:srgbClr val="000000"/>
                          </a:solidFill>
                          <a:latin typeface="Calibri"/>
                        </a:rPr>
                        <a:t>Region 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29294">
                <a:tc>
                  <a:txBody>
                    <a:bodyPr/>
                    <a:lstStyle/>
                    <a:p>
                      <a:pPr algn="ctr" fontAlgn="b"/>
                      <a:r>
                        <a:rPr lang="en-US" sz="1300" b="0" i="0" u="none" strike="noStrike" dirty="0">
                          <a:solidFill>
                            <a:srgbClr val="000000"/>
                          </a:solidFill>
                          <a:latin typeface="Calibri"/>
                        </a:rPr>
                        <a:t>Asia Pacific (Tokyo)</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latin typeface="Calibri"/>
                        </a:rPr>
                        <a:t>ap-northeast-1</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dirty="0">
                          <a:solidFill>
                            <a:srgbClr val="000000"/>
                          </a:solidFill>
                          <a:latin typeface="Calibri"/>
                        </a:rPr>
                        <a:t>Asia Pacific (Singapore)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latin typeface="Calibri"/>
                        </a:rPr>
                        <a:t>ap-southeast-1</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dirty="0">
                          <a:solidFill>
                            <a:srgbClr val="000000"/>
                          </a:solidFill>
                          <a:latin typeface="Calibri"/>
                        </a:rPr>
                        <a:t>Asia Pacific (Sydney)</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latin typeface="Calibri"/>
                        </a:rPr>
                        <a:t>ap-southeast-2</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dirty="0">
                          <a:solidFill>
                            <a:srgbClr val="000000"/>
                          </a:solidFill>
                          <a:latin typeface="Calibri"/>
                        </a:rPr>
                        <a:t>EU (Frankfurt)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latin typeface="Calibri"/>
                        </a:rPr>
                        <a:t>eu-central-1</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dirty="0">
                          <a:solidFill>
                            <a:srgbClr val="000000"/>
                          </a:solidFill>
                          <a:latin typeface="Calibri"/>
                        </a:rPr>
                        <a:t>EU (Ireland)</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Calibri"/>
                        </a:rPr>
                        <a:t>eu-west-1</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dirty="0">
                          <a:solidFill>
                            <a:srgbClr val="000000"/>
                          </a:solidFill>
                          <a:latin typeface="Calibri"/>
                        </a:rPr>
                        <a:t>South America (Sao Paulo)</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Calibri"/>
                        </a:rPr>
                        <a:t>sa-east-1</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dirty="0">
                          <a:solidFill>
                            <a:srgbClr val="000000"/>
                          </a:solidFill>
                          <a:latin typeface="Calibri"/>
                        </a:rPr>
                        <a:t>US East (N. Virginia)</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Calibri"/>
                        </a:rPr>
                        <a:t>us-east-1</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a:solidFill>
                            <a:srgbClr val="000000"/>
                          </a:solidFill>
                          <a:latin typeface="Calibri"/>
                        </a:rPr>
                        <a:t>US West (N. California)</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Calibri"/>
                        </a:rPr>
                        <a:t>us-west-1</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294">
                <a:tc>
                  <a:txBody>
                    <a:bodyPr/>
                    <a:lstStyle/>
                    <a:p>
                      <a:pPr algn="ctr" fontAlgn="b"/>
                      <a:r>
                        <a:rPr lang="en-US" sz="1300" b="0" i="0" u="none" strike="noStrike" dirty="0">
                          <a:solidFill>
                            <a:srgbClr val="000000"/>
                          </a:solidFill>
                          <a:latin typeface="Calibri"/>
                        </a:rPr>
                        <a:t>US West (Oregon)</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Calibri"/>
                        </a:rPr>
                        <a:t>us-west-2</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304800" y="4247879"/>
            <a:ext cx="7924800" cy="1815882"/>
          </a:xfrm>
          <a:prstGeom prst="rect">
            <a:avLst/>
          </a:prstGeom>
          <a:noFill/>
        </p:spPr>
        <p:txBody>
          <a:bodyPr wrap="square" rtlCol="0">
            <a:spAutoFit/>
          </a:bodyPr>
          <a:lstStyle/>
          <a:p>
            <a:r>
              <a:rPr lang="en-US" sz="1350" b="1" dirty="0" smtClean="0"/>
              <a:t>Regions</a:t>
            </a:r>
          </a:p>
          <a:p>
            <a:r>
              <a:rPr lang="en-US" sz="1350" dirty="0" smtClean="0"/>
              <a:t>Each Amazon EC2 region is designed to be completely isolated from the other Amazon EC2 regions. This achieves the greatest possible fault tolerance and stability.</a:t>
            </a:r>
          </a:p>
          <a:p>
            <a:endParaRPr lang="en-US" sz="1350" dirty="0" smtClean="0"/>
          </a:p>
          <a:p>
            <a:r>
              <a:rPr lang="en-US" sz="1350" dirty="0" smtClean="0"/>
              <a:t>Amazon EC2 provides multiple regions so that you can launch Amazon EC2 instances in locations that meet your requirements. For example, you might want to launch instances in Europe to be closer to your European customers or to meet legal requirements</a:t>
            </a:r>
          </a:p>
          <a:p>
            <a:endParaRPr lang="en-US" sz="1350" dirty="0"/>
          </a:p>
        </p:txBody>
      </p:sp>
    </p:spTree>
    <p:extLst>
      <p:ext uri="{BB962C8B-B14F-4D97-AF65-F5344CB8AC3E}">
        <p14:creationId xmlns="" xmlns:p14="http://schemas.microsoft.com/office/powerpoint/2010/main" val="1554871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157255387</TotalTime>
  <Pages>0</Pages>
  <Words>736</Words>
  <Characters>0</Characters>
  <Application>Microsoft Office PowerPoint</Application>
  <DocSecurity>0</DocSecurity>
  <PresentationFormat>Custom</PresentationFormat>
  <Lines>0</Lines>
  <Paragraphs>158</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Template</vt:lpstr>
      <vt:lpstr>  </vt:lpstr>
      <vt:lpstr>  </vt:lpstr>
      <vt:lpstr>  </vt:lpstr>
      <vt:lpstr>  </vt:lpstr>
      <vt:lpstr>  </vt:lpstr>
      <vt:lpstr>  </vt:lpstr>
      <vt:lpstr>  </vt:lpstr>
      <vt:lpstr>  </vt:lpstr>
      <vt:lpstr>  </vt:lpstr>
      <vt:lpstr>  </vt:lpstr>
      <vt:lpstr>  </vt:lpstr>
      <vt:lpstr>Compute and Networking Services 1. Amazon EC2 2. Auto Scaling 3. Elastic Load Balancing (ELB) 4. Amazon VPC 5. Amazon Route 53  Storage and Content Delivery Services 1. Amazon EBS 2. Amazon S3 3. Amazon Glacier 4. Amazon CloudFront 5. Amazon Import/Export 6. Amazon Storage Gateway  Database Services 1. Amazon RDS 2. Amazon DynamoDB 3. Amazon ElasticCache 4. Amazon Redshift    </vt:lpstr>
      <vt:lpstr>  </vt:lpstr>
      <vt:lpstr>  Thank You</vt:lpstr>
      <vt:lpstr>Slide 15</vt:lpstr>
      <vt:lpstr>Slide 16</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Kommana Dileep</dc:creator>
  <cp:lastModifiedBy>sahasra</cp:lastModifiedBy>
  <cp:revision>34</cp:revision>
  <cp:lastPrinted>1899-12-30T00:00:00Z</cp:lastPrinted>
  <dcterms:created xsi:type="dcterms:W3CDTF">2012-07-05T08:42:41Z</dcterms:created>
  <dcterms:modified xsi:type="dcterms:W3CDTF">2020-09-03T10:00:16Z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1033-9.1.0.4256</vt:lpwstr>
  </property>
</Properties>
</file>