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59" r:id="rId4"/>
    <p:sldId id="261" r:id="rId5"/>
    <p:sldId id="260" r:id="rId6"/>
    <p:sldId id="262" r:id="rId7"/>
    <p:sldId id="263" r:id="rId8"/>
    <p:sldId id="283" r:id="rId9"/>
    <p:sldId id="264" r:id="rId10"/>
    <p:sldId id="284" r:id="rId11"/>
    <p:sldId id="286" r:id="rId12"/>
    <p:sldId id="265" r:id="rId13"/>
    <p:sldId id="285" r:id="rId14"/>
    <p:sldId id="266" r:id="rId15"/>
    <p:sldId id="267" r:id="rId16"/>
    <p:sldId id="282" r:id="rId17"/>
    <p:sldId id="275" r:id="rId18"/>
    <p:sldId id="276" r:id="rId19"/>
    <p:sldId id="277" r:id="rId20"/>
    <p:sldId id="278" r:id="rId21"/>
    <p:sldId id="279" r:id="rId22"/>
    <p:sldId id="280" r:id="rId23"/>
    <p:sldId id="281" r:id="rId24"/>
    <p:sldId id="287" r:id="rId25"/>
    <p:sldId id="269" r:id="rId26"/>
    <p:sldId id="270" r:id="rId27"/>
    <p:sldId id="271" r:id="rId28"/>
    <p:sldId id="272"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BFD3C-9808-488F-8179-152CCF4A4737}" type="datetimeFigureOut">
              <a:rPr lang="en-US" smtClean="0"/>
              <a:t>2/2/2021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1021BA5-1C2F-48E4-A995-C173BCCDE9E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38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BFD3C-9808-488F-8179-152CCF4A473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21BA5-1C2F-48E4-A995-C173BCCDE9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82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BFD3C-9808-488F-8179-152CCF4A473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21BA5-1C2F-48E4-A995-C173BCCDE9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BFD3C-9808-488F-8179-152CCF4A473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21BA5-1C2F-48E4-A995-C173BCCDE9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96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BFD3C-9808-488F-8179-152CCF4A473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21BA5-1C2F-48E4-A995-C173BCCDE9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462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4BFD3C-9808-488F-8179-152CCF4A4737}"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21BA5-1C2F-48E4-A995-C173BCCDE9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28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4BFD3C-9808-488F-8179-152CCF4A4737}"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21BA5-1C2F-48E4-A995-C173BCCDE9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4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4BFD3C-9808-488F-8179-152CCF4A4737}"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21BA5-1C2F-48E4-A995-C173BCCDE9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09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BFD3C-9808-488F-8179-152CCF4A4737}"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21BA5-1C2F-48E4-A995-C173BCCDE9E2}" type="slidenum">
              <a:rPr lang="en-US" smtClean="0"/>
              <a:t>‹#›</a:t>
            </a:fld>
            <a:endParaRPr lang="en-US"/>
          </a:p>
        </p:txBody>
      </p:sp>
    </p:spTree>
    <p:extLst>
      <p:ext uri="{BB962C8B-B14F-4D97-AF65-F5344CB8AC3E}">
        <p14:creationId xmlns:p14="http://schemas.microsoft.com/office/powerpoint/2010/main" val="10996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4BFD3C-9808-488F-8179-152CCF4A4737}"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21BA5-1C2F-48E4-A995-C173BCCDE9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75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4BFD3C-9808-488F-8179-152CCF4A4737}" type="datetimeFigureOut">
              <a:rPr lang="en-US" smtClean="0"/>
              <a:t>2/2/2021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1021BA5-1C2F-48E4-A995-C173BCCDE9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61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4BFD3C-9808-488F-8179-152CCF4A4737}" type="datetimeFigureOut">
              <a:rPr lang="en-US" smtClean="0"/>
              <a:t>2/2/2021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021BA5-1C2F-48E4-A995-C173BCCDE9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998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6446E58-B775-4BB4-A145-C4BAACA9E856}"/>
              </a:ext>
            </a:extLst>
          </p:cNvPr>
          <p:cNvSpPr txBox="1">
            <a:spLocks/>
          </p:cNvSpPr>
          <p:nvPr/>
        </p:nvSpPr>
        <p:spPr>
          <a:xfrm>
            <a:off x="1534136" y="609600"/>
            <a:ext cx="7739865" cy="1200329"/>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a:ea typeface="Cambria" panose="02040503050406030204" pitchFamily="18" charset="0"/>
              </a:rPr>
              <a:t>INSTITUTE FOR ADVANCED COMPUTING AND SOFTWARE DEVELOPMENT</a:t>
            </a:r>
          </a:p>
          <a:p>
            <a:pPr algn="ctr"/>
            <a:r>
              <a:rPr lang="en-IN" sz="2400">
                <a:ea typeface="Cambria" panose="02040503050406030204" pitchFamily="18" charset="0"/>
              </a:rPr>
              <a:t>PG-DAC FEB 2020</a:t>
            </a:r>
            <a:endParaRPr lang="en-IN" sz="2400" dirty="0">
              <a:ea typeface="Cambria" panose="02040503050406030204" pitchFamily="18" charset="0"/>
            </a:endParaRPr>
          </a:p>
        </p:txBody>
      </p:sp>
      <p:sp>
        <p:nvSpPr>
          <p:cNvPr id="3" name="TextBox 2">
            <a:extLst>
              <a:ext uri="{FF2B5EF4-FFF2-40B4-BE49-F238E27FC236}">
                <a16:creationId xmlns:a16="http://schemas.microsoft.com/office/drawing/2014/main" id="{C8794836-47BA-4B7A-BFF7-34CB4DC5036A}"/>
              </a:ext>
            </a:extLst>
          </p:cNvPr>
          <p:cNvSpPr txBox="1"/>
          <p:nvPr/>
        </p:nvSpPr>
        <p:spPr>
          <a:xfrm>
            <a:off x="8221664" y="5929637"/>
            <a:ext cx="3970336"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IN" b="1" dirty="0"/>
              <a:t>PRESENTED BY-</a:t>
            </a:r>
            <a:endParaRPr lang="en-IN" dirty="0"/>
          </a:p>
          <a:p>
            <a:pPr marL="342900" indent="-342900">
              <a:buAutoNum type="arabicPeriod"/>
            </a:pPr>
            <a:r>
              <a:rPr lang="en-IN" dirty="0"/>
              <a:t>SHUBHAM KADAM	</a:t>
            </a:r>
            <a:r>
              <a:rPr lang="en-IN" dirty="0" smtClean="0"/>
              <a:t>                1202</a:t>
            </a:r>
            <a:endParaRPr lang="en-IN" dirty="0"/>
          </a:p>
          <a:p>
            <a:pPr marL="342900" indent="-342900">
              <a:buAutoNum type="arabicPeriod"/>
            </a:pPr>
            <a:r>
              <a:rPr lang="en-IN" dirty="0"/>
              <a:t>SHWETANK SINGH YADAV	  1206</a:t>
            </a:r>
          </a:p>
        </p:txBody>
      </p:sp>
      <p:sp>
        <p:nvSpPr>
          <p:cNvPr id="4" name="TextBox 3">
            <a:extLst>
              <a:ext uri="{FF2B5EF4-FFF2-40B4-BE49-F238E27FC236}">
                <a16:creationId xmlns:a16="http://schemas.microsoft.com/office/drawing/2014/main" id="{46262AFE-34EF-4E3E-A534-C9862F59BE26}"/>
              </a:ext>
            </a:extLst>
          </p:cNvPr>
          <p:cNvSpPr txBox="1"/>
          <p:nvPr/>
        </p:nvSpPr>
        <p:spPr>
          <a:xfrm>
            <a:off x="486386" y="5070094"/>
            <a:ext cx="2320173" cy="553998"/>
          </a:xfrm>
          <a:prstGeom prst="rect">
            <a:avLst/>
          </a:prstGeom>
          <a:noFill/>
        </p:spPr>
        <p:txBody>
          <a:bodyPr wrap="square" rtlCol="0">
            <a:spAutoFit/>
          </a:bodyPr>
          <a:lstStyle/>
          <a:p>
            <a:r>
              <a:rPr lang="en-IN" sz="1600" b="1" dirty="0"/>
              <a:t>PRESENTED TO -</a:t>
            </a:r>
          </a:p>
          <a:p>
            <a:r>
              <a:rPr lang="en-IN" sz="1400" dirty="0"/>
              <a:t>MRS. Vaishali Mam</a:t>
            </a:r>
          </a:p>
        </p:txBody>
      </p:sp>
      <p:pic>
        <p:nvPicPr>
          <p:cNvPr id="5" name="Picture 4">
            <a:extLst>
              <a:ext uri="{FF2B5EF4-FFF2-40B4-BE49-F238E27FC236}">
                <a16:creationId xmlns:a16="http://schemas.microsoft.com/office/drawing/2014/main" id="{D53E526B-347C-4F20-9217-58CA974E79C0}"/>
              </a:ext>
            </a:extLst>
          </p:cNvPr>
          <p:cNvPicPr>
            <a:picLocks noChangeAspect="1"/>
          </p:cNvPicPr>
          <p:nvPr/>
        </p:nvPicPr>
        <p:blipFill>
          <a:blip r:embed="rId2"/>
          <a:stretch>
            <a:fillRect/>
          </a:stretch>
        </p:blipFill>
        <p:spPr>
          <a:xfrm>
            <a:off x="486386" y="5959669"/>
            <a:ext cx="2095500" cy="898331"/>
          </a:xfrm>
          <a:prstGeom prst="rect">
            <a:avLst/>
          </a:prstGeom>
        </p:spPr>
      </p:pic>
      <p:pic>
        <p:nvPicPr>
          <p:cNvPr id="6" name="Picture 5">
            <a:extLst>
              <a:ext uri="{FF2B5EF4-FFF2-40B4-BE49-F238E27FC236}">
                <a16:creationId xmlns:a16="http://schemas.microsoft.com/office/drawing/2014/main" id="{76721B72-6251-45A0-A0B0-56D11453B922}"/>
              </a:ext>
            </a:extLst>
          </p:cNvPr>
          <p:cNvPicPr>
            <a:picLocks noChangeAspect="1"/>
          </p:cNvPicPr>
          <p:nvPr/>
        </p:nvPicPr>
        <p:blipFill>
          <a:blip r:embed="rId3"/>
          <a:stretch>
            <a:fillRect/>
          </a:stretch>
        </p:blipFill>
        <p:spPr>
          <a:xfrm>
            <a:off x="113646" y="99686"/>
            <a:ext cx="1420491" cy="1597290"/>
          </a:xfrm>
          <a:prstGeom prst="rect">
            <a:avLst/>
          </a:prstGeom>
        </p:spPr>
      </p:pic>
      <p:sp>
        <p:nvSpPr>
          <p:cNvPr id="7" name="Google Shape;209;p29">
            <a:extLst>
              <a:ext uri="{FF2B5EF4-FFF2-40B4-BE49-F238E27FC236}">
                <a16:creationId xmlns:a16="http://schemas.microsoft.com/office/drawing/2014/main" id="{F5D10343-665C-41A6-A202-EF79657D71D6}"/>
              </a:ext>
            </a:extLst>
          </p:cNvPr>
          <p:cNvSpPr/>
          <p:nvPr/>
        </p:nvSpPr>
        <p:spPr>
          <a:xfrm rot="5400000">
            <a:off x="5214244" y="526873"/>
            <a:ext cx="561726" cy="5453114"/>
          </a:xfrm>
          <a:prstGeom prst="roundRect">
            <a:avLst>
              <a:gd name="adj" fmla="val 50000"/>
            </a:avLst>
          </a:prstGeom>
          <a:gradFill>
            <a:gsLst>
              <a:gs pos="0">
                <a:srgbClr val="FF8700"/>
              </a:gs>
              <a:gs pos="100000">
                <a:srgbClr val="FFD9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90F5D9D5-6BD3-47FF-8F53-8A5C253888C8}"/>
              </a:ext>
            </a:extLst>
          </p:cNvPr>
          <p:cNvSpPr txBox="1"/>
          <p:nvPr/>
        </p:nvSpPr>
        <p:spPr>
          <a:xfrm>
            <a:off x="1278707" y="2450836"/>
            <a:ext cx="8432800" cy="1015663"/>
          </a:xfrm>
          <a:prstGeom prst="rect">
            <a:avLst/>
          </a:prstGeom>
          <a:noFill/>
        </p:spPr>
        <p:txBody>
          <a:bodyPr wrap="square" rtlCol="0">
            <a:spAutoFit/>
          </a:bodyPr>
          <a:lstStyle/>
          <a:p>
            <a:pPr algn="ctr"/>
            <a:r>
              <a:rPr lang="en-IN" sz="2000" b="1" dirty="0"/>
              <a:t>A TECHNICAL PRESENTATION ON</a:t>
            </a:r>
          </a:p>
          <a:p>
            <a:pPr algn="ctr"/>
            <a:endParaRPr lang="en-IN" sz="2000" dirty="0"/>
          </a:p>
          <a:p>
            <a:pPr algn="ctr"/>
            <a:r>
              <a:rPr lang="en-IN" sz="2000" b="1" dirty="0"/>
              <a:t>“ Online Mobile Shopping System ”</a:t>
            </a:r>
          </a:p>
        </p:txBody>
      </p:sp>
    </p:spTree>
    <p:extLst>
      <p:ext uri="{BB962C8B-B14F-4D97-AF65-F5344CB8AC3E}">
        <p14:creationId xmlns:p14="http://schemas.microsoft.com/office/powerpoint/2010/main" val="24133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EBBB6-484E-4321-89A4-1B1B3F97B72C}"/>
              </a:ext>
            </a:extLst>
          </p:cNvPr>
          <p:cNvSpPr txBox="1"/>
          <p:nvPr/>
        </p:nvSpPr>
        <p:spPr>
          <a:xfrm>
            <a:off x="4344572" y="196948"/>
            <a:ext cx="3502856" cy="523220"/>
          </a:xfrm>
          <a:prstGeom prst="rect">
            <a:avLst/>
          </a:prstGeom>
          <a:noFill/>
        </p:spPr>
        <p:txBody>
          <a:bodyPr wrap="square" rtlCol="0">
            <a:spAutoFit/>
          </a:bodyPr>
          <a:lstStyle/>
          <a:p>
            <a:pPr algn="ctr"/>
            <a:r>
              <a:rPr lang="en-US" sz="2800" dirty="0"/>
              <a:t>Customer Module</a:t>
            </a:r>
          </a:p>
        </p:txBody>
      </p:sp>
      <p:pic>
        <p:nvPicPr>
          <p:cNvPr id="4098" name="Picture 2">
            <a:extLst>
              <a:ext uri="{FF2B5EF4-FFF2-40B4-BE49-F238E27FC236}">
                <a16:creationId xmlns:a16="http://schemas.microsoft.com/office/drawing/2014/main" id="{94ACED93-B07D-4136-984F-299D2EA84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950" y="2462702"/>
            <a:ext cx="5633672" cy="3219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23D315-6AB7-4D91-9E6C-40030D97DF73}"/>
              </a:ext>
            </a:extLst>
          </p:cNvPr>
          <p:cNvSpPr txBox="1"/>
          <p:nvPr/>
        </p:nvSpPr>
        <p:spPr>
          <a:xfrm>
            <a:off x="6803853" y="1778973"/>
            <a:ext cx="4543865" cy="369332"/>
          </a:xfrm>
          <a:prstGeom prst="rect">
            <a:avLst/>
          </a:prstGeom>
          <a:noFill/>
        </p:spPr>
        <p:txBody>
          <a:bodyPr wrap="square" rtlCol="0">
            <a:spAutoFit/>
          </a:bodyPr>
          <a:lstStyle/>
          <a:p>
            <a:pPr algn="ctr"/>
            <a:r>
              <a:rPr lang="en-US" dirty="0"/>
              <a:t>Cart page</a:t>
            </a:r>
          </a:p>
        </p:txBody>
      </p:sp>
      <p:pic>
        <p:nvPicPr>
          <p:cNvPr id="4100" name="Picture 4">
            <a:extLst>
              <a:ext uri="{FF2B5EF4-FFF2-40B4-BE49-F238E27FC236}">
                <a16:creationId xmlns:a16="http://schemas.microsoft.com/office/drawing/2014/main" id="{F121F7CB-C7BC-49E0-A8F2-CFB0150A7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66" y="2462702"/>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517F0B-202D-4298-A0AD-CC56D213A75B}"/>
              </a:ext>
            </a:extLst>
          </p:cNvPr>
          <p:cNvSpPr txBox="1"/>
          <p:nvPr/>
        </p:nvSpPr>
        <p:spPr>
          <a:xfrm>
            <a:off x="499182" y="1778973"/>
            <a:ext cx="4543865" cy="369332"/>
          </a:xfrm>
          <a:prstGeom prst="rect">
            <a:avLst/>
          </a:prstGeom>
          <a:noFill/>
        </p:spPr>
        <p:txBody>
          <a:bodyPr wrap="square" rtlCol="0">
            <a:spAutoFit/>
          </a:bodyPr>
          <a:lstStyle/>
          <a:p>
            <a:pPr algn="ctr"/>
            <a:r>
              <a:rPr lang="en-US" dirty="0"/>
              <a:t>View product page </a:t>
            </a:r>
          </a:p>
        </p:txBody>
      </p:sp>
    </p:spTree>
    <p:extLst>
      <p:ext uri="{BB962C8B-B14F-4D97-AF65-F5344CB8AC3E}">
        <p14:creationId xmlns:p14="http://schemas.microsoft.com/office/powerpoint/2010/main" val="28137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A6ED395-9551-4EA6-8A0D-236662CAA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89" y="2410118"/>
            <a:ext cx="5734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F801827-9A6D-4C88-9CE3-34345EC29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461" y="2392533"/>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BA645-D45F-428B-9347-551A777D1EE6}"/>
              </a:ext>
            </a:extLst>
          </p:cNvPr>
          <p:cNvSpPr txBox="1"/>
          <p:nvPr/>
        </p:nvSpPr>
        <p:spPr>
          <a:xfrm>
            <a:off x="4344572" y="196948"/>
            <a:ext cx="3502856" cy="523220"/>
          </a:xfrm>
          <a:prstGeom prst="rect">
            <a:avLst/>
          </a:prstGeom>
          <a:noFill/>
        </p:spPr>
        <p:txBody>
          <a:bodyPr wrap="square" rtlCol="0">
            <a:spAutoFit/>
          </a:bodyPr>
          <a:lstStyle/>
          <a:p>
            <a:pPr algn="ctr"/>
            <a:r>
              <a:rPr lang="en-US" sz="2800" dirty="0"/>
              <a:t>Customer Module</a:t>
            </a:r>
          </a:p>
        </p:txBody>
      </p:sp>
      <p:sp>
        <p:nvSpPr>
          <p:cNvPr id="2" name="TextBox 1">
            <a:extLst>
              <a:ext uri="{FF2B5EF4-FFF2-40B4-BE49-F238E27FC236}">
                <a16:creationId xmlns:a16="http://schemas.microsoft.com/office/drawing/2014/main" id="{024ACF9D-0A89-479C-8AB6-0324E6614FD9}"/>
              </a:ext>
            </a:extLst>
          </p:cNvPr>
          <p:cNvSpPr txBox="1"/>
          <p:nvPr/>
        </p:nvSpPr>
        <p:spPr>
          <a:xfrm>
            <a:off x="1561514" y="1561514"/>
            <a:ext cx="2783058" cy="369332"/>
          </a:xfrm>
          <a:prstGeom prst="rect">
            <a:avLst/>
          </a:prstGeom>
          <a:noFill/>
        </p:spPr>
        <p:txBody>
          <a:bodyPr wrap="square" rtlCol="0">
            <a:spAutoFit/>
          </a:bodyPr>
          <a:lstStyle/>
          <a:p>
            <a:pPr algn="ctr"/>
            <a:r>
              <a:rPr lang="en-US" dirty="0"/>
              <a:t>Payment page</a:t>
            </a:r>
          </a:p>
        </p:txBody>
      </p:sp>
      <p:sp>
        <p:nvSpPr>
          <p:cNvPr id="3" name="TextBox 2">
            <a:extLst>
              <a:ext uri="{FF2B5EF4-FFF2-40B4-BE49-F238E27FC236}">
                <a16:creationId xmlns:a16="http://schemas.microsoft.com/office/drawing/2014/main" id="{16D1113A-4B7A-4F13-9F85-76A2822E703D}"/>
              </a:ext>
            </a:extLst>
          </p:cNvPr>
          <p:cNvSpPr txBox="1"/>
          <p:nvPr/>
        </p:nvSpPr>
        <p:spPr>
          <a:xfrm>
            <a:off x="7371471" y="1561514"/>
            <a:ext cx="3502856" cy="369332"/>
          </a:xfrm>
          <a:prstGeom prst="rect">
            <a:avLst/>
          </a:prstGeom>
          <a:noFill/>
        </p:spPr>
        <p:txBody>
          <a:bodyPr wrap="square" rtlCol="0">
            <a:spAutoFit/>
          </a:bodyPr>
          <a:lstStyle/>
          <a:p>
            <a:pPr algn="ctr"/>
            <a:r>
              <a:rPr lang="en-US" dirty="0"/>
              <a:t>Order history of customer</a:t>
            </a:r>
          </a:p>
        </p:txBody>
      </p:sp>
    </p:spTree>
    <p:extLst>
      <p:ext uri="{BB962C8B-B14F-4D97-AF65-F5344CB8AC3E}">
        <p14:creationId xmlns:p14="http://schemas.microsoft.com/office/powerpoint/2010/main" val="348049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6061-B479-4748-BF8F-C262E137AA36}"/>
              </a:ext>
            </a:extLst>
          </p:cNvPr>
          <p:cNvSpPr>
            <a:spLocks noGrp="1"/>
          </p:cNvSpPr>
          <p:nvPr>
            <p:ph type="title"/>
          </p:nvPr>
        </p:nvSpPr>
        <p:spPr/>
        <p:txBody>
          <a:bodyPr>
            <a:normAutofit/>
          </a:bodyPr>
          <a:lstStyle/>
          <a:p>
            <a:r>
              <a:rPr lang="en-US" dirty="0"/>
              <a:t>Seller </a:t>
            </a:r>
          </a:p>
        </p:txBody>
      </p:sp>
      <p:sp>
        <p:nvSpPr>
          <p:cNvPr id="3" name="Content Placeholder 2">
            <a:extLst>
              <a:ext uri="{FF2B5EF4-FFF2-40B4-BE49-F238E27FC236}">
                <a16:creationId xmlns:a16="http://schemas.microsoft.com/office/drawing/2014/main" id="{BB1583A0-E1A1-4028-B0B7-236E66900A0B}"/>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Register/ Login</a:t>
            </a:r>
          </a:p>
          <a:p>
            <a:r>
              <a:rPr lang="en-US" sz="1600" dirty="0">
                <a:latin typeface="Arial" panose="020B0604020202020204" pitchFamily="34" charset="0"/>
                <a:cs typeface="Arial" panose="020B0604020202020204" pitchFamily="34" charset="0"/>
              </a:rPr>
              <a:t>Add mobiles for sale</a:t>
            </a:r>
          </a:p>
          <a:p>
            <a:r>
              <a:rPr lang="en-US" sz="1600" dirty="0">
                <a:latin typeface="Arial" panose="020B0604020202020204" pitchFamily="34" charset="0"/>
                <a:cs typeface="Arial" panose="020B0604020202020204" pitchFamily="34" charset="0"/>
              </a:rPr>
              <a:t>View added mobiles</a:t>
            </a:r>
          </a:p>
          <a:p>
            <a:r>
              <a:rPr lang="en-US" sz="1600" dirty="0">
                <a:latin typeface="Arial" panose="020B0604020202020204" pitchFamily="34" charset="0"/>
                <a:cs typeface="Arial" panose="020B0604020202020204" pitchFamily="34" charset="0"/>
              </a:rPr>
              <a:t>Remove mobiles</a:t>
            </a:r>
          </a:p>
          <a:p>
            <a:r>
              <a:rPr lang="en-US" sz="1600" dirty="0">
                <a:latin typeface="Arial" panose="020B0604020202020204" pitchFamily="34" charset="0"/>
                <a:cs typeface="Arial" panose="020B0604020202020204" pitchFamily="34" charset="0"/>
              </a:rPr>
              <a:t>Update / view Info</a:t>
            </a:r>
          </a:p>
          <a:p>
            <a:r>
              <a:rPr lang="en-US" sz="1600" dirty="0">
                <a:latin typeface="Arial" panose="020B0604020202020204" pitchFamily="34" charset="0"/>
                <a:cs typeface="Arial" panose="020B0604020202020204" pitchFamily="34" charset="0"/>
              </a:rPr>
              <a:t>Generate order reports</a:t>
            </a:r>
          </a:p>
        </p:txBody>
      </p:sp>
    </p:spTree>
    <p:extLst>
      <p:ext uri="{BB962C8B-B14F-4D97-AF65-F5344CB8AC3E}">
        <p14:creationId xmlns:p14="http://schemas.microsoft.com/office/powerpoint/2010/main" val="159614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D1045-8035-45BC-A538-EEB5FA8524C3}"/>
              </a:ext>
            </a:extLst>
          </p:cNvPr>
          <p:cNvSpPr txBox="1"/>
          <p:nvPr/>
        </p:nvSpPr>
        <p:spPr>
          <a:xfrm>
            <a:off x="3924886" y="407963"/>
            <a:ext cx="3474720" cy="523220"/>
          </a:xfrm>
          <a:prstGeom prst="rect">
            <a:avLst/>
          </a:prstGeom>
          <a:noFill/>
        </p:spPr>
        <p:txBody>
          <a:bodyPr wrap="square" rtlCol="0">
            <a:spAutoFit/>
          </a:bodyPr>
          <a:lstStyle/>
          <a:p>
            <a:pPr algn="ctr"/>
            <a:r>
              <a:rPr lang="en-US" sz="2800" dirty="0"/>
              <a:t>Seller</a:t>
            </a:r>
            <a:r>
              <a:rPr lang="en-US" dirty="0"/>
              <a:t> </a:t>
            </a:r>
            <a:r>
              <a:rPr lang="en-US" sz="2800" dirty="0"/>
              <a:t>Module</a:t>
            </a:r>
            <a:endParaRPr lang="en-US" dirty="0"/>
          </a:p>
        </p:txBody>
      </p:sp>
      <p:pic>
        <p:nvPicPr>
          <p:cNvPr id="6146" name="Picture 2">
            <a:extLst>
              <a:ext uri="{FF2B5EF4-FFF2-40B4-BE49-F238E27FC236}">
                <a16:creationId xmlns:a16="http://schemas.microsoft.com/office/drawing/2014/main" id="{E87A1E12-5321-4A06-8F39-CD7FF55D6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255374"/>
            <a:ext cx="5734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6F3564A-1A94-4A95-8A58-170BC0FD5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935" y="2255374"/>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E01409-37AB-4AD5-BE7F-DD64174F1524}"/>
              </a:ext>
            </a:extLst>
          </p:cNvPr>
          <p:cNvSpPr txBox="1"/>
          <p:nvPr/>
        </p:nvSpPr>
        <p:spPr>
          <a:xfrm>
            <a:off x="1013313" y="1617784"/>
            <a:ext cx="4431323" cy="369332"/>
          </a:xfrm>
          <a:prstGeom prst="rect">
            <a:avLst/>
          </a:prstGeom>
          <a:noFill/>
        </p:spPr>
        <p:txBody>
          <a:bodyPr wrap="square" rtlCol="0">
            <a:spAutoFit/>
          </a:bodyPr>
          <a:lstStyle/>
          <a:p>
            <a:pPr algn="ctr"/>
            <a:r>
              <a:rPr lang="en-US" dirty="0"/>
              <a:t>Register and login page for seller </a:t>
            </a:r>
          </a:p>
        </p:txBody>
      </p:sp>
      <p:sp>
        <p:nvSpPr>
          <p:cNvPr id="4" name="TextBox 3">
            <a:extLst>
              <a:ext uri="{FF2B5EF4-FFF2-40B4-BE49-F238E27FC236}">
                <a16:creationId xmlns:a16="http://schemas.microsoft.com/office/drawing/2014/main" id="{C9DBF98D-3BC1-4D8E-B25C-71DBF681AADA}"/>
              </a:ext>
            </a:extLst>
          </p:cNvPr>
          <p:cNvSpPr txBox="1"/>
          <p:nvPr/>
        </p:nvSpPr>
        <p:spPr>
          <a:xfrm>
            <a:off x="7399606" y="1605502"/>
            <a:ext cx="3263705" cy="369332"/>
          </a:xfrm>
          <a:prstGeom prst="rect">
            <a:avLst/>
          </a:prstGeom>
          <a:noFill/>
        </p:spPr>
        <p:txBody>
          <a:bodyPr wrap="square" rtlCol="0">
            <a:spAutoFit/>
          </a:bodyPr>
          <a:lstStyle/>
          <a:p>
            <a:pPr algn="ctr"/>
            <a:r>
              <a:rPr lang="en-US" dirty="0"/>
              <a:t>Login page for seller</a:t>
            </a:r>
          </a:p>
        </p:txBody>
      </p:sp>
    </p:spTree>
    <p:extLst>
      <p:ext uri="{BB962C8B-B14F-4D97-AF65-F5344CB8AC3E}">
        <p14:creationId xmlns:p14="http://schemas.microsoft.com/office/powerpoint/2010/main" val="378166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D9676E-33E3-4DE1-9CC5-5343EC541DB4}"/>
              </a:ext>
            </a:extLst>
          </p:cNvPr>
          <p:cNvSpPr txBox="1"/>
          <p:nvPr/>
        </p:nvSpPr>
        <p:spPr>
          <a:xfrm>
            <a:off x="3924886" y="407963"/>
            <a:ext cx="3474720" cy="523220"/>
          </a:xfrm>
          <a:prstGeom prst="rect">
            <a:avLst/>
          </a:prstGeom>
          <a:noFill/>
        </p:spPr>
        <p:txBody>
          <a:bodyPr wrap="square" rtlCol="0">
            <a:spAutoFit/>
          </a:bodyPr>
          <a:lstStyle/>
          <a:p>
            <a:pPr algn="ctr"/>
            <a:r>
              <a:rPr lang="en-US" sz="2800" dirty="0"/>
              <a:t>Seller</a:t>
            </a:r>
            <a:r>
              <a:rPr lang="en-US" dirty="0"/>
              <a:t> </a:t>
            </a:r>
            <a:r>
              <a:rPr lang="en-US" sz="2800" dirty="0"/>
              <a:t>Module</a:t>
            </a:r>
            <a:endParaRPr lang="en-US" dirty="0"/>
          </a:p>
        </p:txBody>
      </p:sp>
      <p:sp>
        <p:nvSpPr>
          <p:cNvPr id="3" name="TextBox 2">
            <a:extLst>
              <a:ext uri="{FF2B5EF4-FFF2-40B4-BE49-F238E27FC236}">
                <a16:creationId xmlns:a16="http://schemas.microsoft.com/office/drawing/2014/main" id="{7A144531-E00A-4066-9DA7-869CC2385C29}"/>
              </a:ext>
            </a:extLst>
          </p:cNvPr>
          <p:cNvSpPr txBox="1"/>
          <p:nvPr/>
        </p:nvSpPr>
        <p:spPr>
          <a:xfrm>
            <a:off x="6838291" y="1953193"/>
            <a:ext cx="445198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Seller homepage</a:t>
            </a:r>
          </a:p>
        </p:txBody>
      </p:sp>
      <p:pic>
        <p:nvPicPr>
          <p:cNvPr id="5122" name="Picture 2">
            <a:extLst>
              <a:ext uri="{FF2B5EF4-FFF2-40B4-BE49-F238E27FC236}">
                <a16:creationId xmlns:a16="http://schemas.microsoft.com/office/drawing/2014/main" id="{442205F7-CB19-4A8B-8D59-38134112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259" y="2494524"/>
            <a:ext cx="5734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9BA87FC-1CCF-441B-B2D4-D8E467A9A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50" y="2494524"/>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C30B02-EFC7-47D0-8B10-BFDD631AF0AF}"/>
              </a:ext>
            </a:extLst>
          </p:cNvPr>
          <p:cNvSpPr txBox="1"/>
          <p:nvPr/>
        </p:nvSpPr>
        <p:spPr>
          <a:xfrm>
            <a:off x="561755" y="1953193"/>
            <a:ext cx="445198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Seller registration page</a:t>
            </a:r>
          </a:p>
        </p:txBody>
      </p:sp>
    </p:spTree>
    <p:extLst>
      <p:ext uri="{BB962C8B-B14F-4D97-AF65-F5344CB8AC3E}">
        <p14:creationId xmlns:p14="http://schemas.microsoft.com/office/powerpoint/2010/main" val="61574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601EB-EC7C-4D8B-AB2E-F0E4BF7DFA9A}"/>
              </a:ext>
            </a:extLst>
          </p:cNvPr>
          <p:cNvSpPr txBox="1"/>
          <p:nvPr/>
        </p:nvSpPr>
        <p:spPr>
          <a:xfrm>
            <a:off x="4093698" y="351692"/>
            <a:ext cx="3080825" cy="523220"/>
          </a:xfrm>
          <a:prstGeom prst="rect">
            <a:avLst/>
          </a:prstGeom>
          <a:noFill/>
        </p:spPr>
        <p:txBody>
          <a:bodyPr wrap="square" rtlCol="0">
            <a:spAutoFit/>
          </a:bodyPr>
          <a:lstStyle/>
          <a:p>
            <a:pPr algn="ctr"/>
            <a:r>
              <a:rPr lang="en-US" sz="2800" dirty="0"/>
              <a:t>Seller Module</a:t>
            </a:r>
          </a:p>
        </p:txBody>
      </p:sp>
      <p:pic>
        <p:nvPicPr>
          <p:cNvPr id="4" name="Picture 4">
            <a:extLst>
              <a:ext uri="{FF2B5EF4-FFF2-40B4-BE49-F238E27FC236}">
                <a16:creationId xmlns:a16="http://schemas.microsoft.com/office/drawing/2014/main" id="{B81CA4D1-D03B-4ABD-AEEC-89E90C2D0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26" y="2705540"/>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A3EEEA-338A-4783-8111-62116E86C60E}"/>
              </a:ext>
            </a:extLst>
          </p:cNvPr>
          <p:cNvSpPr txBox="1"/>
          <p:nvPr/>
        </p:nvSpPr>
        <p:spPr>
          <a:xfrm>
            <a:off x="630702" y="2037600"/>
            <a:ext cx="445198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Addition of new product by seller</a:t>
            </a:r>
          </a:p>
        </p:txBody>
      </p:sp>
      <p:pic>
        <p:nvPicPr>
          <p:cNvPr id="8194" name="Picture 2">
            <a:extLst>
              <a:ext uri="{FF2B5EF4-FFF2-40B4-BE49-F238E27FC236}">
                <a16:creationId xmlns:a16="http://schemas.microsoft.com/office/drawing/2014/main" id="{A78B410A-14DB-4666-AF19-FD760EC29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326" y="2705540"/>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906826-40B3-4373-ADE9-9277673570D0}"/>
              </a:ext>
            </a:extLst>
          </p:cNvPr>
          <p:cNvSpPr txBox="1"/>
          <p:nvPr/>
        </p:nvSpPr>
        <p:spPr>
          <a:xfrm>
            <a:off x="6972887" y="2037600"/>
            <a:ext cx="445198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Update info for seller</a:t>
            </a:r>
          </a:p>
        </p:txBody>
      </p:sp>
    </p:spTree>
    <p:extLst>
      <p:ext uri="{BB962C8B-B14F-4D97-AF65-F5344CB8AC3E}">
        <p14:creationId xmlns:p14="http://schemas.microsoft.com/office/powerpoint/2010/main" val="271830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BAAE-7F64-42BC-A9D6-174D0F53DF38}"/>
              </a:ext>
            </a:extLst>
          </p:cNvPr>
          <p:cNvSpPr>
            <a:spLocks noGrp="1"/>
          </p:cNvSpPr>
          <p:nvPr>
            <p:ph type="title"/>
          </p:nvPr>
        </p:nvSpPr>
        <p:spPr/>
        <p:txBody>
          <a:bodyPr/>
          <a:lstStyle/>
          <a:p>
            <a:r>
              <a:rPr lang="en-US" dirty="0"/>
              <a:t>diagrams</a:t>
            </a:r>
          </a:p>
        </p:txBody>
      </p:sp>
    </p:spTree>
    <p:extLst>
      <p:ext uri="{BB962C8B-B14F-4D97-AF65-F5344CB8AC3E}">
        <p14:creationId xmlns:p14="http://schemas.microsoft.com/office/powerpoint/2010/main" val="393688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DFB96-0C20-426A-B50A-F1C7661C9F88}"/>
              </a:ext>
            </a:extLst>
          </p:cNvPr>
          <p:cNvPicPr/>
          <p:nvPr/>
        </p:nvPicPr>
        <p:blipFill>
          <a:blip r:embed="rId2"/>
          <a:stretch>
            <a:fillRect/>
          </a:stretch>
        </p:blipFill>
        <p:spPr>
          <a:xfrm>
            <a:off x="3134018" y="52754"/>
            <a:ext cx="5276850" cy="5343525"/>
          </a:xfrm>
          <a:prstGeom prst="rect">
            <a:avLst/>
          </a:prstGeom>
        </p:spPr>
      </p:pic>
      <p:sp>
        <p:nvSpPr>
          <p:cNvPr id="3" name="TextBox 2">
            <a:extLst>
              <a:ext uri="{FF2B5EF4-FFF2-40B4-BE49-F238E27FC236}">
                <a16:creationId xmlns:a16="http://schemas.microsoft.com/office/drawing/2014/main" id="{73823637-40AA-4013-AEB7-94D8F141D0FA}"/>
              </a:ext>
            </a:extLst>
          </p:cNvPr>
          <p:cNvSpPr txBox="1"/>
          <p:nvPr/>
        </p:nvSpPr>
        <p:spPr>
          <a:xfrm>
            <a:off x="3953022" y="5641145"/>
            <a:ext cx="4457846" cy="369332"/>
          </a:xfrm>
          <a:prstGeom prst="rect">
            <a:avLst/>
          </a:prstGeom>
          <a:noFill/>
        </p:spPr>
        <p:txBody>
          <a:bodyPr wrap="square" rtlCol="0">
            <a:spAutoFit/>
          </a:bodyPr>
          <a:lstStyle/>
          <a:p>
            <a:pPr algn="ctr"/>
            <a:r>
              <a:rPr lang="en-US" dirty="0"/>
              <a:t>Fig 1. Activity diagram for Customer</a:t>
            </a:r>
          </a:p>
        </p:txBody>
      </p:sp>
    </p:spTree>
    <p:extLst>
      <p:ext uri="{BB962C8B-B14F-4D97-AF65-F5344CB8AC3E}">
        <p14:creationId xmlns:p14="http://schemas.microsoft.com/office/powerpoint/2010/main" val="394654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3D57C-8511-40E6-9DC6-43B7BC34D0F0}"/>
              </a:ext>
            </a:extLst>
          </p:cNvPr>
          <p:cNvPicPr/>
          <p:nvPr/>
        </p:nvPicPr>
        <p:blipFill>
          <a:blip r:embed="rId2"/>
          <a:stretch>
            <a:fillRect/>
          </a:stretch>
        </p:blipFill>
        <p:spPr>
          <a:xfrm>
            <a:off x="3474060" y="138259"/>
            <a:ext cx="4962525" cy="5343525"/>
          </a:xfrm>
          <a:prstGeom prst="rect">
            <a:avLst/>
          </a:prstGeom>
        </p:spPr>
      </p:pic>
      <p:sp>
        <p:nvSpPr>
          <p:cNvPr id="3" name="TextBox 2">
            <a:extLst>
              <a:ext uri="{FF2B5EF4-FFF2-40B4-BE49-F238E27FC236}">
                <a16:creationId xmlns:a16="http://schemas.microsoft.com/office/drawing/2014/main" id="{EA67B866-397B-4E40-914C-4DCF05BB9C3A}"/>
              </a:ext>
            </a:extLst>
          </p:cNvPr>
          <p:cNvSpPr txBox="1"/>
          <p:nvPr/>
        </p:nvSpPr>
        <p:spPr>
          <a:xfrm>
            <a:off x="3474060" y="5598942"/>
            <a:ext cx="4962525" cy="369332"/>
          </a:xfrm>
          <a:prstGeom prst="rect">
            <a:avLst/>
          </a:prstGeom>
          <a:noFill/>
        </p:spPr>
        <p:txBody>
          <a:bodyPr wrap="square" rtlCol="0">
            <a:spAutoFit/>
          </a:bodyPr>
          <a:lstStyle/>
          <a:p>
            <a:pPr algn="ctr"/>
            <a:r>
              <a:rPr lang="en-US" dirty="0"/>
              <a:t>Fig 2. Activity diagram for Seller</a:t>
            </a:r>
          </a:p>
        </p:txBody>
      </p:sp>
    </p:spTree>
    <p:extLst>
      <p:ext uri="{BB962C8B-B14F-4D97-AF65-F5344CB8AC3E}">
        <p14:creationId xmlns:p14="http://schemas.microsoft.com/office/powerpoint/2010/main" val="334351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94B362-7D7D-4EC1-9E3A-07B61CCC9FC4}"/>
              </a:ext>
            </a:extLst>
          </p:cNvPr>
          <p:cNvPicPr/>
          <p:nvPr/>
        </p:nvPicPr>
        <p:blipFill>
          <a:blip r:embed="rId2"/>
          <a:stretch>
            <a:fillRect/>
          </a:stretch>
        </p:blipFill>
        <p:spPr>
          <a:xfrm>
            <a:off x="2463019" y="133546"/>
            <a:ext cx="5943600" cy="1526540"/>
          </a:xfrm>
          <a:prstGeom prst="rect">
            <a:avLst/>
          </a:prstGeom>
        </p:spPr>
      </p:pic>
      <p:pic>
        <p:nvPicPr>
          <p:cNvPr id="3" name="Picture 2">
            <a:extLst>
              <a:ext uri="{FF2B5EF4-FFF2-40B4-BE49-F238E27FC236}">
                <a16:creationId xmlns:a16="http://schemas.microsoft.com/office/drawing/2014/main" id="{B966DD45-B209-4F36-9EEA-B8D7704CF886}"/>
              </a:ext>
            </a:extLst>
          </p:cNvPr>
          <p:cNvPicPr/>
          <p:nvPr/>
        </p:nvPicPr>
        <p:blipFill>
          <a:blip r:embed="rId3"/>
          <a:stretch>
            <a:fillRect/>
          </a:stretch>
        </p:blipFill>
        <p:spPr>
          <a:xfrm>
            <a:off x="2552114" y="2833784"/>
            <a:ext cx="5943600" cy="2681605"/>
          </a:xfrm>
          <a:prstGeom prst="rect">
            <a:avLst/>
          </a:prstGeom>
        </p:spPr>
      </p:pic>
      <p:sp>
        <p:nvSpPr>
          <p:cNvPr id="4" name="TextBox 3">
            <a:extLst>
              <a:ext uri="{FF2B5EF4-FFF2-40B4-BE49-F238E27FC236}">
                <a16:creationId xmlns:a16="http://schemas.microsoft.com/office/drawing/2014/main" id="{1533E805-2299-428F-91D8-BBA8C741C71D}"/>
              </a:ext>
            </a:extLst>
          </p:cNvPr>
          <p:cNvSpPr txBox="1"/>
          <p:nvPr/>
        </p:nvSpPr>
        <p:spPr>
          <a:xfrm>
            <a:off x="3362178" y="1828800"/>
            <a:ext cx="4262511" cy="369332"/>
          </a:xfrm>
          <a:prstGeom prst="rect">
            <a:avLst/>
          </a:prstGeom>
          <a:noFill/>
        </p:spPr>
        <p:txBody>
          <a:bodyPr wrap="square" rtlCol="0">
            <a:spAutoFit/>
          </a:bodyPr>
          <a:lstStyle/>
          <a:p>
            <a:pPr algn="ctr"/>
            <a:r>
              <a:rPr lang="en-US" dirty="0"/>
              <a:t>Fig 3. Level 0 Data flow diagram </a:t>
            </a:r>
          </a:p>
        </p:txBody>
      </p:sp>
      <p:sp>
        <p:nvSpPr>
          <p:cNvPr id="5" name="TextBox 4">
            <a:extLst>
              <a:ext uri="{FF2B5EF4-FFF2-40B4-BE49-F238E27FC236}">
                <a16:creationId xmlns:a16="http://schemas.microsoft.com/office/drawing/2014/main" id="{8D3AD0D3-2CD6-474B-935C-26F547A92AF0}"/>
              </a:ext>
            </a:extLst>
          </p:cNvPr>
          <p:cNvSpPr txBox="1"/>
          <p:nvPr/>
        </p:nvSpPr>
        <p:spPr>
          <a:xfrm>
            <a:off x="3601329" y="5655212"/>
            <a:ext cx="4360985" cy="369332"/>
          </a:xfrm>
          <a:prstGeom prst="rect">
            <a:avLst/>
          </a:prstGeom>
          <a:noFill/>
        </p:spPr>
        <p:txBody>
          <a:bodyPr wrap="square" rtlCol="0">
            <a:spAutoFit/>
          </a:bodyPr>
          <a:lstStyle/>
          <a:p>
            <a:pPr algn="ctr"/>
            <a:r>
              <a:rPr lang="en-US" dirty="0"/>
              <a:t>Fig 4. Level 1 Data flow diagram</a:t>
            </a:r>
          </a:p>
        </p:txBody>
      </p:sp>
    </p:spTree>
    <p:extLst>
      <p:ext uri="{BB962C8B-B14F-4D97-AF65-F5344CB8AC3E}">
        <p14:creationId xmlns:p14="http://schemas.microsoft.com/office/powerpoint/2010/main" val="232773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8D6E-2618-49DF-A79F-DC2C71D356CD}"/>
              </a:ext>
            </a:extLst>
          </p:cNvPr>
          <p:cNvSpPr>
            <a:spLocks noGrp="1"/>
          </p:cNvSpPr>
          <p:nvPr>
            <p:ph type="title"/>
          </p:nvPr>
        </p:nvSpPr>
        <p:spPr>
          <a:xfrm>
            <a:off x="1451579" y="804520"/>
            <a:ext cx="9603275" cy="587135"/>
          </a:xfrm>
        </p:spPr>
        <p:txBody>
          <a:bodyPr/>
          <a:lstStyle/>
          <a:p>
            <a:r>
              <a:rPr lang="en-US" dirty="0"/>
              <a:t>Contents</a:t>
            </a:r>
          </a:p>
        </p:txBody>
      </p:sp>
      <p:sp>
        <p:nvSpPr>
          <p:cNvPr id="3" name="Content Placeholder 2">
            <a:extLst>
              <a:ext uri="{FF2B5EF4-FFF2-40B4-BE49-F238E27FC236}">
                <a16:creationId xmlns:a16="http://schemas.microsoft.com/office/drawing/2014/main" id="{FF493E56-3977-4F02-9393-A1DEF6636854}"/>
              </a:ext>
            </a:extLst>
          </p:cNvPr>
          <p:cNvSpPr>
            <a:spLocks noGrp="1"/>
          </p:cNvSpPr>
          <p:nvPr>
            <p:ph idx="1"/>
          </p:nvPr>
        </p:nvSpPr>
        <p:spPr>
          <a:xfrm>
            <a:off x="1451579" y="1913205"/>
            <a:ext cx="9603275" cy="3784209"/>
          </a:xfrm>
        </p:spPr>
        <p:txBody>
          <a:bodyPr>
            <a:normAutofit lnSpcReduction="10000"/>
          </a:bodyPr>
          <a:lstStyle/>
          <a:p>
            <a:pPr marL="342900" indent="-342900">
              <a:buFont typeface="+mj-lt"/>
              <a:buAutoNum type="arabicPeriod"/>
            </a:pPr>
            <a:r>
              <a:rPr lang="en-US" sz="1600" dirty="0">
                <a:latin typeface="Arial" panose="020B0604020202020204" pitchFamily="34" charset="0"/>
                <a:cs typeface="Arial" panose="020B0604020202020204" pitchFamily="34" charset="0"/>
              </a:rPr>
              <a:t> Introduction</a:t>
            </a:r>
          </a:p>
          <a:p>
            <a:pPr marL="342900" indent="-342900">
              <a:buFont typeface="+mj-lt"/>
              <a:buAutoNum type="arabicPeriod"/>
            </a:pPr>
            <a:r>
              <a:rPr lang="en-US" sz="1600" dirty="0">
                <a:latin typeface="Arial" panose="020B0604020202020204" pitchFamily="34" charset="0"/>
                <a:cs typeface="Arial" panose="020B0604020202020204" pitchFamily="34" charset="0"/>
              </a:rPr>
              <a:t>Need of Online Shopping</a:t>
            </a:r>
          </a:p>
          <a:p>
            <a:pPr marL="342900" indent="-342900">
              <a:buFont typeface="+mj-lt"/>
              <a:buAutoNum type="arabicPeriod"/>
            </a:pPr>
            <a:r>
              <a:rPr lang="en-US" sz="1600" dirty="0">
                <a:latin typeface="Arial" panose="020B0604020202020204" pitchFamily="34" charset="0"/>
                <a:cs typeface="Arial" panose="020B0604020202020204" pitchFamily="34" charset="0"/>
              </a:rPr>
              <a:t>Modules</a:t>
            </a:r>
          </a:p>
          <a:p>
            <a:pPr marL="800100" lvl="1" indent="-342900">
              <a:buFont typeface="+mj-lt"/>
              <a:buAutoNum type="romanLcPeriod"/>
            </a:pPr>
            <a:r>
              <a:rPr lang="en-US" sz="1400" dirty="0">
                <a:latin typeface="Arial" panose="020B0604020202020204" pitchFamily="34" charset="0"/>
                <a:cs typeface="Arial" panose="020B0604020202020204" pitchFamily="34" charset="0"/>
              </a:rPr>
              <a:t>Customer</a:t>
            </a:r>
          </a:p>
          <a:p>
            <a:pPr marL="800100" lvl="1" indent="-342900">
              <a:buFont typeface="+mj-lt"/>
              <a:buAutoNum type="romanLcPeriod"/>
            </a:pPr>
            <a:r>
              <a:rPr lang="en-US" sz="1400" dirty="0">
                <a:latin typeface="Arial" panose="020B0604020202020204" pitchFamily="34" charset="0"/>
                <a:cs typeface="Arial" panose="020B0604020202020204" pitchFamily="34" charset="0"/>
              </a:rPr>
              <a:t>Seller</a:t>
            </a:r>
          </a:p>
          <a:p>
            <a:pPr marL="342900" indent="-342900">
              <a:buFont typeface="+mj-lt"/>
              <a:buAutoNum type="arabicPeriod"/>
            </a:pPr>
            <a:r>
              <a:rPr lang="en-US" sz="1600" dirty="0">
                <a:latin typeface="Arial" panose="020B0604020202020204" pitchFamily="34" charset="0"/>
                <a:cs typeface="Arial" panose="020B0604020202020204" pitchFamily="34" charset="0"/>
              </a:rPr>
              <a:t>Diagrams</a:t>
            </a:r>
          </a:p>
          <a:p>
            <a:pPr marL="342900" indent="-342900">
              <a:buFont typeface="+mj-lt"/>
              <a:buAutoNum type="arabicPeriod"/>
            </a:pPr>
            <a:r>
              <a:rPr lang="en-US" sz="1600" dirty="0">
                <a:latin typeface="Arial" panose="020B0604020202020204" pitchFamily="34" charset="0"/>
                <a:cs typeface="Arial" panose="020B0604020202020204" pitchFamily="34" charset="0"/>
              </a:rPr>
              <a:t>Pros and Cons</a:t>
            </a:r>
          </a:p>
          <a:p>
            <a:pPr marL="342900" indent="-342900">
              <a:buFont typeface="+mj-lt"/>
              <a:buAutoNum type="arabicPeriod"/>
            </a:pPr>
            <a:r>
              <a:rPr lang="en-US" sz="1600" dirty="0">
                <a:latin typeface="Arial" panose="020B0604020202020204" pitchFamily="34" charset="0"/>
                <a:cs typeface="Arial" panose="020B0604020202020204" pitchFamily="34" charset="0"/>
              </a:rPr>
              <a:t>Future scope</a:t>
            </a:r>
          </a:p>
          <a:p>
            <a:pPr marL="342900" indent="-342900">
              <a:buFont typeface="+mj-lt"/>
              <a:buAutoNum type="arabicPeriod"/>
            </a:pPr>
            <a:r>
              <a:rPr lang="en-US" sz="1600" dirty="0">
                <a:latin typeface="Arial" panose="020B0604020202020204" pitchFamily="34" charset="0"/>
                <a:cs typeface="Arial" panose="020B0604020202020204" pitchFamily="34" charset="0"/>
              </a:rPr>
              <a:t>Conclusion</a:t>
            </a:r>
          </a:p>
          <a:p>
            <a:pPr marL="342900" indent="-342900">
              <a:buFont typeface="+mj-lt"/>
              <a:buAutoNum type="arabicPeriod"/>
            </a:pPr>
            <a:r>
              <a:rPr lang="en-US" sz="1600" dirty="0">
                <a:latin typeface="Arial" panose="020B0604020202020204" pitchFamily="34" charset="0"/>
                <a:cs typeface="Arial" panose="020B0604020202020204" pitchFamily="34" charset="0"/>
              </a:rPr>
              <a:t>References</a:t>
            </a: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1187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9D48E-8B69-433C-97F9-15EE69F82D15}"/>
              </a:ext>
            </a:extLst>
          </p:cNvPr>
          <p:cNvPicPr/>
          <p:nvPr/>
        </p:nvPicPr>
        <p:blipFill>
          <a:blip r:embed="rId2"/>
          <a:stretch>
            <a:fillRect/>
          </a:stretch>
        </p:blipFill>
        <p:spPr>
          <a:xfrm>
            <a:off x="3025726" y="261278"/>
            <a:ext cx="5943600" cy="4225290"/>
          </a:xfrm>
          <a:prstGeom prst="rect">
            <a:avLst/>
          </a:prstGeom>
        </p:spPr>
      </p:pic>
      <p:sp>
        <p:nvSpPr>
          <p:cNvPr id="3" name="TextBox 2">
            <a:extLst>
              <a:ext uri="{FF2B5EF4-FFF2-40B4-BE49-F238E27FC236}">
                <a16:creationId xmlns:a16="http://schemas.microsoft.com/office/drawing/2014/main" id="{FFE378D5-D712-4EDD-9854-C213AB884435}"/>
              </a:ext>
            </a:extLst>
          </p:cNvPr>
          <p:cNvSpPr txBox="1"/>
          <p:nvPr/>
        </p:nvSpPr>
        <p:spPr>
          <a:xfrm>
            <a:off x="3798278" y="4811151"/>
            <a:ext cx="4909624" cy="369332"/>
          </a:xfrm>
          <a:prstGeom prst="rect">
            <a:avLst/>
          </a:prstGeom>
          <a:noFill/>
        </p:spPr>
        <p:txBody>
          <a:bodyPr wrap="square" rtlCol="0">
            <a:spAutoFit/>
          </a:bodyPr>
          <a:lstStyle/>
          <a:p>
            <a:r>
              <a:rPr lang="en-US" dirty="0"/>
              <a:t>Fig 5. Level 2 Data flow diagram for Customer</a:t>
            </a:r>
          </a:p>
        </p:txBody>
      </p:sp>
    </p:spTree>
    <p:extLst>
      <p:ext uri="{BB962C8B-B14F-4D97-AF65-F5344CB8AC3E}">
        <p14:creationId xmlns:p14="http://schemas.microsoft.com/office/powerpoint/2010/main" val="406984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89672D-E764-485F-AEA4-2A5EC5771AEB}"/>
              </a:ext>
            </a:extLst>
          </p:cNvPr>
          <p:cNvPicPr/>
          <p:nvPr/>
        </p:nvPicPr>
        <p:blipFill>
          <a:blip r:embed="rId2"/>
          <a:stretch>
            <a:fillRect/>
          </a:stretch>
        </p:blipFill>
        <p:spPr>
          <a:xfrm>
            <a:off x="3124200" y="365760"/>
            <a:ext cx="5943600" cy="3740785"/>
          </a:xfrm>
          <a:prstGeom prst="rect">
            <a:avLst/>
          </a:prstGeom>
        </p:spPr>
      </p:pic>
      <p:sp>
        <p:nvSpPr>
          <p:cNvPr id="3" name="TextBox 2">
            <a:extLst>
              <a:ext uri="{FF2B5EF4-FFF2-40B4-BE49-F238E27FC236}">
                <a16:creationId xmlns:a16="http://schemas.microsoft.com/office/drawing/2014/main" id="{FC36A106-DBD9-4F8A-B353-9E1D5D3B6804}"/>
              </a:ext>
            </a:extLst>
          </p:cNvPr>
          <p:cNvSpPr txBox="1"/>
          <p:nvPr/>
        </p:nvSpPr>
        <p:spPr>
          <a:xfrm>
            <a:off x="4332848" y="4670474"/>
            <a:ext cx="4178105" cy="369332"/>
          </a:xfrm>
          <a:prstGeom prst="rect">
            <a:avLst/>
          </a:prstGeom>
          <a:noFill/>
        </p:spPr>
        <p:txBody>
          <a:bodyPr wrap="square" rtlCol="0">
            <a:spAutoFit/>
          </a:bodyPr>
          <a:lstStyle/>
          <a:p>
            <a:r>
              <a:rPr lang="en-US" dirty="0"/>
              <a:t>Fig 6. Level 2 Data flow diagram for Seller</a:t>
            </a:r>
          </a:p>
        </p:txBody>
      </p:sp>
    </p:spTree>
    <p:extLst>
      <p:ext uri="{BB962C8B-B14F-4D97-AF65-F5344CB8AC3E}">
        <p14:creationId xmlns:p14="http://schemas.microsoft.com/office/powerpoint/2010/main" val="137335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4DBAF1-3E4E-44A9-AE9A-42A935CA816C}"/>
              </a:ext>
            </a:extLst>
          </p:cNvPr>
          <p:cNvPicPr/>
          <p:nvPr/>
        </p:nvPicPr>
        <p:blipFill>
          <a:blip r:embed="rId2"/>
          <a:stretch>
            <a:fillRect/>
          </a:stretch>
        </p:blipFill>
        <p:spPr>
          <a:xfrm>
            <a:off x="3218204" y="181414"/>
            <a:ext cx="5305425" cy="4610100"/>
          </a:xfrm>
          <a:prstGeom prst="rect">
            <a:avLst/>
          </a:prstGeom>
        </p:spPr>
      </p:pic>
      <p:sp>
        <p:nvSpPr>
          <p:cNvPr id="3" name="TextBox 2">
            <a:extLst>
              <a:ext uri="{FF2B5EF4-FFF2-40B4-BE49-F238E27FC236}">
                <a16:creationId xmlns:a16="http://schemas.microsoft.com/office/drawing/2014/main" id="{5EED52FC-6448-4FA6-9E26-929E9D7A70AD}"/>
              </a:ext>
            </a:extLst>
          </p:cNvPr>
          <p:cNvSpPr txBox="1"/>
          <p:nvPr/>
        </p:nvSpPr>
        <p:spPr>
          <a:xfrm>
            <a:off x="3615397" y="5078437"/>
            <a:ext cx="4586068" cy="646331"/>
          </a:xfrm>
          <a:prstGeom prst="rect">
            <a:avLst/>
          </a:prstGeom>
          <a:noFill/>
        </p:spPr>
        <p:txBody>
          <a:bodyPr wrap="square" rtlCol="0">
            <a:spAutoFit/>
          </a:bodyPr>
          <a:lstStyle/>
          <a:p>
            <a:pPr algn="ctr"/>
            <a:r>
              <a:rPr lang="en-US" dirty="0"/>
              <a:t>Fig 7. Use-Case diagram for Online Mobile Shopping</a:t>
            </a:r>
          </a:p>
        </p:txBody>
      </p:sp>
    </p:spTree>
    <p:extLst>
      <p:ext uri="{BB962C8B-B14F-4D97-AF65-F5344CB8AC3E}">
        <p14:creationId xmlns:p14="http://schemas.microsoft.com/office/powerpoint/2010/main" val="391963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F503D-050E-4F60-8A16-53FA2D5833BB}"/>
              </a:ext>
            </a:extLst>
          </p:cNvPr>
          <p:cNvPicPr/>
          <p:nvPr/>
        </p:nvPicPr>
        <p:blipFill>
          <a:blip r:embed="rId2"/>
          <a:stretch>
            <a:fillRect/>
          </a:stretch>
        </p:blipFill>
        <p:spPr>
          <a:xfrm>
            <a:off x="2745177" y="186470"/>
            <a:ext cx="6448425" cy="5539081"/>
          </a:xfrm>
          <a:prstGeom prst="rect">
            <a:avLst/>
          </a:prstGeom>
        </p:spPr>
      </p:pic>
      <p:sp>
        <p:nvSpPr>
          <p:cNvPr id="3" name="TextBox 2">
            <a:extLst>
              <a:ext uri="{FF2B5EF4-FFF2-40B4-BE49-F238E27FC236}">
                <a16:creationId xmlns:a16="http://schemas.microsoft.com/office/drawing/2014/main" id="{6C1F21C1-813E-4AA9-A03C-AD394B418B28}"/>
              </a:ext>
            </a:extLst>
          </p:cNvPr>
          <p:cNvSpPr txBox="1"/>
          <p:nvPr/>
        </p:nvSpPr>
        <p:spPr>
          <a:xfrm>
            <a:off x="3530991" y="5725551"/>
            <a:ext cx="5373858" cy="369332"/>
          </a:xfrm>
          <a:prstGeom prst="rect">
            <a:avLst/>
          </a:prstGeom>
          <a:noFill/>
        </p:spPr>
        <p:txBody>
          <a:bodyPr wrap="square" rtlCol="0">
            <a:spAutoFit/>
          </a:bodyPr>
          <a:lstStyle/>
          <a:p>
            <a:r>
              <a:rPr lang="en-US" dirty="0"/>
              <a:t>Fig 8. E-R diagram for Online Mobile Shopping System</a:t>
            </a:r>
          </a:p>
        </p:txBody>
      </p:sp>
    </p:spTree>
    <p:extLst>
      <p:ext uri="{BB962C8B-B14F-4D97-AF65-F5344CB8AC3E}">
        <p14:creationId xmlns:p14="http://schemas.microsoft.com/office/powerpoint/2010/main" val="204442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E632-46EE-45E2-854A-4F74131F6F3F}"/>
              </a:ext>
            </a:extLst>
          </p:cNvPr>
          <p:cNvSpPr>
            <a:spLocks noGrp="1"/>
          </p:cNvSpPr>
          <p:nvPr>
            <p:ph type="title"/>
          </p:nvPr>
        </p:nvSpPr>
        <p:spPr/>
        <p:txBody>
          <a:bodyPr/>
          <a:lstStyle/>
          <a:p>
            <a:r>
              <a:rPr lang="en-US" dirty="0"/>
              <a:t>Technology used </a:t>
            </a:r>
          </a:p>
        </p:txBody>
      </p:sp>
      <p:sp>
        <p:nvSpPr>
          <p:cNvPr id="3" name="Content Placeholder 2">
            <a:extLst>
              <a:ext uri="{FF2B5EF4-FFF2-40B4-BE49-F238E27FC236}">
                <a16:creationId xmlns:a16="http://schemas.microsoft.com/office/drawing/2014/main" id="{6A6AD102-171F-4F44-914A-116546D739F6}"/>
              </a:ext>
            </a:extLst>
          </p:cNvPr>
          <p:cNvSpPr>
            <a:spLocks noGrp="1"/>
          </p:cNvSpPr>
          <p:nvPr>
            <p:ph idx="1"/>
          </p:nvPr>
        </p:nvSpPr>
        <p:spPr/>
        <p:txBody>
          <a:bodyPr/>
          <a:lstStyle/>
          <a:p>
            <a:r>
              <a:rPr lang="en-US" dirty="0"/>
              <a:t>Java j2ee for backend</a:t>
            </a:r>
          </a:p>
          <a:p>
            <a:r>
              <a:rPr lang="en-US" dirty="0"/>
              <a:t>Html, CSS, Bootstrap and JavaScript for frontend</a:t>
            </a:r>
          </a:p>
          <a:p>
            <a:r>
              <a:rPr lang="en-US" dirty="0"/>
              <a:t>MySQL Database</a:t>
            </a:r>
          </a:p>
          <a:p>
            <a:endParaRPr lang="en-US" dirty="0"/>
          </a:p>
          <a:p>
            <a:endParaRPr lang="en-US" dirty="0"/>
          </a:p>
          <a:p>
            <a:endParaRPr lang="en-US" dirty="0"/>
          </a:p>
        </p:txBody>
      </p:sp>
    </p:spTree>
    <p:extLst>
      <p:ext uri="{BB962C8B-B14F-4D97-AF65-F5344CB8AC3E}">
        <p14:creationId xmlns:p14="http://schemas.microsoft.com/office/powerpoint/2010/main" val="2650643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0EE-C6C2-426E-BE63-441E7AB0524C}"/>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BEDB2D16-C53E-4499-A7F6-80A771B5BA56}"/>
              </a:ext>
            </a:extLst>
          </p:cNvPr>
          <p:cNvSpPr>
            <a:spLocks noGrp="1"/>
          </p:cNvSpPr>
          <p:nvPr>
            <p:ph idx="1"/>
          </p:nvPr>
        </p:nvSpPr>
        <p:spPr/>
        <p:txBody>
          <a:bodyPr>
            <a:normAutofit/>
          </a:bodyPr>
          <a:lstStyle/>
          <a:p>
            <a:pPr marL="342900" indent="-342900">
              <a:buFont typeface="+mj-lt"/>
              <a:buAutoNum type="arabicPeriod"/>
            </a:pPr>
            <a:r>
              <a:rPr lang="en-US" sz="1600" dirty="0">
                <a:latin typeface="Arial" panose="020B0604020202020204" pitchFamily="34" charset="0"/>
                <a:cs typeface="Arial" panose="020B0604020202020204" pitchFamily="34" charset="0"/>
              </a:rPr>
              <a:t> Can shop for 24*7</a:t>
            </a:r>
          </a:p>
          <a:p>
            <a:pPr marL="342900" indent="-342900">
              <a:buFont typeface="+mj-lt"/>
              <a:buAutoNum type="arabicPeriod"/>
            </a:pPr>
            <a:r>
              <a:rPr lang="en-US" sz="1600" dirty="0">
                <a:latin typeface="Arial" panose="020B0604020202020204" pitchFamily="34" charset="0"/>
                <a:cs typeface="Arial" panose="020B0604020202020204" pitchFamily="34" charset="0"/>
              </a:rPr>
              <a:t> No need to carry cash</a:t>
            </a:r>
          </a:p>
          <a:p>
            <a:pPr marL="342900" indent="-342900">
              <a:buFont typeface="+mj-lt"/>
              <a:buAutoNum type="arabicPeriod"/>
            </a:pPr>
            <a:r>
              <a:rPr lang="en-US" sz="1600" dirty="0">
                <a:latin typeface="Arial" panose="020B0604020202020204" pitchFamily="34" charset="0"/>
                <a:cs typeface="Arial" panose="020B0604020202020204" pitchFamily="34" charset="0"/>
              </a:rPr>
              <a:t> A lots of store within click away</a:t>
            </a:r>
          </a:p>
          <a:p>
            <a:pPr marL="342900" indent="-342900">
              <a:buFont typeface="+mj-lt"/>
              <a:buAutoNum type="arabicPeriod"/>
            </a:pPr>
            <a:r>
              <a:rPr lang="en-US" sz="1600" dirty="0">
                <a:latin typeface="Arial" panose="020B0604020202020204" pitchFamily="34" charset="0"/>
                <a:cs typeface="Arial" panose="020B0604020202020204" pitchFamily="34" charset="0"/>
              </a:rPr>
              <a:t> Comparison is easy</a:t>
            </a:r>
          </a:p>
          <a:p>
            <a:pPr marL="342900" indent="-342900">
              <a:buFont typeface="+mj-lt"/>
              <a:buAutoNum type="arabicPeriod"/>
            </a:pPr>
            <a:r>
              <a:rPr lang="en-US" sz="1600" dirty="0">
                <a:latin typeface="Arial" panose="020B0604020202020204" pitchFamily="34" charset="0"/>
                <a:cs typeface="Arial" panose="020B0604020202020204" pitchFamily="34" charset="0"/>
              </a:rPr>
              <a:t> No queue to wait.</a:t>
            </a:r>
          </a:p>
          <a:p>
            <a:pPr marL="342900" indent="-342900">
              <a:buFont typeface="+mj-lt"/>
              <a:buAutoNum type="arabicPeriod"/>
            </a:pPr>
            <a:r>
              <a:rPr lang="en-US" sz="1600" dirty="0">
                <a:latin typeface="Arial" panose="020B0604020202020204" pitchFamily="34" charset="0"/>
                <a:cs typeface="Arial" panose="020B0604020202020204" pitchFamily="34" charset="0"/>
              </a:rPr>
              <a:t> Shopping privacy</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653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6583-90B0-40E9-BEFF-52E269AA262A}"/>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43C60E15-0A33-4C41-B69E-5B51A92CEB5C}"/>
              </a:ext>
            </a:extLst>
          </p:cNvPr>
          <p:cNvSpPr>
            <a:spLocks noGrp="1"/>
          </p:cNvSpPr>
          <p:nvPr>
            <p:ph idx="1"/>
          </p:nvPr>
        </p:nvSpPr>
        <p:spPr/>
        <p:txBody>
          <a:bodyPr>
            <a:normAutofit/>
          </a:bodyPr>
          <a:lstStyle/>
          <a:p>
            <a:pPr marL="342900" indent="-342900">
              <a:buFont typeface="+mj-lt"/>
              <a:buAutoNum type="arabicPeriod"/>
            </a:pPr>
            <a:r>
              <a:rPr lang="en-US" sz="1600" dirty="0">
                <a:latin typeface="Arial" panose="020B0604020202020204" pitchFamily="34" charset="0"/>
                <a:cs typeface="Arial" panose="020B0604020202020204" pitchFamily="34" charset="0"/>
              </a:rPr>
              <a:t> Not able to inspect mobile physically</a:t>
            </a:r>
          </a:p>
          <a:p>
            <a:pPr marL="342900" indent="-342900">
              <a:buFont typeface="+mj-lt"/>
              <a:buAutoNum type="arabicPeriod"/>
            </a:pPr>
            <a:r>
              <a:rPr lang="en-US" sz="1600" dirty="0">
                <a:latin typeface="Arial" panose="020B0604020202020204" pitchFamily="34" charset="0"/>
                <a:cs typeface="Arial" panose="020B0604020202020204" pitchFamily="34" charset="0"/>
              </a:rPr>
              <a:t>Time consuming if connection is weak</a:t>
            </a:r>
          </a:p>
          <a:p>
            <a:pPr marL="342900" indent="-342900">
              <a:buFont typeface="+mj-lt"/>
              <a:buAutoNum type="arabicPeriod"/>
            </a:pPr>
            <a:r>
              <a:rPr lang="en-US" sz="1600" dirty="0">
                <a:latin typeface="Arial" panose="020B0604020202020204" pitchFamily="34" charset="0"/>
                <a:cs typeface="Arial" panose="020B0604020202020204" pitchFamily="34" charset="0"/>
              </a:rPr>
              <a:t>Return process takes time in case of any damage</a:t>
            </a:r>
          </a:p>
          <a:p>
            <a:pPr marL="342900" indent="-342900">
              <a:buFont typeface="+mj-lt"/>
              <a:buAutoNum type="arabicPeriod"/>
            </a:pPr>
            <a:r>
              <a:rPr lang="en-US" sz="1600" dirty="0">
                <a:latin typeface="Arial" panose="020B0604020202020204" pitchFamily="34" charset="0"/>
                <a:cs typeface="Arial" panose="020B0604020202020204" pitchFamily="34" charset="0"/>
              </a:rPr>
              <a:t> Actual product may differ. </a:t>
            </a:r>
          </a:p>
        </p:txBody>
      </p:sp>
    </p:spTree>
    <p:extLst>
      <p:ext uri="{BB962C8B-B14F-4D97-AF65-F5344CB8AC3E}">
        <p14:creationId xmlns:p14="http://schemas.microsoft.com/office/powerpoint/2010/main" val="426017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B30D-9751-4061-B601-A682682A53DC}"/>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174A77F7-A473-4C17-A8BF-F513B2E403B9}"/>
              </a:ext>
            </a:extLst>
          </p:cNvPr>
          <p:cNvSpPr>
            <a:spLocks noGrp="1"/>
          </p:cNvSpPr>
          <p:nvPr>
            <p:ph idx="1"/>
          </p:nvPr>
        </p:nvSpPr>
        <p:spPr/>
        <p:txBody>
          <a:bodyPr>
            <a:normAutofit/>
          </a:bodyPr>
          <a:lstStyle/>
          <a:p>
            <a:r>
              <a:rPr lang="en-US" sz="1600" dirty="0">
                <a:effectLst/>
                <a:latin typeface="Arial" panose="020B0604020202020204" pitchFamily="34" charset="0"/>
                <a:ea typeface="Times New Roman" panose="02020603050405020304" pitchFamily="18" charset="0"/>
                <a:cs typeface="Arial" panose="020B0604020202020204" pitchFamily="34" charset="0"/>
              </a:rPr>
              <a:t>This project can be further enhanced for better experience of customers and sellers. We can also implement multiple payment gateway, real-time tracking of your orders. The software is flexible enough to be modified and implemented as per future requirements. We have tried our best to present this free and user–friendly website. </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81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086C-7B5B-474E-B3B9-E2DB694A11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A2C6B5-A343-4197-8DFF-38FDFFFA21CF}"/>
              </a:ext>
            </a:extLst>
          </p:cNvPr>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User friendly application promotes purchase and shopping faster.</a:t>
            </a:r>
          </a:p>
          <a:p>
            <a:r>
              <a:rPr lang="en-US" sz="1600" dirty="0">
                <a:latin typeface="Arial" panose="020B0604020202020204" pitchFamily="34" charset="0"/>
                <a:cs typeface="Arial" panose="020B0604020202020204" pitchFamily="34" charset="0"/>
              </a:rPr>
              <a:t>Being able to buy anytime any where.</a:t>
            </a:r>
          </a:p>
          <a:p>
            <a:r>
              <a:rPr lang="en-US" sz="1600" dirty="0">
                <a:latin typeface="Arial" panose="020B0604020202020204" pitchFamily="34" charset="0"/>
                <a:cs typeface="Arial" panose="020B0604020202020204" pitchFamily="34" charset="0"/>
              </a:rPr>
              <a:t>You don’t need to travel to shop for purchasing.</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027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A488-2C24-43A6-AA1E-536C81603EB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224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41A2-33BC-44C4-89D6-9773E81B3A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6B3D86-5147-4634-9032-4541F155F20C}"/>
              </a:ext>
            </a:extLst>
          </p:cNvPr>
          <p:cNvSpPr>
            <a:spLocks noGrp="1"/>
          </p:cNvSpPr>
          <p:nvPr>
            <p:ph idx="1"/>
          </p:nvPr>
        </p:nvSpPr>
        <p:spPr/>
        <p:txBody>
          <a:bodyPr/>
          <a:lstStyle/>
          <a:p>
            <a:pPr marL="0" indent="0">
              <a:buNone/>
            </a:pPr>
            <a:r>
              <a:rPr lang="en-US" dirty="0"/>
              <a:t>Online Shopping is a form of electronic commerce which allows consumer to buy directly goods and services from seller over the web browser through internet connection.</a:t>
            </a:r>
          </a:p>
          <a:p>
            <a:pPr marL="0" indent="0">
              <a:buNone/>
            </a:pPr>
            <a:r>
              <a:rPr lang="en-US" dirty="0"/>
              <a:t>The Online Mobile Shopping System is a web application is intended to provide complete solutions for vendors as well as customers through a single get way using the internet. It will enable vendors to sell their products, customer to browse through the shop and purchase them online without having to visiting the shop physically</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3012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A52C-AC0D-46D8-A1A5-58AAD4C575B2}"/>
              </a:ext>
            </a:extLst>
          </p:cNvPr>
          <p:cNvSpPr>
            <a:spLocks noGrp="1"/>
          </p:cNvSpPr>
          <p:nvPr>
            <p:ph type="title"/>
          </p:nvPr>
        </p:nvSpPr>
        <p:spPr/>
        <p:txBody>
          <a:bodyPr/>
          <a:lstStyle/>
          <a:p>
            <a:r>
              <a:rPr lang="en-US" dirty="0"/>
              <a:t>Need of online shopping</a:t>
            </a:r>
          </a:p>
        </p:txBody>
      </p:sp>
      <p:sp>
        <p:nvSpPr>
          <p:cNvPr id="3" name="Content Placeholder 2">
            <a:extLst>
              <a:ext uri="{FF2B5EF4-FFF2-40B4-BE49-F238E27FC236}">
                <a16:creationId xmlns:a16="http://schemas.microsoft.com/office/drawing/2014/main" id="{D637DDBB-8BBD-4975-9A73-D4C4D3E36993}"/>
              </a:ext>
            </a:extLst>
          </p:cNvPr>
          <p:cNvSpPr>
            <a:spLocks noGrp="1"/>
          </p:cNvSpPr>
          <p:nvPr>
            <p:ph idx="1"/>
          </p:nvPr>
        </p:nvSpPr>
        <p:spPr/>
        <p:txBody>
          <a:bodyPr/>
          <a:lstStyle/>
          <a:p>
            <a:r>
              <a:rPr lang="en-US" dirty="0"/>
              <a:t>In current scenario it is not possible to everyone to go to store for buying mobile due to their constraints. So this system allows them to shop them at ease of their house.</a:t>
            </a:r>
          </a:p>
          <a:p>
            <a:r>
              <a:rPr lang="en-US" dirty="0"/>
              <a:t>Also for seller point of view if this system is implemented it will increase their customers and reduction in overheads like rent , light bill etc. as it will remove the need of having shop. </a:t>
            </a:r>
          </a:p>
        </p:txBody>
      </p:sp>
    </p:spTree>
    <p:extLst>
      <p:ext uri="{BB962C8B-B14F-4D97-AF65-F5344CB8AC3E}">
        <p14:creationId xmlns:p14="http://schemas.microsoft.com/office/powerpoint/2010/main" val="41639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C93D-50AB-46F9-B7AD-3259CDE2976A}"/>
              </a:ext>
            </a:extLst>
          </p:cNvPr>
          <p:cNvSpPr>
            <a:spLocks noGrp="1"/>
          </p:cNvSpPr>
          <p:nvPr>
            <p:ph type="title"/>
          </p:nvPr>
        </p:nvSpPr>
        <p:spPr/>
        <p:txBody>
          <a:bodyPr/>
          <a:lstStyle/>
          <a:p>
            <a:r>
              <a:rPr lang="en-US" dirty="0"/>
              <a:t>Module</a:t>
            </a:r>
          </a:p>
        </p:txBody>
      </p:sp>
      <p:sp>
        <p:nvSpPr>
          <p:cNvPr id="3" name="Content Placeholder 2">
            <a:extLst>
              <a:ext uri="{FF2B5EF4-FFF2-40B4-BE49-F238E27FC236}">
                <a16:creationId xmlns:a16="http://schemas.microsoft.com/office/drawing/2014/main" id="{83E45083-AE7B-4628-95A7-8E769F856C45}"/>
              </a:ext>
            </a:extLst>
          </p:cNvPr>
          <p:cNvSpPr>
            <a:spLocks noGrp="1"/>
          </p:cNvSpPr>
          <p:nvPr>
            <p:ph idx="1"/>
          </p:nvPr>
        </p:nvSpPr>
        <p:spPr/>
        <p:txBody>
          <a:bodyPr/>
          <a:lstStyle/>
          <a:p>
            <a:pPr marL="0" indent="0">
              <a:buNone/>
            </a:pPr>
            <a:r>
              <a:rPr lang="en-US" dirty="0"/>
              <a:t>In our project we have two three modules:</a:t>
            </a:r>
          </a:p>
          <a:p>
            <a:pPr lvl="1"/>
            <a:r>
              <a:rPr lang="en-US" dirty="0"/>
              <a:t>Customer</a:t>
            </a:r>
          </a:p>
          <a:p>
            <a:pPr lvl="1"/>
            <a:r>
              <a:rPr lang="en-US" dirty="0"/>
              <a:t>Seller</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420848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9E87-CBE8-4313-89D1-83F95B34DB38}"/>
              </a:ext>
            </a:extLst>
          </p:cNvPr>
          <p:cNvSpPr>
            <a:spLocks noGrp="1"/>
          </p:cNvSpPr>
          <p:nvPr>
            <p:ph type="title"/>
          </p:nvPr>
        </p:nvSpPr>
        <p:spPr>
          <a:xfrm>
            <a:off x="1451579" y="804519"/>
            <a:ext cx="9603275" cy="841401"/>
          </a:xfrm>
        </p:spPr>
        <p:txBody>
          <a:bodyPr/>
          <a:lstStyle/>
          <a:p>
            <a:r>
              <a:rPr lang="en-US" dirty="0"/>
              <a:t>Customer</a:t>
            </a:r>
          </a:p>
        </p:txBody>
      </p:sp>
      <p:sp>
        <p:nvSpPr>
          <p:cNvPr id="3" name="Content Placeholder 2">
            <a:extLst>
              <a:ext uri="{FF2B5EF4-FFF2-40B4-BE49-F238E27FC236}">
                <a16:creationId xmlns:a16="http://schemas.microsoft.com/office/drawing/2014/main" id="{FFB8C746-28E2-4094-9F2F-602D75642827}"/>
              </a:ext>
            </a:extLst>
          </p:cNvPr>
          <p:cNvSpPr>
            <a:spLocks noGrp="1"/>
          </p:cNvSpPr>
          <p:nvPr>
            <p:ph idx="1"/>
          </p:nvPr>
        </p:nvSpPr>
        <p:spPr>
          <a:xfrm>
            <a:off x="1294362" y="2100138"/>
            <a:ext cx="9603275" cy="3450613"/>
          </a:xfrm>
        </p:spPr>
        <p:txBody>
          <a:bodyPr>
            <a:normAutofit/>
          </a:bodyPr>
          <a:lstStyle/>
          <a:p>
            <a:r>
              <a:rPr lang="en-US" sz="1600" dirty="0">
                <a:latin typeface="Arial" panose="020B0604020202020204" pitchFamily="34" charset="0"/>
                <a:cs typeface="Arial" panose="020B0604020202020204" pitchFamily="34" charset="0"/>
              </a:rPr>
              <a:t>Register/ Login(New user can register to have our service.)</a:t>
            </a:r>
          </a:p>
          <a:p>
            <a:r>
              <a:rPr lang="en-US" sz="1600" dirty="0">
                <a:latin typeface="Arial" panose="020B0604020202020204" pitchFamily="34" charset="0"/>
                <a:cs typeface="Arial" panose="020B0604020202020204" pitchFamily="34" charset="0"/>
              </a:rPr>
              <a:t>View mobiles (sorted/ according to their search)</a:t>
            </a:r>
          </a:p>
          <a:p>
            <a:r>
              <a:rPr lang="en-US" sz="1600" dirty="0">
                <a:latin typeface="Arial" panose="020B0604020202020204" pitchFamily="34" charset="0"/>
                <a:cs typeface="Arial" panose="020B0604020202020204" pitchFamily="34" charset="0"/>
              </a:rPr>
              <a:t>Add to Cart/View cart</a:t>
            </a:r>
          </a:p>
          <a:p>
            <a:r>
              <a:rPr lang="en-US" sz="1600" dirty="0">
                <a:latin typeface="Arial" panose="020B0604020202020204" pitchFamily="34" charset="0"/>
                <a:cs typeface="Arial" panose="020B0604020202020204" pitchFamily="34" charset="0"/>
              </a:rPr>
              <a:t>Make payment</a:t>
            </a:r>
          </a:p>
          <a:p>
            <a:r>
              <a:rPr lang="en-US" sz="1600" dirty="0">
                <a:latin typeface="Arial" panose="020B0604020202020204" pitchFamily="34" charset="0"/>
                <a:cs typeface="Arial" panose="020B0604020202020204" pitchFamily="34" charset="0"/>
              </a:rPr>
              <a:t>Add review</a:t>
            </a:r>
          </a:p>
          <a:p>
            <a:r>
              <a:rPr lang="en-US" sz="1600" dirty="0">
                <a:latin typeface="Arial" panose="020B0604020202020204" pitchFamily="34" charset="0"/>
                <a:cs typeface="Arial" panose="020B0604020202020204" pitchFamily="34" charset="0"/>
              </a:rPr>
              <a:t>Update personal info</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99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2A4BF-29F2-4355-9343-820C09306BE9}"/>
              </a:ext>
            </a:extLst>
          </p:cNvPr>
          <p:cNvSpPr txBox="1"/>
          <p:nvPr/>
        </p:nvSpPr>
        <p:spPr>
          <a:xfrm>
            <a:off x="773723" y="1788868"/>
            <a:ext cx="355912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Home page for Customers</a:t>
            </a:r>
          </a:p>
        </p:txBody>
      </p:sp>
      <p:sp>
        <p:nvSpPr>
          <p:cNvPr id="3" name="TextBox 2">
            <a:extLst>
              <a:ext uri="{FF2B5EF4-FFF2-40B4-BE49-F238E27FC236}">
                <a16:creationId xmlns:a16="http://schemas.microsoft.com/office/drawing/2014/main" id="{40BFBC52-C856-4642-8592-C6B953D952FE}"/>
              </a:ext>
            </a:extLst>
          </p:cNvPr>
          <p:cNvSpPr txBox="1"/>
          <p:nvPr/>
        </p:nvSpPr>
        <p:spPr>
          <a:xfrm>
            <a:off x="3671668" y="196948"/>
            <a:ext cx="3882683" cy="461665"/>
          </a:xfrm>
          <a:prstGeom prst="rect">
            <a:avLst/>
          </a:prstGeom>
          <a:noFill/>
        </p:spPr>
        <p:txBody>
          <a:bodyPr wrap="square" rtlCol="0">
            <a:spAutoFit/>
          </a:bodyPr>
          <a:lstStyle/>
          <a:p>
            <a:pPr algn="ctr"/>
            <a:r>
              <a:rPr lang="en-US" sz="2400" b="1" dirty="0"/>
              <a:t>Customer Module</a:t>
            </a:r>
          </a:p>
        </p:txBody>
      </p:sp>
      <p:pic>
        <p:nvPicPr>
          <p:cNvPr id="4" name="Picture 2">
            <a:extLst>
              <a:ext uri="{FF2B5EF4-FFF2-40B4-BE49-F238E27FC236}">
                <a16:creationId xmlns:a16="http://schemas.microsoft.com/office/drawing/2014/main" id="{36B00EEA-10AE-4C12-B836-313C0603C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48" y="2349305"/>
            <a:ext cx="5444197" cy="35076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914B71F-BE24-4CD1-98DC-E29AA459B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243" y="2349305"/>
            <a:ext cx="5774348" cy="35076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7E0106-CD61-4DB9-9A58-1782B8ACE23D}"/>
              </a:ext>
            </a:extLst>
          </p:cNvPr>
          <p:cNvSpPr txBox="1"/>
          <p:nvPr/>
        </p:nvSpPr>
        <p:spPr>
          <a:xfrm>
            <a:off x="7361140" y="1788868"/>
            <a:ext cx="3024554" cy="369332"/>
          </a:xfrm>
          <a:prstGeom prst="rect">
            <a:avLst/>
          </a:prstGeom>
          <a:noFill/>
        </p:spPr>
        <p:txBody>
          <a:bodyPr wrap="square" rtlCol="0">
            <a:spAutoFit/>
          </a:bodyPr>
          <a:lstStyle/>
          <a:p>
            <a:pPr algn="ctr"/>
            <a:r>
              <a:rPr lang="en-US" dirty="0"/>
              <a:t>Register/ Login page</a:t>
            </a:r>
          </a:p>
        </p:txBody>
      </p:sp>
    </p:spTree>
    <p:extLst>
      <p:ext uri="{BB962C8B-B14F-4D97-AF65-F5344CB8AC3E}">
        <p14:creationId xmlns:p14="http://schemas.microsoft.com/office/powerpoint/2010/main" val="270048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208C737-7388-4F52-925F-0004B7BA2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666" y="2353848"/>
            <a:ext cx="5734048" cy="3219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157E03-C160-484F-8946-75DCE5ED5618}"/>
              </a:ext>
            </a:extLst>
          </p:cNvPr>
          <p:cNvSpPr txBox="1"/>
          <p:nvPr/>
        </p:nvSpPr>
        <p:spPr>
          <a:xfrm>
            <a:off x="3882683" y="267286"/>
            <a:ext cx="3024554" cy="461665"/>
          </a:xfrm>
          <a:prstGeom prst="rect">
            <a:avLst/>
          </a:prstGeom>
          <a:noFill/>
        </p:spPr>
        <p:txBody>
          <a:bodyPr wrap="square" rtlCol="0">
            <a:spAutoFit/>
          </a:bodyPr>
          <a:lstStyle/>
          <a:p>
            <a:pPr algn="ctr"/>
            <a:r>
              <a:rPr lang="en-US" sz="2400" dirty="0"/>
              <a:t>Customer Module</a:t>
            </a:r>
          </a:p>
        </p:txBody>
      </p:sp>
      <p:sp>
        <p:nvSpPr>
          <p:cNvPr id="4" name="TextBox 3">
            <a:extLst>
              <a:ext uri="{FF2B5EF4-FFF2-40B4-BE49-F238E27FC236}">
                <a16:creationId xmlns:a16="http://schemas.microsoft.com/office/drawing/2014/main" id="{DF9FEF7C-F01D-46A7-8628-87622B71A4A0}"/>
              </a:ext>
            </a:extLst>
          </p:cNvPr>
          <p:cNvSpPr txBox="1"/>
          <p:nvPr/>
        </p:nvSpPr>
        <p:spPr>
          <a:xfrm>
            <a:off x="7596554" y="1716258"/>
            <a:ext cx="3348111" cy="369332"/>
          </a:xfrm>
          <a:prstGeom prst="rect">
            <a:avLst/>
          </a:prstGeom>
          <a:noFill/>
        </p:spPr>
        <p:txBody>
          <a:bodyPr wrap="square" rtlCol="0">
            <a:spAutoFit/>
          </a:bodyPr>
          <a:lstStyle/>
          <a:p>
            <a:pPr algn="ctr"/>
            <a:r>
              <a:rPr lang="en-US" dirty="0"/>
              <a:t>Login page</a:t>
            </a:r>
          </a:p>
        </p:txBody>
      </p:sp>
      <p:pic>
        <p:nvPicPr>
          <p:cNvPr id="2054" name="Picture 6">
            <a:extLst>
              <a:ext uri="{FF2B5EF4-FFF2-40B4-BE49-F238E27FC236}">
                <a16:creationId xmlns:a16="http://schemas.microsoft.com/office/drawing/2014/main" id="{78E8132C-3D93-4ABD-8993-80106CC12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6" y="2353848"/>
            <a:ext cx="5734050"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BC488F-664D-40EB-92BD-FDB8B90EB47D}"/>
              </a:ext>
            </a:extLst>
          </p:cNvPr>
          <p:cNvSpPr txBox="1"/>
          <p:nvPr/>
        </p:nvSpPr>
        <p:spPr>
          <a:xfrm>
            <a:off x="745588" y="1716258"/>
            <a:ext cx="3742006" cy="369332"/>
          </a:xfrm>
          <a:prstGeom prst="rect">
            <a:avLst/>
          </a:prstGeom>
          <a:noFill/>
        </p:spPr>
        <p:txBody>
          <a:bodyPr wrap="square" rtlCol="0">
            <a:spAutoFit/>
          </a:bodyPr>
          <a:lstStyle/>
          <a:p>
            <a:pPr algn="ctr"/>
            <a:r>
              <a:rPr lang="en-US" dirty="0"/>
              <a:t>Signup page</a:t>
            </a:r>
          </a:p>
        </p:txBody>
      </p:sp>
    </p:spTree>
    <p:extLst>
      <p:ext uri="{BB962C8B-B14F-4D97-AF65-F5344CB8AC3E}">
        <p14:creationId xmlns:p14="http://schemas.microsoft.com/office/powerpoint/2010/main" val="3079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A14DC-92BC-405F-9945-6076218E672E}"/>
              </a:ext>
            </a:extLst>
          </p:cNvPr>
          <p:cNvSpPr txBox="1"/>
          <p:nvPr/>
        </p:nvSpPr>
        <p:spPr>
          <a:xfrm>
            <a:off x="4344572" y="196948"/>
            <a:ext cx="3502856" cy="523220"/>
          </a:xfrm>
          <a:prstGeom prst="rect">
            <a:avLst/>
          </a:prstGeom>
          <a:noFill/>
        </p:spPr>
        <p:txBody>
          <a:bodyPr wrap="square" rtlCol="0">
            <a:spAutoFit/>
          </a:bodyPr>
          <a:lstStyle/>
          <a:p>
            <a:pPr algn="ctr"/>
            <a:r>
              <a:rPr lang="en-US" sz="2800" dirty="0"/>
              <a:t>Customer Module</a:t>
            </a:r>
          </a:p>
        </p:txBody>
      </p:sp>
      <p:sp>
        <p:nvSpPr>
          <p:cNvPr id="3" name="TextBox 2">
            <a:extLst>
              <a:ext uri="{FF2B5EF4-FFF2-40B4-BE49-F238E27FC236}">
                <a16:creationId xmlns:a16="http://schemas.microsoft.com/office/drawing/2014/main" id="{97E6CE04-3169-4F8F-9D64-CE0752E8BC7D}"/>
              </a:ext>
            </a:extLst>
          </p:cNvPr>
          <p:cNvSpPr txBox="1"/>
          <p:nvPr/>
        </p:nvSpPr>
        <p:spPr>
          <a:xfrm>
            <a:off x="1153551" y="1631852"/>
            <a:ext cx="3191021" cy="3798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View/ Update Info</a:t>
            </a:r>
          </a:p>
        </p:txBody>
      </p:sp>
      <p:sp>
        <p:nvSpPr>
          <p:cNvPr id="4" name="TextBox 3">
            <a:extLst>
              <a:ext uri="{FF2B5EF4-FFF2-40B4-BE49-F238E27FC236}">
                <a16:creationId xmlns:a16="http://schemas.microsoft.com/office/drawing/2014/main" id="{FE5C7A21-52E2-4F96-8FEF-525AA38FE9E1}"/>
              </a:ext>
            </a:extLst>
          </p:cNvPr>
          <p:cNvSpPr txBox="1"/>
          <p:nvPr/>
        </p:nvSpPr>
        <p:spPr>
          <a:xfrm>
            <a:off x="6865034" y="1631852"/>
            <a:ext cx="399522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Address page to add new address</a:t>
            </a:r>
          </a:p>
        </p:txBody>
      </p:sp>
      <p:pic>
        <p:nvPicPr>
          <p:cNvPr id="3074" name="Picture 2">
            <a:extLst>
              <a:ext uri="{FF2B5EF4-FFF2-40B4-BE49-F238E27FC236}">
                <a16:creationId xmlns:a16="http://schemas.microsoft.com/office/drawing/2014/main" id="{865427DB-E210-4257-AC15-C5EE0168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86" y="2550795"/>
            <a:ext cx="5734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235394F-BA95-4A8B-A867-4FF5C8EA7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960" y="2550795"/>
            <a:ext cx="57340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579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819</TotalTime>
  <Words>597</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vt:lpstr>
      <vt:lpstr>Gill Sans MT</vt:lpstr>
      <vt:lpstr>Times New Roman</vt:lpstr>
      <vt:lpstr>Gallery</vt:lpstr>
      <vt:lpstr>PowerPoint Presentation</vt:lpstr>
      <vt:lpstr>Contents</vt:lpstr>
      <vt:lpstr>Introduction</vt:lpstr>
      <vt:lpstr>Need of online shopping</vt:lpstr>
      <vt:lpstr>Module</vt:lpstr>
      <vt:lpstr>Customer</vt:lpstr>
      <vt:lpstr>PowerPoint Presentation</vt:lpstr>
      <vt:lpstr>PowerPoint Presentation</vt:lpstr>
      <vt:lpstr>PowerPoint Presentation</vt:lpstr>
      <vt:lpstr>PowerPoint Presentation</vt:lpstr>
      <vt:lpstr>PowerPoint Presentation</vt:lpstr>
      <vt:lpstr>Seller </vt:lpstr>
      <vt:lpstr>PowerPoint Presentation</vt:lpstr>
      <vt:lpstr>PowerPoint Presentation</vt:lpstr>
      <vt:lpstr>PowerPoint Presentation</vt:lpstr>
      <vt:lpstr>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used </vt:lpstr>
      <vt:lpstr>Pros</vt:lpstr>
      <vt:lpstr>Cons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sbkadam7495@gmail.com</dc:creator>
  <cp:lastModifiedBy>shwetank singh</cp:lastModifiedBy>
  <cp:revision>27</cp:revision>
  <dcterms:created xsi:type="dcterms:W3CDTF">2021-02-01T03:41:41Z</dcterms:created>
  <dcterms:modified xsi:type="dcterms:W3CDTF">2021-02-02T14:25:21Z</dcterms:modified>
</cp:coreProperties>
</file>