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0" r:id="rId3"/>
    <p:sldId id="257" r:id="rId4"/>
    <p:sldId id="271" r:id="rId5"/>
    <p:sldId id="258" r:id="rId6"/>
    <p:sldId id="259" r:id="rId7"/>
    <p:sldId id="272" r:id="rId8"/>
    <p:sldId id="273" r:id="rId9"/>
    <p:sldId id="274" r:id="rId10"/>
    <p:sldId id="277" r:id="rId11"/>
    <p:sldId id="267" r:id="rId12"/>
    <p:sldId id="275" r:id="rId13"/>
    <p:sldId id="276" r:id="rId14"/>
    <p:sldId id="262" r:id="rId15"/>
    <p:sldId id="268" r:id="rId16"/>
    <p:sldId id="278" r:id="rId17"/>
    <p:sldId id="279"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CDF53576-38D7-5E10-66DD-98B396A149B6}"/>
              </a:ext>
            </a:extLst>
          </p:cNvPr>
          <p:cNvSpPr txBox="1"/>
          <p:nvPr/>
        </p:nvSpPr>
        <p:spPr>
          <a:xfrm>
            <a:off x="457200" y="590550"/>
            <a:ext cx="8229600" cy="4185761"/>
          </a:xfrm>
          <a:prstGeom prst="rect">
            <a:avLst/>
          </a:prstGeom>
          <a:noFill/>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In autonomous driving, safety always goes first. One of the most cardinal aspects is detecting the probability of cut-ins and forecasting moving direction of some other vehicles nearby for avoiding possible collisions and ensuring a better driving experience. Traditionally such tasks are done by single-task models; the complexity of multitask scenarios has still eluded such methods. This paper suggests a robust multitask learning model that can detect vehicle cut-ins and predict the direction of movement simultaneously.</a:t>
            </a:r>
          </a:p>
          <a:p>
            <a:endParaRPr lang="en-US"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The project is committed to the proposition of a deep-learning-driven multi-task learning framework that offers the probabilistic vehicle cut-ins detection and further predicts the direction of the detected vehicles, either Left, Right, or Straight. The focus of the project lies on the main primary dataset—the IDD Indian Driving Dataset—but only with images from the left camera, including video sequences in road scenarios with changed traffic conditions.</a:t>
            </a:r>
          </a:p>
          <a:p>
            <a:endParaRPr lang="en-US"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These tasks shall thus involve image loading and preprocessing in the data preparation stage, with the pre-trained YOLOv5 model to be used in detecting objects to get bounding boxes for vehicles in each frame. Labels will also be generated for cut-in detection and direction prediction. Model development: In this stage, a multitask learning model shall be developed using TensorFlow/</a:t>
            </a:r>
            <a:r>
              <a:rPr lang="en-US" sz="1400" dirty="0" err="1">
                <a:effectLst/>
                <a:latin typeface="Times New Roman" panose="02020603050405020304" pitchFamily="18" charset="0"/>
                <a:ea typeface="Times New Roman" panose="02020603050405020304" pitchFamily="18" charset="0"/>
              </a:rPr>
              <a:t>Keras</a:t>
            </a:r>
            <a:r>
              <a:rPr lang="en-US" sz="1400" dirty="0">
                <a:effectLst/>
                <a:latin typeface="Times New Roman" panose="02020603050405020304" pitchFamily="18" charset="0"/>
                <a:ea typeface="Times New Roman" panose="02020603050405020304" pitchFamily="18" charset="0"/>
              </a:rPr>
              <a:t>, where LSTM layers will be concatenated for temporal feature extraction and Attention layers will be added to capture useful features. The other way would be using some form of custom loss-out instance: Focal Loss for class imbalance, which handles class imbalance in a way that improves the performance on rare events like cut-ins.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cxnSp>
        <p:nvCxnSpPr>
          <p:cNvPr id="5" name="Straight Arrow Connector 4">
            <a:extLst>
              <a:ext uri="{FF2B5EF4-FFF2-40B4-BE49-F238E27FC236}">
                <a16:creationId xmlns:a16="http://schemas.microsoft.com/office/drawing/2014/main" id="{BF8DAC5A-F62A-3237-D4B4-4DC3F859CAF6}"/>
              </a:ext>
            </a:extLst>
          </p:cNvPr>
          <p:cNvCxnSpPr>
            <a:cxnSpLocks/>
          </p:cNvCxnSpPr>
          <p:nvPr/>
        </p:nvCxnSpPr>
        <p:spPr>
          <a:xfrm flipH="1">
            <a:off x="4343396" y="638510"/>
            <a:ext cx="1" cy="372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D154EC81-5C80-E3A3-7F49-80334B139890}"/>
              </a:ext>
            </a:extLst>
          </p:cNvPr>
          <p:cNvSpPr/>
          <p:nvPr/>
        </p:nvSpPr>
        <p:spPr>
          <a:xfrm>
            <a:off x="3408995" y="1023828"/>
            <a:ext cx="1892966" cy="2594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YOLO object detection</a:t>
            </a:r>
          </a:p>
        </p:txBody>
      </p:sp>
      <p:cxnSp>
        <p:nvCxnSpPr>
          <p:cNvPr id="11" name="Straight Arrow Connector 10">
            <a:extLst>
              <a:ext uri="{FF2B5EF4-FFF2-40B4-BE49-F238E27FC236}">
                <a16:creationId xmlns:a16="http://schemas.microsoft.com/office/drawing/2014/main" id="{45489767-3138-6327-A754-649FE1B41F11}"/>
              </a:ext>
            </a:extLst>
          </p:cNvPr>
          <p:cNvCxnSpPr>
            <a:cxnSpLocks/>
          </p:cNvCxnSpPr>
          <p:nvPr/>
        </p:nvCxnSpPr>
        <p:spPr>
          <a:xfrm flipH="1">
            <a:off x="4343396" y="1316657"/>
            <a:ext cx="2" cy="332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FB16480-61FA-1C8C-9A96-D6843C31DEF1}"/>
              </a:ext>
            </a:extLst>
          </p:cNvPr>
          <p:cNvSpPr/>
          <p:nvPr/>
        </p:nvSpPr>
        <p:spPr>
          <a:xfrm>
            <a:off x="3438044" y="1664286"/>
            <a:ext cx="1810703" cy="4200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Feature Extraction (detection + velocity)</a:t>
            </a:r>
          </a:p>
        </p:txBody>
      </p:sp>
      <p:cxnSp>
        <p:nvCxnSpPr>
          <p:cNvPr id="15" name="Straight Arrow Connector 14">
            <a:extLst>
              <a:ext uri="{FF2B5EF4-FFF2-40B4-BE49-F238E27FC236}">
                <a16:creationId xmlns:a16="http://schemas.microsoft.com/office/drawing/2014/main" id="{C292312B-E04A-9517-71D7-243D39DE0799}"/>
              </a:ext>
            </a:extLst>
          </p:cNvPr>
          <p:cNvCxnSpPr>
            <a:cxnSpLocks/>
          </p:cNvCxnSpPr>
          <p:nvPr/>
        </p:nvCxnSpPr>
        <p:spPr>
          <a:xfrm>
            <a:off x="4333177" y="2084298"/>
            <a:ext cx="0" cy="335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69C7D48-550A-31F7-56FE-174D9738B00B}"/>
              </a:ext>
            </a:extLst>
          </p:cNvPr>
          <p:cNvSpPr/>
          <p:nvPr/>
        </p:nvSpPr>
        <p:spPr>
          <a:xfrm>
            <a:off x="3565504" y="2440573"/>
            <a:ext cx="1577897" cy="3222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Sequence Creation</a:t>
            </a:r>
          </a:p>
        </p:txBody>
      </p:sp>
      <p:cxnSp>
        <p:nvCxnSpPr>
          <p:cNvPr id="18" name="Straight Arrow Connector 17">
            <a:extLst>
              <a:ext uri="{FF2B5EF4-FFF2-40B4-BE49-F238E27FC236}">
                <a16:creationId xmlns:a16="http://schemas.microsoft.com/office/drawing/2014/main" id="{8BDE42FD-F7BA-45E9-D3D1-DF0DB2399B24}"/>
              </a:ext>
            </a:extLst>
          </p:cNvPr>
          <p:cNvCxnSpPr>
            <a:cxnSpLocks/>
          </p:cNvCxnSpPr>
          <p:nvPr/>
        </p:nvCxnSpPr>
        <p:spPr>
          <a:xfrm>
            <a:off x="4348045" y="2784494"/>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9A1203C1-BB16-3539-FB0A-52FB3153CC70}"/>
              </a:ext>
            </a:extLst>
          </p:cNvPr>
          <p:cNvSpPr/>
          <p:nvPr/>
        </p:nvSpPr>
        <p:spPr>
          <a:xfrm>
            <a:off x="3618473" y="3106220"/>
            <a:ext cx="1471961" cy="3809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Data Splitting</a:t>
            </a:r>
          </a:p>
          <a:p>
            <a:pPr algn="ctr"/>
            <a:r>
              <a:rPr lang="en-IN" sz="1400" dirty="0"/>
              <a:t>(Train/valid/test)</a:t>
            </a:r>
          </a:p>
        </p:txBody>
      </p:sp>
      <p:sp>
        <p:nvSpPr>
          <p:cNvPr id="29" name="Rectangle 28">
            <a:extLst>
              <a:ext uri="{FF2B5EF4-FFF2-40B4-BE49-F238E27FC236}">
                <a16:creationId xmlns:a16="http://schemas.microsoft.com/office/drawing/2014/main" id="{75A8907D-2747-87A8-6400-FFBB7F6176D3}"/>
              </a:ext>
            </a:extLst>
          </p:cNvPr>
          <p:cNvSpPr/>
          <p:nvPr/>
        </p:nvSpPr>
        <p:spPr>
          <a:xfrm>
            <a:off x="3705926" y="299960"/>
            <a:ext cx="1334422" cy="3307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t>Image Input</a:t>
            </a:r>
          </a:p>
        </p:txBody>
      </p:sp>
      <p:cxnSp>
        <p:nvCxnSpPr>
          <p:cNvPr id="31" name="Straight Arrow Connector 30">
            <a:extLst>
              <a:ext uri="{FF2B5EF4-FFF2-40B4-BE49-F238E27FC236}">
                <a16:creationId xmlns:a16="http://schemas.microsoft.com/office/drawing/2014/main" id="{006ADEE4-5C6D-06B3-7CEE-1A69C5BFCF3D}"/>
              </a:ext>
            </a:extLst>
          </p:cNvPr>
          <p:cNvCxnSpPr>
            <a:cxnSpLocks/>
            <a:stCxn id="19" idx="2"/>
          </p:cNvCxnSpPr>
          <p:nvPr/>
        </p:nvCxnSpPr>
        <p:spPr>
          <a:xfrm>
            <a:off x="4354454" y="3487219"/>
            <a:ext cx="0" cy="321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DC51F8BB-006A-4795-0812-ED8B6FAD1883}"/>
              </a:ext>
            </a:extLst>
          </p:cNvPr>
          <p:cNvSpPr/>
          <p:nvPr/>
        </p:nvSpPr>
        <p:spPr>
          <a:xfrm>
            <a:off x="3380676" y="3838948"/>
            <a:ext cx="2057398" cy="3316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500" dirty="0"/>
              <a:t>Multi task LSTM Model</a:t>
            </a:r>
          </a:p>
        </p:txBody>
      </p:sp>
      <p:cxnSp>
        <p:nvCxnSpPr>
          <p:cNvPr id="34" name="Straight Arrow Connector 33">
            <a:extLst>
              <a:ext uri="{FF2B5EF4-FFF2-40B4-BE49-F238E27FC236}">
                <a16:creationId xmlns:a16="http://schemas.microsoft.com/office/drawing/2014/main" id="{7E98D538-EEFC-ACE3-CC7A-251FA475FEA1}"/>
              </a:ext>
            </a:extLst>
          </p:cNvPr>
          <p:cNvCxnSpPr>
            <a:cxnSpLocks/>
          </p:cNvCxnSpPr>
          <p:nvPr/>
        </p:nvCxnSpPr>
        <p:spPr>
          <a:xfrm flipH="1">
            <a:off x="2867496" y="4019550"/>
            <a:ext cx="513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C26934F6-EEFB-DEF1-CED8-6161776FAEDA}"/>
              </a:ext>
            </a:extLst>
          </p:cNvPr>
          <p:cNvSpPr/>
          <p:nvPr/>
        </p:nvSpPr>
        <p:spPr>
          <a:xfrm>
            <a:off x="1345580" y="3925078"/>
            <a:ext cx="1463602" cy="2197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Cut-in Prediction</a:t>
            </a:r>
          </a:p>
        </p:txBody>
      </p:sp>
      <p:cxnSp>
        <p:nvCxnSpPr>
          <p:cNvPr id="37" name="Straight Arrow Connector 36">
            <a:extLst>
              <a:ext uri="{FF2B5EF4-FFF2-40B4-BE49-F238E27FC236}">
                <a16:creationId xmlns:a16="http://schemas.microsoft.com/office/drawing/2014/main" id="{C86C79DE-3BA0-19BB-BE53-5AD560864FAA}"/>
              </a:ext>
            </a:extLst>
          </p:cNvPr>
          <p:cNvCxnSpPr>
            <a:cxnSpLocks/>
          </p:cNvCxnSpPr>
          <p:nvPr/>
        </p:nvCxnSpPr>
        <p:spPr>
          <a:xfrm>
            <a:off x="5438074" y="4033599"/>
            <a:ext cx="581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F361D796-D495-0A31-EA05-29BFDB6CF44A}"/>
              </a:ext>
            </a:extLst>
          </p:cNvPr>
          <p:cNvSpPr/>
          <p:nvPr/>
        </p:nvSpPr>
        <p:spPr>
          <a:xfrm>
            <a:off x="6104324" y="3921779"/>
            <a:ext cx="1676400" cy="2200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Direction Prediction</a:t>
            </a:r>
          </a:p>
        </p:txBody>
      </p:sp>
      <p:cxnSp>
        <p:nvCxnSpPr>
          <p:cNvPr id="40" name="Connector: Elbow 39">
            <a:extLst>
              <a:ext uri="{FF2B5EF4-FFF2-40B4-BE49-F238E27FC236}">
                <a16:creationId xmlns:a16="http://schemas.microsoft.com/office/drawing/2014/main" id="{21895D92-45C9-FF05-506B-2F231E2EA76E}"/>
              </a:ext>
            </a:extLst>
          </p:cNvPr>
          <p:cNvCxnSpPr>
            <a:cxnSpLocks/>
            <a:stCxn id="35" idx="2"/>
          </p:cNvCxnSpPr>
          <p:nvPr/>
        </p:nvCxnSpPr>
        <p:spPr>
          <a:xfrm rot="16200000" flipH="1">
            <a:off x="2562722" y="3659447"/>
            <a:ext cx="425557" cy="13962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36E339A6-D389-62A4-0891-B0FD8A1740F0}"/>
              </a:ext>
            </a:extLst>
          </p:cNvPr>
          <p:cNvSpPr/>
          <p:nvPr/>
        </p:nvSpPr>
        <p:spPr>
          <a:xfrm>
            <a:off x="3520032" y="4417053"/>
            <a:ext cx="1644785" cy="3316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t>Warning System</a:t>
            </a:r>
          </a:p>
        </p:txBody>
      </p:sp>
      <p:cxnSp>
        <p:nvCxnSpPr>
          <p:cNvPr id="46" name="Connector: Elbow 45">
            <a:extLst>
              <a:ext uri="{FF2B5EF4-FFF2-40B4-BE49-F238E27FC236}">
                <a16:creationId xmlns:a16="http://schemas.microsoft.com/office/drawing/2014/main" id="{FD57AF7B-C0E9-7B5A-63EE-CB2E24897DC0}"/>
              </a:ext>
            </a:extLst>
          </p:cNvPr>
          <p:cNvCxnSpPr>
            <a:cxnSpLocks/>
            <a:stCxn id="38" idx="2"/>
          </p:cNvCxnSpPr>
          <p:nvPr/>
        </p:nvCxnSpPr>
        <p:spPr>
          <a:xfrm rot="5400000">
            <a:off x="5859202" y="3463300"/>
            <a:ext cx="404745" cy="17619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09550"/>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3" name="TextBox 2">
            <a:extLst>
              <a:ext uri="{FF2B5EF4-FFF2-40B4-BE49-F238E27FC236}">
                <a16:creationId xmlns:a16="http://schemas.microsoft.com/office/drawing/2014/main" id="{149239CC-35C1-7A3E-0673-5A99A56EF157}"/>
              </a:ext>
            </a:extLst>
          </p:cNvPr>
          <p:cNvSpPr txBox="1"/>
          <p:nvPr/>
        </p:nvSpPr>
        <p:spPr>
          <a:xfrm>
            <a:off x="381000" y="646112"/>
            <a:ext cx="8382000" cy="4202048"/>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with Google </a:t>
            </a:r>
            <a:r>
              <a:rPr lang="en-US" sz="1400" b="1" kern="1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nSpc>
                <a:spcPct val="107000"/>
              </a:lnSpc>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drive.mount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This will mount your Google Drive to the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environment so that it is easy to share data and save results.</a:t>
            </a:r>
          </a:p>
          <a:p>
            <a:pPr marL="342900" lvl="0" indent="-342900">
              <a:lnSpc>
                <a:spcPct val="107000"/>
              </a:lnSpc>
              <a:spcAft>
                <a:spcPts val="800"/>
              </a:spcAft>
              <a:buFont typeface="+mj-lt"/>
              <a:buAutoNum type="arabicPeriod"/>
              <a:tabLst>
                <a:tab pos="457200" algn="l"/>
              </a:tabLs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Python Libraries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nSpc>
                <a:spcPct val="107000"/>
              </a:lnSpc>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OS and Path Libraries: File and directory manipulation.</a:t>
            </a:r>
          </a:p>
          <a:p>
            <a:pPr lvl="1">
              <a:lnSpc>
                <a:spcPct val="107000"/>
              </a:lnSpc>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Threading: This allows the running of the threads in parallel.</a:t>
            </a:r>
          </a:p>
          <a:p>
            <a:pPr marL="742950" lvl="1" indent="-285750">
              <a:lnSpc>
                <a:spcPct val="107000"/>
              </a:lnSpc>
              <a:spcAft>
                <a:spcPts val="800"/>
              </a:spcAft>
              <a:buFontTx/>
              <a:buChar char="-"/>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Enum: Implementation of the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WarningLevel</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enum</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0">
              <a:lnSpc>
                <a:spcPct val="107000"/>
              </a:lnSpc>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Computer vision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nSpc>
                <a:spcPct val="107000"/>
              </a:lnSpc>
              <a:spcAft>
                <a:spcPts val="800"/>
              </a:spcAft>
              <a:tabLst>
                <a:tab pos="457200" algn="l"/>
              </a:tabLs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OpenCV (cv2): Read, process, write of images.</a:t>
            </a:r>
          </a:p>
          <a:p>
            <a:pPr lvl="1">
              <a:lnSpc>
                <a:spcPct val="107000"/>
              </a:lnSpc>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PIL (Python Imaging Library): Image manipulation</a:t>
            </a:r>
          </a:p>
          <a:p>
            <a:pPr lvl="1">
              <a:lnSpc>
                <a:spcPct val="107000"/>
              </a:lnSpc>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Matplotlib: Attention weights visualization.</a:t>
            </a:r>
          </a:p>
          <a:p>
            <a:pPr lvl="0">
              <a:lnSpc>
                <a:spcPct val="107000"/>
              </a:lnSpc>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Deep learning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nSpc>
                <a:spcPct val="107000"/>
              </a:lnSpc>
              <a:spcAft>
                <a:spcPts val="800"/>
              </a:spcAft>
              <a:tabLst>
                <a:tab pos="457200" algn="l"/>
              </a:tabLs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It was used to load the YOLO model to apply it in object detection.</a:t>
            </a:r>
          </a:p>
        </p:txBody>
      </p:sp>
    </p:spTree>
    <p:extLst>
      <p:ext uri="{BB962C8B-B14F-4D97-AF65-F5344CB8AC3E}">
        <p14:creationId xmlns:p14="http://schemas.microsoft.com/office/powerpoint/2010/main" val="399378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09550"/>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3" name="TextBox 2">
            <a:extLst>
              <a:ext uri="{FF2B5EF4-FFF2-40B4-BE49-F238E27FC236}">
                <a16:creationId xmlns:a16="http://schemas.microsoft.com/office/drawing/2014/main" id="{149239CC-35C1-7A3E-0673-5A99A56EF157}"/>
              </a:ext>
            </a:extLst>
          </p:cNvPr>
          <p:cNvSpPr txBox="1"/>
          <p:nvPr/>
        </p:nvSpPr>
        <p:spPr>
          <a:xfrm>
            <a:off x="381000" y="638969"/>
            <a:ext cx="8382000" cy="12893338"/>
          </a:xfrm>
          <a:prstGeom prst="rect">
            <a:avLst/>
          </a:prstGeom>
          <a:noFill/>
        </p:spPr>
        <p:txBody>
          <a:bodyPr wrap="square" rtlCol="0">
            <a:spAutoFit/>
          </a:bodyPr>
          <a:lstStyle/>
          <a:p>
            <a:pPr lvl="1" algn="just">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torch.hub.load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loads the YOLOv5 model.</a:t>
            </a:r>
          </a:p>
          <a:p>
            <a:pPr lvl="1" algn="just">
              <a:spcAft>
                <a:spcPts val="800"/>
              </a:spcAft>
              <a:tabLst>
                <a:tab pos="457200" algn="l"/>
              </a:tabLs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TensorFlow /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To define, fit, and evaluate the deep learning models.</a:t>
            </a:r>
          </a:p>
          <a:p>
            <a:pPr lvl="1" algn="just">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load_model</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Model, Sequential, Input, LSTM, Dense,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TimeDistributed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Flatten, Bidirectional, Attention,  GlobalAveragePooling1D,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ModelCheckpoint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LearningRateScheduler</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EarlyStopping</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Custom loss function: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focal_loss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spcAft>
                <a:spcPts val="800"/>
              </a:spcAft>
              <a:buFont typeface="+mj-lt"/>
              <a:buAutoNum type="arabicPeriod"/>
              <a:tabLst>
                <a:tab pos="457200" algn="l"/>
              </a:tabLs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 Data Processing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NumPy: For numerical operations and array processing.</a:t>
            </a:r>
          </a:p>
          <a:p>
            <a:pPr lvl="1">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scikit-learn: Used for splitting and evaluating the data.</a:t>
            </a:r>
          </a:p>
          <a:p>
            <a:pPr lvl="1">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accuracy_score</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KerasClassifier</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GridSearchCV</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Visualization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0">
              <a:lnSpc>
                <a:spcPct val="107000"/>
              </a:lnSpc>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Matplotlib: For plotting attention weights and other visualizations.</a:t>
            </a:r>
          </a:p>
          <a:p>
            <a:pPr marL="342900" lvl="0" indent="-342900">
              <a:lnSpc>
                <a:spcPct val="107000"/>
              </a:lnSpc>
              <a:spcAft>
                <a:spcPts val="800"/>
              </a:spcAft>
              <a:buFont typeface="+mj-lt"/>
              <a:buAutoNum type="arabicPeriod"/>
              <a:tabLst>
                <a:tab pos="457200" algn="l"/>
              </a:tabLs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7. *Monitoring Progress*:</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tqdm</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Indicate progress bars across loops, for example, processing images.</a:t>
            </a:r>
          </a:p>
          <a:p>
            <a:pPr marL="342900" lvl="0" indent="-342900">
              <a:lnSpc>
                <a:spcPct val="107000"/>
              </a:lnSpc>
              <a:spcAft>
                <a:spcPts val="800"/>
              </a:spcAft>
              <a:buFont typeface="+mj-lt"/>
              <a:buAutoNum type="arabicPeriod"/>
              <a:tabLst>
                <a:tab pos="457200" algn="l"/>
              </a:tabLs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8. *Object Detection*:</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*YOLOv5*: Used for object detection.</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Loads YOLO weights and detects objects in images.</a:t>
            </a:r>
          </a:p>
          <a:p>
            <a:pPr marL="342900" lvl="0" indent="-342900">
              <a:lnSpc>
                <a:spcPct val="107000"/>
              </a:lnSpc>
              <a:spcAft>
                <a:spcPts val="800"/>
              </a:spcAft>
              <a:buFont typeface="+mj-lt"/>
              <a:buAutoNum type="arabicPeriod"/>
              <a:tabLst>
                <a:tab pos="457200" algn="l"/>
              </a:tabLs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9. *Save and Load Models:</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*TensorFlow/</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Keras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The command to save the fitted model is simply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model.save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10. *Warning Systems*:</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 user-defined class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WarningSystem</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through which one can raise visual, audio and haptic warnings.</a:t>
            </a:r>
          </a:p>
          <a:p>
            <a:pPr marL="342900" lvl="0" indent="-342900">
              <a:lnSpc>
                <a:spcPct val="107000"/>
              </a:lnSpc>
              <a:spcAft>
                <a:spcPts val="800"/>
              </a:spcAft>
              <a:buFont typeface="+mj-lt"/>
              <a:buAutoNum type="arabicPeriod"/>
              <a:tabLst>
                <a:tab pos="457200" algn="l"/>
              </a:tabLs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Here is a high-level overview of how the above-mentioned technologies interact within this shared code:</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*Data loading and processing*: Images are read by OpenCV, detections are processed by YOLOv5 in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PyTorch</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and features by NumPy.</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Define and train deep learning models. This paper will define and train the model using TensorFlow/</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Keras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Parameter selection: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will be used from scikit-learn for Hyperparameter Tuning.</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Testing of the model: Models will be tested on test data, prediction—simulate real-time warning.</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Visualization: Attention mechanisms in the trained models will be visualized with Matplotlib.</a:t>
            </a: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Model Storage and Saves results to Google Drive.</a:t>
            </a:r>
          </a:p>
          <a:p>
            <a:pPr marL="342900" lvl="0" indent="-342900">
              <a:lnSpc>
                <a:spcPct val="107000"/>
              </a:lnSpc>
              <a:spcAft>
                <a:spcPts val="800"/>
              </a:spcAft>
              <a:buFont typeface="+mj-lt"/>
              <a:buAutoNum type="arabicPeriod"/>
              <a:tabLst>
                <a:tab pos="457200" algn="l"/>
              </a:tabLs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This, therefore, will be an end-to-end deep learning workflow; the inclusion of data preprocessing and model training, evaluation, and deployment aspects will all be in a single piece of code, featuring state-of-the-art machine learning and computer vision tools.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858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3" name="TextBox 2">
            <a:extLst>
              <a:ext uri="{FF2B5EF4-FFF2-40B4-BE49-F238E27FC236}">
                <a16:creationId xmlns:a16="http://schemas.microsoft.com/office/drawing/2014/main" id="{149239CC-35C1-7A3E-0673-5A99A56EF157}"/>
              </a:ext>
            </a:extLst>
          </p:cNvPr>
          <p:cNvSpPr txBox="1"/>
          <p:nvPr/>
        </p:nvSpPr>
        <p:spPr>
          <a:xfrm>
            <a:off x="381000" y="739521"/>
            <a:ext cx="8382000" cy="3806170"/>
          </a:xfrm>
          <a:prstGeom prst="rect">
            <a:avLst/>
          </a:prstGeom>
          <a:noFill/>
        </p:spPr>
        <p:txBody>
          <a:bodyPr wrap="square" rtlCol="0">
            <a:spAutoFit/>
          </a:bodyPr>
          <a:lstStyle/>
          <a:p>
            <a:pPr>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Monitoring Progress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tqdm</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Indicate progress bars across loops, for example, processing images.</a:t>
            </a:r>
          </a:p>
          <a:p>
            <a:pPr marL="342900" lvl="0" indent="-342900">
              <a:spcAft>
                <a:spcPts val="800"/>
              </a:spcAft>
              <a:buFont typeface="+mj-lt"/>
              <a:buAutoNum type="arabicPeriod"/>
              <a:tabLst>
                <a:tab pos="457200" algn="l"/>
              </a:tabLs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Object Detection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YOLOv5: Used for object detection.</a:t>
            </a:r>
          </a:p>
          <a:p>
            <a:pPr lvl="1">
              <a:spcAft>
                <a:spcPts val="800"/>
              </a:spcAft>
              <a:tabLst>
                <a:tab pos="457200" algn="l"/>
              </a:tabLs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Loads YOLO weights and detects objects in images.</a:t>
            </a:r>
          </a:p>
          <a:p>
            <a:pPr marL="800100" lvl="1" indent="-342900">
              <a:spcAft>
                <a:spcPts val="800"/>
              </a:spcAft>
              <a:buFont typeface="+mj-lt"/>
              <a:buAutoNum type="arabicPeriod"/>
              <a:tabLst>
                <a:tab pos="457200" algn="l"/>
              </a:tabLs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9.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Save and Load Models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TensorFlow/</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The command to save the fitted model is simply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model.save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spcAft>
                <a:spcPts val="800"/>
              </a:spcAft>
              <a:buFont typeface="+mj-lt"/>
              <a:buAutoNum type="arabicPeriod"/>
              <a:tabLst>
                <a:tab pos="457200" algn="l"/>
              </a:tabLs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Warning Systems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spcAft>
                <a:spcPts val="800"/>
              </a:spcAft>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 user-defined class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WarningSystem</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through which one can raise visual, audio and haptic warnings.</a:t>
            </a:r>
          </a:p>
        </p:txBody>
      </p:sp>
    </p:spTree>
    <p:extLst>
      <p:ext uri="{BB962C8B-B14F-4D97-AF65-F5344CB8AC3E}">
        <p14:creationId xmlns:p14="http://schemas.microsoft.com/office/powerpoint/2010/main" val="213311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3" name="TextBox 2">
            <a:extLst>
              <a:ext uri="{FF2B5EF4-FFF2-40B4-BE49-F238E27FC236}">
                <a16:creationId xmlns:a16="http://schemas.microsoft.com/office/drawing/2014/main" id="{4890FE26-4713-A493-8D49-7CA14074AA38}"/>
              </a:ext>
            </a:extLst>
          </p:cNvPr>
          <p:cNvSpPr txBox="1"/>
          <p:nvPr/>
        </p:nvSpPr>
        <p:spPr>
          <a:xfrm>
            <a:off x="457200" y="891706"/>
            <a:ext cx="8229600" cy="3129575"/>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 Johan</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Contribution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Oversaw project planning, scheduling, and resource allocation. Ensured adherence to timelines and milestones. Evaluated model performance using metrics such as accuracy and recall. Contributed to optimizing algorithms for real-time processing.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Dhanushree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Contribution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Implemented YOLOv5 for real-time object detection and localization of vehicles. Optimized detection algorithms to enhance accuracy and efficiency. Conducted image preprocessing and post-processing tasks.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Jeevitha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Contribution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Conducted data preprocessing and cleaning tasks to prepare the dataset for training and testing. </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Fine-tuned models based on performance metrics and validation results.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3" name="TextBox 2">
            <a:extLst>
              <a:ext uri="{FF2B5EF4-FFF2-40B4-BE49-F238E27FC236}">
                <a16:creationId xmlns:a16="http://schemas.microsoft.com/office/drawing/2014/main" id="{4890FE26-4713-A493-8D49-7CA14074AA38}"/>
              </a:ext>
            </a:extLst>
          </p:cNvPr>
          <p:cNvSpPr txBox="1"/>
          <p:nvPr/>
        </p:nvSpPr>
        <p:spPr>
          <a:xfrm>
            <a:off x="457200" y="740282"/>
            <a:ext cx="8229600" cy="2565959"/>
          </a:xfrm>
          <a:prstGeom prst="rect">
            <a:avLst/>
          </a:prstGeom>
          <a:noFill/>
        </p:spPr>
        <p:txBody>
          <a:bodyPr wrap="square" rtlCol="0">
            <a:spAutoFit/>
          </a:bodyPr>
          <a:lstStyle/>
          <a:p>
            <a:pPr lvl="0">
              <a:lnSpc>
                <a:spcPct val="107000"/>
              </a:lnSpc>
              <a:spcAft>
                <a:spcPts val="800"/>
              </a:spcAft>
              <a:tabLst>
                <a:tab pos="457200" algn="l"/>
              </a:tabLs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Adhrija</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Contribution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Designed and developed the interactive alert system for real-time notification of cut-in events. Integrated </a:t>
            </a:r>
            <a:r>
              <a:rPr lang="en-IN" sz="1400" kern="0">
                <a:effectLst/>
                <a:latin typeface="Times New Roman" panose="02020603050405020304" pitchFamily="18" charset="0"/>
                <a:ea typeface="Times New Roman" panose="02020603050405020304" pitchFamily="18" charset="0"/>
                <a:cs typeface="Times New Roman" panose="02020603050405020304" pitchFamily="18" charset="0"/>
              </a:rPr>
              <a:t>alert functionalities.</a:t>
            </a:r>
            <a:endParaRPr lang="en-IN" sz="1400" dirty="0">
              <a:effectLst/>
            </a:endParaRPr>
          </a:p>
          <a:p>
            <a:pPr lvl="0">
              <a:lnSpc>
                <a:spcPct val="107000"/>
              </a:lnSpc>
              <a:spcAft>
                <a:spcPts val="800"/>
              </a:spcAft>
              <a:tabLst>
                <a:tab pos="228600" algn="l"/>
              </a:tabLs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Shweta</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Contribution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Developed and trained LSTM models using TensorFlow. Implemented temporal analysis of vehicle movements to detect patterns indicating cut-in events. Managed communication and coordination among team members and stakeholders.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IN" sz="1400" dirty="0">
                <a:effectLst/>
                <a:latin typeface="Times New Roman" panose="02020603050405020304" pitchFamily="18" charset="0"/>
                <a:ea typeface="Calibri" panose="020F0502020204030204" pitchFamily="34" charset="0"/>
              </a:rPr>
            </a:b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0390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023CBAF9-76C6-2F45-447E-AC5D3C23F0FC}"/>
              </a:ext>
            </a:extLst>
          </p:cNvPr>
          <p:cNvSpPr txBox="1"/>
          <p:nvPr/>
        </p:nvSpPr>
        <p:spPr>
          <a:xfrm>
            <a:off x="304800" y="753109"/>
            <a:ext cx="8534400" cy="3817007"/>
          </a:xfrm>
          <a:prstGeom prst="rect">
            <a:avLst/>
          </a:prstGeom>
          <a:noFill/>
        </p:spPr>
        <p:txBody>
          <a:bodyPr wrap="square" rtlCol="0">
            <a:spAutoFit/>
          </a:bodyPr>
          <a:lstStyle/>
          <a:p>
            <a:pPr>
              <a:lnSpc>
                <a:spcPct val="107000"/>
              </a:lnSpc>
              <a:spcAft>
                <a:spcPts val="800"/>
              </a:spcAf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we developed and implemented a comprehensive pipeline for vehicle cut-in detection and direction prediction using multimodal data. </a:t>
            </a:r>
          </a:p>
          <a:p>
            <a:pPr>
              <a:lnSpc>
                <a:spcPct val="107000"/>
              </a:lnSpc>
              <a:spcAft>
                <a:spcPts val="800"/>
              </a:spcAf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key steps of the pipeline included:</a:t>
            </a:r>
          </a:p>
          <a:p>
            <a:pPr marL="342900" indent="-342900">
              <a:lnSpc>
                <a:spcPct val="107000"/>
              </a:lnSpc>
              <a:spcAft>
                <a:spcPts val="800"/>
              </a:spcAft>
              <a:buAutoNum type="arabicPeriod"/>
            </a:pPr>
            <a:r>
              <a:rPr lang="en-US" sz="1400" b="1" kern="0" dirty="0">
                <a:effectLst/>
                <a:latin typeface="Times New Roman" panose="02020603050405020304" pitchFamily="18" charset="0"/>
                <a:ea typeface="Times New Roman" panose="02020603050405020304" pitchFamily="18" charset="0"/>
                <a:cs typeface="Times New Roman" panose="02020603050405020304" pitchFamily="18" charset="0"/>
              </a:rPr>
              <a:t>Data Loading and Preprocessing</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We mounted Google Drive, loaded image data from a specified folder, and performed object detection using a YOLOv5 model to extract bounding boxes of vehicles in each frame.</a:t>
            </a:r>
          </a:p>
          <a:p>
            <a:pPr marL="342900" indent="-342900">
              <a:lnSpc>
                <a:spcPct val="107000"/>
              </a:lnSpc>
              <a:spcAft>
                <a:spcPts val="800"/>
              </a:spcAft>
              <a:buAutoNum type="arabicPeriod"/>
            </a:pPr>
            <a:r>
              <a:rPr lang="en-US" sz="1400" b="1" kern="0"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 and Label Generation</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We generated features by combining detections with calculated velocities, and produced labels for cut-in events and driving directions.</a:t>
            </a:r>
          </a:p>
          <a:p>
            <a:pPr marL="342900" indent="-342900">
              <a:lnSpc>
                <a:spcPct val="107000"/>
              </a:lnSpc>
              <a:spcAft>
                <a:spcPts val="800"/>
              </a:spcAft>
              <a:buAutoNum type="arabicPeriod"/>
            </a:pPr>
            <a:r>
              <a:rPr lang="en-US" sz="1400" b="1" kern="0" dirty="0">
                <a:effectLst/>
                <a:latin typeface="Times New Roman" panose="02020603050405020304" pitchFamily="18" charset="0"/>
                <a:ea typeface="Times New Roman" panose="02020603050405020304" pitchFamily="18" charset="0"/>
                <a:cs typeface="Times New Roman" panose="02020603050405020304" pitchFamily="18" charset="0"/>
              </a:rPr>
              <a:t>Model Creation and Training</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We created a multitask model using TensorFlow and </a:t>
            </a:r>
            <a:r>
              <a:rPr lang="en-US"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which included LSTM and Attention layers to handle the temporal nature of the data and focus on relevant parts of the sequence.  We implemented focal loss to address class imbalance and employed hyperparameter tuning using </a:t>
            </a:r>
            <a:r>
              <a:rPr lang="en-US"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GridSearchCV</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to optimize model performance. The model was trained using a combination of cut-in detection and direction classification tasks, with appropriate loss functions and metrics.</a:t>
            </a:r>
          </a:p>
          <a:p>
            <a:pPr marL="342900" indent="-342900">
              <a:lnSpc>
                <a:spcPct val="107000"/>
              </a:lnSpc>
              <a:spcAft>
                <a:spcPts val="800"/>
              </a:spcAft>
              <a:buAutoNum type="arabicPeriod"/>
            </a:pPr>
            <a:r>
              <a:rPr lang="en-US"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We evaluated the model on a test set, reporting metrics for both cut-in detection and direction prediction. Manual accuracy calculations were performed to validate the model's predictions.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023CBAF9-76C6-2F45-447E-AC5D3C23F0FC}"/>
              </a:ext>
            </a:extLst>
          </p:cNvPr>
          <p:cNvSpPr txBox="1"/>
          <p:nvPr/>
        </p:nvSpPr>
        <p:spPr>
          <a:xfrm>
            <a:off x="241198" y="753109"/>
            <a:ext cx="8534400" cy="3689472"/>
          </a:xfrm>
          <a:prstGeom prst="rect">
            <a:avLst/>
          </a:prstGeom>
          <a:noFill/>
        </p:spPr>
        <p:txBody>
          <a:bodyPr wrap="square" rtlCol="0">
            <a:spAutoFit/>
          </a:bodyPr>
          <a:lstStyle/>
          <a:p>
            <a:pPr marL="342900" indent="-342900">
              <a:spcAft>
                <a:spcPts val="800"/>
              </a:spcAft>
              <a:buAutoNum type="arabicPeriod" startAt="5"/>
            </a:pPr>
            <a:r>
              <a:rPr lang="en-US" sz="1400" b="1" kern="0" dirty="0">
                <a:effectLst/>
                <a:latin typeface="Times New Roman" panose="02020603050405020304" pitchFamily="18" charset="0"/>
                <a:ea typeface="Times New Roman" panose="02020603050405020304" pitchFamily="18" charset="0"/>
                <a:cs typeface="Times New Roman" panose="02020603050405020304" pitchFamily="18" charset="0"/>
              </a:rPr>
              <a:t>Attention Visualization</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We visualized the attention weights for a sample sequence, providing insights into the</a:t>
            </a:r>
          </a:p>
          <a:p>
            <a:pPr>
              <a:spcAft>
                <a:spcPts val="800"/>
              </a:spcAf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model's focus areas during prediction.</a:t>
            </a:r>
          </a:p>
          <a:p>
            <a:pPr marL="342900" indent="-342900">
              <a:spcAft>
                <a:spcPts val="800"/>
              </a:spcAft>
              <a:buAutoNum type="arabicPeriod" startAt="6"/>
            </a:pPr>
            <a:r>
              <a:rPr lang="en-US"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Warning System Integration</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A warning system was implemented to send visual, audio, and haptic signals</a:t>
            </a:r>
          </a:p>
          <a:p>
            <a:pPr>
              <a:spcAft>
                <a:spcPts val="800"/>
              </a:spcAft>
            </a:pPr>
            <a:r>
              <a:rPr lang="en-US" sz="14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based on model predictions, simulating a real-time deployment scenario.</a:t>
            </a:r>
          </a:p>
          <a:p>
            <a:pPr>
              <a:lnSpc>
                <a:spcPct val="107000"/>
              </a:lnSpc>
              <a:spcAft>
                <a:spcPts val="800"/>
              </a:spcAft>
            </a:pPr>
            <a:endParaRPr lang="en-US" sz="14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results of our experiments demonstrated the efficacy of the multitask model in accurately detecting cut-in events and predicting vehicle directions. The integration of attention mechanisms and careful loss function design contributed to the model's performance. This pipeline lays the groundwork for future improvements and real-world applications in advanced driver-assistance systems (ADAS).Overall, this project showcases the potential of deep learning and multimodal data fusion in enhancing vehicle safety and driving experience. Future work could involve exploring more sophisticated models, incorporating additional data modalities, and testing the system in real-time driving environments.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2248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CDF53576-38D7-5E10-66DD-98B396A149B6}"/>
              </a:ext>
            </a:extLst>
          </p:cNvPr>
          <p:cNvSpPr txBox="1"/>
          <p:nvPr/>
        </p:nvSpPr>
        <p:spPr>
          <a:xfrm>
            <a:off x="457200" y="694313"/>
            <a:ext cx="8229600" cy="3108543"/>
          </a:xfrm>
          <a:prstGeom prst="rect">
            <a:avLst/>
          </a:prstGeom>
          <a:noFill/>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It consists of hyperparameter tuning training, fitting, splitting data into training, validation, and test sets, and training a model with appropriate callbacks in search of optimized performance. One such example can be a learning rate scheduler and early stopping. </a:t>
            </a:r>
            <a:r>
              <a:rPr lang="en-US" sz="1400" dirty="0" err="1">
                <a:effectLst/>
                <a:latin typeface="Times New Roman" panose="02020603050405020304" pitchFamily="18" charset="0"/>
                <a:ea typeface="Times New Roman" panose="02020603050405020304" pitchFamily="18" charset="0"/>
              </a:rPr>
              <a:t>GridSearchCV</a:t>
            </a:r>
            <a:r>
              <a:rPr lang="en-US" sz="1400" dirty="0">
                <a:effectLst/>
                <a:latin typeface="Times New Roman" panose="02020603050405020304" pitchFamily="18" charset="0"/>
                <a:ea typeface="Times New Roman" panose="02020603050405020304" pitchFamily="18" charset="0"/>
              </a:rPr>
              <a:t> will be used to fine-tune the configuration model with hyperparameters. While evaluating and visualizing, the model will check against the test set, then the accuracy measure will be computed with attention mechanism visualization. Save the trained model for future </a:t>
            </a:r>
            <a:r>
              <a:rPr lang="en-US" sz="1400" dirty="0" err="1">
                <a:effectLst/>
                <a:latin typeface="Times New Roman" panose="02020603050405020304" pitchFamily="18" charset="0"/>
                <a:ea typeface="Times New Roman" panose="02020603050405020304" pitchFamily="18" charset="0"/>
              </a:rPr>
              <a:t>processes.A</a:t>
            </a:r>
            <a:r>
              <a:rPr lang="en-US" sz="1400" dirty="0">
                <a:effectLst/>
                <a:latin typeface="Times New Roman" panose="02020603050405020304" pitchFamily="18" charset="0"/>
                <a:ea typeface="Times New Roman" panose="02020603050405020304" pitchFamily="18" charset="0"/>
              </a:rPr>
              <a:t> real-time warning system is built that predicts cut-ins and directions and triggers appropriate visual, audio, or haptic warning signals to the driver. Deliverables include the preprocessed dataset, the multitask learning model, evaluation metrics, visualizations, the real-time warning system, and well-documented code for data preprocessing, model training, evaluation, and implementation of the warning system.</a:t>
            </a:r>
          </a:p>
          <a:p>
            <a:endParaRPr lang="en-US"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In the event of a successful development of this multitask learning framework, the project shall contribute in advancing autonomous driving systems in processing complex traffic scenarios towards improved road safety. In this way, it consolidates two tasks—cut-in detection and direction prediction—into one model, sharing representations to do the most efficient predictions.</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99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3" name="TextBox 2">
            <a:extLst>
              <a:ext uri="{FF2B5EF4-FFF2-40B4-BE49-F238E27FC236}">
                <a16:creationId xmlns:a16="http://schemas.microsoft.com/office/drawing/2014/main" id="{4D88957B-D226-9E58-5D2B-18A8A224D238}"/>
              </a:ext>
            </a:extLst>
          </p:cNvPr>
          <p:cNvSpPr txBox="1"/>
          <p:nvPr/>
        </p:nvSpPr>
        <p:spPr>
          <a:xfrm>
            <a:off x="463575" y="748791"/>
            <a:ext cx="8305800" cy="4257576"/>
          </a:xfrm>
          <a:prstGeom prst="rect">
            <a:avLst/>
          </a:prstGeom>
          <a:noFill/>
        </p:spPr>
        <p:txBody>
          <a:bodyPr wrap="square" rtlCol="0">
            <a:spAutoFit/>
          </a:bodyPr>
          <a:lstStyle/>
          <a:p>
            <a:pPr>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project demonstrates a very different multitask learning framework in regard to vehicle cut-in detection and direction prediction. Leveraging deep learning methods with state-of-the-art model architectures further increased the safety and reliability of an autonomous driving system navigating complex traffic scenarios.</a:t>
            </a:r>
          </a:p>
          <a:p>
            <a:pPr>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Innovative Approach:</a:t>
            </a:r>
            <a:endParaRPr lang="en-US" sz="1400" kern="1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1. Multitask Learning Framework</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One of the main novelties consists in designing one model that can be trained to serve both for vehicle cut-in detection and direction prediction. Shared representations are used by the approach, and thus efficiency and accuracy increase compared to having separate models for every task.</a:t>
            </a:r>
          </a:p>
          <a:p>
            <a:pPr>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2. YOLOv5 for Object Detection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 pre-trained YOLOv5 model leverages real-time object detection. The model takes an input frame for the detection and location of vehicles by returning their bounding boxes as inputs into the multi-task learning model.</a:t>
            </a:r>
          </a:p>
          <a:p>
            <a:pPr>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3. Sequence Modeling with LSTM and Attention Mechanisms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Exploiting Long Short-Term Memory layers in the model enables it to take advantage of temporal dependencies in the frame sequence. The model has an Attention mechanism for drawing attention in crucial parts of the sequence, enhancing sensitivity on detecting subtle changes indicative of cut-ins and predicting movement directions accurately.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3" name="TextBox 2">
            <a:extLst>
              <a:ext uri="{FF2B5EF4-FFF2-40B4-BE49-F238E27FC236}">
                <a16:creationId xmlns:a16="http://schemas.microsoft.com/office/drawing/2014/main" id="{4D88957B-D226-9E58-5D2B-18A8A224D238}"/>
              </a:ext>
            </a:extLst>
          </p:cNvPr>
          <p:cNvSpPr txBox="1"/>
          <p:nvPr/>
        </p:nvSpPr>
        <p:spPr>
          <a:xfrm>
            <a:off x="463575" y="748791"/>
            <a:ext cx="8305800" cy="4257576"/>
          </a:xfrm>
          <a:prstGeom prst="rect">
            <a:avLst/>
          </a:prstGeom>
          <a:noFill/>
        </p:spPr>
        <p:txBody>
          <a:bodyPr wrap="square" rtlCol="0">
            <a:spAutoFit/>
          </a:bodyPr>
          <a:lstStyle/>
          <a:p>
            <a:pPr>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4. Custom Loss Functions and Focal Loss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 self-defined focal loss function contributes to the solution for handling class imbalance and improving the accuracy in detection. This loss function makes the contribution of each sample dynamic, focusing on examples that are hard to classify, thus very useful in the case of a cut-in, which are rare events.</a:t>
            </a:r>
          </a:p>
          <a:p>
            <a:pPr>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5. Real-Time Warning System:</a:t>
            </a:r>
          </a:p>
          <a:p>
            <a:pPr>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Backed into the project is a real-time warning system, predicting the probability of a cut-in and directions of vehicles detected. Several appropriate warning signals, such as visual, audio, and haptic, warn the driver to keep him alert for safe driving with shorter response times.</a:t>
            </a:r>
          </a:p>
          <a:p>
            <a:pPr>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6. Hyperparameter Tuning and Model Optimization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is used to tune the hyperparameters so that this solution provides the best configuration of the model. It considers different combinations of LSTM units, dense units, batch sizes, and epochs and seeks to find the most suitable setting for a model.</a:t>
            </a:r>
          </a:p>
          <a:p>
            <a:pPr>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7. Attention Visualization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Attention visualization helps in highlighting parts of the input sequence to which the model gives most of its attention during prediction. This feature is thus helpful while examining how the model inference works and checking its behavior in various scenarios.</a:t>
            </a:r>
          </a:p>
        </p:txBody>
      </p:sp>
    </p:spTree>
    <p:extLst>
      <p:ext uri="{BB962C8B-B14F-4D97-AF65-F5344CB8AC3E}">
        <p14:creationId xmlns:p14="http://schemas.microsoft.com/office/powerpoint/2010/main" val="332353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Box 2">
            <a:extLst>
              <a:ext uri="{FF2B5EF4-FFF2-40B4-BE49-F238E27FC236}">
                <a16:creationId xmlns:a16="http://schemas.microsoft.com/office/drawing/2014/main" id="{F4F6E961-AE43-E32E-3AAA-BF671943AF73}"/>
              </a:ext>
            </a:extLst>
          </p:cNvPr>
          <p:cNvSpPr txBox="1"/>
          <p:nvPr/>
        </p:nvSpPr>
        <p:spPr>
          <a:xfrm>
            <a:off x="419100" y="736345"/>
            <a:ext cx="8305800" cy="3608488"/>
          </a:xfrm>
          <a:prstGeom prst="rect">
            <a:avLst/>
          </a:prstGeom>
          <a:noFill/>
        </p:spPr>
        <p:txBody>
          <a:bodyPr wrap="square" rtlCol="0">
            <a:spAutoFit/>
          </a:bodyPr>
          <a:lstStyle/>
          <a:p>
            <a:pPr marL="285750" indent="-285750">
              <a:lnSpc>
                <a:spcPct val="150000"/>
              </a:lnSpc>
              <a:buFont typeface="Symbol" panose="05050102010706020507" pitchFamily="18" charset="2"/>
              <a:buChar char="·"/>
            </a:pPr>
            <a:r>
              <a:rPr lang="en-US" sz="1400" b="1" dirty="0">
                <a:effectLst/>
                <a:latin typeface="Times New Roman" panose="02020603050405020304" pitchFamily="18" charset="0"/>
                <a:ea typeface="Times New Roman" panose="02020603050405020304" pitchFamily="18" charset="0"/>
              </a:rPr>
              <a:t>Object detection</a:t>
            </a:r>
            <a:r>
              <a:rPr lang="en-US" sz="1400" dirty="0">
                <a:effectLst/>
                <a:latin typeface="Times New Roman" panose="02020603050405020304" pitchFamily="18" charset="0"/>
                <a:ea typeface="Times New Roman" panose="02020603050405020304" pitchFamily="18" charset="0"/>
              </a:rPr>
              <a:t>: It identifies and tracks vehicles in every single frame of a video with the help of some pre-trained YOLO model.</a:t>
            </a:r>
          </a:p>
          <a:p>
            <a:pPr marL="285750" indent="-285750">
              <a:lnSpc>
                <a:spcPct val="150000"/>
              </a:lnSpc>
              <a:buFont typeface="Symbol" panose="05050102010706020507" pitchFamily="18" charset="2"/>
              <a:buChar char="·"/>
            </a:pPr>
            <a:r>
              <a:rPr lang="en-US" sz="1400" b="1" dirty="0">
                <a:latin typeface="Times New Roman" panose="02020603050405020304" pitchFamily="18" charset="0"/>
                <a:ea typeface="Times New Roman" panose="02020603050405020304" pitchFamily="18" charset="0"/>
              </a:rPr>
              <a:t>Feature Extraction</a:t>
            </a:r>
            <a:r>
              <a:rPr lang="en-US" sz="1400" dirty="0">
                <a:latin typeface="Times New Roman" panose="02020603050405020304" pitchFamily="18" charset="0"/>
                <a:ea typeface="Times New Roman" panose="02020603050405020304" pitchFamily="18" charset="0"/>
              </a:rPr>
              <a:t>: Extract information for any detected vehicle, such as bounding box coordinates and velocity.</a:t>
            </a:r>
          </a:p>
          <a:p>
            <a:pPr marL="285750" indent="-285750">
              <a:lnSpc>
                <a:spcPct val="150000"/>
              </a:lnSpc>
              <a:buFont typeface="Symbol" panose="05050102010706020507" pitchFamily="18" charset="2"/>
              <a:buChar char="·"/>
            </a:pPr>
            <a:r>
              <a:rPr lang="en-US" sz="1400" b="1" dirty="0">
                <a:effectLst/>
                <a:latin typeface="Times New Roman" panose="02020603050405020304" pitchFamily="18" charset="0"/>
                <a:ea typeface="Times New Roman" panose="02020603050405020304" pitchFamily="18" charset="0"/>
              </a:rPr>
              <a:t>Create Sequences</a:t>
            </a:r>
            <a:r>
              <a:rPr lang="en-US" sz="1400" dirty="0">
                <a:effectLst/>
                <a:latin typeface="Times New Roman" panose="02020603050405020304" pitchFamily="18" charset="0"/>
                <a:ea typeface="Times New Roman" panose="02020603050405020304" pitchFamily="18" charset="0"/>
              </a:rPr>
              <a:t>: These features of several consecutive frames are concatenated in order to capture the motion pattern of a vehicle.</a:t>
            </a:r>
          </a:p>
          <a:p>
            <a:pPr marL="285750" indent="-285750">
              <a:lnSpc>
                <a:spcPct val="150000"/>
              </a:lnSpc>
              <a:buFont typeface="Symbol" panose="05050102010706020507" pitchFamily="18" charset="2"/>
              <a:buChar char="·"/>
            </a:pPr>
            <a:r>
              <a:rPr lang="en-US" sz="1400" b="1" dirty="0">
                <a:effectLst/>
                <a:latin typeface="Times New Roman" panose="02020603050405020304" pitchFamily="18" charset="0"/>
                <a:ea typeface="Times New Roman" panose="02020603050405020304" pitchFamily="18" charset="0"/>
              </a:rPr>
              <a:t>Cut-ins Detection</a:t>
            </a:r>
            <a:r>
              <a:rPr lang="en-US" sz="1400" dirty="0">
                <a:effectLst/>
                <a:latin typeface="Times New Roman" panose="02020603050405020304" pitchFamily="18" charset="0"/>
                <a:ea typeface="Times New Roman" panose="02020603050405020304" pitchFamily="18" charset="0"/>
              </a:rPr>
              <a:t>: Train a machine learning model on these sequences to learn the patterns for the vehicles most likely to perform the cut-in </a:t>
            </a:r>
            <a:r>
              <a:rPr lang="en-US" sz="1400" dirty="0" err="1">
                <a:effectLst/>
                <a:latin typeface="Times New Roman" panose="02020603050405020304" pitchFamily="18" charset="0"/>
                <a:ea typeface="Times New Roman" panose="02020603050405020304" pitchFamily="18" charset="0"/>
              </a:rPr>
              <a:t>operation.It</a:t>
            </a:r>
            <a:r>
              <a:rPr lang="en-US" sz="1400" dirty="0">
                <a:effectLst/>
                <a:latin typeface="Times New Roman" panose="02020603050405020304" pitchFamily="18" charset="0"/>
                <a:ea typeface="Times New Roman" panose="02020603050405020304" pitchFamily="18" charset="0"/>
              </a:rPr>
              <a:t> also forecasts the vehicle's direction in the sequence on its left, straight ahead, and to the right. </a:t>
            </a:r>
          </a:p>
          <a:p>
            <a:pPr marL="285750" indent="-285750">
              <a:lnSpc>
                <a:spcPct val="150000"/>
              </a:lnSpc>
              <a:buFont typeface="Symbol" panose="05050102010706020507" pitchFamily="18" charset="2"/>
              <a:buChar char="·"/>
            </a:pPr>
            <a:r>
              <a:rPr lang="en-US" sz="1400" b="1" dirty="0">
                <a:effectLst/>
                <a:latin typeface="Times New Roman" panose="02020603050405020304" pitchFamily="18" charset="0"/>
                <a:ea typeface="Times New Roman" panose="02020603050405020304" pitchFamily="18" charset="0"/>
              </a:rPr>
              <a:t>Warning generation</a:t>
            </a:r>
            <a:r>
              <a:rPr lang="en-US" sz="1400" dirty="0">
                <a:effectLst/>
                <a:latin typeface="Times New Roman" panose="02020603050405020304" pitchFamily="18" charset="0"/>
                <a:ea typeface="Times New Roman" panose="02020603050405020304" pitchFamily="18" charset="0"/>
              </a:rPr>
              <a:t>: Based on the cut-in probability and predicted direction, warnings may be generated with respect to a customizable warning system not developed in this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3" name="TextBox 2">
            <a:extLst>
              <a:ext uri="{FF2B5EF4-FFF2-40B4-BE49-F238E27FC236}">
                <a16:creationId xmlns:a16="http://schemas.microsoft.com/office/drawing/2014/main" id="{44F3C4CD-CC0E-93BC-ACBB-D32AF0183366}"/>
              </a:ext>
            </a:extLst>
          </p:cNvPr>
          <p:cNvSpPr txBox="1"/>
          <p:nvPr/>
        </p:nvSpPr>
        <p:spPr>
          <a:xfrm>
            <a:off x="381000" y="472769"/>
            <a:ext cx="8382000" cy="4558812"/>
          </a:xfrm>
          <a:prstGeom prst="rect">
            <a:avLst/>
          </a:prstGeom>
          <a:noFill/>
        </p:spPr>
        <p:txBody>
          <a:bodyPr wrap="square" rtlCol="0">
            <a:spAutoFit/>
          </a:bodyPr>
          <a:lstStyle/>
          <a:p>
            <a:pPr algn="just">
              <a:spcAft>
                <a:spcPts val="800"/>
              </a:spcAf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Process Flow: Vehicle Cut-In Detection</a:t>
            </a:r>
          </a:p>
          <a:p>
            <a:pPr algn="just">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1. Imports and Setup</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It imports into the script the various libraries required for image processing, deep learning, file handling, and visualization.</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Mounts Google Drive to access datasets and save results</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Defines paths for the image folder and YOLO model weights</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Initializes global variables like sequence length and time step  </a:t>
            </a:r>
          </a:p>
          <a:p>
            <a:pPr lvl="1" algn="just">
              <a:spcAft>
                <a:spcPts val="800"/>
              </a:spcAf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2. Function Definitions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gn="just">
              <a:spcAft>
                <a:spcPts val="800"/>
              </a:spcAf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load_yolo_model</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loading a YOLO model with given weights.</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perform_inference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Performs an inference in an image given by using the YOLO model and returns the result.</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focal_loss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It defines a custom focal loss class to be used for handling class imbalance.</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lr_schedule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Schedules the learning rate decay.</a:t>
            </a:r>
          </a:p>
          <a:p>
            <a:pPr lvl="1">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visualize_attention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Visualizes attention weights for a given sequence.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09550"/>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3" name="TextBox 2">
            <a:extLst>
              <a:ext uri="{FF2B5EF4-FFF2-40B4-BE49-F238E27FC236}">
                <a16:creationId xmlns:a16="http://schemas.microsoft.com/office/drawing/2014/main" id="{44F3C4CD-CC0E-93BC-ACBB-D32AF0183366}"/>
              </a:ext>
            </a:extLst>
          </p:cNvPr>
          <p:cNvSpPr txBox="1"/>
          <p:nvPr/>
        </p:nvSpPr>
        <p:spPr>
          <a:xfrm>
            <a:off x="381000" y="771257"/>
            <a:ext cx="8382000" cy="3600986"/>
          </a:xfrm>
          <a:prstGeom prst="rect">
            <a:avLst/>
          </a:prstGeom>
          <a:noFill/>
        </p:spPr>
        <p:txBody>
          <a:bodyPr wrap="square" rtlCol="0">
            <a:spAutoFit/>
          </a:bodyPr>
          <a:lstStyle/>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create_multitask_model</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Creates a multi-task model with LSTM and attention layers for cut-in detection and direction prediction.</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improved_cut_in_detection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Detects cut-in events based on a sequence of detections.</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calculate_iou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is_moving_towards_ego</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is_in_cut_in_zone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is the helper functions for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IoU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calculation, check if a detection is moving towards ego-vehicle, and if it is in the cut-in zone.</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calculate_velocity</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This function calculates the velocity of the detected objects across frames.</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WarningLevel,WarningSystem</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Classes handling the warning signals at different levels.</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create_sequences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Creates sequences of features and Labels to train on.</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generate_direction_labels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Generate Direction Labels according to detections.</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create_model</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Creates an Anti-One-task model.</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predict_and_warn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Takes these cut-in predictions and issues proper warnings to the driver.</a:t>
            </a:r>
          </a:p>
          <a:p>
            <a:pPr algn="just">
              <a:spcAft>
                <a:spcPts val="800"/>
              </a:spcAf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674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3" name="TextBox 2">
            <a:extLst>
              <a:ext uri="{FF2B5EF4-FFF2-40B4-BE49-F238E27FC236}">
                <a16:creationId xmlns:a16="http://schemas.microsoft.com/office/drawing/2014/main" id="{44F3C4CD-CC0E-93BC-ACBB-D32AF0183366}"/>
              </a:ext>
            </a:extLst>
          </p:cNvPr>
          <p:cNvSpPr txBox="1"/>
          <p:nvPr/>
        </p:nvSpPr>
        <p:spPr>
          <a:xfrm>
            <a:off x="381000" y="743914"/>
            <a:ext cx="8382000" cy="4873129"/>
          </a:xfrm>
          <a:prstGeom prst="rect">
            <a:avLst/>
          </a:prstGeom>
          <a:noFill/>
        </p:spPr>
        <p:txBody>
          <a:bodyPr wrap="square" rtlCol="0">
            <a:spAutoFit/>
          </a:bodyPr>
          <a:lstStyle/>
          <a:p>
            <a:pPr algn="just">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3. YOLO Model Inference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spcAft>
                <a:spcPts val="800"/>
              </a:spcAf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Load the YOLO model and move it to an appropriate device (CPU/GPU).</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Sort image paths and conduct inference of the YOLO model on each image.</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Save the detection results in the results directory.</a:t>
            </a:r>
          </a:p>
          <a:p>
            <a:pPr lvl="1" algn="just">
              <a:spcAft>
                <a:spcPts val="800"/>
              </a:spcAf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4. Label Generation together with Feature Extraction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-Detections used in generating cut-in and direction labels. Computes velocities on detected objects and features with velocities then padding to ensure uniform length across sequences. Sequences and corresponding labels are created for training.</a:t>
            </a:r>
          </a:p>
          <a:p>
            <a:pPr algn="just">
              <a:spcAft>
                <a:spcPts val="800"/>
              </a:spcAf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5. Data Preparation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Data Split into Training, Validation and Test Sets.</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It attempts to create and compile a model for single-task binary classification.</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Hyperparameter tuning on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for finding the best parameters.</a:t>
            </a:r>
          </a:p>
          <a:p>
            <a:pPr algn="just">
              <a:spcAft>
                <a:spcPts val="800"/>
              </a:spcAf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6. Final Model Training: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20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3" name="TextBox 2">
            <a:extLst>
              <a:ext uri="{FF2B5EF4-FFF2-40B4-BE49-F238E27FC236}">
                <a16:creationId xmlns:a16="http://schemas.microsoft.com/office/drawing/2014/main" id="{44F3C4CD-CC0E-93BC-ACBB-D32AF0183366}"/>
              </a:ext>
            </a:extLst>
          </p:cNvPr>
          <p:cNvSpPr txBox="1"/>
          <p:nvPr/>
        </p:nvSpPr>
        <p:spPr>
          <a:xfrm>
            <a:off x="381000" y="743914"/>
            <a:ext cx="8382000" cy="3488134"/>
          </a:xfrm>
          <a:prstGeom prst="rect">
            <a:avLst/>
          </a:prstGeom>
          <a:noFill/>
        </p:spPr>
        <p:txBody>
          <a:bodyPr wrap="square" rtlCol="0">
            <a:spAutoFit/>
          </a:bodyPr>
          <a:lstStyle/>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The best parameters returned by grid search are used to train the final multi-task model.</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Train the multi-tasking model setting callbacks for learning rate scheduling and early stopping.</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The appropriateness of the model is evaluated on the test set, and metrics are then printed.</a:t>
            </a:r>
          </a:p>
          <a:p>
            <a:pPr lvl="1" algn="just">
              <a:spcAft>
                <a:spcPts val="800"/>
              </a:spcAf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7. Post Training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Calculating accuracies of cut-in and direction predictions manually</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Visualizing attention weights for a test sequence example. Save the final model to Google Drive.</a:t>
            </a:r>
          </a:p>
          <a:p>
            <a:pPr lvl="1" algn="just">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Warning system initialization and sending off the warning signals on the basis of prediction completed.</a:t>
            </a:r>
          </a:p>
          <a:p>
            <a:pPr algn="just">
              <a:spcAft>
                <a:spcPts val="800"/>
              </a:spcAf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400" b="1" kern="100" dirty="0">
                <a:latin typeface="Times New Roman" panose="02020603050405020304" pitchFamily="18" charset="0"/>
                <a:ea typeface="Calibri" panose="020F0502020204030204" pitchFamily="34" charset="0"/>
                <a:cs typeface="Times New Roman" panose="02020603050405020304" pitchFamily="18" charset="0"/>
              </a:rPr>
              <a:t>Final</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gn="just">
              <a:spcAft>
                <a:spcPts val="800"/>
              </a:spcAf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 message indicates that model training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and testing is complete.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1619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2879</Words>
  <Application>Microsoft Office PowerPoint</Application>
  <PresentationFormat>On-screen Show (16:9)</PresentationFormat>
  <Paragraphs>186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Symbol</vt:lpstr>
      <vt:lpstr>Times New Roman</vt:lpstr>
      <vt:lpstr>Office Theme</vt:lpstr>
      <vt:lpstr>Problem Statement</vt:lpstr>
      <vt:lpstr>Problem Statement</vt:lpstr>
      <vt:lpstr>Unique Idea Brief (Solution)</vt:lpstr>
      <vt:lpstr>Unique Idea Brief (Solution)</vt:lpstr>
      <vt:lpstr>Features Offered</vt:lpstr>
      <vt:lpstr>Process flow</vt:lpstr>
      <vt:lpstr>Process flow</vt:lpstr>
      <vt:lpstr>Process flow</vt:lpstr>
      <vt:lpstr>Process flow</vt:lpstr>
      <vt:lpstr>Architecture Diagram</vt:lpstr>
      <vt:lpstr>Technologies used</vt:lpstr>
      <vt:lpstr>Technologies used</vt:lpstr>
      <vt:lpstr>Technologies used</vt:lpstr>
      <vt:lpstr>Team members and contribution:</vt:lpstr>
      <vt:lpstr>Team members and contribution: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Adhrija R</cp:lastModifiedBy>
  <cp:revision>9</cp:revision>
  <dcterms:created xsi:type="dcterms:W3CDTF">2024-07-14T15:58:09Z</dcterms:created>
  <dcterms:modified xsi:type="dcterms:W3CDTF">2024-07-15T17:21:06Z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2024-07-14T00:00:00Z</vt:filetime>
  </property>
</Properties>
</file>