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2" r:id="rId6"/>
    <p:sldId id="263" r:id="rId7"/>
    <p:sldId id="264" r:id="rId8"/>
    <p:sldId id="265"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8" d="100"/>
          <a:sy n="58" d="100"/>
        </p:scale>
        <p:origin x="98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02529C2-AF70-476F-BD7D-433D81DE5236}" type="datetimeFigureOut">
              <a:rPr lang="en-US" smtClean="0"/>
              <a:t>12/4/2024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0010BC5-8475-4B05-ACEF-A9E1B87B503A}" type="slidenum">
              <a:rPr lang="en-US" smtClean="0"/>
              <a:t>‹#›</a:t>
            </a:fld>
            <a:endParaRPr lang="en-US"/>
          </a:p>
        </p:txBody>
      </p:sp>
    </p:spTree>
    <p:extLst>
      <p:ext uri="{BB962C8B-B14F-4D97-AF65-F5344CB8AC3E}">
        <p14:creationId xmlns:p14="http://schemas.microsoft.com/office/powerpoint/2010/main" val="505460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2529C2-AF70-476F-BD7D-433D81DE5236}"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0010BC5-8475-4B05-ACEF-A9E1B87B503A}" type="slidenum">
              <a:rPr lang="en-US" smtClean="0"/>
              <a:t>‹#›</a:t>
            </a:fld>
            <a:endParaRPr lang="en-US"/>
          </a:p>
        </p:txBody>
      </p:sp>
    </p:spTree>
    <p:extLst>
      <p:ext uri="{BB962C8B-B14F-4D97-AF65-F5344CB8AC3E}">
        <p14:creationId xmlns:p14="http://schemas.microsoft.com/office/powerpoint/2010/main" val="793078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02529C2-AF70-476F-BD7D-433D81DE5236}"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0010BC5-8475-4B05-ACEF-A9E1B87B503A}" type="slidenum">
              <a:rPr lang="en-US" smtClean="0"/>
              <a:t>‹#›</a:t>
            </a:fld>
            <a:endParaRPr lang="en-US"/>
          </a:p>
        </p:txBody>
      </p:sp>
    </p:spTree>
    <p:extLst>
      <p:ext uri="{BB962C8B-B14F-4D97-AF65-F5344CB8AC3E}">
        <p14:creationId xmlns:p14="http://schemas.microsoft.com/office/powerpoint/2010/main" val="3589825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02529C2-AF70-476F-BD7D-433D81DE5236}"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0010BC5-8475-4B05-ACEF-A9E1B87B503A}" type="slidenum">
              <a:rPr lang="en-US" smtClean="0"/>
              <a:t>‹#›</a:t>
            </a:fld>
            <a:endParaRPr lang="en-US"/>
          </a:p>
        </p:txBody>
      </p:sp>
    </p:spTree>
    <p:extLst>
      <p:ext uri="{BB962C8B-B14F-4D97-AF65-F5344CB8AC3E}">
        <p14:creationId xmlns:p14="http://schemas.microsoft.com/office/powerpoint/2010/main" val="3561255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2529C2-AF70-476F-BD7D-433D81DE5236}"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0010BC5-8475-4B05-ACEF-A9E1B87B503A}" type="slidenum">
              <a:rPr lang="en-US" smtClean="0"/>
              <a:t>‹#›</a:t>
            </a:fld>
            <a:endParaRPr lang="en-US"/>
          </a:p>
        </p:txBody>
      </p:sp>
    </p:spTree>
    <p:extLst>
      <p:ext uri="{BB962C8B-B14F-4D97-AF65-F5344CB8AC3E}">
        <p14:creationId xmlns:p14="http://schemas.microsoft.com/office/powerpoint/2010/main" val="3343201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02529C2-AF70-476F-BD7D-433D81DE5236}" type="datetimeFigureOut">
              <a:rPr lang="en-US" smtClean="0"/>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010BC5-8475-4B05-ACEF-A9E1B87B503A}" type="slidenum">
              <a:rPr lang="en-US" smtClean="0"/>
              <a:t>‹#›</a:t>
            </a:fld>
            <a:endParaRPr lang="en-US"/>
          </a:p>
        </p:txBody>
      </p:sp>
    </p:spTree>
    <p:extLst>
      <p:ext uri="{BB962C8B-B14F-4D97-AF65-F5344CB8AC3E}">
        <p14:creationId xmlns:p14="http://schemas.microsoft.com/office/powerpoint/2010/main" val="18860241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02529C2-AF70-476F-BD7D-433D81DE5236}" type="datetimeFigureOut">
              <a:rPr lang="en-US" smtClean="0"/>
              <a:t>12/4/2024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0010BC5-8475-4B05-ACEF-A9E1B87B503A}" type="slidenum">
              <a:rPr lang="en-US" smtClean="0"/>
              <a:t>‹#›</a:t>
            </a:fld>
            <a:endParaRPr lang="en-US"/>
          </a:p>
        </p:txBody>
      </p:sp>
    </p:spTree>
    <p:extLst>
      <p:ext uri="{BB962C8B-B14F-4D97-AF65-F5344CB8AC3E}">
        <p14:creationId xmlns:p14="http://schemas.microsoft.com/office/powerpoint/2010/main" val="495051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02529C2-AF70-476F-BD7D-433D81DE5236}"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10BC5-8475-4B05-ACEF-A9E1B87B503A}" type="slidenum">
              <a:rPr lang="en-US" smtClean="0"/>
              <a:t>‹#›</a:t>
            </a:fld>
            <a:endParaRPr lang="en-US"/>
          </a:p>
        </p:txBody>
      </p:sp>
    </p:spTree>
    <p:extLst>
      <p:ext uri="{BB962C8B-B14F-4D97-AF65-F5344CB8AC3E}">
        <p14:creationId xmlns:p14="http://schemas.microsoft.com/office/powerpoint/2010/main" val="3449441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02529C2-AF70-476F-BD7D-433D81DE5236}"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0010BC5-8475-4B05-ACEF-A9E1B87B503A}" type="slidenum">
              <a:rPr lang="en-US" smtClean="0"/>
              <a:t>‹#›</a:t>
            </a:fld>
            <a:endParaRPr lang="en-US"/>
          </a:p>
        </p:txBody>
      </p:sp>
    </p:spTree>
    <p:extLst>
      <p:ext uri="{BB962C8B-B14F-4D97-AF65-F5344CB8AC3E}">
        <p14:creationId xmlns:p14="http://schemas.microsoft.com/office/powerpoint/2010/main" val="3562815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2529C2-AF70-476F-BD7D-433D81DE5236}"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10BC5-8475-4B05-ACEF-A9E1B87B503A}" type="slidenum">
              <a:rPr lang="en-US" smtClean="0"/>
              <a:t>‹#›</a:t>
            </a:fld>
            <a:endParaRPr lang="en-US"/>
          </a:p>
        </p:txBody>
      </p:sp>
    </p:spTree>
    <p:extLst>
      <p:ext uri="{BB962C8B-B14F-4D97-AF65-F5344CB8AC3E}">
        <p14:creationId xmlns:p14="http://schemas.microsoft.com/office/powerpoint/2010/main" val="1808750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2529C2-AF70-476F-BD7D-433D81DE5236}"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0010BC5-8475-4B05-ACEF-A9E1B87B503A}" type="slidenum">
              <a:rPr lang="en-US" smtClean="0"/>
              <a:t>‹#›</a:t>
            </a:fld>
            <a:endParaRPr lang="en-US"/>
          </a:p>
        </p:txBody>
      </p:sp>
    </p:spTree>
    <p:extLst>
      <p:ext uri="{BB962C8B-B14F-4D97-AF65-F5344CB8AC3E}">
        <p14:creationId xmlns:p14="http://schemas.microsoft.com/office/powerpoint/2010/main" val="2296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2529C2-AF70-476F-BD7D-433D81DE5236}"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10BC5-8475-4B05-ACEF-A9E1B87B503A}" type="slidenum">
              <a:rPr lang="en-US" smtClean="0"/>
              <a:t>‹#›</a:t>
            </a:fld>
            <a:endParaRPr lang="en-US"/>
          </a:p>
        </p:txBody>
      </p:sp>
    </p:spTree>
    <p:extLst>
      <p:ext uri="{BB962C8B-B14F-4D97-AF65-F5344CB8AC3E}">
        <p14:creationId xmlns:p14="http://schemas.microsoft.com/office/powerpoint/2010/main" val="4137515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2529C2-AF70-476F-BD7D-433D81DE5236}" type="datetimeFigureOut">
              <a:rPr lang="en-US" smtClean="0"/>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010BC5-8475-4B05-ACEF-A9E1B87B503A}" type="slidenum">
              <a:rPr lang="en-US" smtClean="0"/>
              <a:t>‹#›</a:t>
            </a:fld>
            <a:endParaRPr lang="en-US"/>
          </a:p>
        </p:txBody>
      </p:sp>
    </p:spTree>
    <p:extLst>
      <p:ext uri="{BB962C8B-B14F-4D97-AF65-F5344CB8AC3E}">
        <p14:creationId xmlns:p14="http://schemas.microsoft.com/office/powerpoint/2010/main" val="209652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2529C2-AF70-476F-BD7D-433D81DE5236}" type="datetimeFigureOut">
              <a:rPr lang="en-US" smtClean="0"/>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010BC5-8475-4B05-ACEF-A9E1B87B503A}" type="slidenum">
              <a:rPr lang="en-US" smtClean="0"/>
              <a:t>‹#›</a:t>
            </a:fld>
            <a:endParaRPr lang="en-US"/>
          </a:p>
        </p:txBody>
      </p:sp>
    </p:spTree>
    <p:extLst>
      <p:ext uri="{BB962C8B-B14F-4D97-AF65-F5344CB8AC3E}">
        <p14:creationId xmlns:p14="http://schemas.microsoft.com/office/powerpoint/2010/main" val="1826090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2529C2-AF70-476F-BD7D-433D81DE5236}" type="datetimeFigureOut">
              <a:rPr lang="en-US" smtClean="0"/>
              <a:t>12/4/2024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0010BC5-8475-4B05-ACEF-A9E1B87B503A}" type="slidenum">
              <a:rPr lang="en-US" smtClean="0"/>
              <a:t>‹#›</a:t>
            </a:fld>
            <a:endParaRPr lang="en-US"/>
          </a:p>
        </p:txBody>
      </p:sp>
    </p:spTree>
    <p:extLst>
      <p:ext uri="{BB962C8B-B14F-4D97-AF65-F5344CB8AC3E}">
        <p14:creationId xmlns:p14="http://schemas.microsoft.com/office/powerpoint/2010/main" val="3138377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2529C2-AF70-476F-BD7D-433D81DE5236}"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0010BC5-8475-4B05-ACEF-A9E1B87B503A}" type="slidenum">
              <a:rPr lang="en-US" smtClean="0"/>
              <a:t>‹#›</a:t>
            </a:fld>
            <a:endParaRPr lang="en-US"/>
          </a:p>
        </p:txBody>
      </p:sp>
    </p:spTree>
    <p:extLst>
      <p:ext uri="{BB962C8B-B14F-4D97-AF65-F5344CB8AC3E}">
        <p14:creationId xmlns:p14="http://schemas.microsoft.com/office/powerpoint/2010/main" val="3815384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2529C2-AF70-476F-BD7D-433D81DE5236}"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0010BC5-8475-4B05-ACEF-A9E1B87B503A}" type="slidenum">
              <a:rPr lang="en-US" smtClean="0"/>
              <a:t>‹#›</a:t>
            </a:fld>
            <a:endParaRPr lang="en-US"/>
          </a:p>
        </p:txBody>
      </p:sp>
    </p:spTree>
    <p:extLst>
      <p:ext uri="{BB962C8B-B14F-4D97-AF65-F5344CB8AC3E}">
        <p14:creationId xmlns:p14="http://schemas.microsoft.com/office/powerpoint/2010/main" val="392148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02529C2-AF70-476F-BD7D-433D81DE5236}" type="datetimeFigureOut">
              <a:rPr lang="en-US" smtClean="0"/>
              <a:t>12/4/2024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0010BC5-8475-4B05-ACEF-A9E1B87B503A}" type="slidenum">
              <a:rPr lang="en-US" smtClean="0"/>
              <a:t>‹#›</a:t>
            </a:fld>
            <a:endParaRPr lang="en-US"/>
          </a:p>
        </p:txBody>
      </p:sp>
    </p:spTree>
    <p:extLst>
      <p:ext uri="{BB962C8B-B14F-4D97-AF65-F5344CB8AC3E}">
        <p14:creationId xmlns:p14="http://schemas.microsoft.com/office/powerpoint/2010/main" val="17051632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56E65-00FE-8241-B27A-599C96F1F60D}"/>
              </a:ext>
            </a:extLst>
          </p:cNvPr>
          <p:cNvSpPr>
            <a:spLocks noGrp="1"/>
          </p:cNvSpPr>
          <p:nvPr>
            <p:ph type="ctrTitle"/>
          </p:nvPr>
        </p:nvSpPr>
        <p:spPr/>
        <p:txBody>
          <a:bodyPr/>
          <a:lstStyle/>
          <a:p>
            <a:r>
              <a:rPr lang="en-US" dirty="0"/>
              <a:t>computer</a:t>
            </a:r>
          </a:p>
        </p:txBody>
      </p:sp>
      <p:sp>
        <p:nvSpPr>
          <p:cNvPr id="3" name="Subtitle 2">
            <a:extLst>
              <a:ext uri="{FF2B5EF4-FFF2-40B4-BE49-F238E27FC236}">
                <a16:creationId xmlns:a16="http://schemas.microsoft.com/office/drawing/2014/main" id="{52005D71-7876-E4C9-977C-8198CC42EFFB}"/>
              </a:ext>
            </a:extLst>
          </p:cNvPr>
          <p:cNvSpPr>
            <a:spLocks noGrp="1"/>
          </p:cNvSpPr>
          <p:nvPr>
            <p:ph type="subTitle" idx="1"/>
          </p:nvPr>
        </p:nvSpPr>
        <p:spPr>
          <a:solidFill>
            <a:schemeClr val="tx1"/>
          </a:solidFill>
          <a:ln>
            <a:solidFill>
              <a:schemeClr val="bg1"/>
            </a:solidFill>
          </a:ln>
        </p:spPr>
        <p:txBody>
          <a:bodyPr>
            <a:normAutofit fontScale="85000" lnSpcReduction="10000"/>
          </a:bodyPr>
          <a:lstStyle/>
          <a:p>
            <a:r>
              <a:rPr lang="en-US" dirty="0">
                <a:solidFill>
                  <a:schemeClr val="bg1"/>
                </a:solidFill>
              </a:rPr>
              <a:t>1 .What is the computer ?</a:t>
            </a:r>
          </a:p>
          <a:p>
            <a:r>
              <a:rPr lang="en-US" dirty="0">
                <a:solidFill>
                  <a:schemeClr val="bg1"/>
                </a:solidFill>
              </a:rPr>
              <a:t>A computer is an electronic device that can accept ,process, store and  output information can be anything from text and numbers to images and videos</a:t>
            </a:r>
          </a:p>
          <a:p>
            <a:endParaRPr lang="en-US" dirty="0"/>
          </a:p>
        </p:txBody>
      </p:sp>
    </p:spTree>
    <p:extLst>
      <p:ext uri="{BB962C8B-B14F-4D97-AF65-F5344CB8AC3E}">
        <p14:creationId xmlns:p14="http://schemas.microsoft.com/office/powerpoint/2010/main" val="291843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C8105-D133-84C8-DDCE-F3746BDE151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2738B1D-CB88-3446-F73E-9BC1E470025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72924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C98EB-EF17-7B97-BA51-0C494A911D8E}"/>
              </a:ext>
            </a:extLst>
          </p:cNvPr>
          <p:cNvSpPr>
            <a:spLocks noGrp="1"/>
          </p:cNvSpPr>
          <p:nvPr>
            <p:ph type="title"/>
          </p:nvPr>
        </p:nvSpPr>
        <p:spPr/>
        <p:txBody>
          <a:bodyPr/>
          <a:lstStyle/>
          <a:p>
            <a:r>
              <a:rPr lang="en-US" dirty="0"/>
              <a:t>Hardware</a:t>
            </a:r>
          </a:p>
        </p:txBody>
      </p:sp>
      <p:sp>
        <p:nvSpPr>
          <p:cNvPr id="3" name="Content Placeholder 2">
            <a:extLst>
              <a:ext uri="{FF2B5EF4-FFF2-40B4-BE49-F238E27FC236}">
                <a16:creationId xmlns:a16="http://schemas.microsoft.com/office/drawing/2014/main" id="{7CF22B54-78D9-C4C3-A9BE-3B1359B51128}"/>
              </a:ext>
            </a:extLst>
          </p:cNvPr>
          <p:cNvSpPr>
            <a:spLocks noGrp="1"/>
          </p:cNvSpPr>
          <p:nvPr>
            <p:ph idx="1"/>
          </p:nvPr>
        </p:nvSpPr>
        <p:spPr>
          <a:xfrm>
            <a:off x="0" y="1451050"/>
            <a:ext cx="12192000" cy="5533643"/>
          </a:xfrm>
        </p:spPr>
        <p:txBody>
          <a:bodyPr/>
          <a:lstStyle/>
          <a:p>
            <a:r>
              <a:rPr lang="en-US" dirty="0"/>
              <a:t>Understanding hardware :The Physical Components</a:t>
            </a:r>
          </a:p>
        </p:txBody>
      </p:sp>
      <p:sp>
        <p:nvSpPr>
          <p:cNvPr id="4" name="Rectangle 3">
            <a:extLst>
              <a:ext uri="{FF2B5EF4-FFF2-40B4-BE49-F238E27FC236}">
                <a16:creationId xmlns:a16="http://schemas.microsoft.com/office/drawing/2014/main" id="{07A11C53-0D5C-03EA-55EB-0F396E5407C0}"/>
              </a:ext>
            </a:extLst>
          </p:cNvPr>
          <p:cNvSpPr/>
          <p:nvPr/>
        </p:nvSpPr>
        <p:spPr>
          <a:xfrm>
            <a:off x="331424" y="2667249"/>
            <a:ext cx="3612615" cy="1948818"/>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cc</a:t>
            </a:r>
          </a:p>
        </p:txBody>
      </p:sp>
      <p:sp>
        <p:nvSpPr>
          <p:cNvPr id="6" name="Rectangle 5">
            <a:extLst>
              <a:ext uri="{FF2B5EF4-FFF2-40B4-BE49-F238E27FC236}">
                <a16:creationId xmlns:a16="http://schemas.microsoft.com/office/drawing/2014/main" id="{212BDCBE-BECF-2FF4-03F0-AE48F15ED671}"/>
              </a:ext>
            </a:extLst>
          </p:cNvPr>
          <p:cNvSpPr/>
          <p:nvPr/>
        </p:nvSpPr>
        <p:spPr>
          <a:xfrm>
            <a:off x="4124440" y="2667249"/>
            <a:ext cx="3822853" cy="1948817"/>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Memory (RAM)</a:t>
            </a:r>
          </a:p>
          <a:p>
            <a:pPr algn="ctr"/>
            <a:endParaRPr lang="en-US" dirty="0">
              <a:solidFill>
                <a:schemeClr val="bg1"/>
              </a:solidFill>
            </a:endParaRPr>
          </a:p>
          <a:p>
            <a:pPr algn="ctr"/>
            <a:r>
              <a:rPr lang="en-US" dirty="0">
                <a:solidFill>
                  <a:schemeClr val="bg1"/>
                </a:solidFill>
              </a:rPr>
              <a:t>Temporary storage for data the CPU is actively using, allowing for fast access.</a:t>
            </a: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p:txBody>
      </p:sp>
      <p:sp>
        <p:nvSpPr>
          <p:cNvPr id="8" name="TextBox 7">
            <a:extLst>
              <a:ext uri="{FF2B5EF4-FFF2-40B4-BE49-F238E27FC236}">
                <a16:creationId xmlns:a16="http://schemas.microsoft.com/office/drawing/2014/main" id="{F8C107EE-DD80-8F9C-1D0B-798FE6F52ABB}"/>
              </a:ext>
            </a:extLst>
          </p:cNvPr>
          <p:cNvSpPr txBox="1"/>
          <p:nvPr/>
        </p:nvSpPr>
        <p:spPr>
          <a:xfrm>
            <a:off x="331424" y="2768388"/>
            <a:ext cx="3854067" cy="1323439"/>
          </a:xfrm>
          <a:prstGeom prst="rect">
            <a:avLst/>
          </a:prstGeom>
          <a:noFill/>
        </p:spPr>
        <p:txBody>
          <a:bodyPr wrap="square" rtlCol="0">
            <a:spAutoFit/>
          </a:bodyPr>
          <a:lstStyle/>
          <a:p>
            <a:r>
              <a:rPr lang="en-US" sz="1600" dirty="0">
                <a:solidFill>
                  <a:schemeClr val="bg1"/>
                </a:solidFill>
              </a:rPr>
              <a:t>Central Processing Unit (CPU)</a:t>
            </a:r>
          </a:p>
          <a:p>
            <a:endParaRPr lang="en-US" sz="1600" dirty="0">
              <a:solidFill>
                <a:schemeClr val="bg1"/>
              </a:solidFill>
            </a:endParaRPr>
          </a:p>
          <a:p>
            <a:r>
              <a:rPr lang="en-US" sz="1600" dirty="0">
                <a:solidFill>
                  <a:schemeClr val="bg1"/>
                </a:solidFill>
              </a:rPr>
              <a:t>The brain of the computer ,</a:t>
            </a:r>
          </a:p>
          <a:p>
            <a:r>
              <a:rPr lang="en-US" sz="1600" dirty="0">
                <a:solidFill>
                  <a:schemeClr val="bg1"/>
                </a:solidFill>
              </a:rPr>
              <a:t>Responsible for performing </a:t>
            </a:r>
          </a:p>
          <a:p>
            <a:r>
              <a:rPr lang="en-US" sz="1600" dirty="0">
                <a:solidFill>
                  <a:schemeClr val="bg1"/>
                </a:solidFill>
              </a:rPr>
              <a:t>Calculation and instructions.</a:t>
            </a:r>
          </a:p>
        </p:txBody>
      </p:sp>
      <p:sp>
        <p:nvSpPr>
          <p:cNvPr id="17" name="Rectangle 16">
            <a:extLst>
              <a:ext uri="{FF2B5EF4-FFF2-40B4-BE49-F238E27FC236}">
                <a16:creationId xmlns:a16="http://schemas.microsoft.com/office/drawing/2014/main" id="{9163FC1A-BDD7-53D6-C705-3185849390EF}"/>
              </a:ext>
            </a:extLst>
          </p:cNvPr>
          <p:cNvSpPr/>
          <p:nvPr/>
        </p:nvSpPr>
        <p:spPr>
          <a:xfrm>
            <a:off x="8247961" y="2667248"/>
            <a:ext cx="3612615" cy="1948818"/>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Storage devices </a:t>
            </a:r>
          </a:p>
          <a:p>
            <a:pPr algn="ctr"/>
            <a:endParaRPr lang="en-US" dirty="0">
              <a:solidFill>
                <a:schemeClr val="bg1"/>
              </a:solidFill>
            </a:endParaRPr>
          </a:p>
          <a:p>
            <a:pPr algn="ctr"/>
            <a:r>
              <a:rPr lang="en-US" dirty="0">
                <a:solidFill>
                  <a:schemeClr val="bg1"/>
                </a:solidFill>
              </a:rPr>
              <a:t>Permanent storage for data ,such as hard drives , solid state drives ,and flash drives.</a:t>
            </a:r>
          </a:p>
          <a:p>
            <a:pPr algn="ctr"/>
            <a:endParaRPr lang="en-US" dirty="0">
              <a:solidFill>
                <a:schemeClr val="bg1"/>
              </a:solidFill>
            </a:endParaRPr>
          </a:p>
        </p:txBody>
      </p:sp>
      <p:sp>
        <p:nvSpPr>
          <p:cNvPr id="18" name="TextBox 17">
            <a:extLst>
              <a:ext uri="{FF2B5EF4-FFF2-40B4-BE49-F238E27FC236}">
                <a16:creationId xmlns:a16="http://schemas.microsoft.com/office/drawing/2014/main" id="{D486354D-30AA-2966-46A6-388D692A0020}"/>
              </a:ext>
            </a:extLst>
          </p:cNvPr>
          <p:cNvSpPr txBox="1"/>
          <p:nvPr/>
        </p:nvSpPr>
        <p:spPr>
          <a:xfrm>
            <a:off x="5585551" y="3035147"/>
            <a:ext cx="914400" cy="91440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987138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B947C-ADEB-9DC7-E035-DD00A2DD9891}"/>
              </a:ext>
            </a:extLst>
          </p:cNvPr>
          <p:cNvSpPr>
            <a:spLocks noGrp="1"/>
          </p:cNvSpPr>
          <p:nvPr>
            <p:ph type="title"/>
          </p:nvPr>
        </p:nvSpPr>
        <p:spPr>
          <a:xfrm>
            <a:off x="844550" y="3657600"/>
            <a:ext cx="2884969" cy="1962364"/>
          </a:xfrm>
        </p:spPr>
        <p:txBody>
          <a:bodyPr>
            <a:normAutofit/>
          </a:bodyPr>
          <a:lstStyle/>
          <a:p>
            <a:br>
              <a:rPr lang="en-US" sz="2400" dirty="0"/>
            </a:br>
            <a:br>
              <a:rPr lang="en-US" sz="2400" dirty="0"/>
            </a:br>
            <a:br>
              <a:rPr lang="en-US" sz="2400" dirty="0"/>
            </a:br>
            <a:endParaRPr lang="en-US" sz="2400" dirty="0"/>
          </a:p>
        </p:txBody>
      </p:sp>
      <p:sp>
        <p:nvSpPr>
          <p:cNvPr id="3" name="Text Placeholder 2">
            <a:extLst>
              <a:ext uri="{FF2B5EF4-FFF2-40B4-BE49-F238E27FC236}">
                <a16:creationId xmlns:a16="http://schemas.microsoft.com/office/drawing/2014/main" id="{140D4E76-5186-0DBC-AFD7-218C576CB07C}"/>
              </a:ext>
            </a:extLst>
          </p:cNvPr>
          <p:cNvSpPr>
            <a:spLocks noGrp="1"/>
          </p:cNvSpPr>
          <p:nvPr>
            <p:ph type="body" idx="1"/>
          </p:nvPr>
        </p:nvSpPr>
        <p:spPr>
          <a:xfrm>
            <a:off x="63196" y="1621334"/>
            <a:ext cx="3996647" cy="6034896"/>
          </a:xfrm>
        </p:spPr>
        <p:txBody>
          <a:bodyPr/>
          <a:lstStyle/>
          <a:p>
            <a:endParaRPr lang="en-US" dirty="0"/>
          </a:p>
          <a:p>
            <a:pPr marL="457200" indent="-457200">
              <a:buFont typeface="Arial" panose="020B0604020202020204" pitchFamily="34" charset="0"/>
              <a:buChar char="•"/>
            </a:pPr>
            <a:endParaRPr lang="en-US" dirty="0"/>
          </a:p>
          <a:p>
            <a:pPr marL="457200" indent="-457200">
              <a:buFont typeface="+mj-lt"/>
              <a:buAutoNum type="arabicPeriod"/>
            </a:pPr>
            <a:r>
              <a:rPr lang="en-US" sz="2000" dirty="0"/>
              <a:t>Operating System (OS)</a:t>
            </a:r>
          </a:p>
          <a:p>
            <a:r>
              <a:rPr lang="en-US" sz="2000" dirty="0"/>
              <a:t>The Foundation of a computer ,managing resources and providing a user interface .</a:t>
            </a:r>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endParaRPr lang="en-US" sz="2000" dirty="0"/>
          </a:p>
        </p:txBody>
      </p:sp>
      <p:sp>
        <p:nvSpPr>
          <p:cNvPr id="10" name="TextBox 9">
            <a:extLst>
              <a:ext uri="{FF2B5EF4-FFF2-40B4-BE49-F238E27FC236}">
                <a16:creationId xmlns:a16="http://schemas.microsoft.com/office/drawing/2014/main" id="{52A735FE-36AE-EAA1-6F19-1C430B651BEC}"/>
              </a:ext>
            </a:extLst>
          </p:cNvPr>
          <p:cNvSpPr txBox="1"/>
          <p:nvPr/>
        </p:nvSpPr>
        <p:spPr>
          <a:xfrm>
            <a:off x="0" y="845389"/>
            <a:ext cx="11171208" cy="1477328"/>
          </a:xfrm>
          <a:prstGeom prst="rect">
            <a:avLst/>
          </a:prstGeom>
          <a:noFill/>
        </p:spPr>
        <p:txBody>
          <a:bodyPr wrap="square" rtlCol="0">
            <a:spAutoFit/>
          </a:bodyPr>
          <a:lstStyle/>
          <a:p>
            <a:r>
              <a:rPr lang="en-US" sz="2400" b="1" dirty="0">
                <a:solidFill>
                  <a:schemeClr val="accent1"/>
                </a:solidFill>
              </a:rPr>
              <a:t>Software </a:t>
            </a:r>
          </a:p>
          <a:p>
            <a:endParaRPr lang="en-US" sz="2400" b="1" dirty="0">
              <a:solidFill>
                <a:schemeClr val="accent1"/>
              </a:solidFill>
            </a:endParaRPr>
          </a:p>
          <a:p>
            <a:pPr marL="285750" indent="-285750">
              <a:buFont typeface="Arial" panose="020B0604020202020204" pitchFamily="34" charset="0"/>
              <a:buChar char="•"/>
            </a:pPr>
            <a:r>
              <a:rPr lang="en-US" sz="2400" b="1" dirty="0">
                <a:solidFill>
                  <a:schemeClr val="accent1"/>
                </a:solidFill>
              </a:rPr>
              <a:t>Exploring software : The Instructions and Programs</a:t>
            </a:r>
          </a:p>
          <a:p>
            <a:endParaRPr lang="en-US" dirty="0"/>
          </a:p>
        </p:txBody>
      </p:sp>
      <p:sp>
        <p:nvSpPr>
          <p:cNvPr id="11" name="Rectangle 10">
            <a:extLst>
              <a:ext uri="{FF2B5EF4-FFF2-40B4-BE49-F238E27FC236}">
                <a16:creationId xmlns:a16="http://schemas.microsoft.com/office/drawing/2014/main" id="{3EEDE6E5-200D-0EB3-CFBC-C6975526F327}"/>
              </a:ext>
            </a:extLst>
          </p:cNvPr>
          <p:cNvSpPr/>
          <p:nvPr/>
        </p:nvSpPr>
        <p:spPr>
          <a:xfrm>
            <a:off x="4123039" y="2035834"/>
            <a:ext cx="3425074" cy="38991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r>
              <a:rPr lang="en-US" dirty="0"/>
              <a:t>2. Applications</a:t>
            </a:r>
          </a:p>
          <a:p>
            <a:pPr algn="ctr"/>
            <a:endParaRPr lang="en-US" dirty="0"/>
          </a:p>
          <a:p>
            <a:pPr algn="ctr"/>
            <a:endParaRPr lang="en-US" dirty="0"/>
          </a:p>
          <a:p>
            <a:pPr algn="ctr"/>
            <a:r>
              <a:rPr lang="en-US" dirty="0"/>
              <a:t>Programs designed to perform specific tasks ,like word processing ,web browsing ,or gaming</a:t>
            </a:r>
          </a:p>
          <a:p>
            <a:pPr algn="ctr"/>
            <a:endParaRPr lang="en-US" dirty="0"/>
          </a:p>
          <a:p>
            <a:pPr algn="ctr"/>
            <a:endParaRPr lang="en-US" dirty="0"/>
          </a:p>
          <a:p>
            <a:pPr algn="ctr"/>
            <a:r>
              <a:rPr lang="en-US" dirty="0"/>
              <a:t> </a:t>
            </a:r>
          </a:p>
          <a:p>
            <a:pPr algn="ctr"/>
            <a:endParaRPr lang="en-US" dirty="0"/>
          </a:p>
          <a:p>
            <a:pPr algn="ctr"/>
            <a:endParaRPr lang="en-US" dirty="0"/>
          </a:p>
          <a:p>
            <a:pPr algn="ctr"/>
            <a:endParaRPr lang="en-US" dirty="0"/>
          </a:p>
          <a:p>
            <a:pPr algn="ctr"/>
            <a:endParaRPr lang="en-US" dirty="0"/>
          </a:p>
        </p:txBody>
      </p:sp>
      <p:sp>
        <p:nvSpPr>
          <p:cNvPr id="14" name="TextBox 13">
            <a:extLst>
              <a:ext uri="{FF2B5EF4-FFF2-40B4-BE49-F238E27FC236}">
                <a16:creationId xmlns:a16="http://schemas.microsoft.com/office/drawing/2014/main" id="{48B49309-D5DB-F7E9-7F7E-7B136A62ABFD}"/>
              </a:ext>
            </a:extLst>
          </p:cNvPr>
          <p:cNvSpPr txBox="1"/>
          <p:nvPr/>
        </p:nvSpPr>
        <p:spPr>
          <a:xfrm>
            <a:off x="5374257" y="2898475"/>
            <a:ext cx="184731" cy="369332"/>
          </a:xfrm>
          <a:prstGeom prst="rect">
            <a:avLst/>
          </a:prstGeom>
          <a:noFill/>
          <a:ln>
            <a:solidFill>
              <a:schemeClr val="bg1"/>
            </a:solidFill>
          </a:ln>
        </p:spPr>
        <p:txBody>
          <a:bodyPr wrap="none" rtlCol="0">
            <a:spAutoFit/>
          </a:bodyPr>
          <a:lstStyle/>
          <a:p>
            <a:endParaRPr lang="en-US" dirty="0"/>
          </a:p>
        </p:txBody>
      </p:sp>
      <p:sp>
        <p:nvSpPr>
          <p:cNvPr id="15" name="Rectangle 14">
            <a:extLst>
              <a:ext uri="{FF2B5EF4-FFF2-40B4-BE49-F238E27FC236}">
                <a16:creationId xmlns:a16="http://schemas.microsoft.com/office/drawing/2014/main" id="{B9B34DB6-8083-242D-EA42-685BC400E183}"/>
              </a:ext>
            </a:extLst>
          </p:cNvPr>
          <p:cNvSpPr/>
          <p:nvPr/>
        </p:nvSpPr>
        <p:spPr>
          <a:xfrm>
            <a:off x="7922376" y="2305962"/>
            <a:ext cx="3425074" cy="192369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3.Drivers </a:t>
            </a:r>
          </a:p>
          <a:p>
            <a:pPr algn="ctr"/>
            <a:r>
              <a:rPr lang="en-US" dirty="0"/>
              <a:t>Software that enables the OS to communicate with hardware components.</a:t>
            </a:r>
          </a:p>
        </p:txBody>
      </p:sp>
      <p:sp>
        <p:nvSpPr>
          <p:cNvPr id="16" name="TextBox 15">
            <a:extLst>
              <a:ext uri="{FF2B5EF4-FFF2-40B4-BE49-F238E27FC236}">
                <a16:creationId xmlns:a16="http://schemas.microsoft.com/office/drawing/2014/main" id="{28C8540B-FB1A-E21E-9816-F6F756FC59E7}"/>
              </a:ext>
            </a:extLst>
          </p:cNvPr>
          <p:cNvSpPr txBox="1"/>
          <p:nvPr/>
        </p:nvSpPr>
        <p:spPr>
          <a:xfrm>
            <a:off x="7013275" y="0"/>
            <a:ext cx="184731" cy="369332"/>
          </a:xfrm>
          <a:prstGeom prst="rect">
            <a:avLst/>
          </a:prstGeom>
          <a:noFill/>
          <a:ln>
            <a:solidFill>
              <a:schemeClr val="bg1"/>
            </a:solidFill>
          </a:ln>
        </p:spPr>
        <p:txBody>
          <a:bodyPr wrap="none" rtlCol="0">
            <a:spAutoFit/>
          </a:bodyPr>
          <a:lstStyle/>
          <a:p>
            <a:endParaRPr lang="en-US" dirty="0"/>
          </a:p>
        </p:txBody>
      </p:sp>
    </p:spTree>
    <p:extLst>
      <p:ext uri="{BB962C8B-B14F-4D97-AF65-F5344CB8AC3E}">
        <p14:creationId xmlns:p14="http://schemas.microsoft.com/office/powerpoint/2010/main" val="3194134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D4C30-3484-0D1B-C09A-1D528589C3C9}"/>
              </a:ext>
            </a:extLst>
          </p:cNvPr>
          <p:cNvSpPr>
            <a:spLocks noGrp="1"/>
          </p:cNvSpPr>
          <p:nvPr>
            <p:ph type="title"/>
          </p:nvPr>
        </p:nvSpPr>
        <p:spPr/>
        <p:txBody>
          <a:bodyPr>
            <a:normAutofit/>
          </a:bodyPr>
          <a:lstStyle/>
          <a:p>
            <a:r>
              <a:rPr lang="en-US" sz="2800" b="1" dirty="0"/>
              <a:t>Input Devices: </a:t>
            </a:r>
            <a:r>
              <a:rPr lang="en-US" sz="2800" b="1" dirty="0" err="1"/>
              <a:t>Commuincation</a:t>
            </a:r>
            <a:r>
              <a:rPr lang="en-US" sz="2800" b="1" dirty="0"/>
              <a:t> with the computer</a:t>
            </a:r>
          </a:p>
        </p:txBody>
      </p:sp>
      <p:sp>
        <p:nvSpPr>
          <p:cNvPr id="3" name="Content Placeholder 2">
            <a:extLst>
              <a:ext uri="{FF2B5EF4-FFF2-40B4-BE49-F238E27FC236}">
                <a16:creationId xmlns:a16="http://schemas.microsoft.com/office/drawing/2014/main" id="{3ADAF9A7-A271-C00A-ADEA-866E415F128B}"/>
              </a:ext>
            </a:extLst>
          </p:cNvPr>
          <p:cNvSpPr>
            <a:spLocks noGrp="1"/>
          </p:cNvSpPr>
          <p:nvPr>
            <p:ph idx="1"/>
          </p:nvPr>
        </p:nvSpPr>
        <p:spPr>
          <a:xfrm>
            <a:off x="557784" y="1825625"/>
            <a:ext cx="10796016" cy="2618359"/>
          </a:xfrm>
          <a:solidFill>
            <a:schemeClr val="tx1"/>
          </a:solidFill>
          <a:ln>
            <a:solidFill>
              <a:schemeClr val="bg1"/>
            </a:solidFill>
          </a:ln>
        </p:spPr>
        <p:txBody>
          <a:bodyPr/>
          <a:lstStyle/>
          <a:p>
            <a:pPr marL="457200" lvl="1" indent="0">
              <a:buNone/>
            </a:pPr>
            <a:endParaRPr lang="en-US" dirty="0"/>
          </a:p>
        </p:txBody>
      </p:sp>
      <p:sp>
        <p:nvSpPr>
          <p:cNvPr id="5" name="TextBox 4">
            <a:extLst>
              <a:ext uri="{FF2B5EF4-FFF2-40B4-BE49-F238E27FC236}">
                <a16:creationId xmlns:a16="http://schemas.microsoft.com/office/drawing/2014/main" id="{BA9CC0E8-3394-BBB7-5B62-650920F38865}"/>
              </a:ext>
            </a:extLst>
          </p:cNvPr>
          <p:cNvSpPr txBox="1"/>
          <p:nvPr/>
        </p:nvSpPr>
        <p:spPr>
          <a:xfrm>
            <a:off x="1072134" y="2150840"/>
            <a:ext cx="6094476" cy="1477328"/>
          </a:xfrm>
          <a:prstGeom prst="rect">
            <a:avLst/>
          </a:prstGeom>
          <a:noFill/>
        </p:spPr>
        <p:txBody>
          <a:bodyPr wrap="square">
            <a:spAutoFit/>
          </a:bodyPr>
          <a:lstStyle/>
          <a:p>
            <a:r>
              <a:rPr lang="en-US" b="1" i="0" dirty="0">
                <a:solidFill>
                  <a:schemeClr val="bg1"/>
                </a:solidFill>
                <a:effectLst/>
                <a:latin typeface="Google Sans"/>
              </a:rPr>
              <a:t>Types of input devices include keyboards, pointing devices, and data entry devices. Keyboards- Are primary input devices used to key in information and other command functions in the form of text into the computer. Keyboard buttons enable users to execute specific commands to the computer.</a:t>
            </a:r>
            <a:endParaRPr lang="en-US" b="1" dirty="0">
              <a:solidFill>
                <a:schemeClr val="bg1"/>
              </a:solidFill>
            </a:endParaRPr>
          </a:p>
        </p:txBody>
      </p:sp>
    </p:spTree>
    <p:extLst>
      <p:ext uri="{BB962C8B-B14F-4D97-AF65-F5344CB8AC3E}">
        <p14:creationId xmlns:p14="http://schemas.microsoft.com/office/powerpoint/2010/main" val="893571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6C151-FCA9-C909-815C-528E63F7C78D}"/>
              </a:ext>
            </a:extLst>
          </p:cNvPr>
          <p:cNvSpPr>
            <a:spLocks noGrp="1"/>
          </p:cNvSpPr>
          <p:nvPr>
            <p:ph type="ctrTitle"/>
          </p:nvPr>
        </p:nvSpPr>
        <p:spPr/>
        <p:txBody>
          <a:bodyPr>
            <a:normAutofit/>
          </a:bodyPr>
          <a:lstStyle/>
          <a:p>
            <a:r>
              <a:rPr lang="en-US" sz="2400" dirty="0"/>
              <a:t>S</a:t>
            </a:r>
          </a:p>
        </p:txBody>
      </p:sp>
      <p:sp>
        <p:nvSpPr>
          <p:cNvPr id="3" name="Subtitle 2">
            <a:extLst>
              <a:ext uri="{FF2B5EF4-FFF2-40B4-BE49-F238E27FC236}">
                <a16:creationId xmlns:a16="http://schemas.microsoft.com/office/drawing/2014/main" id="{A248FBBA-625D-E2C6-66A8-CD198E5862FF}"/>
              </a:ext>
            </a:extLst>
          </p:cNvPr>
          <p:cNvSpPr>
            <a:spLocks noGrp="1"/>
          </p:cNvSpPr>
          <p:nvPr>
            <p:ph type="subTitle" idx="1"/>
          </p:nvPr>
        </p:nvSpPr>
        <p:spPr>
          <a:xfrm>
            <a:off x="524255" y="1778508"/>
            <a:ext cx="3124200" cy="3300984"/>
          </a:xfrm>
          <a:solidFill>
            <a:schemeClr val="tx1"/>
          </a:solidFill>
          <a:ln>
            <a:solidFill>
              <a:schemeClr val="bg1"/>
            </a:solidFill>
          </a:ln>
        </p:spPr>
        <p:txBody>
          <a:bodyPr anchor="ctr">
            <a:normAutofit fontScale="62500" lnSpcReduction="20000"/>
          </a:bodyPr>
          <a:lstStyle/>
          <a:p>
            <a:pPr marL="457200" indent="-457200" algn="l">
              <a:buFont typeface="+mj-lt"/>
              <a:buAutoNum type="arabicPeriod"/>
            </a:pPr>
            <a:r>
              <a:rPr lang="en-US" b="1" dirty="0">
                <a:solidFill>
                  <a:srgbClr val="474747"/>
                </a:solidFill>
                <a:highlight>
                  <a:srgbClr val="C0C0C0"/>
                </a:highlight>
                <a:latin typeface="Google Sans"/>
              </a:rPr>
              <a:t>Monitor</a:t>
            </a:r>
            <a:r>
              <a:rPr lang="en-US" sz="2400" b="1" dirty="0">
                <a:highlight>
                  <a:srgbClr val="C0C0C0"/>
                </a:highlight>
              </a:rPr>
              <a:t> Produce audio output ,such as music ,sound effects Produce audio output ,such as music ,</a:t>
            </a:r>
            <a:r>
              <a:rPr lang="en-US" sz="2400" b="1" dirty="0">
                <a:solidFill>
                  <a:schemeClr val="bg1"/>
                </a:solidFill>
                <a:highlight>
                  <a:srgbClr val="C0C0C0"/>
                </a:highlight>
              </a:rPr>
              <a:t>sound</a:t>
            </a:r>
            <a:r>
              <a:rPr lang="en-US" sz="2400" b="1" dirty="0">
                <a:highlight>
                  <a:srgbClr val="C0C0C0"/>
                </a:highlight>
              </a:rPr>
              <a:t> effects and voice</a:t>
            </a:r>
            <a:endParaRPr lang="en-US" b="1" dirty="0">
              <a:solidFill>
                <a:srgbClr val="474747"/>
              </a:solidFill>
              <a:highlight>
                <a:srgbClr val="C0C0C0"/>
              </a:highlight>
              <a:latin typeface="Google Sans"/>
            </a:endParaRPr>
          </a:p>
          <a:p>
            <a:r>
              <a:rPr lang="en-US" b="0" i="0" dirty="0">
                <a:solidFill>
                  <a:srgbClr val="474747"/>
                </a:solidFill>
                <a:effectLst/>
                <a:highlight>
                  <a:srgbClr val="C0C0C0"/>
                </a:highlight>
                <a:latin typeface="Google Sans"/>
              </a:rPr>
              <a:t>A </a:t>
            </a:r>
            <a:r>
              <a:rPr lang="en-US" sz="2600" b="1" i="0" dirty="0">
                <a:solidFill>
                  <a:srgbClr val="474747"/>
                </a:solidFill>
                <a:effectLst/>
                <a:highlight>
                  <a:srgbClr val="C0C0C0"/>
                </a:highlight>
                <a:latin typeface="Google Sans"/>
              </a:rPr>
              <a:t>monitor is </a:t>
            </a:r>
            <a:r>
              <a:rPr lang="en-US" sz="2600" b="1" i="0" dirty="0">
                <a:solidFill>
                  <a:srgbClr val="040C28"/>
                </a:solidFill>
                <a:effectLst/>
                <a:highlight>
                  <a:srgbClr val="C0C0C0"/>
                </a:highlight>
                <a:latin typeface="Google Sans"/>
              </a:rPr>
              <a:t>an electronic output device used to display information being entered and processed on a computer</a:t>
            </a:r>
            <a:r>
              <a:rPr lang="en-US" sz="2600" b="1" i="0" dirty="0">
                <a:solidFill>
                  <a:srgbClr val="474747"/>
                </a:solidFill>
                <a:effectLst/>
                <a:highlight>
                  <a:srgbClr val="C0C0C0"/>
                </a:highlight>
                <a:latin typeface="Google Sans"/>
              </a:rPr>
              <a:t>. The primary use of a monitor is to display images, text, video, and graphics information generated by the computer via a computer's video card.</a:t>
            </a:r>
            <a:endParaRPr lang="en-US" sz="2600" b="1" dirty="0">
              <a:highlight>
                <a:srgbClr val="C0C0C0"/>
              </a:highlight>
            </a:endParaRPr>
          </a:p>
        </p:txBody>
      </p:sp>
      <p:sp>
        <p:nvSpPr>
          <p:cNvPr id="4" name="Rectangle 3">
            <a:extLst>
              <a:ext uri="{FF2B5EF4-FFF2-40B4-BE49-F238E27FC236}">
                <a16:creationId xmlns:a16="http://schemas.microsoft.com/office/drawing/2014/main" id="{AB532E6D-6980-7069-D1E3-098E5BCC2F9F}"/>
              </a:ext>
            </a:extLst>
          </p:cNvPr>
          <p:cNvSpPr/>
          <p:nvPr/>
        </p:nvSpPr>
        <p:spPr>
          <a:xfrm>
            <a:off x="3648455" y="1859471"/>
            <a:ext cx="4026409" cy="2794825"/>
          </a:xfrm>
          <a:prstGeom prst="rect">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2400" dirty="0">
                <a:solidFill>
                  <a:schemeClr val="bg1"/>
                </a:solidFill>
              </a:rPr>
              <a:t>2. </a:t>
            </a:r>
            <a:r>
              <a:rPr lang="en-US" sz="2400" b="1" dirty="0">
                <a:solidFill>
                  <a:schemeClr val="bg1"/>
                </a:solidFill>
              </a:rPr>
              <a:t>Speakers</a:t>
            </a:r>
          </a:p>
          <a:p>
            <a:pPr algn="ctr"/>
            <a:endParaRPr lang="en-US" sz="2000" b="1" dirty="0">
              <a:solidFill>
                <a:schemeClr val="bg1"/>
              </a:solidFill>
            </a:endParaRPr>
          </a:p>
          <a:p>
            <a:pPr algn="ctr"/>
            <a:r>
              <a:rPr lang="en-US" sz="2000" b="1" dirty="0">
                <a:solidFill>
                  <a:schemeClr val="bg1"/>
                </a:solidFill>
              </a:rPr>
              <a:t>Produce audio output ,such as music ,sound effects and voice</a:t>
            </a:r>
            <a:r>
              <a:rPr lang="en-US" sz="2000" b="1" dirty="0"/>
              <a:t>.</a:t>
            </a:r>
          </a:p>
        </p:txBody>
      </p:sp>
      <p:sp>
        <p:nvSpPr>
          <p:cNvPr id="6" name="Rectangle 5">
            <a:extLst>
              <a:ext uri="{FF2B5EF4-FFF2-40B4-BE49-F238E27FC236}">
                <a16:creationId xmlns:a16="http://schemas.microsoft.com/office/drawing/2014/main" id="{6D3877B4-9FE9-9EAE-1666-BFE29C5360E0}"/>
              </a:ext>
            </a:extLst>
          </p:cNvPr>
          <p:cNvSpPr/>
          <p:nvPr/>
        </p:nvSpPr>
        <p:spPr>
          <a:xfrm>
            <a:off x="0" y="715138"/>
            <a:ext cx="10122408" cy="10332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b="1" dirty="0"/>
              <a:t>Output Devices: Receiving Information from the computer </a:t>
            </a:r>
          </a:p>
        </p:txBody>
      </p:sp>
      <p:sp>
        <p:nvSpPr>
          <p:cNvPr id="8" name="Rectangle 7">
            <a:extLst>
              <a:ext uri="{FF2B5EF4-FFF2-40B4-BE49-F238E27FC236}">
                <a16:creationId xmlns:a16="http://schemas.microsoft.com/office/drawing/2014/main" id="{D6041261-AAD0-67EB-A59F-AE77E2E04F2B}"/>
              </a:ext>
            </a:extLst>
          </p:cNvPr>
          <p:cNvSpPr/>
          <p:nvPr/>
        </p:nvSpPr>
        <p:spPr>
          <a:xfrm>
            <a:off x="8010144" y="1892808"/>
            <a:ext cx="3849624" cy="2542032"/>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3.Printer</a:t>
            </a:r>
          </a:p>
          <a:p>
            <a:pPr algn="ctr"/>
            <a:r>
              <a:rPr lang="en-US" sz="2400" b="1" dirty="0">
                <a:solidFill>
                  <a:schemeClr val="bg1"/>
                </a:solidFill>
              </a:rPr>
              <a:t> </a:t>
            </a:r>
          </a:p>
          <a:p>
            <a:pPr algn="ctr"/>
            <a:endParaRPr lang="en-US" sz="2000" b="1" dirty="0">
              <a:solidFill>
                <a:schemeClr val="bg1"/>
              </a:solidFill>
            </a:endParaRPr>
          </a:p>
          <a:p>
            <a:pPr algn="ctr"/>
            <a:r>
              <a:rPr lang="en-US" sz="2000" b="1" dirty="0">
                <a:solidFill>
                  <a:schemeClr val="bg1"/>
                </a:solidFill>
              </a:rPr>
              <a:t>Creates physical copies of documents and images</a:t>
            </a:r>
          </a:p>
          <a:p>
            <a:pPr algn="ctr"/>
            <a:endParaRPr lang="en-US" sz="2000" b="1" dirty="0">
              <a:solidFill>
                <a:schemeClr val="bg1"/>
              </a:solidFill>
            </a:endParaRPr>
          </a:p>
          <a:p>
            <a:pPr algn="ctr"/>
            <a:endParaRPr lang="en-US" sz="2000" b="1" dirty="0">
              <a:solidFill>
                <a:schemeClr val="bg1"/>
              </a:solidFill>
            </a:endParaRPr>
          </a:p>
          <a:p>
            <a:pPr algn="ctr"/>
            <a:endParaRPr lang="en-US" sz="2000" b="1" dirty="0">
              <a:solidFill>
                <a:schemeClr val="bg1"/>
              </a:solidFill>
            </a:endParaRPr>
          </a:p>
        </p:txBody>
      </p:sp>
    </p:spTree>
    <p:extLst>
      <p:ext uri="{BB962C8B-B14F-4D97-AF65-F5344CB8AC3E}">
        <p14:creationId xmlns:p14="http://schemas.microsoft.com/office/powerpoint/2010/main" val="1939394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053F90-7CC0-C6A4-B6F8-68C7C49AEA77}"/>
              </a:ext>
            </a:extLst>
          </p:cNvPr>
          <p:cNvSpPr/>
          <p:nvPr/>
        </p:nvSpPr>
        <p:spPr>
          <a:xfrm>
            <a:off x="85344" y="3703320"/>
            <a:ext cx="3773424" cy="315468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42950" lvl="1" indent="-285750">
              <a:buFont typeface="Arial" panose="020B0604020202020204" pitchFamily="34" charset="0"/>
              <a:buChar char="•"/>
            </a:pPr>
            <a:r>
              <a:rPr lang="en-US" sz="2000" i="0" dirty="0">
                <a:solidFill>
                  <a:schemeClr val="bg1"/>
                </a:solidFill>
                <a:effectLst/>
                <a:latin typeface="Arial" panose="020B0604020202020204" pitchFamily="34" charset="0"/>
              </a:rPr>
              <a:t>Hardware refers to the computer's tangible components or delivery systems that store and run the written instructions provided .</a:t>
            </a:r>
            <a:endParaRPr lang="en-US" sz="2000" dirty="0">
              <a:solidFill>
                <a:schemeClr val="bg1"/>
              </a:solidFill>
            </a:endParaRPr>
          </a:p>
        </p:txBody>
      </p:sp>
      <p:sp>
        <p:nvSpPr>
          <p:cNvPr id="3" name="Rectangle 2">
            <a:extLst>
              <a:ext uri="{FF2B5EF4-FFF2-40B4-BE49-F238E27FC236}">
                <a16:creationId xmlns:a16="http://schemas.microsoft.com/office/drawing/2014/main" id="{D703E4FE-52DB-5E06-3CBD-0F82919D0728}"/>
              </a:ext>
            </a:extLst>
          </p:cNvPr>
          <p:cNvSpPr/>
          <p:nvPr/>
        </p:nvSpPr>
        <p:spPr>
          <a:xfrm>
            <a:off x="0" y="850392"/>
            <a:ext cx="6912864" cy="813816"/>
          </a:xfrm>
          <a:prstGeom prst="rect">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chemeClr val="bg1"/>
                </a:solidFill>
              </a:rPr>
              <a:t>The Relationship between Hardware and software</a:t>
            </a:r>
          </a:p>
        </p:txBody>
      </p:sp>
      <p:sp>
        <p:nvSpPr>
          <p:cNvPr id="4" name="Rectangle 3">
            <a:extLst>
              <a:ext uri="{FF2B5EF4-FFF2-40B4-BE49-F238E27FC236}">
                <a16:creationId xmlns:a16="http://schemas.microsoft.com/office/drawing/2014/main" id="{CF0C8BBD-8D8A-B438-68A8-501F8912A8E7}"/>
              </a:ext>
            </a:extLst>
          </p:cNvPr>
          <p:cNvSpPr/>
          <p:nvPr/>
        </p:nvSpPr>
        <p:spPr>
          <a:xfrm>
            <a:off x="3983734" y="3767328"/>
            <a:ext cx="3998978" cy="2404872"/>
          </a:xfrm>
          <a:prstGeom prst="rect">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effectLst/>
                <a:latin typeface="Arial" panose="020B0604020202020204" pitchFamily="34" charset="0"/>
              </a:rPr>
              <a:t>Software is a set of instructions, data or programs used to operate computers and execute specific tasks.</a:t>
            </a:r>
            <a:endParaRPr lang="en-US" sz="2000" dirty="0">
              <a:solidFill>
                <a:schemeClr val="bg1"/>
              </a:solidFill>
            </a:endParaRPr>
          </a:p>
        </p:txBody>
      </p:sp>
      <p:sp>
        <p:nvSpPr>
          <p:cNvPr id="6" name="Rectangle 5">
            <a:extLst>
              <a:ext uri="{FF2B5EF4-FFF2-40B4-BE49-F238E27FC236}">
                <a16:creationId xmlns:a16="http://schemas.microsoft.com/office/drawing/2014/main" id="{02C99552-B158-B7FA-F833-5476D08FBA08}"/>
              </a:ext>
            </a:extLst>
          </p:cNvPr>
          <p:cNvSpPr/>
          <p:nvPr/>
        </p:nvSpPr>
        <p:spPr>
          <a:xfrm>
            <a:off x="8107678" y="3703320"/>
            <a:ext cx="4084322" cy="315468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i="0" dirty="0">
                <a:solidFill>
                  <a:schemeClr val="bg1"/>
                </a:solidFill>
                <a:effectLst/>
                <a:latin typeface="Google Sans"/>
              </a:rPr>
              <a:t>a situation where two or more people or things communicate with each other or react to each another: interaction between sb and sb There's not enough interaction between the management and the workers.20 Nov 2024</a:t>
            </a:r>
            <a:endParaRPr lang="en-US" sz="2000" dirty="0">
              <a:solidFill>
                <a:schemeClr val="bg1"/>
              </a:solidFill>
            </a:endParaRPr>
          </a:p>
        </p:txBody>
      </p:sp>
      <p:sp>
        <p:nvSpPr>
          <p:cNvPr id="8" name="Rectangle 7">
            <a:extLst>
              <a:ext uri="{FF2B5EF4-FFF2-40B4-BE49-F238E27FC236}">
                <a16:creationId xmlns:a16="http://schemas.microsoft.com/office/drawing/2014/main" id="{F6177B33-DC61-851A-8ED5-6FBD9E188E67}"/>
              </a:ext>
            </a:extLst>
          </p:cNvPr>
          <p:cNvSpPr/>
          <p:nvPr/>
        </p:nvSpPr>
        <p:spPr>
          <a:xfrm>
            <a:off x="0" y="2544318"/>
            <a:ext cx="3572256" cy="81381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Hardware</a:t>
            </a:r>
          </a:p>
        </p:txBody>
      </p:sp>
      <p:sp>
        <p:nvSpPr>
          <p:cNvPr id="9" name="Rectangle 8">
            <a:extLst>
              <a:ext uri="{FF2B5EF4-FFF2-40B4-BE49-F238E27FC236}">
                <a16:creationId xmlns:a16="http://schemas.microsoft.com/office/drawing/2014/main" id="{240B3D50-63FE-F1DA-D933-CBC9D0DB0363}"/>
              </a:ext>
            </a:extLst>
          </p:cNvPr>
          <p:cNvSpPr/>
          <p:nvPr/>
        </p:nvSpPr>
        <p:spPr>
          <a:xfrm>
            <a:off x="3983734" y="2436876"/>
            <a:ext cx="3593592" cy="81381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a:t>k</a:t>
            </a:r>
            <a:r>
              <a:rPr lang="en-US" sz="2400" b="1" dirty="0">
                <a:solidFill>
                  <a:schemeClr val="bg1"/>
                </a:solidFill>
              </a:rPr>
              <a:t>S</a:t>
            </a:r>
            <a:r>
              <a:rPr lang="en-US" sz="2400" b="1">
                <a:solidFill>
                  <a:schemeClr val="bg1"/>
                </a:solidFill>
              </a:rPr>
              <a:t>oftware</a:t>
            </a:r>
            <a:endParaRPr lang="en-US" sz="2400" b="1" dirty="0"/>
          </a:p>
        </p:txBody>
      </p:sp>
      <p:sp>
        <p:nvSpPr>
          <p:cNvPr id="10" name="Rectangle 9">
            <a:extLst>
              <a:ext uri="{FF2B5EF4-FFF2-40B4-BE49-F238E27FC236}">
                <a16:creationId xmlns:a16="http://schemas.microsoft.com/office/drawing/2014/main" id="{F5649526-27D3-4A2C-3DD5-D3FB85F75690}"/>
              </a:ext>
            </a:extLst>
          </p:cNvPr>
          <p:cNvSpPr/>
          <p:nvPr/>
        </p:nvSpPr>
        <p:spPr>
          <a:xfrm>
            <a:off x="7982712" y="2436876"/>
            <a:ext cx="3998978" cy="81381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Interaction</a:t>
            </a:r>
          </a:p>
        </p:txBody>
      </p:sp>
    </p:spTree>
    <p:extLst>
      <p:ext uri="{BB962C8B-B14F-4D97-AF65-F5344CB8AC3E}">
        <p14:creationId xmlns:p14="http://schemas.microsoft.com/office/powerpoint/2010/main" val="2031491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26B1C-3304-A8C8-00CA-907866A1B62C}"/>
              </a:ext>
            </a:extLst>
          </p:cNvPr>
          <p:cNvSpPr>
            <a:spLocks noGrp="1"/>
          </p:cNvSpPr>
          <p:nvPr>
            <p:ph type="ctrTitle"/>
          </p:nvPr>
        </p:nvSpPr>
        <p:spPr/>
        <p:txBody>
          <a:bodyPr>
            <a:normAutofit/>
          </a:bodyPr>
          <a:lstStyle/>
          <a:p>
            <a:br>
              <a:rPr lang="en-US" sz="2400" dirty="0"/>
            </a:br>
            <a:br>
              <a:rPr lang="en-US" sz="2400" dirty="0"/>
            </a:br>
            <a:br>
              <a:rPr lang="en-US" sz="2400" dirty="0"/>
            </a:br>
            <a:br>
              <a:rPr lang="en-US" sz="2400" dirty="0"/>
            </a:br>
            <a:br>
              <a:rPr lang="en-US" sz="2400" dirty="0"/>
            </a:br>
            <a:endParaRPr lang="en-US" sz="2400" dirty="0"/>
          </a:p>
        </p:txBody>
      </p:sp>
      <p:sp>
        <p:nvSpPr>
          <p:cNvPr id="3" name="Subtitle 2">
            <a:extLst>
              <a:ext uri="{FF2B5EF4-FFF2-40B4-BE49-F238E27FC236}">
                <a16:creationId xmlns:a16="http://schemas.microsoft.com/office/drawing/2014/main" id="{F8F53090-96F9-4F01-CE2C-FE6902867991}"/>
              </a:ext>
            </a:extLst>
          </p:cNvPr>
          <p:cNvSpPr>
            <a:spLocks noGrp="1"/>
          </p:cNvSpPr>
          <p:nvPr>
            <p:ph type="subTitle" idx="1"/>
          </p:nvPr>
        </p:nvSpPr>
        <p:spPr>
          <a:xfrm>
            <a:off x="109728" y="109728"/>
            <a:ext cx="10558272" cy="5148072"/>
          </a:xfrm>
        </p:spPr>
        <p:txBody>
          <a:bodyPr>
            <a:normAutofit fontScale="92500" lnSpcReduction="20000"/>
          </a:bodyPr>
          <a:lstStyle/>
          <a:p>
            <a:r>
              <a:rPr lang="en-US" sz="2800" b="1" dirty="0"/>
              <a:t>Putting it Together :A Simple Computer System </a:t>
            </a:r>
          </a:p>
          <a:p>
            <a:pPr marL="457200" indent="-457200">
              <a:buFont typeface="+mj-lt"/>
              <a:buAutoNum type="arabicPeriod"/>
            </a:pPr>
            <a:r>
              <a:rPr lang="en-US" dirty="0"/>
              <a:t>Input</a:t>
            </a:r>
          </a:p>
          <a:p>
            <a:pPr algn="r"/>
            <a:endParaRPr lang="en-US" dirty="0"/>
          </a:p>
          <a:p>
            <a:r>
              <a:rPr lang="en-US" dirty="0"/>
              <a:t>Information is entered through input devices like the keyboard and mouse .</a:t>
            </a:r>
          </a:p>
          <a:p>
            <a:endParaRPr lang="en-US" dirty="0"/>
          </a:p>
          <a:p>
            <a:r>
              <a:rPr lang="en-US" dirty="0"/>
              <a:t>2.Processing </a:t>
            </a:r>
          </a:p>
          <a:p>
            <a:endParaRPr lang="en-US" dirty="0"/>
          </a:p>
          <a:p>
            <a:r>
              <a:rPr lang="en-US" dirty="0"/>
              <a:t>The CPU interprets and executes instructions from software, manipulating data</a:t>
            </a:r>
          </a:p>
          <a:p>
            <a:endParaRPr lang="en-US" dirty="0"/>
          </a:p>
          <a:p>
            <a:r>
              <a:rPr lang="en-US" dirty="0"/>
              <a:t>3.Output </a:t>
            </a:r>
          </a:p>
          <a:p>
            <a:endParaRPr lang="en-US" dirty="0"/>
          </a:p>
          <a:p>
            <a:r>
              <a:rPr lang="en-US" dirty="0"/>
              <a:t>Processed information output devices like the monitor and speakers.</a:t>
            </a:r>
          </a:p>
          <a:p>
            <a:r>
              <a:rPr lang="en-US" dirty="0"/>
              <a:t>4. Storage</a:t>
            </a:r>
          </a:p>
          <a:p>
            <a:endParaRPr lang="en-US" dirty="0"/>
          </a:p>
          <a:p>
            <a:r>
              <a:rPr lang="en-US" dirty="0"/>
              <a:t>Data is stored permanently on storage devices for future use .</a:t>
            </a:r>
          </a:p>
        </p:txBody>
      </p:sp>
    </p:spTree>
    <p:extLst>
      <p:ext uri="{BB962C8B-B14F-4D97-AF65-F5344CB8AC3E}">
        <p14:creationId xmlns:p14="http://schemas.microsoft.com/office/powerpoint/2010/main" val="2677135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525C9-B6B9-03FF-EA68-E3DFAA74612B}"/>
              </a:ext>
            </a:extLst>
          </p:cNvPr>
          <p:cNvSpPr>
            <a:spLocks noGrp="1"/>
          </p:cNvSpPr>
          <p:nvPr>
            <p:ph type="title"/>
          </p:nvPr>
        </p:nvSpPr>
        <p:spPr/>
        <p:txBody>
          <a:bodyPr>
            <a:normAutofit/>
          </a:bodyPr>
          <a:lstStyle/>
          <a:p>
            <a:r>
              <a:rPr lang="en-US" sz="4000" b="1" dirty="0"/>
              <a:t>Quiz :Test Your Knowledge</a:t>
            </a:r>
          </a:p>
        </p:txBody>
      </p:sp>
      <p:sp>
        <p:nvSpPr>
          <p:cNvPr id="3" name="Content Placeholder 2">
            <a:extLst>
              <a:ext uri="{FF2B5EF4-FFF2-40B4-BE49-F238E27FC236}">
                <a16:creationId xmlns:a16="http://schemas.microsoft.com/office/drawing/2014/main" id="{BFC0325C-B951-D99D-64DE-67F3EDA63781}"/>
              </a:ext>
            </a:extLst>
          </p:cNvPr>
          <p:cNvSpPr>
            <a:spLocks noGrp="1"/>
          </p:cNvSpPr>
          <p:nvPr>
            <p:ph idx="1"/>
          </p:nvPr>
        </p:nvSpPr>
        <p:spPr>
          <a:xfrm>
            <a:off x="176271" y="2060155"/>
            <a:ext cx="5640636" cy="2765233"/>
          </a:xfrm>
        </p:spPr>
        <p:txBody>
          <a:bodyPr>
            <a:normAutofit/>
          </a:bodyPr>
          <a:lstStyle/>
          <a:p>
            <a:pPr marL="457200" indent="-457200">
              <a:buFont typeface="+mj-lt"/>
              <a:buAutoNum type="arabicPeriod"/>
            </a:pPr>
            <a:r>
              <a:rPr lang="en-US" sz="2000" dirty="0"/>
              <a:t>What is the function of the CPU?</a:t>
            </a:r>
          </a:p>
          <a:p>
            <a:pPr marL="0" indent="0">
              <a:buNone/>
            </a:pPr>
            <a:endParaRPr lang="en-US" sz="2000" dirty="0"/>
          </a:p>
          <a:p>
            <a:pPr marL="0" indent="0">
              <a:buNone/>
            </a:pPr>
            <a:r>
              <a:rPr lang="en-US" sz="2000" dirty="0"/>
              <a:t>2.  What is the difference between RAM and Storage?</a:t>
            </a:r>
          </a:p>
          <a:p>
            <a:pPr marL="0" indent="0">
              <a:buNone/>
            </a:pPr>
            <a:endParaRPr lang="en-US" sz="2000" dirty="0"/>
          </a:p>
          <a:p>
            <a:pPr marL="0" indent="0">
              <a:buNone/>
            </a:pPr>
            <a:r>
              <a:rPr lang="en-US" sz="2000" dirty="0"/>
              <a:t>3.  Name two input devices and two output devices.</a:t>
            </a:r>
          </a:p>
        </p:txBody>
      </p:sp>
      <p:sp>
        <p:nvSpPr>
          <p:cNvPr id="4" name="Rectangle 3">
            <a:extLst>
              <a:ext uri="{FF2B5EF4-FFF2-40B4-BE49-F238E27FC236}">
                <a16:creationId xmlns:a16="http://schemas.microsoft.com/office/drawing/2014/main" id="{8C38137B-2AE3-70FC-A602-02BC65DF9DDD}"/>
              </a:ext>
            </a:extLst>
          </p:cNvPr>
          <p:cNvSpPr/>
          <p:nvPr/>
        </p:nvSpPr>
        <p:spPr>
          <a:xfrm>
            <a:off x="5644309" y="2065663"/>
            <a:ext cx="5736116" cy="2974554"/>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dirty="0">
                <a:highlight>
                  <a:srgbClr val="000000"/>
                </a:highlight>
              </a:rPr>
              <a:t>TO process information and  execute instructions.</a:t>
            </a:r>
          </a:p>
          <a:p>
            <a:pPr marL="285750" indent="-285750" algn="ctr">
              <a:buFont typeface="Arial" panose="020B0604020202020204" pitchFamily="34" charset="0"/>
              <a:buChar char="•"/>
            </a:pPr>
            <a:endParaRPr lang="en-US" dirty="0">
              <a:highlight>
                <a:srgbClr val="000000"/>
              </a:highlight>
            </a:endParaRPr>
          </a:p>
          <a:p>
            <a:pPr marL="285750" indent="-285750" algn="ctr">
              <a:buFont typeface="Arial" panose="020B0604020202020204" pitchFamily="34" charset="0"/>
              <a:buChar char="•"/>
            </a:pPr>
            <a:endParaRPr lang="en-US" dirty="0">
              <a:highlight>
                <a:srgbClr val="000000"/>
              </a:highlight>
            </a:endParaRPr>
          </a:p>
          <a:p>
            <a:pPr marL="285750" indent="-285750" algn="ctr">
              <a:buFont typeface="Arial" panose="020B0604020202020204" pitchFamily="34" charset="0"/>
              <a:buChar char="•"/>
            </a:pPr>
            <a:endParaRPr lang="en-US" dirty="0">
              <a:highlight>
                <a:srgbClr val="000000"/>
              </a:highlight>
            </a:endParaRPr>
          </a:p>
          <a:p>
            <a:pPr marL="285750" indent="-285750" algn="ctr">
              <a:buFont typeface="Arial" panose="020B0604020202020204" pitchFamily="34" charset="0"/>
              <a:buChar char="•"/>
            </a:pPr>
            <a:r>
              <a:rPr lang="en-US" dirty="0">
                <a:highlight>
                  <a:srgbClr val="000000"/>
                </a:highlight>
              </a:rPr>
              <a:t>RAM is temporary storage for active data .while storage is permanent storage </a:t>
            </a:r>
          </a:p>
          <a:p>
            <a:pPr marL="285750" indent="-285750" algn="ctr">
              <a:buFont typeface="Arial" panose="020B0604020202020204" pitchFamily="34" charset="0"/>
              <a:buChar char="•"/>
            </a:pPr>
            <a:endParaRPr lang="en-US" dirty="0">
              <a:highlight>
                <a:srgbClr val="000000"/>
              </a:highlight>
            </a:endParaRPr>
          </a:p>
          <a:p>
            <a:pPr marL="285750" indent="-285750" algn="ctr">
              <a:buFont typeface="Arial" panose="020B0604020202020204" pitchFamily="34" charset="0"/>
              <a:buChar char="•"/>
            </a:pPr>
            <a:endParaRPr lang="en-US" dirty="0">
              <a:highlight>
                <a:srgbClr val="000000"/>
              </a:highlight>
            </a:endParaRPr>
          </a:p>
          <a:p>
            <a:pPr marL="285750" indent="-285750" algn="ctr">
              <a:buFont typeface="Arial" panose="020B0604020202020204" pitchFamily="34" charset="0"/>
              <a:buChar char="•"/>
            </a:pPr>
            <a:r>
              <a:rPr lang="en-US" dirty="0">
                <a:highlight>
                  <a:srgbClr val="000000"/>
                </a:highlight>
              </a:rPr>
              <a:t>Input :keyboard ,mouse :Output :monitor ,speakers.</a:t>
            </a:r>
          </a:p>
        </p:txBody>
      </p:sp>
    </p:spTree>
    <p:extLst>
      <p:ext uri="{BB962C8B-B14F-4D97-AF65-F5344CB8AC3E}">
        <p14:creationId xmlns:p14="http://schemas.microsoft.com/office/powerpoint/2010/main" val="3911461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76EA2-BA34-B314-FE51-563E327D529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5745DE2-0451-E218-BC10-A65EA3899B8F}"/>
              </a:ext>
            </a:extLst>
          </p:cNvPr>
          <p:cNvSpPr>
            <a:spLocks noGrp="1"/>
          </p:cNvSpPr>
          <p:nvPr>
            <p:ph idx="1"/>
          </p:nvPr>
        </p:nvSpPr>
        <p:spPr/>
        <p:txBody>
          <a:bodyPr/>
          <a:lstStyle/>
          <a:p>
            <a:endParaRPr lang="en-US"/>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19829160-4BF9-E59A-2FAB-50445381899A}"/>
                  </a:ext>
                </a:extLst>
              </p:cNvPr>
              <p:cNvGraphicFramePr>
                <a:graphicFrameLocks noChangeAspect="1"/>
              </p:cNvGraphicFramePr>
              <p:nvPr>
                <p:extLst>
                  <p:ext uri="{D42A27DB-BD31-4B8C-83A1-F6EECF244321}">
                    <p14:modId xmlns:p14="http://schemas.microsoft.com/office/powerpoint/2010/main" val="2489692121"/>
                  </p:ext>
                </p:extLst>
              </p:nvPr>
            </p:nvGraphicFramePr>
            <p:xfrm>
              <a:off x="3899232" y="5179433"/>
              <a:ext cx="3035824" cy="1707651"/>
            </p:xfrm>
            <a:graphic>
              <a:graphicData uri="http://schemas.microsoft.com/office/powerpoint/2016/slidezoom">
                <pslz:sldZm>
                  <pslz:sldZmObj sldId="265" cId="3911461026">
                    <pslz:zmPr id="{3CB705D5-D8EC-4707-80AC-19F11EDF33A3}" returnToParent="0" transitionDur="1000">
                      <p166:blipFill xmlns:p166="http://schemas.microsoft.com/office/powerpoint/2016/6/main">
                        <a:blip r:embed="rId2"/>
                        <a:stretch>
                          <a:fillRect/>
                        </a:stretch>
                      </p166:blipFill>
                      <p166:spPr xmlns:p166="http://schemas.microsoft.com/office/powerpoint/2016/6/main">
                        <a:xfrm>
                          <a:off x="0" y="0"/>
                          <a:ext cx="3035824" cy="1707651"/>
                        </a:xfrm>
                        <a:prstGeom prst="rect">
                          <a:avLst/>
                        </a:prstGeom>
                        <a:ln w="3175">
                          <a:solidFill>
                            <a:prstClr val="ltGray"/>
                          </a:solidFill>
                        </a:ln>
                      </p166:spPr>
                    </pslz:zmPr>
                  </pslz:sldZmObj>
                </pslz:sldZm>
              </a:graphicData>
            </a:graphic>
          </p:graphicFrame>
        </mc:Choice>
        <mc:Fallback xmlns="">
          <p:pic>
            <p:nvPicPr>
              <p:cNvPr id="5" name="Slide Zoom 4">
                <a:hlinkClick r:id="rId3" action="ppaction://hlinksldjump"/>
                <a:extLst>
                  <a:ext uri="{FF2B5EF4-FFF2-40B4-BE49-F238E27FC236}">
                    <a16:creationId xmlns:a16="http://schemas.microsoft.com/office/drawing/2014/main" id="{19829160-4BF9-E59A-2FAB-50445381899A}"/>
                  </a:ext>
                </a:extLst>
              </p:cNvPr>
              <p:cNvPicPr>
                <a:picLocks noGrp="1" noRot="1" noChangeAspect="1" noMove="1" noResize="1" noEditPoints="1" noAdjustHandles="1" noChangeArrowheads="1" noChangeShapeType="1"/>
              </p:cNvPicPr>
              <p:nvPr/>
            </p:nvPicPr>
            <p:blipFill>
              <a:blip r:embed="rId4"/>
              <a:stretch>
                <a:fillRect/>
              </a:stretch>
            </p:blipFill>
            <p:spPr>
              <a:xfrm>
                <a:off x="3899232" y="5179433"/>
                <a:ext cx="3035824" cy="1707651"/>
              </a:xfrm>
              <a:prstGeom prst="rect">
                <a:avLst/>
              </a:prstGeom>
              <a:ln w="3175">
                <a:solidFill>
                  <a:prstClr val="ltGray"/>
                </a:solidFill>
              </a:ln>
            </p:spPr>
          </p:pic>
        </mc:Fallback>
      </mc:AlternateContent>
    </p:spTree>
    <p:extLst>
      <p:ext uri="{BB962C8B-B14F-4D97-AF65-F5344CB8AC3E}">
        <p14:creationId xmlns:p14="http://schemas.microsoft.com/office/powerpoint/2010/main" val="143223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254</TotalTime>
  <Words>547</Words>
  <Application>Microsoft Office PowerPoint</Application>
  <PresentationFormat>Widescreen</PresentationFormat>
  <Paragraphs>93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Google Sans</vt:lpstr>
      <vt:lpstr>Wingdings 3</vt:lpstr>
      <vt:lpstr>Ion Boardroom</vt:lpstr>
      <vt:lpstr>computer</vt:lpstr>
      <vt:lpstr>Hardware</vt:lpstr>
      <vt:lpstr>   </vt:lpstr>
      <vt:lpstr>Input Devices: Commuincation with the computer</vt:lpstr>
      <vt:lpstr>S</vt:lpstr>
      <vt:lpstr>PowerPoint Presentation</vt:lpstr>
      <vt:lpstr>     </vt:lpstr>
      <vt:lpstr>Quiz :Test Your Knowledge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BIJWASAN</dc:creator>
  <cp:lastModifiedBy>BIJWASAN</cp:lastModifiedBy>
  <cp:revision>7</cp:revision>
  <dcterms:created xsi:type="dcterms:W3CDTF">2024-11-25T07:08:19Z</dcterms:created>
  <dcterms:modified xsi:type="dcterms:W3CDTF">2024-12-04T06:36:13Z</dcterms:modified>
</cp:coreProperties>
</file>