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1" r:id="rId4"/>
    <p:sldId id="260" r:id="rId5"/>
    <p:sldId id="259" r:id="rId6"/>
    <p:sldId id="262" r:id="rId7"/>
    <p:sldId id="267" r:id="rId8"/>
    <p:sldId id="263" r:id="rId9"/>
    <p:sldId id="264" r:id="rId10"/>
    <p:sldId id="265" r:id="rId11"/>
    <p:sldId id="266" r:id="rId12"/>
    <p:sldId id="268" r:id="rId13"/>
    <p:sldId id="270" r:id="rId14"/>
    <p:sldId id="271"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475" autoAdjust="0"/>
  </p:normalViewPr>
  <p:slideViewPr>
    <p:cSldViewPr snapToGrid="0">
      <p:cViewPr varScale="1">
        <p:scale>
          <a:sx n="62" d="100"/>
          <a:sy n="62"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6E97A-06DA-47B6-AB7B-06DC9E9CA639}"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21D46-A738-4DCB-9671-F0CC0E2A612B}" type="slidenum">
              <a:rPr lang="en-US" smtClean="0"/>
              <a:t>‹#›</a:t>
            </a:fld>
            <a:endParaRPr lang="en-US"/>
          </a:p>
        </p:txBody>
      </p:sp>
    </p:spTree>
    <p:extLst>
      <p:ext uri="{BB962C8B-B14F-4D97-AF65-F5344CB8AC3E}">
        <p14:creationId xmlns:p14="http://schemas.microsoft.com/office/powerpoint/2010/main" val="82814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F920-CD5A-17F4-D9D9-4077E7CD5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B80D64-CCA4-C189-1167-E6DEB6E22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A6464-5EB9-E8CC-0F54-C523DCAAFDCD}"/>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920AE6AA-405E-D6D3-679E-07FA011CD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3D781-CAC7-1E92-1DD7-E852C9D37F7F}"/>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354648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A23A-291D-428B-D798-D8C8FDA60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01179-FF0B-E190-229D-937456B65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2CC0-2BA0-94E6-4014-8BE91BF68761}"/>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432B614A-BA6B-9706-2589-1D27017D3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C7311-4ABF-0B73-1C66-6D10FF389F8B}"/>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312549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96E10-C910-DFF2-DD2C-C3BF72DB3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8B2550-64C3-BE37-2AE0-B5374F63BC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04DB4-B1B2-75C1-358A-D8E6EFE718C1}"/>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6578F46B-68B4-C761-12C6-AEFE6AE89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21B5F-ED54-9D26-2903-5E4AAA9EEC19}"/>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250765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88B0-8208-FC46-7BE6-7A10BA17E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2AE3A-C84C-E970-AFD6-073506972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433C1-93EE-F01B-140C-9B8730394A8C}"/>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94EA8834-E185-D186-27D1-CE42EBE47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A458-D2FD-AE8F-E031-A82CFCDC67D3}"/>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359670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CCCD-1A1B-7DE5-5F11-A33222778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668E6A-08CF-97BD-6AC0-DAD981BB6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0A1F0-98ED-9483-0F97-A356144B4282}"/>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FD724C9B-48D1-73C3-B0AE-ED4D1663E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2744D-4BFF-EC3E-19DB-FC9219023957}"/>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150518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BFB0-F8B5-CF32-67D8-3391DB95F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4FC76B-9947-A42E-BA4D-94EBCDB2E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5089BF-EA8C-2EA7-B7EF-E1844A31F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54B0D-B3D6-5AD8-797F-220A0E2ABE62}"/>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6" name="Footer Placeholder 5">
            <a:extLst>
              <a:ext uri="{FF2B5EF4-FFF2-40B4-BE49-F238E27FC236}">
                <a16:creationId xmlns:a16="http://schemas.microsoft.com/office/drawing/2014/main" id="{B7F70E27-568D-F661-59AE-D19522E91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8E130-E3EC-C449-372E-FFCF90A87099}"/>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305133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2316-A60C-1EC9-C943-AB3D508C53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7391FF-7060-9D61-DD51-F35D6F3B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DF3F37-5FFD-E39F-5B8D-078617A3F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4AA86-0EE4-5E3A-575B-8156E207A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319CD-1BB7-5443-FCA2-C348B1AFF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927BF6-2245-B958-0937-060BAB8A40A1}"/>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8" name="Footer Placeholder 7">
            <a:extLst>
              <a:ext uri="{FF2B5EF4-FFF2-40B4-BE49-F238E27FC236}">
                <a16:creationId xmlns:a16="http://schemas.microsoft.com/office/drawing/2014/main" id="{497602B3-06B5-E33A-02A5-489785370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848E7B-B10C-03A0-BEA3-8F4864024BB6}"/>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425148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F708-6762-1811-0C52-A67CB1A242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0154A8-5E67-B33D-E5D9-988AC4CBB465}"/>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4" name="Footer Placeholder 3">
            <a:extLst>
              <a:ext uri="{FF2B5EF4-FFF2-40B4-BE49-F238E27FC236}">
                <a16:creationId xmlns:a16="http://schemas.microsoft.com/office/drawing/2014/main" id="{C21749E0-88F6-A75A-AD60-C72DA3E579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797AEB-763A-CE57-A69F-9D17D3147DE7}"/>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353957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599F7-4AE3-7E5C-DBE4-9DBDD322AA9C}"/>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3" name="Footer Placeholder 2">
            <a:extLst>
              <a:ext uri="{FF2B5EF4-FFF2-40B4-BE49-F238E27FC236}">
                <a16:creationId xmlns:a16="http://schemas.microsoft.com/office/drawing/2014/main" id="{98F728F9-BAC0-E715-FE8C-9696EA09D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87A98-83A9-A8B4-63C5-5F5834F8A43D}"/>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260166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6B9C-814C-4113-8F3E-CE79854D4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46CD4-4F5C-F0AB-5877-6B833456C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F35751-8C97-6C97-14A2-4D62936C0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E8C2F-C2BA-3AE7-C528-B438EF0ED72F}"/>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6" name="Footer Placeholder 5">
            <a:extLst>
              <a:ext uri="{FF2B5EF4-FFF2-40B4-BE49-F238E27FC236}">
                <a16:creationId xmlns:a16="http://schemas.microsoft.com/office/drawing/2014/main" id="{13EC95A2-1B13-C6D4-D91D-7A78BBBB3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A001D-F241-C8EC-E997-6596AE05191C}"/>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21700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4859-384C-ABF8-EEE8-DBED17334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E30543-E6EE-5EAA-9861-FFE9BC27E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12D9B9-48F2-ACD9-28D5-3130935F8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047E4-0C40-668B-F6D7-5800A5D63A87}"/>
              </a:ext>
            </a:extLst>
          </p:cNvPr>
          <p:cNvSpPr>
            <a:spLocks noGrp="1"/>
          </p:cNvSpPr>
          <p:nvPr>
            <p:ph type="dt" sz="half" idx="10"/>
          </p:nvPr>
        </p:nvSpPr>
        <p:spPr/>
        <p:txBody>
          <a:bodyPr/>
          <a:lstStyle/>
          <a:p>
            <a:fld id="{2884E118-2F6C-4A48-9D8B-A3BF33004978}" type="datetimeFigureOut">
              <a:rPr lang="en-US" smtClean="0"/>
              <a:t>5/18/2024</a:t>
            </a:fld>
            <a:endParaRPr lang="en-US"/>
          </a:p>
        </p:txBody>
      </p:sp>
      <p:sp>
        <p:nvSpPr>
          <p:cNvPr id="6" name="Footer Placeholder 5">
            <a:extLst>
              <a:ext uri="{FF2B5EF4-FFF2-40B4-BE49-F238E27FC236}">
                <a16:creationId xmlns:a16="http://schemas.microsoft.com/office/drawing/2014/main" id="{B5827ED0-3BA7-4729-00BD-9FBE8BBE2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27529-3438-5709-5842-1AA12CCE04C3}"/>
              </a:ext>
            </a:extLst>
          </p:cNvPr>
          <p:cNvSpPr>
            <a:spLocks noGrp="1"/>
          </p:cNvSpPr>
          <p:nvPr>
            <p:ph type="sldNum" sz="quarter" idx="12"/>
          </p:nvPr>
        </p:nvSpPr>
        <p:spPr/>
        <p:txBody>
          <a:bodyPr/>
          <a:lstStyle/>
          <a:p>
            <a:fld id="{D4EBFEE5-8D85-450A-AECC-0F4A22FAE3FF}" type="slidenum">
              <a:rPr lang="en-US" smtClean="0"/>
              <a:t>‹#›</a:t>
            </a:fld>
            <a:endParaRPr lang="en-US"/>
          </a:p>
        </p:txBody>
      </p:sp>
    </p:spTree>
    <p:extLst>
      <p:ext uri="{BB962C8B-B14F-4D97-AF65-F5344CB8AC3E}">
        <p14:creationId xmlns:p14="http://schemas.microsoft.com/office/powerpoint/2010/main" val="228587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FAC89-FF1E-A5BB-1462-7BEBB29376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9A124-2003-1404-4A70-662FFFEAB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35BC1-FAB3-A78E-8F37-EB9CACDFE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4E118-2F6C-4A48-9D8B-A3BF33004978}" type="datetimeFigureOut">
              <a:rPr lang="en-US" smtClean="0"/>
              <a:t>5/18/2024</a:t>
            </a:fld>
            <a:endParaRPr lang="en-US"/>
          </a:p>
        </p:txBody>
      </p:sp>
      <p:sp>
        <p:nvSpPr>
          <p:cNvPr id="5" name="Footer Placeholder 4">
            <a:extLst>
              <a:ext uri="{FF2B5EF4-FFF2-40B4-BE49-F238E27FC236}">
                <a16:creationId xmlns:a16="http://schemas.microsoft.com/office/drawing/2014/main" id="{EDE0B021-804E-8A50-CA85-283BC949C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73AF2-858E-DF55-19EA-B123EE150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BFEE5-8D85-450A-AECC-0F4A22FAE3FF}" type="slidenum">
              <a:rPr lang="en-US" smtClean="0"/>
              <a:t>‹#›</a:t>
            </a:fld>
            <a:endParaRPr lang="en-US"/>
          </a:p>
        </p:txBody>
      </p:sp>
    </p:spTree>
    <p:extLst>
      <p:ext uri="{BB962C8B-B14F-4D97-AF65-F5344CB8AC3E}">
        <p14:creationId xmlns:p14="http://schemas.microsoft.com/office/powerpoint/2010/main" val="225445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1">
            <a:extLst>
              <a:ext uri="{FF2B5EF4-FFF2-40B4-BE49-F238E27FC236}">
                <a16:creationId xmlns:a16="http://schemas.microsoft.com/office/drawing/2014/main" id="{9DADDA94-2A8E-00E0-013A-6ECCC1D786D8}"/>
              </a:ext>
            </a:extLst>
          </p:cNvPr>
          <p:cNvPicPr preferRelativeResize="0"/>
          <p:nvPr/>
        </p:nvPicPr>
        <p:blipFill rotWithShape="1">
          <a:blip r:embed="rId2">
            <a:alphaModFix/>
          </a:blip>
          <a:srcRect/>
          <a:stretch/>
        </p:blipFill>
        <p:spPr>
          <a:xfrm>
            <a:off x="592" y="40976"/>
            <a:ext cx="12190815" cy="6776049"/>
          </a:xfrm>
          <a:prstGeom prst="rect">
            <a:avLst/>
          </a:prstGeom>
          <a:noFill/>
          <a:ln>
            <a:noFill/>
          </a:ln>
          <a:effectLst/>
        </p:spPr>
      </p:pic>
      <p:sp>
        <p:nvSpPr>
          <p:cNvPr id="3" name="TextBox 2">
            <a:extLst>
              <a:ext uri="{FF2B5EF4-FFF2-40B4-BE49-F238E27FC236}">
                <a16:creationId xmlns:a16="http://schemas.microsoft.com/office/drawing/2014/main" id="{8FF22B46-73EF-1DFB-8BDE-37872B6E023E}"/>
              </a:ext>
            </a:extLst>
          </p:cNvPr>
          <p:cNvSpPr txBox="1"/>
          <p:nvPr/>
        </p:nvSpPr>
        <p:spPr>
          <a:xfrm>
            <a:off x="4617720" y="3718559"/>
            <a:ext cx="3566160" cy="132343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Britannic Bold" panose="020B0903060703020204" pitchFamily="34" charset="0"/>
              </a:rPr>
              <a:t>Heart Disease </a:t>
            </a:r>
          </a:p>
          <a:p>
            <a:endParaRPr lang="en-US" sz="4000" b="1" dirty="0">
              <a:solidFill>
                <a:srgbClr val="FF0000"/>
              </a:solidFill>
              <a:effectLst>
                <a:outerShdw blurRad="38100" dist="38100" dir="2700000" algn="tl">
                  <a:srgbClr val="000000">
                    <a:alpha val="43137"/>
                  </a:srgbClr>
                </a:outerShdw>
              </a:effectLst>
              <a:latin typeface="Britannic Bold" panose="020B0903060703020204" pitchFamily="34" charset="0"/>
            </a:endParaRPr>
          </a:p>
        </p:txBody>
      </p:sp>
      <p:sp>
        <p:nvSpPr>
          <p:cNvPr id="4" name="TextBox 3">
            <a:extLst>
              <a:ext uri="{FF2B5EF4-FFF2-40B4-BE49-F238E27FC236}">
                <a16:creationId xmlns:a16="http://schemas.microsoft.com/office/drawing/2014/main" id="{52321333-64DE-A2A6-4411-001E9416254F}"/>
              </a:ext>
            </a:extLst>
          </p:cNvPr>
          <p:cNvSpPr txBox="1"/>
          <p:nvPr/>
        </p:nvSpPr>
        <p:spPr>
          <a:xfrm>
            <a:off x="8778240" y="5884872"/>
            <a:ext cx="3230880" cy="461665"/>
          </a:xfrm>
          <a:prstGeom prst="rect">
            <a:avLst/>
          </a:prstGeom>
          <a:noFill/>
        </p:spPr>
        <p:txBody>
          <a:bodyPr wrap="square" rtlCol="0">
            <a:spAutoFit/>
          </a:bodyPr>
          <a:lstStyle/>
          <a:p>
            <a:r>
              <a:rPr lang="en-US" sz="2400" b="1" dirty="0"/>
              <a:t> -  Shinde Shweta </a:t>
            </a:r>
          </a:p>
        </p:txBody>
      </p:sp>
      <p:pic>
        <p:nvPicPr>
          <p:cNvPr id="6" name="Picture 5">
            <a:extLst>
              <a:ext uri="{FF2B5EF4-FFF2-40B4-BE49-F238E27FC236}">
                <a16:creationId xmlns:a16="http://schemas.microsoft.com/office/drawing/2014/main" id="{57AA8BC4-2C98-E93D-0CAB-76D7AD40B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511" y="4515504"/>
            <a:ext cx="1704975" cy="1600200"/>
          </a:xfrm>
          <a:prstGeom prst="rect">
            <a:avLst/>
          </a:prstGeom>
        </p:spPr>
      </p:pic>
    </p:spTree>
    <p:extLst>
      <p:ext uri="{BB962C8B-B14F-4D97-AF65-F5344CB8AC3E}">
        <p14:creationId xmlns:p14="http://schemas.microsoft.com/office/powerpoint/2010/main" val="38417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508E89-1C55-A886-6819-E4D5F0DE3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09" y="613172"/>
            <a:ext cx="10449469" cy="5192460"/>
          </a:xfrm>
          <a:prstGeom prst="rect">
            <a:avLst/>
          </a:prstGeom>
        </p:spPr>
      </p:pic>
      <p:sp>
        <p:nvSpPr>
          <p:cNvPr id="4" name="TextBox 3">
            <a:extLst>
              <a:ext uri="{FF2B5EF4-FFF2-40B4-BE49-F238E27FC236}">
                <a16:creationId xmlns:a16="http://schemas.microsoft.com/office/drawing/2014/main" id="{4BFFEF87-388A-4C00-D01E-5D64E54158B1}"/>
              </a:ext>
            </a:extLst>
          </p:cNvPr>
          <p:cNvSpPr txBox="1"/>
          <p:nvPr/>
        </p:nvSpPr>
        <p:spPr>
          <a:xfrm>
            <a:off x="477611" y="171050"/>
            <a:ext cx="9565549" cy="738664"/>
          </a:xfrm>
          <a:prstGeom prst="rect">
            <a:avLst/>
          </a:prstGeom>
          <a:noFill/>
        </p:spPr>
        <p:txBody>
          <a:bodyPr wrap="square" rtlCol="0">
            <a:spAutoFit/>
          </a:bodyPr>
          <a:lstStyle/>
          <a:p>
            <a:r>
              <a:rPr lang="en-US" sz="2400" b="1" i="0" dirty="0">
                <a:solidFill>
                  <a:srgbClr val="FF0000"/>
                </a:solidFill>
                <a:effectLst/>
                <a:highlight>
                  <a:srgbClr val="FFFFFF"/>
                </a:highlight>
                <a:latin typeface="Helvetica Neue"/>
              </a:rPr>
              <a:t>Exploratory Data Analysis</a:t>
            </a:r>
            <a:r>
              <a:rPr lang="en-US" sz="2400" b="1" i="0" dirty="0">
                <a:solidFill>
                  <a:srgbClr val="1A466C"/>
                </a:solidFill>
                <a:effectLst/>
                <a:highlight>
                  <a:srgbClr val="FFFFFF"/>
                </a:highlight>
                <a:latin typeface="Helvetica Neue"/>
              </a:rPr>
              <a:t> </a:t>
            </a:r>
            <a:endParaRPr lang="en-US" b="1" i="0" dirty="0">
              <a:solidFill>
                <a:srgbClr val="000000"/>
              </a:solidFill>
              <a:effectLst/>
              <a:highlight>
                <a:srgbClr val="FFFFFF"/>
              </a:highlight>
              <a:latin typeface="Helvetica Neue"/>
            </a:endParaRPr>
          </a:p>
          <a:p>
            <a:endParaRPr lang="en-US" dirty="0"/>
          </a:p>
        </p:txBody>
      </p:sp>
      <p:sp>
        <p:nvSpPr>
          <p:cNvPr id="5" name="TextBox 4">
            <a:extLst>
              <a:ext uri="{FF2B5EF4-FFF2-40B4-BE49-F238E27FC236}">
                <a16:creationId xmlns:a16="http://schemas.microsoft.com/office/drawing/2014/main" id="{D6D20267-36ED-450E-837A-666D1B51C9B8}"/>
              </a:ext>
            </a:extLst>
          </p:cNvPr>
          <p:cNvSpPr txBox="1"/>
          <p:nvPr/>
        </p:nvSpPr>
        <p:spPr>
          <a:xfrm>
            <a:off x="477611" y="5671287"/>
            <a:ext cx="10739029" cy="1015663"/>
          </a:xfrm>
          <a:prstGeom prst="rect">
            <a:avLst/>
          </a:prstGeom>
          <a:noFill/>
        </p:spPr>
        <p:txBody>
          <a:bodyPr wrap="square" rtlCol="0">
            <a:spAutoFit/>
          </a:bodyPr>
          <a:lstStyle/>
          <a:p>
            <a:r>
              <a:rPr lang="en-US" sz="2000" b="1" dirty="0">
                <a:latin typeface="Constantia" panose="02030602050306030303" pitchFamily="18" charset="0"/>
              </a:rPr>
              <a:t>insights</a:t>
            </a:r>
            <a:r>
              <a:rPr lang="en-US" sz="2000" dirty="0">
                <a:latin typeface="Constantia" panose="02030602050306030303" pitchFamily="18" charset="0"/>
              </a:rPr>
              <a:t>: Most of the categorical features are imbalanced, in </a:t>
            </a:r>
            <a:r>
              <a:rPr lang="en-US" sz="2000" dirty="0" err="1">
                <a:latin typeface="Constantia" panose="02030602050306030303" pitchFamily="18" charset="0"/>
              </a:rPr>
              <a:t>Countplot</a:t>
            </a:r>
            <a:r>
              <a:rPr lang="en-US" sz="2000" dirty="0">
                <a:latin typeface="Constantia" panose="02030602050306030303" pitchFamily="18" charset="0"/>
              </a:rPr>
              <a:t> of sex it is showing the count of 0-female and 1-male same for  the </a:t>
            </a:r>
            <a:r>
              <a:rPr lang="en-US" sz="2000" dirty="0" err="1">
                <a:latin typeface="Constantia" panose="02030602050306030303" pitchFamily="18" charset="0"/>
              </a:rPr>
              <a:t>Countplot</a:t>
            </a:r>
            <a:r>
              <a:rPr lang="en-US" sz="2000" dirty="0">
                <a:latin typeface="Constantia" panose="02030602050306030303" pitchFamily="18" charset="0"/>
              </a:rPr>
              <a:t> of cp represent the count of 0: Typical angina, 1: Atypical angina ,2: Non-anginal pain ,3: Asymptomatic.</a:t>
            </a:r>
          </a:p>
        </p:txBody>
      </p:sp>
    </p:spTree>
    <p:extLst>
      <p:ext uri="{BB962C8B-B14F-4D97-AF65-F5344CB8AC3E}">
        <p14:creationId xmlns:p14="http://schemas.microsoft.com/office/powerpoint/2010/main" val="279463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B3D44-4EC4-6925-FC89-910F74F6B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 y="0"/>
            <a:ext cx="9900850" cy="5110482"/>
          </a:xfrm>
          <a:prstGeom prst="rect">
            <a:avLst/>
          </a:prstGeom>
        </p:spPr>
      </p:pic>
      <p:sp>
        <p:nvSpPr>
          <p:cNvPr id="4" name="TextBox 3">
            <a:extLst>
              <a:ext uri="{FF2B5EF4-FFF2-40B4-BE49-F238E27FC236}">
                <a16:creationId xmlns:a16="http://schemas.microsoft.com/office/drawing/2014/main" id="{929F224E-FB21-812F-5DD4-81F825A212DE}"/>
              </a:ext>
            </a:extLst>
          </p:cNvPr>
          <p:cNvSpPr txBox="1"/>
          <p:nvPr/>
        </p:nvSpPr>
        <p:spPr>
          <a:xfrm>
            <a:off x="746760" y="5293362"/>
            <a:ext cx="10119360" cy="1015663"/>
          </a:xfrm>
          <a:prstGeom prst="rect">
            <a:avLst/>
          </a:prstGeom>
          <a:noFill/>
        </p:spPr>
        <p:txBody>
          <a:bodyPr wrap="square" rtlCol="0">
            <a:spAutoFit/>
          </a:bodyPr>
          <a:lstStyle/>
          <a:p>
            <a:r>
              <a:rPr lang="en-US" sz="2000" b="1" dirty="0"/>
              <a:t>Insights: </a:t>
            </a:r>
            <a:r>
              <a:rPr lang="en-US" sz="2000" dirty="0"/>
              <a:t>The scatter plot shows a positive correlation between age and resting blood pressure, with older people having higher resting blood pressure, potentially increasing their risk of heart attacks.</a:t>
            </a:r>
          </a:p>
        </p:txBody>
      </p:sp>
    </p:spTree>
    <p:extLst>
      <p:ext uri="{BB962C8B-B14F-4D97-AF65-F5344CB8AC3E}">
        <p14:creationId xmlns:p14="http://schemas.microsoft.com/office/powerpoint/2010/main" val="240370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F13D5C-7AB0-2D9A-3C14-09FD347BF6E0}"/>
              </a:ext>
            </a:extLst>
          </p:cNvPr>
          <p:cNvSpPr txBox="1"/>
          <p:nvPr/>
        </p:nvSpPr>
        <p:spPr>
          <a:xfrm>
            <a:off x="283778" y="599089"/>
            <a:ext cx="4394040" cy="4708981"/>
          </a:xfrm>
          <a:prstGeom prst="rect">
            <a:avLst/>
          </a:prstGeom>
          <a:noFill/>
        </p:spPr>
        <p:txBody>
          <a:bodyPr wrap="square" rtlCol="0">
            <a:spAutoFit/>
          </a:bodyPr>
          <a:lstStyle/>
          <a:p>
            <a:r>
              <a:rPr lang="en-US" sz="2000" b="1" dirty="0"/>
              <a:t>Insights:</a:t>
            </a:r>
          </a:p>
          <a:p>
            <a:r>
              <a:rPr lang="en-US" sz="2000" dirty="0"/>
              <a:t>- The plot showcases the distribution of classes (0 and 1) in the target variable, indicating the prevalence of heart disease within the dataset. Each bar represents the percentage of data points belonging to a specific class.</a:t>
            </a:r>
          </a:p>
          <a:p>
            <a:r>
              <a:rPr lang="en-US" sz="2000" dirty="0"/>
              <a:t>Clear labeling (0 = No Disease, 1 = Disease) helps interpret the meaning of each class, essential for assessing predictive performance.                          - the observation reveals that the "Disease" class comprises 54.46% of the dataset, while the "No Disease" class accounts for 45.54%.</a:t>
            </a:r>
          </a:p>
        </p:txBody>
      </p:sp>
      <p:pic>
        <p:nvPicPr>
          <p:cNvPr id="10" name="Picture 9">
            <a:extLst>
              <a:ext uri="{FF2B5EF4-FFF2-40B4-BE49-F238E27FC236}">
                <a16:creationId xmlns:a16="http://schemas.microsoft.com/office/drawing/2014/main" id="{A5B44A25-6C07-12E1-34E1-28F002D1B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818" y="216976"/>
            <a:ext cx="7348867" cy="6338807"/>
          </a:xfrm>
          <a:prstGeom prst="rect">
            <a:avLst/>
          </a:prstGeom>
        </p:spPr>
      </p:pic>
    </p:spTree>
    <p:extLst>
      <p:ext uri="{BB962C8B-B14F-4D97-AF65-F5344CB8AC3E}">
        <p14:creationId xmlns:p14="http://schemas.microsoft.com/office/powerpoint/2010/main" val="184976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0313A1-93CA-6208-0CD3-4602BD7E656B}"/>
              </a:ext>
            </a:extLst>
          </p:cNvPr>
          <p:cNvSpPr txBox="1"/>
          <p:nvPr/>
        </p:nvSpPr>
        <p:spPr>
          <a:xfrm>
            <a:off x="368085" y="196246"/>
            <a:ext cx="6098582"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Training:</a:t>
            </a:r>
            <a:endParaRPr lang="en-US" dirty="0"/>
          </a:p>
        </p:txBody>
      </p:sp>
      <p:sp>
        <p:nvSpPr>
          <p:cNvPr id="7" name="TextBox 6">
            <a:extLst>
              <a:ext uri="{FF2B5EF4-FFF2-40B4-BE49-F238E27FC236}">
                <a16:creationId xmlns:a16="http://schemas.microsoft.com/office/drawing/2014/main" id="{CC8D28AA-393D-4F54-11E6-49EFEAD060F7}"/>
              </a:ext>
            </a:extLst>
          </p:cNvPr>
          <p:cNvSpPr txBox="1"/>
          <p:nvPr/>
        </p:nvSpPr>
        <p:spPr>
          <a:xfrm>
            <a:off x="650929" y="1255363"/>
            <a:ext cx="10104895"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model is trained using 3 classification algorithms: KNN classifier, Logistic Regression and Support vector Classifier and performance of the model is verified using all the classification metrics like accuracy, f1 score and </a:t>
            </a:r>
            <a:r>
              <a:rPr lang="en-US" sz="2000" dirty="0" err="1">
                <a:latin typeface="Times New Roman" panose="02020603050405020304" pitchFamily="18" charset="0"/>
                <a:cs typeface="Times New Roman" panose="02020603050405020304" pitchFamily="18" charset="0"/>
              </a:rPr>
              <a:t>roc_auc</a:t>
            </a:r>
            <a:r>
              <a:rPr lang="en-US" sz="2000" dirty="0">
                <a:latin typeface="Times New Roman" panose="02020603050405020304" pitchFamily="18" charset="0"/>
                <a:cs typeface="Times New Roman" panose="02020603050405020304" pitchFamily="18" charset="0"/>
              </a:rPr>
              <a:t> score.  KNN algorithm is doing good at n=5, Logistic regression’s best parameters  with solver as </a:t>
            </a:r>
            <a:r>
              <a:rPr lang="en-US" sz="2000" dirty="0" err="1">
                <a:latin typeface="Times New Roman" panose="02020603050405020304" pitchFamily="18" charset="0"/>
                <a:cs typeface="Times New Roman" panose="02020603050405020304" pitchFamily="18" charset="0"/>
              </a:rPr>
              <a:t>liblinear</a:t>
            </a:r>
            <a:r>
              <a:rPr lang="en-US" sz="2000" dirty="0">
                <a:latin typeface="Times New Roman" panose="02020603050405020304" pitchFamily="18" charset="0"/>
                <a:cs typeface="Times New Roman" panose="02020603050405020304" pitchFamily="18" charset="0"/>
              </a:rPr>
              <a:t> and SVC is doing good at C=1 with Linear kernel.  The accuracy for KNN is 80.9%, Logistic Regression is 83.04% and SVM is 83.03</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F3712D2-FECC-4684-B561-4368DC4CE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29" y="3429000"/>
            <a:ext cx="10461175" cy="1996607"/>
          </a:xfrm>
          <a:prstGeom prst="rect">
            <a:avLst/>
          </a:prstGeom>
        </p:spPr>
      </p:pic>
    </p:spTree>
    <p:extLst>
      <p:ext uri="{BB962C8B-B14F-4D97-AF65-F5344CB8AC3E}">
        <p14:creationId xmlns:p14="http://schemas.microsoft.com/office/powerpoint/2010/main" val="321026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11049-35E1-287A-6A23-B08735C3295F}"/>
              </a:ext>
            </a:extLst>
          </p:cNvPr>
          <p:cNvSpPr txBox="1"/>
          <p:nvPr/>
        </p:nvSpPr>
        <p:spPr>
          <a:xfrm>
            <a:off x="492072" y="366727"/>
            <a:ext cx="6098582"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Evaluation:</a:t>
            </a:r>
            <a:endParaRPr lang="en-US" dirty="0"/>
          </a:p>
        </p:txBody>
      </p:sp>
      <p:sp>
        <p:nvSpPr>
          <p:cNvPr id="7" name="TextBox 6">
            <a:extLst>
              <a:ext uri="{FF2B5EF4-FFF2-40B4-BE49-F238E27FC236}">
                <a16:creationId xmlns:a16="http://schemas.microsoft.com/office/drawing/2014/main" id="{651A2317-ECE1-7CC5-E5C1-5D9A3AA5388B}"/>
              </a:ext>
            </a:extLst>
          </p:cNvPr>
          <p:cNvSpPr txBox="1"/>
          <p:nvPr/>
        </p:nvSpPr>
        <p:spPr>
          <a:xfrm>
            <a:off x="492072" y="1800740"/>
            <a:ext cx="4881966"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Out of all the 3 models, as Logistic Regression is doing better than the other 2 models, it is chose as the Final model to classify the output column. The generalized accuracy achieved for Logistic Regression is 87%, generalized f1_score is 0.0.86 and roc-</a:t>
            </a:r>
            <a:r>
              <a:rPr lang="en-US" sz="2000" dirty="0" err="1">
                <a:latin typeface="Times New Roman" panose="02020603050405020304" pitchFamily="18" charset="0"/>
                <a:cs typeface="Times New Roman" panose="02020603050405020304" pitchFamily="18" charset="0"/>
              </a:rPr>
              <a:t>auc</a:t>
            </a:r>
            <a:r>
              <a:rPr lang="en-US" sz="2000" dirty="0">
                <a:latin typeface="Times New Roman" panose="02020603050405020304" pitchFamily="18" charset="0"/>
                <a:cs typeface="Times New Roman" panose="02020603050405020304" pitchFamily="18" charset="0"/>
              </a:rPr>
              <a:t> score is 0.88.</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441C36-433B-7EFA-BC96-4EC62F8AA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560" y="666428"/>
            <a:ext cx="6277851" cy="5641382"/>
          </a:xfrm>
          <a:prstGeom prst="rect">
            <a:avLst/>
          </a:prstGeom>
        </p:spPr>
      </p:pic>
    </p:spTree>
    <p:extLst>
      <p:ext uri="{BB962C8B-B14F-4D97-AF65-F5344CB8AC3E}">
        <p14:creationId xmlns:p14="http://schemas.microsoft.com/office/powerpoint/2010/main" val="89870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2EADB2-D3B6-313D-E976-118F4D18C95F}"/>
              </a:ext>
            </a:extLst>
          </p:cNvPr>
          <p:cNvSpPr txBox="1"/>
          <p:nvPr/>
        </p:nvSpPr>
        <p:spPr>
          <a:xfrm>
            <a:off x="228601" y="227243"/>
            <a:ext cx="6098582" cy="707886"/>
          </a:xfrm>
          <a:prstGeom prst="rect">
            <a:avLst/>
          </a:prstGeom>
          <a:noFill/>
        </p:spPr>
        <p:txBody>
          <a:bodyPr wrap="square">
            <a:spAutoFit/>
          </a:bodyPr>
          <a:lstStyle/>
          <a:p>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ea typeface="Calibri"/>
                <a:cs typeface="Times New Roman" panose="02020603050405020304" pitchFamily="18" charset="0"/>
                <a:sym typeface="Calibri"/>
              </a:rPr>
              <a:t>Model Deployment:</a:t>
            </a:r>
            <a:endParaRPr lang="en-US" dirty="0"/>
          </a:p>
        </p:txBody>
      </p:sp>
      <p:sp>
        <p:nvSpPr>
          <p:cNvPr id="7" name="TextBox 6">
            <a:extLst>
              <a:ext uri="{FF2B5EF4-FFF2-40B4-BE49-F238E27FC236}">
                <a16:creationId xmlns:a16="http://schemas.microsoft.com/office/drawing/2014/main" id="{C3232C48-93AC-CE9E-143A-73644097E435}"/>
              </a:ext>
            </a:extLst>
          </p:cNvPr>
          <p:cNvSpPr txBox="1"/>
          <p:nvPr/>
        </p:nvSpPr>
        <p:spPr>
          <a:xfrm>
            <a:off x="1127503" y="1264425"/>
            <a:ext cx="609858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finalized model is then deployed on </a:t>
            </a:r>
            <a:r>
              <a:rPr lang="en-US"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treamlit</a:t>
            </a:r>
            <a:endParaRPr lang="en-US" dirty="0"/>
          </a:p>
        </p:txBody>
      </p:sp>
      <p:pic>
        <p:nvPicPr>
          <p:cNvPr id="9" name="Picture 8">
            <a:extLst>
              <a:ext uri="{FF2B5EF4-FFF2-40B4-BE49-F238E27FC236}">
                <a16:creationId xmlns:a16="http://schemas.microsoft.com/office/drawing/2014/main" id="{5F57625F-67FA-3488-E26D-59AA832D6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284" y="1787645"/>
            <a:ext cx="8597140" cy="4595139"/>
          </a:xfrm>
          <a:prstGeom prst="rect">
            <a:avLst/>
          </a:prstGeom>
        </p:spPr>
      </p:pic>
    </p:spTree>
    <p:extLst>
      <p:ext uri="{BB962C8B-B14F-4D97-AF65-F5344CB8AC3E}">
        <p14:creationId xmlns:p14="http://schemas.microsoft.com/office/powerpoint/2010/main" val="259594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1" i="0" u="none" strike="noStrike" cap="none" dirty="0">
                <a:solidFill>
                  <a:srgbClr val="FF0000"/>
                </a:solidFill>
                <a:latin typeface="Libre Baskerville"/>
                <a:ea typeface="Libre Baskerville"/>
                <a:cs typeface="Libre Baskerville"/>
                <a:sym typeface="Libre Baskerville"/>
              </a:rPr>
              <a:t>THANK YOU</a:t>
            </a:r>
            <a:endParaRPr sz="1800" b="1" i="0" u="none" strike="noStrike" cap="none" dirty="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1B5D7-E561-36D6-4624-30AF88D6B38D}"/>
              </a:ext>
            </a:extLst>
          </p:cNvPr>
          <p:cNvSpPr txBox="1"/>
          <p:nvPr/>
        </p:nvSpPr>
        <p:spPr>
          <a:xfrm>
            <a:off x="381000" y="449941"/>
            <a:ext cx="6096000" cy="596830"/>
          </a:xfrm>
          <a:prstGeom prst="rect">
            <a:avLst/>
          </a:prstGeom>
          <a:noFill/>
        </p:spPr>
        <p:txBody>
          <a:bodyPr wrap="square">
            <a:spAutoFit/>
          </a:bodyPr>
          <a:lstStyle/>
          <a:p>
            <a:pPr marL="0" marR="0" lvl="0" indent="0" algn="l" rtl="0">
              <a:lnSpc>
                <a:spcPct val="80000"/>
              </a:lnSpc>
              <a:spcBef>
                <a:spcPts val="0"/>
              </a:spcBef>
              <a:spcAft>
                <a:spcPts val="0"/>
              </a:spcAft>
              <a:buClr>
                <a:srgbClr val="FF0000"/>
              </a:buClr>
              <a:buSzPts val="3200"/>
              <a:buFont typeface="Lato Black"/>
              <a:buNone/>
            </a:pPr>
            <a:r>
              <a:rPr lang="en-IN" sz="4000" b="0" i="0" u="none" strike="noStrike" cap="none" dirty="0">
                <a:solidFill>
                  <a:srgbClr val="FF0000"/>
                </a:solidFill>
                <a:latin typeface="Arial Black" panose="020B0A04020102020204" pitchFamily="34" charset="0"/>
                <a:ea typeface="Lato Black"/>
                <a:cs typeface="Lato Black"/>
                <a:sym typeface="Lato Black"/>
              </a:rPr>
              <a:t>About me</a:t>
            </a:r>
            <a:endParaRPr lang="en-IN" sz="4000" b="0" i="0" u="none" strike="noStrike" cap="none" dirty="0">
              <a:solidFill>
                <a:srgbClr val="FF0000"/>
              </a:solidFill>
              <a:latin typeface="Arial Black" panose="020B0A04020102020204" pitchFamily="34" charset="0"/>
              <a:ea typeface="Calibri"/>
              <a:cs typeface="Calibri"/>
              <a:sym typeface="Calibri"/>
            </a:endParaRPr>
          </a:p>
        </p:txBody>
      </p:sp>
      <p:sp>
        <p:nvSpPr>
          <p:cNvPr id="5" name="TextBox 4">
            <a:extLst>
              <a:ext uri="{FF2B5EF4-FFF2-40B4-BE49-F238E27FC236}">
                <a16:creationId xmlns:a16="http://schemas.microsoft.com/office/drawing/2014/main" id="{03DAF386-E8FC-5BE1-62FF-1513F4B005D4}"/>
              </a:ext>
            </a:extLst>
          </p:cNvPr>
          <p:cNvSpPr txBox="1"/>
          <p:nvPr/>
        </p:nvSpPr>
        <p:spPr>
          <a:xfrm>
            <a:off x="381000" y="5414159"/>
            <a:ext cx="6096000" cy="523220"/>
          </a:xfrm>
          <a:prstGeom prst="rect">
            <a:avLst/>
          </a:prstGeom>
          <a:noFill/>
        </p:spPr>
        <p:txBody>
          <a:bodyPr wrap="square">
            <a:spAutoFit/>
          </a:bodyPr>
          <a:lstStyle/>
          <a:p>
            <a:r>
              <a:rPr kumimoji="0" lang="en-IN" sz="2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endParaRPr lang="en-US" dirty="0"/>
          </a:p>
        </p:txBody>
      </p:sp>
      <p:sp>
        <p:nvSpPr>
          <p:cNvPr id="10" name="TextBox 9">
            <a:extLst>
              <a:ext uri="{FF2B5EF4-FFF2-40B4-BE49-F238E27FC236}">
                <a16:creationId xmlns:a16="http://schemas.microsoft.com/office/drawing/2014/main" id="{590187D4-AD3A-41E0-C97E-E6C66435A70A}"/>
              </a:ext>
            </a:extLst>
          </p:cNvPr>
          <p:cNvSpPr txBox="1"/>
          <p:nvPr/>
        </p:nvSpPr>
        <p:spPr>
          <a:xfrm>
            <a:off x="119595" y="2537967"/>
            <a:ext cx="1065276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a:t>
            </a:r>
            <a:r>
              <a:rPr lang="en-GB" sz="2400" dirty="0">
                <a:solidFill>
                  <a:schemeClr val="dk1"/>
                </a:solidFill>
                <a:latin typeface="Georgia" panose="02040502050405020303" pitchFamily="18" charset="0"/>
                <a:ea typeface="Calibri" panose="020F0502020204030204" pitchFamily="34" charset="0"/>
                <a:cs typeface="Calibri" panose="020F0502020204030204" pitchFamily="34" charset="0"/>
                <a:sym typeface="Calibri"/>
              </a:rPr>
              <a:t>Academic Qualification: MSC (Computer Science)</a:t>
            </a:r>
          </a:p>
        </p:txBody>
      </p:sp>
      <p:sp>
        <p:nvSpPr>
          <p:cNvPr id="8" name="TextBox 7">
            <a:extLst>
              <a:ext uri="{FF2B5EF4-FFF2-40B4-BE49-F238E27FC236}">
                <a16:creationId xmlns:a16="http://schemas.microsoft.com/office/drawing/2014/main" id="{15A62AB4-0262-696A-FB3A-86A4A62B72DF}"/>
              </a:ext>
            </a:extLst>
          </p:cNvPr>
          <p:cNvSpPr txBox="1"/>
          <p:nvPr/>
        </p:nvSpPr>
        <p:spPr>
          <a:xfrm>
            <a:off x="740045" y="1730814"/>
            <a:ext cx="609858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NAME : Shinde Shweta </a:t>
            </a:r>
          </a:p>
        </p:txBody>
      </p:sp>
    </p:spTree>
    <p:extLst>
      <p:ext uri="{BB962C8B-B14F-4D97-AF65-F5344CB8AC3E}">
        <p14:creationId xmlns:p14="http://schemas.microsoft.com/office/powerpoint/2010/main" val="364306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B92C2-1EBD-4CB9-4FB1-F453DA44C293}"/>
              </a:ext>
            </a:extLst>
          </p:cNvPr>
          <p:cNvSpPr txBox="1"/>
          <p:nvPr/>
        </p:nvSpPr>
        <p:spPr>
          <a:xfrm>
            <a:off x="4038600" y="411480"/>
            <a:ext cx="7071360" cy="646331"/>
          </a:xfrm>
          <a:prstGeom prst="rect">
            <a:avLst/>
          </a:prstGeom>
          <a:noFill/>
        </p:spPr>
        <p:txBody>
          <a:bodyPr wrap="square" rtlCol="0">
            <a:spAutoFit/>
          </a:bodyPr>
          <a:lstStyle/>
          <a:p>
            <a:r>
              <a:rPr kumimoji="0" lang="en-GB" sz="3600" b="0" i="0" u="none" strike="noStrike" kern="1200" cap="none" spc="0" normalizeH="0" baseline="0" noProof="0" dirty="0">
                <a:ln>
                  <a:noFill/>
                </a:ln>
                <a:solidFill>
                  <a:srgbClr val="FF0000"/>
                </a:solidFill>
                <a:effectLst/>
                <a:uLnTx/>
                <a:uFillTx/>
                <a:latin typeface="Libre Baskerville" panose="02000000000000000000" pitchFamily="2" charset="0"/>
                <a:ea typeface="+mj-ea"/>
                <a:cs typeface="+mj-cs"/>
              </a:rPr>
              <a:t>Introduction</a:t>
            </a:r>
            <a:endParaRPr lang="en-US" dirty="0"/>
          </a:p>
        </p:txBody>
      </p:sp>
      <p:sp>
        <p:nvSpPr>
          <p:cNvPr id="3" name="TextBox 2">
            <a:extLst>
              <a:ext uri="{FF2B5EF4-FFF2-40B4-BE49-F238E27FC236}">
                <a16:creationId xmlns:a16="http://schemas.microsoft.com/office/drawing/2014/main" id="{ACFAB9DF-68D6-55BD-37B7-52FF778745AF}"/>
              </a:ext>
            </a:extLst>
          </p:cNvPr>
          <p:cNvSpPr txBox="1"/>
          <p:nvPr/>
        </p:nvSpPr>
        <p:spPr>
          <a:xfrm>
            <a:off x="396240" y="1463040"/>
            <a:ext cx="11430000" cy="132343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 It is difficult to identify heart disease because of several contributory risk such as diabetes, high blood pressure, high cholesterol, abnormal pulse rate and many other factors and heart disease remains one of the leading causes of mortality worldwide, emphasizing the critical need for effective early detection and intervention strategies.</a:t>
            </a:r>
          </a:p>
        </p:txBody>
      </p:sp>
      <p:sp>
        <p:nvSpPr>
          <p:cNvPr id="4" name="TextBox 3">
            <a:extLst>
              <a:ext uri="{FF2B5EF4-FFF2-40B4-BE49-F238E27FC236}">
                <a16:creationId xmlns:a16="http://schemas.microsoft.com/office/drawing/2014/main" id="{B46C6645-A7B2-82CE-BF73-EF51CF4BB628}"/>
              </a:ext>
            </a:extLst>
          </p:cNvPr>
          <p:cNvSpPr txBox="1"/>
          <p:nvPr/>
        </p:nvSpPr>
        <p:spPr>
          <a:xfrm>
            <a:off x="396240" y="2837765"/>
            <a:ext cx="11430000"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 Among various life threating disease, heart disease has generated a great deal of attention in medical research.</a:t>
            </a:r>
          </a:p>
        </p:txBody>
      </p:sp>
      <p:sp>
        <p:nvSpPr>
          <p:cNvPr id="5" name="TextBox 4">
            <a:extLst>
              <a:ext uri="{FF2B5EF4-FFF2-40B4-BE49-F238E27FC236}">
                <a16:creationId xmlns:a16="http://schemas.microsoft.com/office/drawing/2014/main" id="{DD8623EF-9778-5F66-F64A-1C24A776A55D}"/>
              </a:ext>
            </a:extLst>
          </p:cNvPr>
          <p:cNvSpPr txBox="1"/>
          <p:nvPr/>
        </p:nvSpPr>
        <p:spPr>
          <a:xfrm>
            <a:off x="396240" y="5666006"/>
            <a:ext cx="11079480"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Through the various experimentation and analysis, the project aims to identify the most accurate and reliable models for heart disease classification. </a:t>
            </a:r>
          </a:p>
        </p:txBody>
      </p:sp>
      <p:sp>
        <p:nvSpPr>
          <p:cNvPr id="6" name="TextBox 5">
            <a:extLst>
              <a:ext uri="{FF2B5EF4-FFF2-40B4-BE49-F238E27FC236}">
                <a16:creationId xmlns:a16="http://schemas.microsoft.com/office/drawing/2014/main" id="{269E5B2C-14A1-EF63-F2C1-361AD47BFDAF}"/>
              </a:ext>
            </a:extLst>
          </p:cNvPr>
          <p:cNvSpPr txBox="1"/>
          <p:nvPr/>
        </p:nvSpPr>
        <p:spPr>
          <a:xfrm>
            <a:off x="396240" y="3596937"/>
            <a:ext cx="11323320"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 The diagnosis of heart disease is a challenging task, which can offer automated prediction about the heart condition of patient so that further treatment can be made effective, the diagnosis of heart disease is usually based on signs, symptoms of the patient.</a:t>
            </a:r>
          </a:p>
        </p:txBody>
      </p:sp>
      <p:sp>
        <p:nvSpPr>
          <p:cNvPr id="7" name="TextBox 6">
            <a:extLst>
              <a:ext uri="{FF2B5EF4-FFF2-40B4-BE49-F238E27FC236}">
                <a16:creationId xmlns:a16="http://schemas.microsoft.com/office/drawing/2014/main" id="{97E7B85F-A3E6-7BBF-D224-41FAD5EFCF14}"/>
              </a:ext>
            </a:extLst>
          </p:cNvPr>
          <p:cNvSpPr txBox="1"/>
          <p:nvPr/>
        </p:nvSpPr>
        <p:spPr>
          <a:xfrm>
            <a:off x="396240" y="4785360"/>
            <a:ext cx="11079480"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The severity of the disease  is classified based on various methods like KNN (K-nearest neighbor) algorithm, SVC (Support Vector Classifier) and Logistic Regression.</a:t>
            </a:r>
          </a:p>
        </p:txBody>
      </p:sp>
    </p:spTree>
    <p:extLst>
      <p:ext uri="{BB962C8B-B14F-4D97-AF65-F5344CB8AC3E}">
        <p14:creationId xmlns:p14="http://schemas.microsoft.com/office/powerpoint/2010/main" val="415428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1015B-C939-9B28-6893-952D38B455C3}"/>
              </a:ext>
            </a:extLst>
          </p:cNvPr>
          <p:cNvSpPr txBox="1"/>
          <p:nvPr/>
        </p:nvSpPr>
        <p:spPr>
          <a:xfrm>
            <a:off x="3383280" y="318254"/>
            <a:ext cx="6096000" cy="707886"/>
          </a:xfrm>
          <a:prstGeom prst="rect">
            <a:avLst/>
          </a:prstGeom>
          <a:noFill/>
        </p:spPr>
        <p:txBody>
          <a:bodyPr wrap="square">
            <a:spAutoFit/>
          </a:bodyPr>
          <a:lstStyle/>
          <a:p>
            <a:r>
              <a:rPr lang="en-GB" sz="4000" dirty="0">
                <a:solidFill>
                  <a:srgbClr val="FF0000"/>
                </a:solidFill>
                <a:latin typeface="Maiandra GD" panose="020E0502030308020204" pitchFamily="34" charset="0"/>
              </a:rPr>
              <a:t>Problem Statement</a:t>
            </a:r>
            <a:endParaRPr lang="en-US" sz="4000" dirty="0"/>
          </a:p>
        </p:txBody>
      </p:sp>
      <p:sp>
        <p:nvSpPr>
          <p:cNvPr id="2" name="TextBox 1">
            <a:extLst>
              <a:ext uri="{FF2B5EF4-FFF2-40B4-BE49-F238E27FC236}">
                <a16:creationId xmlns:a16="http://schemas.microsoft.com/office/drawing/2014/main" id="{F06C5383-393F-5DF2-0940-F73C8AF3C0E8}"/>
              </a:ext>
            </a:extLst>
          </p:cNvPr>
          <p:cNvSpPr txBox="1"/>
          <p:nvPr/>
        </p:nvSpPr>
        <p:spPr>
          <a:xfrm>
            <a:off x="403860" y="1306026"/>
            <a:ext cx="1126236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project aims to develop a machine learning classification model to predict heart disease risk based on patient health data.</a:t>
            </a:r>
          </a:p>
        </p:txBody>
      </p:sp>
      <p:sp>
        <p:nvSpPr>
          <p:cNvPr id="5" name="TextBox 4">
            <a:extLst>
              <a:ext uri="{FF2B5EF4-FFF2-40B4-BE49-F238E27FC236}">
                <a16:creationId xmlns:a16="http://schemas.microsoft.com/office/drawing/2014/main" id="{0AEEEFA3-84F1-0909-3F09-F9584EE117C2}"/>
              </a:ext>
            </a:extLst>
          </p:cNvPr>
          <p:cNvSpPr txBox="1"/>
          <p:nvPr/>
        </p:nvSpPr>
        <p:spPr>
          <a:xfrm>
            <a:off x="403860" y="2683479"/>
            <a:ext cx="107823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By using various machine learning algorithms trying to find out the best to predict the presence or absence or heart disease</a:t>
            </a:r>
            <a:r>
              <a:rPr lang="en-US" dirty="0"/>
              <a:t>.</a:t>
            </a:r>
          </a:p>
        </p:txBody>
      </p:sp>
    </p:spTree>
    <p:extLst>
      <p:ext uri="{BB962C8B-B14F-4D97-AF65-F5344CB8AC3E}">
        <p14:creationId xmlns:p14="http://schemas.microsoft.com/office/powerpoint/2010/main" val="16376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62819-3B53-3583-CAB6-FEE2DF9578DA}"/>
              </a:ext>
            </a:extLst>
          </p:cNvPr>
          <p:cNvSpPr txBox="1"/>
          <p:nvPr/>
        </p:nvSpPr>
        <p:spPr>
          <a:xfrm>
            <a:off x="2281609" y="322709"/>
            <a:ext cx="6096000" cy="707886"/>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GB" sz="4000" dirty="0">
                <a:solidFill>
                  <a:srgbClr val="FF0000"/>
                </a:solidFill>
                <a:latin typeface="Leelawadee UI" panose="020B0502040204020203" pitchFamily="34" charset="-34"/>
                <a:cs typeface="Leelawadee UI" panose="020B0502040204020203" pitchFamily="34" charset="-34"/>
              </a:rPr>
              <a:t>Objective</a:t>
            </a:r>
            <a:endParaRPr lang="en-IN" sz="4000" b="1" dirty="0">
              <a:solidFill>
                <a:schemeClr val="dk1"/>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CD6891C2-A17C-7342-348E-B7B15D380E58}"/>
              </a:ext>
            </a:extLst>
          </p:cNvPr>
          <p:cNvSpPr txBox="1"/>
          <p:nvPr/>
        </p:nvSpPr>
        <p:spPr>
          <a:xfrm>
            <a:off x="445770" y="2867307"/>
            <a:ext cx="11231880" cy="138499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chemeClr val="tx1">
                    <a:lumMod val="95000"/>
                    <a:lumOff val="5000"/>
                  </a:schemeClr>
                </a:solidFill>
              </a:rPr>
              <a:t> Heart disease prediction using machine learning utilizes algorithms to analyze medical data like age, blood pressure, and cholesterol levels, aiding in early detection and prevention.</a:t>
            </a:r>
          </a:p>
        </p:txBody>
      </p:sp>
      <p:sp>
        <p:nvSpPr>
          <p:cNvPr id="5" name="TextBox 4">
            <a:extLst>
              <a:ext uri="{FF2B5EF4-FFF2-40B4-BE49-F238E27FC236}">
                <a16:creationId xmlns:a16="http://schemas.microsoft.com/office/drawing/2014/main" id="{E4BBD18A-6615-862B-CF55-0DFDD31E8C52}"/>
              </a:ext>
            </a:extLst>
          </p:cNvPr>
          <p:cNvSpPr txBox="1"/>
          <p:nvPr/>
        </p:nvSpPr>
        <p:spPr>
          <a:xfrm>
            <a:off x="445770" y="1295816"/>
            <a:ext cx="10507980" cy="138499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 The main objective of this project is to develop a heart prediction system, the system can discover and extract hidden knowledge associated with a disease from the data set.</a:t>
            </a:r>
          </a:p>
        </p:txBody>
      </p:sp>
      <p:sp>
        <p:nvSpPr>
          <p:cNvPr id="6" name="TextBox 5">
            <a:extLst>
              <a:ext uri="{FF2B5EF4-FFF2-40B4-BE49-F238E27FC236}">
                <a16:creationId xmlns:a16="http://schemas.microsoft.com/office/drawing/2014/main" id="{3A0BD2C1-3B4A-A6EE-82A3-C9113E1FF503}"/>
              </a:ext>
            </a:extLst>
          </p:cNvPr>
          <p:cNvSpPr txBox="1"/>
          <p:nvPr/>
        </p:nvSpPr>
        <p:spPr>
          <a:xfrm>
            <a:off x="445770" y="4438799"/>
            <a:ext cx="10957560"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 This system aims to exploit machine learning techniques on a medical data to assist in the prediction of heart disease and to contribute to the early detection and management of heart-related conditions, thereby improving patient outcomes and healthcare delivery.</a:t>
            </a:r>
          </a:p>
        </p:txBody>
      </p:sp>
    </p:spTree>
    <p:extLst>
      <p:ext uri="{BB962C8B-B14F-4D97-AF65-F5344CB8AC3E}">
        <p14:creationId xmlns:p14="http://schemas.microsoft.com/office/powerpoint/2010/main" val="7924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1AB97-CAD5-F157-4433-BE21F4FA805D}"/>
              </a:ext>
            </a:extLst>
          </p:cNvPr>
          <p:cNvSpPr txBox="1"/>
          <p:nvPr/>
        </p:nvSpPr>
        <p:spPr>
          <a:xfrm>
            <a:off x="457200" y="411480"/>
            <a:ext cx="5394960" cy="523220"/>
          </a:xfrm>
          <a:prstGeom prst="rect">
            <a:avLst/>
          </a:prstGeom>
          <a:noFill/>
        </p:spPr>
        <p:txBody>
          <a:bodyPr wrap="square" rtlCol="0">
            <a:spAutoFit/>
          </a:bodyPr>
          <a:lstStyle/>
          <a:p>
            <a:r>
              <a:rPr kumimoji="0" lang="en-IN" sz="2800" b="0" i="0" u="none" strike="noStrike" kern="1200" cap="none" spc="0" normalizeH="0" baseline="0" noProof="0" dirty="0">
                <a:ln>
                  <a:noFill/>
                </a:ln>
                <a:solidFill>
                  <a:srgbClr val="FF0000"/>
                </a:solidFill>
                <a:effectLst/>
                <a:uLnTx/>
                <a:uFillTx/>
                <a:latin typeface="LiSu" panose="02010509060101010101" pitchFamily="49" charset="-122"/>
                <a:ea typeface="LiSu" panose="02010509060101010101" pitchFamily="49" charset="-122"/>
                <a:cs typeface="+mj-cs"/>
              </a:rPr>
              <a:t>Load the Data</a:t>
            </a:r>
            <a:endParaRPr lang="en-US" dirty="0"/>
          </a:p>
        </p:txBody>
      </p:sp>
      <p:sp>
        <p:nvSpPr>
          <p:cNvPr id="6" name="TextBox 5">
            <a:extLst>
              <a:ext uri="{FF2B5EF4-FFF2-40B4-BE49-F238E27FC236}">
                <a16:creationId xmlns:a16="http://schemas.microsoft.com/office/drawing/2014/main" id="{3F68E41D-76D9-F7EF-56AB-C97778E6D335}"/>
              </a:ext>
            </a:extLst>
          </p:cNvPr>
          <p:cNvSpPr txBox="1"/>
          <p:nvPr/>
        </p:nvSpPr>
        <p:spPr>
          <a:xfrm>
            <a:off x="457200" y="1080254"/>
            <a:ext cx="11292840" cy="646331"/>
          </a:xfrm>
          <a:prstGeom prst="rect">
            <a:avLst/>
          </a:prstGeom>
          <a:noFill/>
        </p:spPr>
        <p:txBody>
          <a:bodyPr wrap="square">
            <a:spAutoFit/>
          </a:bodyPr>
          <a:lstStyle/>
          <a:p>
            <a:r>
              <a:rPr lang="en-US" dirty="0"/>
              <a:t>The dataset is sourced from Kaggle, the dataset's binary classification target denotes the presence (1) or absence (0) of heart disease. this dataset provide a throughout foundation for clinical markers.</a:t>
            </a:r>
          </a:p>
        </p:txBody>
      </p:sp>
      <p:pic>
        <p:nvPicPr>
          <p:cNvPr id="11" name="Picture 10">
            <a:extLst>
              <a:ext uri="{FF2B5EF4-FFF2-40B4-BE49-F238E27FC236}">
                <a16:creationId xmlns:a16="http://schemas.microsoft.com/office/drawing/2014/main" id="{67C19F90-9937-49C5-FF4D-26E71C12E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30" y="2034268"/>
            <a:ext cx="9954089" cy="4412251"/>
          </a:xfrm>
          <a:prstGeom prst="rect">
            <a:avLst/>
          </a:prstGeom>
        </p:spPr>
      </p:pic>
    </p:spTree>
    <p:extLst>
      <p:ext uri="{BB962C8B-B14F-4D97-AF65-F5344CB8AC3E}">
        <p14:creationId xmlns:p14="http://schemas.microsoft.com/office/powerpoint/2010/main" val="40282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240647-4510-30BB-C3F4-3EF05FA3C32C}"/>
              </a:ext>
            </a:extLst>
          </p:cNvPr>
          <p:cNvSpPr txBox="1"/>
          <p:nvPr/>
        </p:nvSpPr>
        <p:spPr>
          <a:xfrm>
            <a:off x="350520" y="148383"/>
            <a:ext cx="60960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Simple EDA:</a:t>
            </a:r>
            <a:endParaRPr kumimoji="0" lang="en-IN" sz="4000" b="1" i="0" u="sng"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620CB27F-A26D-E5C0-3839-488B524D2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920" y="1225630"/>
            <a:ext cx="4810339" cy="4641770"/>
          </a:xfrm>
          <a:prstGeom prst="rect">
            <a:avLst/>
          </a:prstGeom>
        </p:spPr>
      </p:pic>
      <p:sp>
        <p:nvSpPr>
          <p:cNvPr id="8" name="TextBox 7">
            <a:extLst>
              <a:ext uri="{FF2B5EF4-FFF2-40B4-BE49-F238E27FC236}">
                <a16:creationId xmlns:a16="http://schemas.microsoft.com/office/drawing/2014/main" id="{28E9251C-F08E-23C3-40A8-62996F4422F2}"/>
              </a:ext>
            </a:extLst>
          </p:cNvPr>
          <p:cNvSpPr txBox="1"/>
          <p:nvPr/>
        </p:nvSpPr>
        <p:spPr>
          <a:xfrm>
            <a:off x="457200" y="1674674"/>
            <a:ext cx="5989320" cy="187743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dataset contains 4,242 data points with 14 feature variables like age, sex, cp, </a:t>
            </a:r>
            <a:r>
              <a:rPr lang="en-US" sz="2000" dirty="0" err="1">
                <a:latin typeface="Times New Roman" panose="02020603050405020304" pitchFamily="18" charset="0"/>
                <a:cs typeface="Times New Roman" panose="02020603050405020304" pitchFamily="18" charset="0"/>
              </a:rPr>
              <a:t>trtbps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fbs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restecg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thalachh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oldpeak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slp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thall</a:t>
            </a:r>
            <a:r>
              <a:rPr lang="en-US" sz="2000" dirty="0">
                <a:latin typeface="Times New Roman" panose="02020603050405020304" pitchFamily="18" charset="0"/>
                <a:cs typeface="Times New Roman" panose="02020603050405020304" pitchFamily="18" charset="0"/>
              </a:rPr>
              <a:t>, output. The class variable being Output category. </a:t>
            </a:r>
          </a:p>
          <a:p>
            <a:endParaRPr lang="en-US" sz="18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2990056D-7B93-AA09-D1B6-026479F5AF56}"/>
              </a:ext>
            </a:extLst>
          </p:cNvPr>
          <p:cNvSpPr txBox="1"/>
          <p:nvPr/>
        </p:nvSpPr>
        <p:spPr>
          <a:xfrm>
            <a:off x="472440" y="3311485"/>
            <a:ext cx="547116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dataset doesn’t contain any null values but contain few outliers. In this dataset it contains Numerical columns like age, sex, cp, </a:t>
            </a:r>
            <a:r>
              <a:rPr lang="en-US" sz="2000" dirty="0" err="1">
                <a:latin typeface="Times New Roman" panose="02020603050405020304" pitchFamily="18" charset="0"/>
                <a:cs typeface="Times New Roman" panose="02020603050405020304" pitchFamily="18" charset="0"/>
              </a:rPr>
              <a:t>trtbps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fbs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restecg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thalachh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oldpeak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slp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thall</a:t>
            </a:r>
            <a:r>
              <a:rPr lang="en-US" sz="2000" dirty="0">
                <a:latin typeface="Times New Roman" panose="02020603050405020304" pitchFamily="18" charset="0"/>
                <a:cs typeface="Times New Roman" panose="02020603050405020304" pitchFamily="18" charset="0"/>
              </a:rPr>
              <a:t>, output.</a:t>
            </a:r>
            <a:endParaRPr lang="en-US" sz="2000" dirty="0"/>
          </a:p>
        </p:txBody>
      </p:sp>
    </p:spTree>
    <p:extLst>
      <p:ext uri="{BB962C8B-B14F-4D97-AF65-F5344CB8AC3E}">
        <p14:creationId xmlns:p14="http://schemas.microsoft.com/office/powerpoint/2010/main" val="23002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68EC2-9ACF-1176-36D0-99AFAFC259CA}"/>
              </a:ext>
            </a:extLst>
          </p:cNvPr>
          <p:cNvSpPr txBox="1"/>
          <p:nvPr/>
        </p:nvSpPr>
        <p:spPr>
          <a:xfrm>
            <a:off x="441960" y="264531"/>
            <a:ext cx="4419600" cy="2000548"/>
          </a:xfrm>
          <a:prstGeom prst="rect">
            <a:avLst/>
          </a:prstGeom>
          <a:noFill/>
        </p:spPr>
        <p:txBody>
          <a:bodyPr wrap="square" rtlCol="0">
            <a:spAutoFit/>
          </a:bodyPr>
          <a:lstStyle/>
          <a:p>
            <a:r>
              <a:rPr lang="en-US" sz="2800" dirty="0">
                <a:solidFill>
                  <a:srgbClr val="FF0000"/>
                </a:solidFill>
              </a:rPr>
              <a:t>Data Preprocessing:</a:t>
            </a:r>
          </a:p>
          <a:p>
            <a:endParaRPr lang="en-US" dirty="0"/>
          </a:p>
          <a:p>
            <a:r>
              <a:rPr lang="en-US" sz="2000" dirty="0"/>
              <a:t>- Handling missing values</a:t>
            </a:r>
          </a:p>
          <a:p>
            <a:r>
              <a:rPr lang="en-US" sz="2000" dirty="0"/>
              <a:t>- Feature scaling</a:t>
            </a:r>
          </a:p>
          <a:p>
            <a:r>
              <a:rPr lang="en-US" sz="2000" dirty="0"/>
              <a:t>- Splitting into training and testing sets</a:t>
            </a:r>
          </a:p>
          <a:p>
            <a:endParaRPr lang="en-US" dirty="0"/>
          </a:p>
        </p:txBody>
      </p:sp>
      <p:pic>
        <p:nvPicPr>
          <p:cNvPr id="4" name="Picture 3">
            <a:extLst>
              <a:ext uri="{FF2B5EF4-FFF2-40B4-BE49-F238E27FC236}">
                <a16:creationId xmlns:a16="http://schemas.microsoft.com/office/drawing/2014/main" id="{C63A2DD2-CA14-8B2E-8FA0-2D423A07D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4106973"/>
            <a:ext cx="11083867" cy="1569795"/>
          </a:xfrm>
          <a:prstGeom prst="rect">
            <a:avLst/>
          </a:prstGeom>
        </p:spPr>
      </p:pic>
      <p:sp>
        <p:nvSpPr>
          <p:cNvPr id="7" name="TextBox 6">
            <a:extLst>
              <a:ext uri="{FF2B5EF4-FFF2-40B4-BE49-F238E27FC236}">
                <a16:creationId xmlns:a16="http://schemas.microsoft.com/office/drawing/2014/main" id="{CDB9440B-62ED-2B69-1E39-ED9560157C5E}"/>
              </a:ext>
            </a:extLst>
          </p:cNvPr>
          <p:cNvSpPr txBox="1"/>
          <p:nvPr/>
        </p:nvSpPr>
        <p:spPr>
          <a:xfrm>
            <a:off x="312420" y="5519561"/>
            <a:ext cx="11490960" cy="1477328"/>
          </a:xfrm>
          <a:prstGeom prst="rect">
            <a:avLst/>
          </a:prstGeom>
          <a:noFill/>
        </p:spPr>
        <p:txBody>
          <a:bodyPr wrap="square" rtlCol="0">
            <a:spAutoFit/>
          </a:bodyPr>
          <a:lstStyle/>
          <a:p>
            <a:r>
              <a:rPr lang="en-US" dirty="0"/>
              <a:t>- </a:t>
            </a:r>
            <a:r>
              <a:rPr lang="en-US" dirty="0" err="1"/>
              <a:t>StandardScaler</a:t>
            </a:r>
            <a:r>
              <a:rPr lang="en-US" dirty="0"/>
              <a:t> ensures that all features contribute equally to the model training process, preventing features with larger scales from dominating the learning algorithm and also help to learn from the data and produce reliable predictions.</a:t>
            </a:r>
          </a:p>
          <a:p>
            <a:endParaRPr lang="en-US" dirty="0"/>
          </a:p>
          <a:p>
            <a:endParaRPr lang="en-US" dirty="0"/>
          </a:p>
        </p:txBody>
      </p:sp>
      <p:sp>
        <p:nvSpPr>
          <p:cNvPr id="9" name="TextBox 8">
            <a:extLst>
              <a:ext uri="{FF2B5EF4-FFF2-40B4-BE49-F238E27FC236}">
                <a16:creationId xmlns:a16="http://schemas.microsoft.com/office/drawing/2014/main" id="{516A75C7-9C6D-8E2E-74BB-9E9724C556B9}"/>
              </a:ext>
            </a:extLst>
          </p:cNvPr>
          <p:cNvSpPr txBox="1"/>
          <p:nvPr/>
        </p:nvSpPr>
        <p:spPr>
          <a:xfrm>
            <a:off x="281940" y="3730558"/>
            <a:ext cx="11521440" cy="369332"/>
          </a:xfrm>
          <a:prstGeom prst="rect">
            <a:avLst/>
          </a:prstGeom>
          <a:noFill/>
        </p:spPr>
        <p:txBody>
          <a:bodyPr wrap="square" rtlCol="0">
            <a:spAutoFit/>
          </a:bodyPr>
          <a:lstStyle/>
          <a:p>
            <a:r>
              <a:rPr lang="en-US" dirty="0"/>
              <a:t>- Data is divided into training and testing sets to assess model performance on unseen data and prevent overfitting.</a:t>
            </a:r>
          </a:p>
        </p:txBody>
      </p:sp>
      <p:pic>
        <p:nvPicPr>
          <p:cNvPr id="5" name="Picture 4">
            <a:extLst>
              <a:ext uri="{FF2B5EF4-FFF2-40B4-BE49-F238E27FC236}">
                <a16:creationId xmlns:a16="http://schemas.microsoft.com/office/drawing/2014/main" id="{57943CD5-F86F-6979-4731-ABA338C60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 y="2336173"/>
            <a:ext cx="10957560" cy="1390844"/>
          </a:xfrm>
          <a:prstGeom prst="rect">
            <a:avLst/>
          </a:prstGeom>
        </p:spPr>
      </p:pic>
    </p:spTree>
    <p:extLst>
      <p:ext uri="{BB962C8B-B14F-4D97-AF65-F5344CB8AC3E}">
        <p14:creationId xmlns:p14="http://schemas.microsoft.com/office/powerpoint/2010/main" val="84360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4C684D-F47F-2AB0-9C3A-CCFB3D7C9F50}"/>
              </a:ext>
            </a:extLst>
          </p:cNvPr>
          <p:cNvSpPr txBox="1"/>
          <p:nvPr/>
        </p:nvSpPr>
        <p:spPr>
          <a:xfrm>
            <a:off x="563880" y="393710"/>
            <a:ext cx="6019800" cy="584775"/>
          </a:xfrm>
          <a:prstGeom prst="rect">
            <a:avLst/>
          </a:prstGeom>
          <a:noFill/>
        </p:spPr>
        <p:txBody>
          <a:bodyPr wrap="square">
            <a:spAutoFit/>
          </a:bodyPr>
          <a:lstStyle/>
          <a:p>
            <a:r>
              <a:rPr kumimoji="0" lang="en-IN" sz="3200" b="0" i="0" u="none" strike="noStrike" kern="1200" cap="none" spc="0" normalizeH="0" baseline="0" noProof="0" dirty="0">
                <a:ln>
                  <a:noFill/>
                </a:ln>
                <a:solidFill>
                  <a:srgbClr val="FF0000"/>
                </a:solidFill>
                <a:effectLst/>
                <a:uLnTx/>
                <a:uFillTx/>
                <a:latin typeface="Lato Black" panose="020F0502020204030203" pitchFamily="34" charset="0"/>
                <a:ea typeface="Lato Black" panose="020F0502020204030203" pitchFamily="34" charset="0"/>
                <a:cs typeface="Lato Black" panose="020F0502020204030203" pitchFamily="34" charset="0"/>
              </a:rPr>
              <a:t>Model Building</a:t>
            </a:r>
            <a:endParaRPr lang="en-US" sz="3200" dirty="0"/>
          </a:p>
        </p:txBody>
      </p:sp>
      <p:sp>
        <p:nvSpPr>
          <p:cNvPr id="7" name="Rectangle 1">
            <a:extLst>
              <a:ext uri="{FF2B5EF4-FFF2-40B4-BE49-F238E27FC236}">
                <a16:creationId xmlns:a16="http://schemas.microsoft.com/office/drawing/2014/main" id="{9203753B-0A25-0C6F-0920-199DAE8B3B3B}"/>
              </a:ext>
            </a:extLst>
          </p:cNvPr>
          <p:cNvSpPr>
            <a:spLocks noChangeArrowheads="1"/>
          </p:cNvSpPr>
          <p:nvPr/>
        </p:nvSpPr>
        <p:spPr bwMode="auto">
          <a:xfrm>
            <a:off x="518160" y="1147957"/>
            <a:ext cx="1167384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Model building refers to the process of creating a structure that can capture patterns, relationships, or trends within 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I have</a:t>
            </a:r>
            <a:r>
              <a:rPr kumimoji="0" lang="en-US" altLang="en-US" sz="1800" b="0" i="0" u="none" strike="noStrike" cap="none" normalizeH="0" baseline="0" dirty="0">
                <a:ln>
                  <a:noFill/>
                </a:ln>
                <a:solidFill>
                  <a:schemeClr val="tx1"/>
                </a:solidFill>
                <a:effectLst/>
                <a:latin typeface="Arial" panose="020B0604020202020204" pitchFamily="34" charset="0"/>
              </a:rPr>
              <a:t> first divided the dataset into several subsets in order to guard against data leaking and guarantee the accuracy of our research. By keeping our training and testing data independent from one another, we were able to prevent any unintentional information contamination.</a:t>
            </a:r>
            <a:r>
              <a:rPr lang="en-US" altLang="en-US"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F507811-E88E-5EE1-CD94-2B887DA08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3093014"/>
            <a:ext cx="11202070" cy="2279404"/>
          </a:xfrm>
          <a:prstGeom prst="rect">
            <a:avLst/>
          </a:prstGeom>
        </p:spPr>
      </p:pic>
    </p:spTree>
    <p:extLst>
      <p:ext uri="{BB962C8B-B14F-4D97-AF65-F5344CB8AC3E}">
        <p14:creationId xmlns:p14="http://schemas.microsoft.com/office/powerpoint/2010/main" val="424878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979</Words>
  <Application>Microsoft Office PowerPoint</Application>
  <PresentationFormat>Widescreen</PresentationFormat>
  <Paragraphs>47</Paragraphs>
  <Slides>16</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Arial</vt:lpstr>
      <vt:lpstr>Arial Black</vt:lpstr>
      <vt:lpstr>Britannic Bold</vt:lpstr>
      <vt:lpstr>Calibri</vt:lpstr>
      <vt:lpstr>Calibri Light</vt:lpstr>
      <vt:lpstr>Constantia</vt:lpstr>
      <vt:lpstr>Georgia</vt:lpstr>
      <vt:lpstr>Helvetica Neue</vt:lpstr>
      <vt:lpstr>Lato Black</vt:lpstr>
      <vt:lpstr>Leelawadee UI</vt:lpstr>
      <vt:lpstr>Libre Baskerville</vt:lpstr>
      <vt:lpstr>LiSu</vt:lpstr>
      <vt:lpstr>Maiandra GD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shinde</dc:creator>
  <cp:lastModifiedBy>shweta shinde</cp:lastModifiedBy>
  <cp:revision>9</cp:revision>
  <dcterms:created xsi:type="dcterms:W3CDTF">2024-05-15T09:49:36Z</dcterms:created>
  <dcterms:modified xsi:type="dcterms:W3CDTF">2024-05-18T12:29:49Z</dcterms:modified>
</cp:coreProperties>
</file>