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7" r:id="rId3"/>
    <p:sldId id="259" r:id="rId4"/>
    <p:sldId id="274" r:id="rId5"/>
    <p:sldId id="260" r:id="rId6"/>
    <p:sldId id="261" r:id="rId7"/>
    <p:sldId id="265" r:id="rId8"/>
    <p:sldId id="264" r:id="rId9"/>
    <p:sldId id="276" r:id="rId10"/>
    <p:sldId id="262" r:id="rId11"/>
    <p:sldId id="266" r:id="rId12"/>
    <p:sldId id="267" r:id="rId13"/>
    <p:sldId id="268"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snapToGrid="0">
      <p:cViewPr varScale="1">
        <p:scale>
          <a:sx n="63" d="100"/>
          <a:sy n="63"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991B47-9C96-4067-A72A-778EE8E37C6D}" type="datetimeFigureOut">
              <a:rPr lang="en-US" smtClean="0"/>
              <a:t>5/18/2024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70133-35AE-4079-BB65-E5BE119868E7}" type="slidenum">
              <a:rPr lang="en-US" smtClean="0"/>
              <a:t>‹#›</a:t>
            </a:fld>
            <a:endParaRPr lang="en-US"/>
          </a:p>
        </p:txBody>
      </p:sp>
    </p:spTree>
    <p:extLst>
      <p:ext uri="{BB962C8B-B14F-4D97-AF65-F5344CB8AC3E}">
        <p14:creationId xmlns:p14="http://schemas.microsoft.com/office/powerpoint/2010/main" val="4057910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70133-35AE-4079-BB65-E5BE119868E7}" type="slidenum">
              <a:rPr lang="en-US" smtClean="0"/>
              <a:t>7</a:t>
            </a:fld>
            <a:endParaRPr lang="en-US"/>
          </a:p>
        </p:txBody>
      </p:sp>
    </p:spTree>
    <p:extLst>
      <p:ext uri="{BB962C8B-B14F-4D97-AF65-F5344CB8AC3E}">
        <p14:creationId xmlns:p14="http://schemas.microsoft.com/office/powerpoint/2010/main" val="2516611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B6086-11F8-B1E3-AC24-62F7DCBA06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D6BCB5-586D-F24A-B9D7-EC78CF34A0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BB6143-140D-6115-8298-4C442B8D48F9}"/>
              </a:ext>
            </a:extLst>
          </p:cNvPr>
          <p:cNvSpPr>
            <a:spLocks noGrp="1"/>
          </p:cNvSpPr>
          <p:nvPr>
            <p:ph type="dt" sz="half" idx="10"/>
          </p:nvPr>
        </p:nvSpPr>
        <p:spPr/>
        <p:txBody>
          <a:bodyPr/>
          <a:lstStyle/>
          <a:p>
            <a:fld id="{5C1552BF-C4F6-477A-8D50-D2E4208B5B9F}" type="datetimeFigureOut">
              <a:rPr lang="en-US" smtClean="0"/>
              <a:t>5/18/2024</a:t>
            </a:fld>
            <a:endParaRPr lang="en-US"/>
          </a:p>
        </p:txBody>
      </p:sp>
      <p:sp>
        <p:nvSpPr>
          <p:cNvPr id="5" name="Footer Placeholder 4">
            <a:extLst>
              <a:ext uri="{FF2B5EF4-FFF2-40B4-BE49-F238E27FC236}">
                <a16:creationId xmlns:a16="http://schemas.microsoft.com/office/drawing/2014/main" id="{2DFB95E3-4099-37FD-6FEE-50706D5587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F70B4-4D6E-E7D5-04AF-BD9B77B8E073}"/>
              </a:ext>
            </a:extLst>
          </p:cNvPr>
          <p:cNvSpPr>
            <a:spLocks noGrp="1"/>
          </p:cNvSpPr>
          <p:nvPr>
            <p:ph type="sldNum" sz="quarter" idx="12"/>
          </p:nvPr>
        </p:nvSpPr>
        <p:spPr/>
        <p:txBody>
          <a:bodyPr/>
          <a:lstStyle/>
          <a:p>
            <a:fld id="{F007D94E-90DA-4730-9244-D29ABD37DC91}" type="slidenum">
              <a:rPr lang="en-US" smtClean="0"/>
              <a:t>‹#›</a:t>
            </a:fld>
            <a:endParaRPr lang="en-US"/>
          </a:p>
        </p:txBody>
      </p:sp>
    </p:spTree>
    <p:extLst>
      <p:ext uri="{BB962C8B-B14F-4D97-AF65-F5344CB8AC3E}">
        <p14:creationId xmlns:p14="http://schemas.microsoft.com/office/powerpoint/2010/main" val="1231684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9B96-377A-97F1-FC2D-2B99BFC4C2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75091F-C5DB-387A-305C-4408D39FE3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11821-15B4-4257-B1AD-F7282B219796}"/>
              </a:ext>
            </a:extLst>
          </p:cNvPr>
          <p:cNvSpPr>
            <a:spLocks noGrp="1"/>
          </p:cNvSpPr>
          <p:nvPr>
            <p:ph type="dt" sz="half" idx="10"/>
          </p:nvPr>
        </p:nvSpPr>
        <p:spPr/>
        <p:txBody>
          <a:bodyPr/>
          <a:lstStyle/>
          <a:p>
            <a:fld id="{5C1552BF-C4F6-477A-8D50-D2E4208B5B9F}" type="datetimeFigureOut">
              <a:rPr lang="en-US" smtClean="0"/>
              <a:t>5/18/2024</a:t>
            </a:fld>
            <a:endParaRPr lang="en-US"/>
          </a:p>
        </p:txBody>
      </p:sp>
      <p:sp>
        <p:nvSpPr>
          <p:cNvPr id="5" name="Footer Placeholder 4">
            <a:extLst>
              <a:ext uri="{FF2B5EF4-FFF2-40B4-BE49-F238E27FC236}">
                <a16:creationId xmlns:a16="http://schemas.microsoft.com/office/drawing/2014/main" id="{D75C64C0-3A83-3FF5-6DD7-317ED55226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C680A-FEBE-7699-FA2A-8434B5F1DF46}"/>
              </a:ext>
            </a:extLst>
          </p:cNvPr>
          <p:cNvSpPr>
            <a:spLocks noGrp="1"/>
          </p:cNvSpPr>
          <p:nvPr>
            <p:ph type="sldNum" sz="quarter" idx="12"/>
          </p:nvPr>
        </p:nvSpPr>
        <p:spPr/>
        <p:txBody>
          <a:bodyPr/>
          <a:lstStyle/>
          <a:p>
            <a:fld id="{F007D94E-90DA-4730-9244-D29ABD37DC91}" type="slidenum">
              <a:rPr lang="en-US" smtClean="0"/>
              <a:t>‹#›</a:t>
            </a:fld>
            <a:endParaRPr lang="en-US"/>
          </a:p>
        </p:txBody>
      </p:sp>
    </p:spTree>
    <p:extLst>
      <p:ext uri="{BB962C8B-B14F-4D97-AF65-F5344CB8AC3E}">
        <p14:creationId xmlns:p14="http://schemas.microsoft.com/office/powerpoint/2010/main" val="167276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A41699-75D4-D898-6F46-76200F5A0C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D2C729-BCDD-7B3C-7BDC-D4792EFB4A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81F2B-8809-C623-50FA-D550E0F025CE}"/>
              </a:ext>
            </a:extLst>
          </p:cNvPr>
          <p:cNvSpPr>
            <a:spLocks noGrp="1"/>
          </p:cNvSpPr>
          <p:nvPr>
            <p:ph type="dt" sz="half" idx="10"/>
          </p:nvPr>
        </p:nvSpPr>
        <p:spPr/>
        <p:txBody>
          <a:bodyPr/>
          <a:lstStyle/>
          <a:p>
            <a:fld id="{5C1552BF-C4F6-477A-8D50-D2E4208B5B9F}" type="datetimeFigureOut">
              <a:rPr lang="en-US" smtClean="0"/>
              <a:t>5/18/2024</a:t>
            </a:fld>
            <a:endParaRPr lang="en-US"/>
          </a:p>
        </p:txBody>
      </p:sp>
      <p:sp>
        <p:nvSpPr>
          <p:cNvPr id="5" name="Footer Placeholder 4">
            <a:extLst>
              <a:ext uri="{FF2B5EF4-FFF2-40B4-BE49-F238E27FC236}">
                <a16:creationId xmlns:a16="http://schemas.microsoft.com/office/drawing/2014/main" id="{E7B0D961-8382-22F6-743A-A1001E5E3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7C9F5-8757-FEF7-D3E7-2FFBCEE2F32C}"/>
              </a:ext>
            </a:extLst>
          </p:cNvPr>
          <p:cNvSpPr>
            <a:spLocks noGrp="1"/>
          </p:cNvSpPr>
          <p:nvPr>
            <p:ph type="sldNum" sz="quarter" idx="12"/>
          </p:nvPr>
        </p:nvSpPr>
        <p:spPr/>
        <p:txBody>
          <a:bodyPr/>
          <a:lstStyle/>
          <a:p>
            <a:fld id="{F007D94E-90DA-4730-9244-D29ABD37DC91}" type="slidenum">
              <a:rPr lang="en-US" smtClean="0"/>
              <a:t>‹#›</a:t>
            </a:fld>
            <a:endParaRPr lang="en-US"/>
          </a:p>
        </p:txBody>
      </p:sp>
    </p:spTree>
    <p:extLst>
      <p:ext uri="{BB962C8B-B14F-4D97-AF65-F5344CB8AC3E}">
        <p14:creationId xmlns:p14="http://schemas.microsoft.com/office/powerpoint/2010/main" val="385941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DCA9B-CCA6-7D12-03F2-84232FDFF5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A06CC4-525D-8398-BC8B-C840C9E8CA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140A5-02B4-15F4-D610-FBE8D9947FAA}"/>
              </a:ext>
            </a:extLst>
          </p:cNvPr>
          <p:cNvSpPr>
            <a:spLocks noGrp="1"/>
          </p:cNvSpPr>
          <p:nvPr>
            <p:ph type="dt" sz="half" idx="10"/>
          </p:nvPr>
        </p:nvSpPr>
        <p:spPr/>
        <p:txBody>
          <a:bodyPr/>
          <a:lstStyle/>
          <a:p>
            <a:fld id="{5C1552BF-C4F6-477A-8D50-D2E4208B5B9F}" type="datetimeFigureOut">
              <a:rPr lang="en-US" smtClean="0"/>
              <a:t>5/18/2024</a:t>
            </a:fld>
            <a:endParaRPr lang="en-US"/>
          </a:p>
        </p:txBody>
      </p:sp>
      <p:sp>
        <p:nvSpPr>
          <p:cNvPr id="5" name="Footer Placeholder 4">
            <a:extLst>
              <a:ext uri="{FF2B5EF4-FFF2-40B4-BE49-F238E27FC236}">
                <a16:creationId xmlns:a16="http://schemas.microsoft.com/office/drawing/2014/main" id="{3F5EFEEA-1D90-40A5-43BA-92ECC668B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274B19-C488-7D78-A6BB-AA09729B6CA5}"/>
              </a:ext>
            </a:extLst>
          </p:cNvPr>
          <p:cNvSpPr>
            <a:spLocks noGrp="1"/>
          </p:cNvSpPr>
          <p:nvPr>
            <p:ph type="sldNum" sz="quarter" idx="12"/>
          </p:nvPr>
        </p:nvSpPr>
        <p:spPr/>
        <p:txBody>
          <a:bodyPr/>
          <a:lstStyle/>
          <a:p>
            <a:fld id="{F007D94E-90DA-4730-9244-D29ABD37DC91}" type="slidenum">
              <a:rPr lang="en-US" smtClean="0"/>
              <a:t>‹#›</a:t>
            </a:fld>
            <a:endParaRPr lang="en-US"/>
          </a:p>
        </p:txBody>
      </p:sp>
    </p:spTree>
    <p:extLst>
      <p:ext uri="{BB962C8B-B14F-4D97-AF65-F5344CB8AC3E}">
        <p14:creationId xmlns:p14="http://schemas.microsoft.com/office/powerpoint/2010/main" val="590872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08EED-42FB-DB87-AA2D-623CE46764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702221-206C-12A9-196C-94E75F4204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CC2528-BF1D-E018-4791-E4AA9F42FBDB}"/>
              </a:ext>
            </a:extLst>
          </p:cNvPr>
          <p:cNvSpPr>
            <a:spLocks noGrp="1"/>
          </p:cNvSpPr>
          <p:nvPr>
            <p:ph type="dt" sz="half" idx="10"/>
          </p:nvPr>
        </p:nvSpPr>
        <p:spPr/>
        <p:txBody>
          <a:bodyPr/>
          <a:lstStyle/>
          <a:p>
            <a:fld id="{5C1552BF-C4F6-477A-8D50-D2E4208B5B9F}" type="datetimeFigureOut">
              <a:rPr lang="en-US" smtClean="0"/>
              <a:t>5/18/2024</a:t>
            </a:fld>
            <a:endParaRPr lang="en-US"/>
          </a:p>
        </p:txBody>
      </p:sp>
      <p:sp>
        <p:nvSpPr>
          <p:cNvPr id="5" name="Footer Placeholder 4">
            <a:extLst>
              <a:ext uri="{FF2B5EF4-FFF2-40B4-BE49-F238E27FC236}">
                <a16:creationId xmlns:a16="http://schemas.microsoft.com/office/drawing/2014/main" id="{8D312D70-0001-1DB1-AE36-730852A0E4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DFCE-275F-134C-8349-83DD899650AB}"/>
              </a:ext>
            </a:extLst>
          </p:cNvPr>
          <p:cNvSpPr>
            <a:spLocks noGrp="1"/>
          </p:cNvSpPr>
          <p:nvPr>
            <p:ph type="sldNum" sz="quarter" idx="12"/>
          </p:nvPr>
        </p:nvSpPr>
        <p:spPr/>
        <p:txBody>
          <a:bodyPr/>
          <a:lstStyle/>
          <a:p>
            <a:fld id="{F007D94E-90DA-4730-9244-D29ABD37DC91}" type="slidenum">
              <a:rPr lang="en-US" smtClean="0"/>
              <a:t>‹#›</a:t>
            </a:fld>
            <a:endParaRPr lang="en-US"/>
          </a:p>
        </p:txBody>
      </p:sp>
    </p:spTree>
    <p:extLst>
      <p:ext uri="{BB962C8B-B14F-4D97-AF65-F5344CB8AC3E}">
        <p14:creationId xmlns:p14="http://schemas.microsoft.com/office/powerpoint/2010/main" val="2604170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9A677-E0FF-0A45-439F-9E6B0C90AD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9C5FB8-2E9E-D396-09ED-5F6357B45F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F328A9-7923-4A63-E694-6CE8B60A6A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36F6B0-E484-33F9-C083-2A5CFB98F232}"/>
              </a:ext>
            </a:extLst>
          </p:cNvPr>
          <p:cNvSpPr>
            <a:spLocks noGrp="1"/>
          </p:cNvSpPr>
          <p:nvPr>
            <p:ph type="dt" sz="half" idx="10"/>
          </p:nvPr>
        </p:nvSpPr>
        <p:spPr/>
        <p:txBody>
          <a:bodyPr/>
          <a:lstStyle/>
          <a:p>
            <a:fld id="{5C1552BF-C4F6-477A-8D50-D2E4208B5B9F}" type="datetimeFigureOut">
              <a:rPr lang="en-US" smtClean="0"/>
              <a:t>5/18/2024</a:t>
            </a:fld>
            <a:endParaRPr lang="en-US"/>
          </a:p>
        </p:txBody>
      </p:sp>
      <p:sp>
        <p:nvSpPr>
          <p:cNvPr id="6" name="Footer Placeholder 5">
            <a:extLst>
              <a:ext uri="{FF2B5EF4-FFF2-40B4-BE49-F238E27FC236}">
                <a16:creationId xmlns:a16="http://schemas.microsoft.com/office/drawing/2014/main" id="{90FA15EC-C028-20CB-BEC3-CBDAF1407C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FCA2C-B54F-E354-3438-92DB7F92EC4A}"/>
              </a:ext>
            </a:extLst>
          </p:cNvPr>
          <p:cNvSpPr>
            <a:spLocks noGrp="1"/>
          </p:cNvSpPr>
          <p:nvPr>
            <p:ph type="sldNum" sz="quarter" idx="12"/>
          </p:nvPr>
        </p:nvSpPr>
        <p:spPr/>
        <p:txBody>
          <a:bodyPr/>
          <a:lstStyle/>
          <a:p>
            <a:fld id="{F007D94E-90DA-4730-9244-D29ABD37DC91}" type="slidenum">
              <a:rPr lang="en-US" smtClean="0"/>
              <a:t>‹#›</a:t>
            </a:fld>
            <a:endParaRPr lang="en-US"/>
          </a:p>
        </p:txBody>
      </p:sp>
    </p:spTree>
    <p:extLst>
      <p:ext uri="{BB962C8B-B14F-4D97-AF65-F5344CB8AC3E}">
        <p14:creationId xmlns:p14="http://schemas.microsoft.com/office/powerpoint/2010/main" val="2671818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05A8-8B58-DE1E-12D8-7779C12332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D1A0B0-B2F3-BB1C-6BFA-79AFCF0F86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33A92A-3D30-9D21-40A7-7DCE240CC8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E94A8B-EEF0-F626-B88B-9AC4AB9C7D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CD17CC-4F62-B975-DCD8-3593B3EA21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4A3B94-E7EB-54EF-71C9-F7EEFAE4D19B}"/>
              </a:ext>
            </a:extLst>
          </p:cNvPr>
          <p:cNvSpPr>
            <a:spLocks noGrp="1"/>
          </p:cNvSpPr>
          <p:nvPr>
            <p:ph type="dt" sz="half" idx="10"/>
          </p:nvPr>
        </p:nvSpPr>
        <p:spPr/>
        <p:txBody>
          <a:bodyPr/>
          <a:lstStyle/>
          <a:p>
            <a:fld id="{5C1552BF-C4F6-477A-8D50-D2E4208B5B9F}" type="datetimeFigureOut">
              <a:rPr lang="en-US" smtClean="0"/>
              <a:t>5/18/2024</a:t>
            </a:fld>
            <a:endParaRPr lang="en-US"/>
          </a:p>
        </p:txBody>
      </p:sp>
      <p:sp>
        <p:nvSpPr>
          <p:cNvPr id="8" name="Footer Placeholder 7">
            <a:extLst>
              <a:ext uri="{FF2B5EF4-FFF2-40B4-BE49-F238E27FC236}">
                <a16:creationId xmlns:a16="http://schemas.microsoft.com/office/drawing/2014/main" id="{FF422DA9-F902-B165-B84E-B061DD6324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5E71EC-E6AD-D1E7-4FF5-A3C345450D4F}"/>
              </a:ext>
            </a:extLst>
          </p:cNvPr>
          <p:cNvSpPr>
            <a:spLocks noGrp="1"/>
          </p:cNvSpPr>
          <p:nvPr>
            <p:ph type="sldNum" sz="quarter" idx="12"/>
          </p:nvPr>
        </p:nvSpPr>
        <p:spPr/>
        <p:txBody>
          <a:bodyPr/>
          <a:lstStyle/>
          <a:p>
            <a:fld id="{F007D94E-90DA-4730-9244-D29ABD37DC91}" type="slidenum">
              <a:rPr lang="en-US" smtClean="0"/>
              <a:t>‹#›</a:t>
            </a:fld>
            <a:endParaRPr lang="en-US"/>
          </a:p>
        </p:txBody>
      </p:sp>
    </p:spTree>
    <p:extLst>
      <p:ext uri="{BB962C8B-B14F-4D97-AF65-F5344CB8AC3E}">
        <p14:creationId xmlns:p14="http://schemas.microsoft.com/office/powerpoint/2010/main" val="3855173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C9B3-A9AB-06C4-2C12-E53252613D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176060-1018-C79F-B20B-6A9137D8210A}"/>
              </a:ext>
            </a:extLst>
          </p:cNvPr>
          <p:cNvSpPr>
            <a:spLocks noGrp="1"/>
          </p:cNvSpPr>
          <p:nvPr>
            <p:ph type="dt" sz="half" idx="10"/>
          </p:nvPr>
        </p:nvSpPr>
        <p:spPr/>
        <p:txBody>
          <a:bodyPr/>
          <a:lstStyle/>
          <a:p>
            <a:fld id="{5C1552BF-C4F6-477A-8D50-D2E4208B5B9F}" type="datetimeFigureOut">
              <a:rPr lang="en-US" smtClean="0"/>
              <a:t>5/18/2024</a:t>
            </a:fld>
            <a:endParaRPr lang="en-US"/>
          </a:p>
        </p:txBody>
      </p:sp>
      <p:sp>
        <p:nvSpPr>
          <p:cNvPr id="4" name="Footer Placeholder 3">
            <a:extLst>
              <a:ext uri="{FF2B5EF4-FFF2-40B4-BE49-F238E27FC236}">
                <a16:creationId xmlns:a16="http://schemas.microsoft.com/office/drawing/2014/main" id="{BBD62D47-E40D-47CB-A295-10A17636EA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28EACB-F39E-082E-7D9D-6EBB45601540}"/>
              </a:ext>
            </a:extLst>
          </p:cNvPr>
          <p:cNvSpPr>
            <a:spLocks noGrp="1"/>
          </p:cNvSpPr>
          <p:nvPr>
            <p:ph type="sldNum" sz="quarter" idx="12"/>
          </p:nvPr>
        </p:nvSpPr>
        <p:spPr/>
        <p:txBody>
          <a:bodyPr/>
          <a:lstStyle/>
          <a:p>
            <a:fld id="{F007D94E-90DA-4730-9244-D29ABD37DC91}" type="slidenum">
              <a:rPr lang="en-US" smtClean="0"/>
              <a:t>‹#›</a:t>
            </a:fld>
            <a:endParaRPr lang="en-US"/>
          </a:p>
        </p:txBody>
      </p:sp>
    </p:spTree>
    <p:extLst>
      <p:ext uri="{BB962C8B-B14F-4D97-AF65-F5344CB8AC3E}">
        <p14:creationId xmlns:p14="http://schemas.microsoft.com/office/powerpoint/2010/main" val="2700218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59C023-ABBB-71B1-97A1-EFB63350CEC9}"/>
              </a:ext>
            </a:extLst>
          </p:cNvPr>
          <p:cNvSpPr>
            <a:spLocks noGrp="1"/>
          </p:cNvSpPr>
          <p:nvPr>
            <p:ph type="dt" sz="half" idx="10"/>
          </p:nvPr>
        </p:nvSpPr>
        <p:spPr/>
        <p:txBody>
          <a:bodyPr/>
          <a:lstStyle/>
          <a:p>
            <a:fld id="{5C1552BF-C4F6-477A-8D50-D2E4208B5B9F}" type="datetimeFigureOut">
              <a:rPr lang="en-US" smtClean="0"/>
              <a:t>5/18/2024</a:t>
            </a:fld>
            <a:endParaRPr lang="en-US"/>
          </a:p>
        </p:txBody>
      </p:sp>
      <p:sp>
        <p:nvSpPr>
          <p:cNvPr id="3" name="Footer Placeholder 2">
            <a:extLst>
              <a:ext uri="{FF2B5EF4-FFF2-40B4-BE49-F238E27FC236}">
                <a16:creationId xmlns:a16="http://schemas.microsoft.com/office/drawing/2014/main" id="{E68BA003-B83D-B600-0AF4-02A8B4A25E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67F1D1-CF58-6EA9-80D4-93C4A943BA73}"/>
              </a:ext>
            </a:extLst>
          </p:cNvPr>
          <p:cNvSpPr>
            <a:spLocks noGrp="1"/>
          </p:cNvSpPr>
          <p:nvPr>
            <p:ph type="sldNum" sz="quarter" idx="12"/>
          </p:nvPr>
        </p:nvSpPr>
        <p:spPr/>
        <p:txBody>
          <a:bodyPr/>
          <a:lstStyle/>
          <a:p>
            <a:fld id="{F007D94E-90DA-4730-9244-D29ABD37DC91}" type="slidenum">
              <a:rPr lang="en-US" smtClean="0"/>
              <a:t>‹#›</a:t>
            </a:fld>
            <a:endParaRPr lang="en-US"/>
          </a:p>
        </p:txBody>
      </p:sp>
    </p:spTree>
    <p:extLst>
      <p:ext uri="{BB962C8B-B14F-4D97-AF65-F5344CB8AC3E}">
        <p14:creationId xmlns:p14="http://schemas.microsoft.com/office/powerpoint/2010/main" val="4014128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BC8C-BF5E-E13C-F0B9-51FD38569C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DC02C3-EFCB-1A5F-E9AB-A33E97DBF9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C2CC7-40F9-446B-A06E-F82295D27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66F23F-9B2D-173F-1BB9-23B699E53599}"/>
              </a:ext>
            </a:extLst>
          </p:cNvPr>
          <p:cNvSpPr>
            <a:spLocks noGrp="1"/>
          </p:cNvSpPr>
          <p:nvPr>
            <p:ph type="dt" sz="half" idx="10"/>
          </p:nvPr>
        </p:nvSpPr>
        <p:spPr/>
        <p:txBody>
          <a:bodyPr/>
          <a:lstStyle/>
          <a:p>
            <a:fld id="{5C1552BF-C4F6-477A-8D50-D2E4208B5B9F}" type="datetimeFigureOut">
              <a:rPr lang="en-US" smtClean="0"/>
              <a:t>5/18/2024</a:t>
            </a:fld>
            <a:endParaRPr lang="en-US"/>
          </a:p>
        </p:txBody>
      </p:sp>
      <p:sp>
        <p:nvSpPr>
          <p:cNvPr id="6" name="Footer Placeholder 5">
            <a:extLst>
              <a:ext uri="{FF2B5EF4-FFF2-40B4-BE49-F238E27FC236}">
                <a16:creationId xmlns:a16="http://schemas.microsoft.com/office/drawing/2014/main" id="{47B61E53-401C-9361-5537-8E91FB2EE5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6930E2-7787-4F7F-D714-01C93368D549}"/>
              </a:ext>
            </a:extLst>
          </p:cNvPr>
          <p:cNvSpPr>
            <a:spLocks noGrp="1"/>
          </p:cNvSpPr>
          <p:nvPr>
            <p:ph type="sldNum" sz="quarter" idx="12"/>
          </p:nvPr>
        </p:nvSpPr>
        <p:spPr/>
        <p:txBody>
          <a:bodyPr/>
          <a:lstStyle/>
          <a:p>
            <a:fld id="{F007D94E-90DA-4730-9244-D29ABD37DC91}" type="slidenum">
              <a:rPr lang="en-US" smtClean="0"/>
              <a:t>‹#›</a:t>
            </a:fld>
            <a:endParaRPr lang="en-US"/>
          </a:p>
        </p:txBody>
      </p:sp>
    </p:spTree>
    <p:extLst>
      <p:ext uri="{BB962C8B-B14F-4D97-AF65-F5344CB8AC3E}">
        <p14:creationId xmlns:p14="http://schemas.microsoft.com/office/powerpoint/2010/main" val="407994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3F57A-AB2C-E532-FA73-95F46C629D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4A0F9E-4447-819E-FBC3-76121B0E9C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8EA4C7-41E6-F5E7-8633-08BF1EE08E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C3BC7B-50D4-B364-BB62-152794B167AD}"/>
              </a:ext>
            </a:extLst>
          </p:cNvPr>
          <p:cNvSpPr>
            <a:spLocks noGrp="1"/>
          </p:cNvSpPr>
          <p:nvPr>
            <p:ph type="dt" sz="half" idx="10"/>
          </p:nvPr>
        </p:nvSpPr>
        <p:spPr/>
        <p:txBody>
          <a:bodyPr/>
          <a:lstStyle/>
          <a:p>
            <a:fld id="{5C1552BF-C4F6-477A-8D50-D2E4208B5B9F}" type="datetimeFigureOut">
              <a:rPr lang="en-US" smtClean="0"/>
              <a:t>5/18/2024</a:t>
            </a:fld>
            <a:endParaRPr lang="en-US"/>
          </a:p>
        </p:txBody>
      </p:sp>
      <p:sp>
        <p:nvSpPr>
          <p:cNvPr id="6" name="Footer Placeholder 5">
            <a:extLst>
              <a:ext uri="{FF2B5EF4-FFF2-40B4-BE49-F238E27FC236}">
                <a16:creationId xmlns:a16="http://schemas.microsoft.com/office/drawing/2014/main" id="{95BC1F5F-0D3B-4E45-D7F6-47D7B46C87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A97CF2-060B-E565-BDCC-ACFB50935177}"/>
              </a:ext>
            </a:extLst>
          </p:cNvPr>
          <p:cNvSpPr>
            <a:spLocks noGrp="1"/>
          </p:cNvSpPr>
          <p:nvPr>
            <p:ph type="sldNum" sz="quarter" idx="12"/>
          </p:nvPr>
        </p:nvSpPr>
        <p:spPr/>
        <p:txBody>
          <a:bodyPr/>
          <a:lstStyle/>
          <a:p>
            <a:fld id="{F007D94E-90DA-4730-9244-D29ABD37DC91}" type="slidenum">
              <a:rPr lang="en-US" smtClean="0"/>
              <a:t>‹#›</a:t>
            </a:fld>
            <a:endParaRPr lang="en-US"/>
          </a:p>
        </p:txBody>
      </p:sp>
    </p:spTree>
    <p:extLst>
      <p:ext uri="{BB962C8B-B14F-4D97-AF65-F5344CB8AC3E}">
        <p14:creationId xmlns:p14="http://schemas.microsoft.com/office/powerpoint/2010/main" val="3168256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398B06-4897-5A07-3666-175722A74B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809BE5-11A5-5B94-8228-C5BA9B797A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8F17B-51A6-EE83-0930-9653ECD60A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552BF-C4F6-477A-8D50-D2E4208B5B9F}" type="datetimeFigureOut">
              <a:rPr lang="en-US" smtClean="0"/>
              <a:t>5/18/2024</a:t>
            </a:fld>
            <a:endParaRPr lang="en-US"/>
          </a:p>
        </p:txBody>
      </p:sp>
      <p:sp>
        <p:nvSpPr>
          <p:cNvPr id="5" name="Footer Placeholder 4">
            <a:extLst>
              <a:ext uri="{FF2B5EF4-FFF2-40B4-BE49-F238E27FC236}">
                <a16:creationId xmlns:a16="http://schemas.microsoft.com/office/drawing/2014/main" id="{ABF5470C-19EE-1940-79DD-3D2DE81D25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56AB7C-52AD-5C0C-B6E0-164B378C7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7D94E-90DA-4730-9244-D29ABD37DC91}" type="slidenum">
              <a:rPr lang="en-US" smtClean="0"/>
              <a:t>‹#›</a:t>
            </a:fld>
            <a:endParaRPr lang="en-US"/>
          </a:p>
        </p:txBody>
      </p:sp>
    </p:spTree>
    <p:extLst>
      <p:ext uri="{BB962C8B-B14F-4D97-AF65-F5344CB8AC3E}">
        <p14:creationId xmlns:p14="http://schemas.microsoft.com/office/powerpoint/2010/main" val="208687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98;p1">
            <a:extLst>
              <a:ext uri="{FF2B5EF4-FFF2-40B4-BE49-F238E27FC236}">
                <a16:creationId xmlns:a16="http://schemas.microsoft.com/office/drawing/2014/main" id="{9DADDA94-2A8E-00E0-013A-6ECCC1D786D8}"/>
              </a:ext>
            </a:extLst>
          </p:cNvPr>
          <p:cNvPicPr preferRelativeResize="0"/>
          <p:nvPr/>
        </p:nvPicPr>
        <p:blipFill rotWithShape="1">
          <a:blip r:embed="rId2">
            <a:alphaModFix/>
          </a:blip>
          <a:srcRect/>
          <a:stretch/>
        </p:blipFill>
        <p:spPr>
          <a:xfrm>
            <a:off x="592" y="40976"/>
            <a:ext cx="12190815" cy="6776049"/>
          </a:xfrm>
          <a:prstGeom prst="rect">
            <a:avLst/>
          </a:prstGeom>
          <a:noFill/>
          <a:ln>
            <a:noFill/>
          </a:ln>
          <a:effectLst/>
        </p:spPr>
      </p:pic>
      <p:sp>
        <p:nvSpPr>
          <p:cNvPr id="3" name="TextBox 2">
            <a:extLst>
              <a:ext uri="{FF2B5EF4-FFF2-40B4-BE49-F238E27FC236}">
                <a16:creationId xmlns:a16="http://schemas.microsoft.com/office/drawing/2014/main" id="{8FF22B46-73EF-1DFB-8BDE-37872B6E023E}"/>
              </a:ext>
            </a:extLst>
          </p:cNvPr>
          <p:cNvSpPr txBox="1"/>
          <p:nvPr/>
        </p:nvSpPr>
        <p:spPr>
          <a:xfrm>
            <a:off x="3169920" y="3825240"/>
            <a:ext cx="8183880" cy="1938992"/>
          </a:xfrm>
          <a:prstGeom prst="rect">
            <a:avLst/>
          </a:prstGeom>
          <a:noFill/>
          <a:effectLst>
            <a:innerShdw blurRad="63500" dist="50800" dir="16200000">
              <a:prstClr val="black">
                <a:alpha val="50000"/>
              </a:prstClr>
            </a:innerShdw>
          </a:effectLst>
          <a:scene3d>
            <a:camera prst="orthographicFront"/>
            <a:lightRig rig="threePt" dir="t"/>
          </a:scene3d>
          <a:sp3d>
            <a:bevelT/>
          </a:sp3d>
        </p:spPr>
        <p:txBody>
          <a:bodyPr wrap="square" rtlCol="0">
            <a:spAutoFit/>
          </a:bodyPr>
          <a:lstStyle/>
          <a:p>
            <a:r>
              <a:rPr lang="en-US" sz="4000" b="1" i="0" dirty="0">
                <a:solidFill>
                  <a:srgbClr val="FF0000"/>
                </a:solidFill>
                <a:effectLst/>
                <a:highlight>
                  <a:srgbClr val="FFFFFF"/>
                </a:highlight>
                <a:latin typeface="zeitung"/>
              </a:rPr>
              <a:t>Paris Housing Price Prediction</a:t>
            </a:r>
          </a:p>
          <a:p>
            <a:r>
              <a:rPr lang="en-US" sz="4000" b="1" dirty="0">
                <a:solidFill>
                  <a:srgbClr val="FF0000"/>
                </a:solidFill>
                <a:effectLst>
                  <a:outerShdw blurRad="38100" dist="38100" dir="2700000" algn="tl">
                    <a:srgbClr val="000000">
                      <a:alpha val="43137"/>
                    </a:srgbClr>
                  </a:outerShdw>
                </a:effectLst>
                <a:latin typeface="Britannic Bold" panose="020B0903060703020204" pitchFamily="34" charset="0"/>
              </a:rPr>
              <a:t> </a:t>
            </a:r>
          </a:p>
          <a:p>
            <a:endParaRPr lang="en-US" sz="4000" b="1" dirty="0">
              <a:solidFill>
                <a:srgbClr val="FF0000"/>
              </a:solidFill>
              <a:effectLst>
                <a:outerShdw blurRad="38100" dist="38100" dir="2700000" algn="tl">
                  <a:srgbClr val="000000">
                    <a:alpha val="43137"/>
                  </a:srgbClr>
                </a:outerShdw>
              </a:effectLst>
              <a:latin typeface="Britannic Bold" panose="020B0903060703020204" pitchFamily="34" charset="0"/>
            </a:endParaRPr>
          </a:p>
        </p:txBody>
      </p:sp>
      <p:sp>
        <p:nvSpPr>
          <p:cNvPr id="4" name="TextBox 3">
            <a:extLst>
              <a:ext uri="{FF2B5EF4-FFF2-40B4-BE49-F238E27FC236}">
                <a16:creationId xmlns:a16="http://schemas.microsoft.com/office/drawing/2014/main" id="{52321333-64DE-A2A6-4411-001E9416254F}"/>
              </a:ext>
            </a:extLst>
          </p:cNvPr>
          <p:cNvSpPr txBox="1"/>
          <p:nvPr/>
        </p:nvSpPr>
        <p:spPr>
          <a:xfrm>
            <a:off x="8778240" y="5884872"/>
            <a:ext cx="3230880" cy="461665"/>
          </a:xfrm>
          <a:prstGeom prst="rect">
            <a:avLst/>
          </a:prstGeom>
          <a:noFill/>
        </p:spPr>
        <p:txBody>
          <a:bodyPr wrap="square" rtlCol="0">
            <a:spAutoFit/>
          </a:bodyPr>
          <a:lstStyle/>
          <a:p>
            <a:r>
              <a:rPr lang="en-US" sz="2400" b="1" dirty="0"/>
              <a:t> -  Shinde Shweta </a:t>
            </a:r>
          </a:p>
        </p:txBody>
      </p:sp>
      <p:pic>
        <p:nvPicPr>
          <p:cNvPr id="7" name="Picture 6">
            <a:extLst>
              <a:ext uri="{FF2B5EF4-FFF2-40B4-BE49-F238E27FC236}">
                <a16:creationId xmlns:a16="http://schemas.microsoft.com/office/drawing/2014/main" id="{CA756046-21BD-7270-6A58-71C45C05B4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4597746"/>
            <a:ext cx="4114800" cy="2145310"/>
          </a:xfrm>
          <a:prstGeom prst="rect">
            <a:avLst/>
          </a:prstGeom>
        </p:spPr>
      </p:pic>
    </p:spTree>
    <p:extLst>
      <p:ext uri="{BB962C8B-B14F-4D97-AF65-F5344CB8AC3E}">
        <p14:creationId xmlns:p14="http://schemas.microsoft.com/office/powerpoint/2010/main" val="3841789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B442689-9C9C-BA58-3094-52370E030CF3}"/>
              </a:ext>
            </a:extLst>
          </p:cNvPr>
          <p:cNvSpPr txBox="1"/>
          <p:nvPr/>
        </p:nvSpPr>
        <p:spPr>
          <a:xfrm>
            <a:off x="213360" y="118497"/>
            <a:ext cx="6096000"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000" b="1" i="0" u="sng"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Pre-Processing:</a:t>
            </a:r>
            <a:endParaRPr kumimoji="0" lang="en-IN" sz="4000" b="1" i="0" u="sng"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sp>
        <p:nvSpPr>
          <p:cNvPr id="8" name="TextBox 7">
            <a:extLst>
              <a:ext uri="{FF2B5EF4-FFF2-40B4-BE49-F238E27FC236}">
                <a16:creationId xmlns:a16="http://schemas.microsoft.com/office/drawing/2014/main" id="{83A23AEC-8978-425C-36AE-FC984D664567}"/>
              </a:ext>
            </a:extLst>
          </p:cNvPr>
          <p:cNvSpPr txBox="1"/>
          <p:nvPr/>
        </p:nvSpPr>
        <p:spPr>
          <a:xfrm>
            <a:off x="335280" y="1264920"/>
            <a:ext cx="10119360" cy="400110"/>
          </a:xfrm>
          <a:prstGeom prst="rect">
            <a:avLst/>
          </a:prstGeom>
          <a:noFill/>
        </p:spPr>
        <p:txBody>
          <a:bodyPr wrap="square" rtlCol="0">
            <a:spAutoFit/>
          </a:bodyPr>
          <a:lstStyle/>
          <a:p>
            <a:r>
              <a:rPr lang="en-US" sz="2000" dirty="0"/>
              <a:t>Completed a Pre-Processing task such as Splitting the data into training and testing sets </a:t>
            </a:r>
          </a:p>
        </p:txBody>
      </p:sp>
      <p:sp>
        <p:nvSpPr>
          <p:cNvPr id="9" name="Rectangle 1">
            <a:extLst>
              <a:ext uri="{FF2B5EF4-FFF2-40B4-BE49-F238E27FC236}">
                <a16:creationId xmlns:a16="http://schemas.microsoft.com/office/drawing/2014/main" id="{2C3D4278-2D2D-3897-AE20-882D9D219D5B}"/>
              </a:ext>
            </a:extLst>
          </p:cNvPr>
          <p:cNvSpPr>
            <a:spLocks noChangeArrowheads="1"/>
          </p:cNvSpPr>
          <p:nvPr/>
        </p:nvSpPr>
        <p:spPr bwMode="auto">
          <a:xfrm>
            <a:off x="335280" y="1611124"/>
            <a:ext cx="1136904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dividing the dataset Into testing and training sets to make sure our machine learning regression model for forecasting Parisian home prices is reliable and accurate. Also used a Standard scalar technique which ensure that all features contributing equally to model training process.</a:t>
            </a:r>
          </a:p>
        </p:txBody>
      </p:sp>
      <p:pic>
        <p:nvPicPr>
          <p:cNvPr id="13" name="Picture 12">
            <a:extLst>
              <a:ext uri="{FF2B5EF4-FFF2-40B4-BE49-F238E27FC236}">
                <a16:creationId xmlns:a16="http://schemas.microsoft.com/office/drawing/2014/main" id="{7625772F-6E7B-EACE-21E9-EA1AE4951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283" y="2766845"/>
            <a:ext cx="8659433" cy="2391109"/>
          </a:xfrm>
          <a:prstGeom prst="rect">
            <a:avLst/>
          </a:prstGeom>
        </p:spPr>
      </p:pic>
    </p:spTree>
    <p:extLst>
      <p:ext uri="{BB962C8B-B14F-4D97-AF65-F5344CB8AC3E}">
        <p14:creationId xmlns:p14="http://schemas.microsoft.com/office/powerpoint/2010/main" val="254506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1D9A58-E06B-5A4C-A3D3-DAC0F80A3752}"/>
              </a:ext>
            </a:extLst>
          </p:cNvPr>
          <p:cNvSpPr txBox="1"/>
          <p:nvPr/>
        </p:nvSpPr>
        <p:spPr>
          <a:xfrm>
            <a:off x="320040" y="164217"/>
            <a:ext cx="6096000" cy="707886"/>
          </a:xfrm>
          <a:prstGeom prst="rect">
            <a:avLst/>
          </a:prstGeom>
          <a:noFill/>
        </p:spPr>
        <p:txBody>
          <a:bodyPr wrap="square">
            <a:spAutoFit/>
          </a:bodyPr>
          <a:lstStyle/>
          <a:p>
            <a:r>
              <a:rPr kumimoji="0" lang="en-US" sz="4000" b="1" i="0" u="sng" strike="noStrike" kern="0" cap="none" spc="0" normalizeH="0" baseline="0" noProof="0" dirty="0">
                <a:ln>
                  <a:noFill/>
                </a:ln>
                <a:solidFill>
                  <a:srgbClr val="FF0000"/>
                </a:solidFill>
                <a:effectLst/>
                <a:uLnTx/>
                <a:uFillTx/>
                <a:latin typeface="Times New Roman" panose="02020603050405020304" pitchFamily="18" charset="0"/>
                <a:ea typeface="Calibri"/>
                <a:cs typeface="Times New Roman" panose="02020603050405020304" pitchFamily="18" charset="0"/>
                <a:sym typeface="Calibri"/>
              </a:rPr>
              <a:t>Model Training:</a:t>
            </a:r>
            <a:endParaRPr lang="en-US" dirty="0"/>
          </a:p>
        </p:txBody>
      </p:sp>
      <p:sp>
        <p:nvSpPr>
          <p:cNvPr id="7" name="TextBox 6">
            <a:extLst>
              <a:ext uri="{FF2B5EF4-FFF2-40B4-BE49-F238E27FC236}">
                <a16:creationId xmlns:a16="http://schemas.microsoft.com/office/drawing/2014/main" id="{48D7AB35-49D8-A2EE-4223-354849E1B727}"/>
              </a:ext>
            </a:extLst>
          </p:cNvPr>
          <p:cNvSpPr txBox="1"/>
          <p:nvPr/>
        </p:nvSpPr>
        <p:spPr>
          <a:xfrm>
            <a:off x="487680" y="1314718"/>
            <a:ext cx="11506200" cy="132343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model is trained using 3 Regression algorithms: KNN , Logistic Regression and Support vector Regression and performance of the model is verified using all the Regression metrics R2_Score.  KNN algorithm is doing good at n=7, Logistic regression’s best parameters  linear_regression__</a:t>
            </a:r>
            <a:r>
              <a:rPr lang="en-US" sz="2000" dirty="0" err="1">
                <a:latin typeface="Times New Roman" panose="02020603050405020304" pitchFamily="18" charset="0"/>
                <a:cs typeface="Times New Roman" panose="02020603050405020304" pitchFamily="18" charset="0"/>
              </a:rPr>
              <a:t>fit_interceptand</a:t>
            </a:r>
            <a:r>
              <a:rPr lang="en-US" sz="2000" dirty="0">
                <a:latin typeface="Times New Roman" panose="02020603050405020304" pitchFamily="18" charset="0"/>
                <a:cs typeface="Times New Roman" panose="02020603050405020304" pitchFamily="18" charset="0"/>
              </a:rPr>
              <a:t> SVR is doing good at C=10 with Linear kernel.  The accuracy for KNN is 80%, Logistic Regression is 99% and SVR is 0.36</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383D4CA-65D6-9C42-C49D-98D39DE13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78560"/>
            <a:ext cx="11506200" cy="2841239"/>
          </a:xfrm>
          <a:prstGeom prst="rect">
            <a:avLst/>
          </a:prstGeom>
        </p:spPr>
      </p:pic>
    </p:spTree>
    <p:extLst>
      <p:ext uri="{BB962C8B-B14F-4D97-AF65-F5344CB8AC3E}">
        <p14:creationId xmlns:p14="http://schemas.microsoft.com/office/powerpoint/2010/main" val="1922840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9B4ECD-8A0B-ED31-7EE7-D0BEB1192576}"/>
              </a:ext>
            </a:extLst>
          </p:cNvPr>
          <p:cNvSpPr txBox="1"/>
          <p:nvPr/>
        </p:nvSpPr>
        <p:spPr>
          <a:xfrm>
            <a:off x="228600" y="164217"/>
            <a:ext cx="6096000" cy="707886"/>
          </a:xfrm>
          <a:prstGeom prst="rect">
            <a:avLst/>
          </a:prstGeom>
          <a:noFill/>
        </p:spPr>
        <p:txBody>
          <a:bodyPr wrap="square">
            <a:spAutoFit/>
          </a:bodyPr>
          <a:lstStyle/>
          <a:p>
            <a:r>
              <a:rPr kumimoji="0" lang="en-US" sz="4000" b="1" i="0" u="sng" strike="noStrike" kern="0" cap="none" spc="0" normalizeH="0" baseline="0" noProof="0" dirty="0">
                <a:ln>
                  <a:noFill/>
                </a:ln>
                <a:solidFill>
                  <a:srgbClr val="FF0000"/>
                </a:solidFill>
                <a:effectLst/>
                <a:uLnTx/>
                <a:uFillTx/>
                <a:latin typeface="Times New Roman" panose="02020603050405020304" pitchFamily="18" charset="0"/>
                <a:ea typeface="Calibri"/>
                <a:cs typeface="Times New Roman" panose="02020603050405020304" pitchFamily="18" charset="0"/>
                <a:sym typeface="Calibri"/>
              </a:rPr>
              <a:t>Model Evaluation:</a:t>
            </a:r>
            <a:endParaRPr lang="en-US" dirty="0"/>
          </a:p>
        </p:txBody>
      </p:sp>
      <p:sp>
        <p:nvSpPr>
          <p:cNvPr id="7" name="TextBox 6">
            <a:extLst>
              <a:ext uri="{FF2B5EF4-FFF2-40B4-BE49-F238E27FC236}">
                <a16:creationId xmlns:a16="http://schemas.microsoft.com/office/drawing/2014/main" id="{5849C0F2-E577-DE27-D300-4D1A1F3305F7}"/>
              </a:ext>
            </a:extLst>
          </p:cNvPr>
          <p:cNvSpPr txBox="1"/>
          <p:nvPr/>
        </p:nvSpPr>
        <p:spPr>
          <a:xfrm>
            <a:off x="259080" y="1654016"/>
            <a:ext cx="11673840"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Out of all the 3 models, as Logistic Regression is doing better than the other 2 models, it is chose as the Final model to classify the output column. The r2_Score achieved for Logistic Regression is 99. </a:t>
            </a:r>
            <a:endParaRPr lang="en-IN" sz="1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382CA0C-CC00-E172-B736-C51202B18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32" y="2486864"/>
            <a:ext cx="9532228" cy="2146095"/>
          </a:xfrm>
          <a:prstGeom prst="rect">
            <a:avLst/>
          </a:prstGeom>
        </p:spPr>
      </p:pic>
    </p:spTree>
    <p:extLst>
      <p:ext uri="{BB962C8B-B14F-4D97-AF65-F5344CB8AC3E}">
        <p14:creationId xmlns:p14="http://schemas.microsoft.com/office/powerpoint/2010/main" val="1605231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91B51C-5BB3-C05B-76A5-42D31F53A6C5}"/>
              </a:ext>
            </a:extLst>
          </p:cNvPr>
          <p:cNvSpPr txBox="1"/>
          <p:nvPr/>
        </p:nvSpPr>
        <p:spPr>
          <a:xfrm>
            <a:off x="411480" y="308825"/>
            <a:ext cx="6096000" cy="707886"/>
          </a:xfrm>
          <a:prstGeom prst="rect">
            <a:avLst/>
          </a:prstGeom>
          <a:noFill/>
        </p:spPr>
        <p:txBody>
          <a:bodyPr wrap="square">
            <a:spAutoFit/>
          </a:bodyPr>
          <a:lstStyle/>
          <a:p>
            <a:r>
              <a:rPr kumimoji="0" lang="en-US" sz="4000" b="1" i="0" u="sng" strike="noStrike" kern="0" cap="none" spc="0" normalizeH="0" baseline="0" noProof="0" dirty="0">
                <a:ln>
                  <a:noFill/>
                </a:ln>
                <a:solidFill>
                  <a:srgbClr val="FF0000"/>
                </a:solidFill>
                <a:effectLst/>
                <a:uLnTx/>
                <a:uFillTx/>
                <a:latin typeface="Times New Roman" panose="02020603050405020304" pitchFamily="18" charset="0"/>
                <a:ea typeface="Calibri"/>
                <a:cs typeface="Times New Roman" panose="02020603050405020304" pitchFamily="18" charset="0"/>
                <a:sym typeface="Calibri"/>
              </a:rPr>
              <a:t>Model Deployment:</a:t>
            </a:r>
            <a:endParaRPr lang="en-US" dirty="0"/>
          </a:p>
        </p:txBody>
      </p:sp>
      <p:sp>
        <p:nvSpPr>
          <p:cNvPr id="7" name="TextBox 6">
            <a:extLst>
              <a:ext uri="{FF2B5EF4-FFF2-40B4-BE49-F238E27FC236}">
                <a16:creationId xmlns:a16="http://schemas.microsoft.com/office/drawing/2014/main" id="{E93CFD47-EBE4-A180-6922-87F9D74847B6}"/>
              </a:ext>
            </a:extLst>
          </p:cNvPr>
          <p:cNvSpPr txBox="1"/>
          <p:nvPr/>
        </p:nvSpPr>
        <p:spPr>
          <a:xfrm>
            <a:off x="411480" y="1210612"/>
            <a:ext cx="6096000"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The finalized model is then deployed on </a:t>
            </a:r>
            <a:r>
              <a:rPr lang="en-US" dirty="0" err="1">
                <a:latin typeface="Times New Roman" panose="02020603050405020304" pitchFamily="18" charset="0"/>
                <a:cs typeface="Times New Roman" panose="02020603050405020304" pitchFamily="18" charset="0"/>
              </a:rPr>
              <a:t>S</a:t>
            </a:r>
            <a:r>
              <a:rPr lang="en-US" sz="1800" dirty="0" err="1">
                <a:latin typeface="Times New Roman" panose="02020603050405020304" pitchFamily="18" charset="0"/>
                <a:cs typeface="Times New Roman" panose="02020603050405020304" pitchFamily="18" charset="0"/>
              </a:rPr>
              <a:t>treamlit</a:t>
            </a:r>
            <a:endParaRPr lang="en-US" dirty="0"/>
          </a:p>
        </p:txBody>
      </p:sp>
      <p:pic>
        <p:nvPicPr>
          <p:cNvPr id="9" name="Picture 8">
            <a:extLst>
              <a:ext uri="{FF2B5EF4-FFF2-40B4-BE49-F238E27FC236}">
                <a16:creationId xmlns:a16="http://schemas.microsoft.com/office/drawing/2014/main" id="{02253645-B248-63C4-5068-42179A184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1773845"/>
            <a:ext cx="9083040" cy="4509679"/>
          </a:xfrm>
          <a:prstGeom prst="rect">
            <a:avLst/>
          </a:prstGeom>
        </p:spPr>
      </p:pic>
    </p:spTree>
    <p:extLst>
      <p:ext uri="{BB962C8B-B14F-4D97-AF65-F5344CB8AC3E}">
        <p14:creationId xmlns:p14="http://schemas.microsoft.com/office/powerpoint/2010/main" val="1912927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C00000"/>
              </a:buClr>
              <a:buSzPts val="4400"/>
              <a:buFont typeface="Libre Baskerville"/>
              <a:buNone/>
              <a:tabLst/>
              <a:defRPr/>
            </a:pPr>
            <a:r>
              <a:rPr kumimoji="0" lang="en-IN" sz="4400" b="1" i="0" u="none" strike="noStrike" kern="1200" cap="none" spc="0" normalizeH="0" baseline="0" noProof="0" dirty="0">
                <a:ln>
                  <a:noFill/>
                </a:ln>
                <a:solidFill>
                  <a:srgbClr val="FF0000"/>
                </a:solidFill>
                <a:effectLst/>
                <a:uLnTx/>
                <a:uFillTx/>
                <a:latin typeface="Libre Baskerville"/>
                <a:ea typeface="Libre Baskerville"/>
                <a:cs typeface="Libre Baskerville"/>
                <a:sym typeface="Libre Baskerville"/>
              </a:rPr>
              <a:t>THANK YOU</a:t>
            </a:r>
            <a:endParaRPr kumimoji="0" sz="1800" b="1" i="0" u="none" strike="noStrike" kern="1200" cap="none" spc="0" normalizeH="0" baseline="0" noProof="0" dirty="0">
              <a:ln>
                <a:noFill/>
              </a:ln>
              <a:solidFill>
                <a:srgbClr val="FF0000"/>
              </a:solidFill>
              <a:effectLst/>
              <a:uLnTx/>
              <a:uFillTx/>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0E6233-01E0-9677-C2E6-8FC16ACD7364}"/>
              </a:ext>
            </a:extLst>
          </p:cNvPr>
          <p:cNvSpPr txBox="1"/>
          <p:nvPr/>
        </p:nvSpPr>
        <p:spPr>
          <a:xfrm>
            <a:off x="243840" y="484257"/>
            <a:ext cx="6096000" cy="707886"/>
          </a:xfrm>
          <a:prstGeom prst="rect">
            <a:avLst/>
          </a:prstGeom>
          <a:noFill/>
        </p:spPr>
        <p:txBody>
          <a:bodyPr wrap="square">
            <a:spAutoFit/>
          </a:bodyPr>
          <a:lstStyle/>
          <a:p>
            <a:r>
              <a:rPr kumimoji="0" lang="en-US" sz="4000" b="1" i="0" u="sng" strike="noStrike" kern="0" cap="none" spc="0" normalizeH="0" baseline="0" noProof="0" dirty="0">
                <a:ln>
                  <a:noFill/>
                </a:ln>
                <a:solidFill>
                  <a:srgbClr val="FF0000"/>
                </a:solidFill>
                <a:effectLst/>
                <a:uLnTx/>
                <a:uFillTx/>
                <a:latin typeface="Times New Roman" panose="02020603050405020304" pitchFamily="18" charset="0"/>
                <a:ea typeface="Calibri"/>
                <a:cs typeface="Times New Roman" panose="02020603050405020304" pitchFamily="18" charset="0"/>
                <a:sym typeface="Calibri"/>
              </a:rPr>
              <a:t>About me:</a:t>
            </a:r>
            <a:endParaRPr lang="en-US" dirty="0"/>
          </a:p>
        </p:txBody>
      </p:sp>
      <p:sp>
        <p:nvSpPr>
          <p:cNvPr id="9" name="TextBox 8">
            <a:extLst>
              <a:ext uri="{FF2B5EF4-FFF2-40B4-BE49-F238E27FC236}">
                <a16:creationId xmlns:a16="http://schemas.microsoft.com/office/drawing/2014/main" id="{961C24B6-4782-4C0C-E504-3A53359147FC}"/>
              </a:ext>
            </a:extLst>
          </p:cNvPr>
          <p:cNvSpPr txBox="1"/>
          <p:nvPr/>
        </p:nvSpPr>
        <p:spPr>
          <a:xfrm>
            <a:off x="243840" y="3019900"/>
            <a:ext cx="7985760" cy="461665"/>
          </a:xfrm>
          <a:prstGeom prst="rect">
            <a:avLst/>
          </a:prstGeom>
          <a:noFill/>
        </p:spPr>
        <p:txBody>
          <a:bodyPr wrap="square">
            <a:spAutoFit/>
          </a:bodyPr>
          <a:lstStyle/>
          <a:p>
            <a:r>
              <a:rPr lang="en-GB" sz="2400" dirty="0">
                <a:solidFill>
                  <a:prstClr val="black"/>
                </a:solidFill>
                <a:latin typeface="Georgia" panose="02040502050405020303" pitchFamily="18" charset="0"/>
                <a:ea typeface="Calibri" panose="020F0502020204030204" pitchFamily="34" charset="0"/>
                <a:cs typeface="Calibri" panose="020F0502020204030204" pitchFamily="34" charset="0"/>
                <a:sym typeface="Calibri"/>
              </a:rPr>
              <a:t>  </a:t>
            </a:r>
            <a:r>
              <a:rPr kumimoji="0" lang="en-GB" sz="2400" b="0" i="0" u="none" strike="noStrike" kern="1200" cap="none" spc="0" normalizeH="0" baseline="0" noProof="0" dirty="0">
                <a:ln>
                  <a:noFill/>
                </a:ln>
                <a:solidFill>
                  <a:prstClr val="black"/>
                </a:solidFill>
                <a:effectLst/>
                <a:uLnTx/>
                <a:uFillTx/>
                <a:latin typeface="Georgia" panose="02040502050405020303" pitchFamily="18" charset="0"/>
                <a:ea typeface="Calibri" panose="020F0502020204030204" pitchFamily="34" charset="0"/>
                <a:cs typeface="Calibri" panose="020F0502020204030204" pitchFamily="34" charset="0"/>
                <a:sym typeface="Calibri"/>
              </a:rPr>
              <a:t>Academic Qualification: MSC (Computer Science)</a:t>
            </a:r>
            <a:endParaRPr lang="en-US" dirty="0"/>
          </a:p>
        </p:txBody>
      </p:sp>
      <p:sp>
        <p:nvSpPr>
          <p:cNvPr id="10" name="TextBox 9">
            <a:extLst>
              <a:ext uri="{FF2B5EF4-FFF2-40B4-BE49-F238E27FC236}">
                <a16:creationId xmlns:a16="http://schemas.microsoft.com/office/drawing/2014/main" id="{BB3B4AF8-B787-D124-95B3-B683B5ED6112}"/>
              </a:ext>
            </a:extLst>
          </p:cNvPr>
          <p:cNvSpPr txBox="1"/>
          <p:nvPr/>
        </p:nvSpPr>
        <p:spPr>
          <a:xfrm>
            <a:off x="396240" y="2392680"/>
            <a:ext cx="3688080" cy="523220"/>
          </a:xfrm>
          <a:prstGeom prst="rect">
            <a:avLst/>
          </a:prstGeom>
          <a:noFill/>
        </p:spPr>
        <p:txBody>
          <a:bodyPr wrap="square" rtlCol="0">
            <a:spAutoFit/>
          </a:bodyPr>
          <a:lstStyle/>
          <a:p>
            <a:r>
              <a:rPr lang="en-US" sz="2800" dirty="0"/>
              <a:t>NAME : Shinde Shweta </a:t>
            </a:r>
          </a:p>
        </p:txBody>
      </p:sp>
    </p:spTree>
    <p:extLst>
      <p:ext uri="{BB962C8B-B14F-4D97-AF65-F5344CB8AC3E}">
        <p14:creationId xmlns:p14="http://schemas.microsoft.com/office/powerpoint/2010/main" val="347103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B5EDD9-D7B2-752F-FE6E-C57B67CCC3F6}"/>
              </a:ext>
            </a:extLst>
          </p:cNvPr>
          <p:cNvSpPr txBox="1"/>
          <p:nvPr/>
        </p:nvSpPr>
        <p:spPr>
          <a:xfrm>
            <a:off x="320040" y="347097"/>
            <a:ext cx="6096000" cy="707886"/>
          </a:xfrm>
          <a:prstGeom prst="rect">
            <a:avLst/>
          </a:prstGeom>
          <a:noFill/>
        </p:spPr>
        <p:txBody>
          <a:bodyPr wrap="square">
            <a:spAutoFit/>
          </a:bodyPr>
          <a:lstStyle/>
          <a:p>
            <a:r>
              <a:rPr kumimoji="0" lang="en-US" sz="4000" b="1" i="0" u="sng" strike="noStrike" kern="0" cap="none" spc="0" normalizeH="0" baseline="0" noProof="0" dirty="0">
                <a:ln>
                  <a:noFill/>
                </a:ln>
                <a:solidFill>
                  <a:srgbClr val="FF0000"/>
                </a:solidFill>
                <a:effectLst/>
                <a:uLnTx/>
                <a:uFillTx/>
                <a:latin typeface="Times New Roman" panose="02020603050405020304" pitchFamily="18" charset="0"/>
                <a:ea typeface="Calibri"/>
                <a:cs typeface="Times New Roman" panose="02020603050405020304" pitchFamily="18" charset="0"/>
                <a:sym typeface="Calibri"/>
              </a:rPr>
              <a:t>Problem Statement:</a:t>
            </a:r>
            <a:endParaRPr lang="en-US" dirty="0"/>
          </a:p>
        </p:txBody>
      </p:sp>
      <p:sp>
        <p:nvSpPr>
          <p:cNvPr id="11" name="TextBox 10">
            <a:extLst>
              <a:ext uri="{FF2B5EF4-FFF2-40B4-BE49-F238E27FC236}">
                <a16:creationId xmlns:a16="http://schemas.microsoft.com/office/drawing/2014/main" id="{1D824337-360A-4C4F-A477-A6DD9E7F09CD}"/>
              </a:ext>
            </a:extLst>
          </p:cNvPr>
          <p:cNvSpPr txBox="1"/>
          <p:nvPr/>
        </p:nvSpPr>
        <p:spPr>
          <a:xfrm>
            <a:off x="320040" y="1344528"/>
            <a:ext cx="10988040" cy="707886"/>
          </a:xfrm>
          <a:prstGeom prst="rect">
            <a:avLst/>
          </a:prstGeom>
          <a:noFill/>
        </p:spPr>
        <p:txBody>
          <a:bodyPr wrap="square">
            <a:spAutoFit/>
          </a:bodyPr>
          <a:lstStyle/>
          <a:p>
            <a:pPr marL="285750" indent="-285750">
              <a:buFont typeface="Wingdings" panose="05000000000000000000" pitchFamily="2" charset="2"/>
              <a:buChar char="Ø"/>
            </a:pPr>
            <a:r>
              <a:rPr lang="en-US" sz="2000" dirty="0"/>
              <a:t> Predicting house prices accurately aids homebuyers in making informed decisions about their investments</a:t>
            </a:r>
          </a:p>
        </p:txBody>
      </p:sp>
      <p:sp>
        <p:nvSpPr>
          <p:cNvPr id="13" name="TextBox 12">
            <a:extLst>
              <a:ext uri="{FF2B5EF4-FFF2-40B4-BE49-F238E27FC236}">
                <a16:creationId xmlns:a16="http://schemas.microsoft.com/office/drawing/2014/main" id="{5410591C-652C-4D3A-0E19-FFEF72FD38C9}"/>
              </a:ext>
            </a:extLst>
          </p:cNvPr>
          <p:cNvSpPr txBox="1"/>
          <p:nvPr/>
        </p:nvSpPr>
        <p:spPr>
          <a:xfrm>
            <a:off x="320040" y="2505670"/>
            <a:ext cx="10805160" cy="707886"/>
          </a:xfrm>
          <a:prstGeom prst="rect">
            <a:avLst/>
          </a:prstGeom>
          <a:noFill/>
        </p:spPr>
        <p:txBody>
          <a:bodyPr wrap="square">
            <a:spAutoFit/>
          </a:bodyPr>
          <a:lstStyle/>
          <a:p>
            <a:pPr marL="342900" indent="-342900">
              <a:buFont typeface="Wingdings" panose="05000000000000000000" pitchFamily="2" charset="2"/>
              <a:buChar char="Ø"/>
            </a:pPr>
            <a:r>
              <a:rPr lang="en-US" sz="2000" dirty="0"/>
              <a:t> It provide stakeholders with actionable insights for informed decision-making in property transactions, , ultimately enhancing market efficiency and transparency.</a:t>
            </a:r>
          </a:p>
        </p:txBody>
      </p:sp>
    </p:spTree>
    <p:extLst>
      <p:ext uri="{BB962C8B-B14F-4D97-AF65-F5344CB8AC3E}">
        <p14:creationId xmlns:p14="http://schemas.microsoft.com/office/powerpoint/2010/main" val="2732998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575851-4CFA-C1A7-7739-1AA0B3D7ED09}"/>
              </a:ext>
            </a:extLst>
          </p:cNvPr>
          <p:cNvSpPr txBox="1"/>
          <p:nvPr/>
        </p:nvSpPr>
        <p:spPr>
          <a:xfrm>
            <a:off x="2225040" y="362337"/>
            <a:ext cx="6096000"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prstClr val="black"/>
              </a:buClr>
              <a:buSzPts val="1100"/>
              <a:buFont typeface="Arial"/>
              <a:buNone/>
              <a:tabLst/>
              <a:defRPr/>
            </a:pPr>
            <a:r>
              <a:rPr kumimoji="0" lang="en-GB" sz="4000" b="0" i="0" u="none" strike="noStrike" kern="1200" cap="none" spc="0" normalizeH="0" baseline="0" noProof="0" dirty="0">
                <a:ln>
                  <a:noFill/>
                </a:ln>
                <a:solidFill>
                  <a:srgbClr val="FF0000"/>
                </a:solidFill>
                <a:effectLst/>
                <a:uLnTx/>
                <a:uFillTx/>
                <a:latin typeface="Leelawadee UI" panose="020B0502040204020203" pitchFamily="34" charset="-34"/>
                <a:ea typeface="+mn-ea"/>
                <a:cs typeface="Leelawadee UI" panose="020B0502040204020203" pitchFamily="34" charset="-34"/>
              </a:rPr>
              <a:t>Objective</a:t>
            </a:r>
            <a:endParaRPr kumimoji="0" lang="en-IN" sz="4000" b="1" i="0" u="none" strike="noStrike" kern="1200" cap="none" spc="0" normalizeH="0" baseline="0" noProof="0" dirty="0">
              <a:ln>
                <a:noFill/>
              </a:ln>
              <a:solidFill>
                <a:prstClr val="black"/>
              </a:solidFill>
              <a:effectLst/>
              <a:uLnTx/>
              <a:uFillTx/>
              <a:latin typeface="Times New Roman"/>
              <a:ea typeface="Times New Roman"/>
              <a:cs typeface="Times New Roman"/>
              <a:sym typeface="Times New Roman"/>
            </a:endParaRPr>
          </a:p>
        </p:txBody>
      </p:sp>
      <p:sp>
        <p:nvSpPr>
          <p:cNvPr id="9" name="TextBox 8">
            <a:extLst>
              <a:ext uri="{FF2B5EF4-FFF2-40B4-BE49-F238E27FC236}">
                <a16:creationId xmlns:a16="http://schemas.microsoft.com/office/drawing/2014/main" id="{045B9F43-7B60-8E54-2F46-2F2B2267C706}"/>
              </a:ext>
            </a:extLst>
          </p:cNvPr>
          <p:cNvSpPr txBox="1"/>
          <p:nvPr/>
        </p:nvSpPr>
        <p:spPr>
          <a:xfrm>
            <a:off x="518160" y="1489055"/>
            <a:ext cx="10866120" cy="830997"/>
          </a:xfrm>
          <a:prstGeom prst="rect">
            <a:avLst/>
          </a:prstGeom>
          <a:noFill/>
        </p:spPr>
        <p:txBody>
          <a:bodyPr wrap="square">
            <a:spAutoFit/>
          </a:bodyPr>
          <a:lstStyle/>
          <a:p>
            <a:pPr marL="342900" indent="-342900">
              <a:buFont typeface="Wingdings" panose="05000000000000000000" pitchFamily="2" charset="2"/>
              <a:buChar char="v"/>
            </a:pPr>
            <a:r>
              <a:rPr lang="en-US" sz="2400" dirty="0"/>
              <a:t> The objective of this project is to develop a robust and accurate model for predicting housing prices in Paris using various machine learning algorithms</a:t>
            </a:r>
            <a:r>
              <a:rPr lang="en-US" dirty="0"/>
              <a:t>.</a:t>
            </a:r>
          </a:p>
        </p:txBody>
      </p:sp>
      <p:sp>
        <p:nvSpPr>
          <p:cNvPr id="14" name="TextBox 13">
            <a:extLst>
              <a:ext uri="{FF2B5EF4-FFF2-40B4-BE49-F238E27FC236}">
                <a16:creationId xmlns:a16="http://schemas.microsoft.com/office/drawing/2014/main" id="{885CD401-3520-A20C-11B5-4996A3B58BB0}"/>
              </a:ext>
            </a:extLst>
          </p:cNvPr>
          <p:cNvSpPr txBox="1"/>
          <p:nvPr/>
        </p:nvSpPr>
        <p:spPr>
          <a:xfrm>
            <a:off x="533400" y="2646167"/>
            <a:ext cx="11125200" cy="830997"/>
          </a:xfrm>
          <a:prstGeom prst="rect">
            <a:avLst/>
          </a:prstGeom>
          <a:noFill/>
        </p:spPr>
        <p:txBody>
          <a:bodyPr wrap="square">
            <a:spAutoFit/>
          </a:bodyPr>
          <a:lstStyle/>
          <a:p>
            <a:pPr marL="342900" indent="-342900">
              <a:buFont typeface="Wingdings" panose="05000000000000000000" pitchFamily="2" charset="2"/>
              <a:buChar char="v"/>
            </a:pPr>
            <a:r>
              <a:rPr lang="en-US" sz="2400" dirty="0"/>
              <a:t> Gathering and cleaning relevant data on Paris housing prices to ensure the dataset is suitable for training machine learning models.</a:t>
            </a:r>
          </a:p>
        </p:txBody>
      </p:sp>
      <p:sp>
        <p:nvSpPr>
          <p:cNvPr id="18" name="TextBox 17">
            <a:extLst>
              <a:ext uri="{FF2B5EF4-FFF2-40B4-BE49-F238E27FC236}">
                <a16:creationId xmlns:a16="http://schemas.microsoft.com/office/drawing/2014/main" id="{C9AAE42F-4050-EBCC-4581-53C65FA7D0DC}"/>
              </a:ext>
            </a:extLst>
          </p:cNvPr>
          <p:cNvSpPr txBox="1"/>
          <p:nvPr/>
        </p:nvSpPr>
        <p:spPr>
          <a:xfrm>
            <a:off x="518160" y="3744402"/>
            <a:ext cx="11140440" cy="830997"/>
          </a:xfrm>
          <a:prstGeom prst="rect">
            <a:avLst/>
          </a:prstGeom>
          <a:noFill/>
        </p:spPr>
        <p:txBody>
          <a:bodyPr wrap="square">
            <a:spAutoFit/>
          </a:bodyPr>
          <a:lstStyle/>
          <a:p>
            <a:pPr marL="342900" indent="-342900">
              <a:buFont typeface="Wingdings" panose="05000000000000000000" pitchFamily="2" charset="2"/>
              <a:buChar char="v"/>
            </a:pPr>
            <a:r>
              <a:rPr lang="en-US" sz="2400" dirty="0"/>
              <a:t>Analyzing the results to draw insights into the key factors affecting housing prices in Paris and providing actionable recommendations based on the model's predictions.</a:t>
            </a:r>
          </a:p>
        </p:txBody>
      </p:sp>
      <p:sp>
        <p:nvSpPr>
          <p:cNvPr id="22" name="TextBox 21">
            <a:extLst>
              <a:ext uri="{FF2B5EF4-FFF2-40B4-BE49-F238E27FC236}">
                <a16:creationId xmlns:a16="http://schemas.microsoft.com/office/drawing/2014/main" id="{EA840B20-471C-DED1-20D9-28AA9AF587AE}"/>
              </a:ext>
            </a:extLst>
          </p:cNvPr>
          <p:cNvSpPr txBox="1"/>
          <p:nvPr/>
        </p:nvSpPr>
        <p:spPr>
          <a:xfrm>
            <a:off x="533400" y="4860110"/>
            <a:ext cx="11125200" cy="1200329"/>
          </a:xfrm>
          <a:prstGeom prst="rect">
            <a:avLst/>
          </a:prstGeom>
          <a:noFill/>
        </p:spPr>
        <p:txBody>
          <a:bodyPr wrap="square">
            <a:spAutoFit/>
          </a:bodyPr>
          <a:lstStyle/>
          <a:p>
            <a:pPr marL="342900" indent="-342900">
              <a:buFont typeface="Wingdings" panose="05000000000000000000" pitchFamily="2" charset="2"/>
              <a:buChar char="v"/>
            </a:pPr>
            <a:r>
              <a:rPr lang="en-US" sz="2400" dirty="0"/>
              <a:t> This project aims to leverage advanced machine learning techniques to achieve high prediction accuracy, thereby providing valuable insights for stakeholders such as real estate investors, buyers, and policy makers.</a:t>
            </a:r>
          </a:p>
        </p:txBody>
      </p:sp>
    </p:spTree>
    <p:extLst>
      <p:ext uri="{BB962C8B-B14F-4D97-AF65-F5344CB8AC3E}">
        <p14:creationId xmlns:p14="http://schemas.microsoft.com/office/powerpoint/2010/main" val="1818874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B43A71-4F6D-48A5-3F8C-3195452751D9}"/>
              </a:ext>
            </a:extLst>
          </p:cNvPr>
          <p:cNvSpPr txBox="1"/>
          <p:nvPr/>
        </p:nvSpPr>
        <p:spPr>
          <a:xfrm>
            <a:off x="304800" y="286137"/>
            <a:ext cx="6096000" cy="707886"/>
          </a:xfrm>
          <a:prstGeom prst="rect">
            <a:avLst/>
          </a:prstGeom>
          <a:noFill/>
        </p:spPr>
        <p:txBody>
          <a:bodyPr wrap="square">
            <a:spAutoFit/>
          </a:bodyPr>
          <a:lstStyle/>
          <a:p>
            <a:r>
              <a:rPr kumimoji="0" lang="en-US" sz="4000" b="1" i="0" u="sng" strike="noStrike" kern="0" cap="none" spc="0" normalizeH="0" baseline="0" noProof="0" dirty="0">
                <a:ln>
                  <a:noFill/>
                </a:ln>
                <a:solidFill>
                  <a:srgbClr val="FF0000"/>
                </a:solidFill>
                <a:effectLst/>
                <a:uLnTx/>
                <a:uFillTx/>
                <a:latin typeface="Times New Roman" panose="02020603050405020304" pitchFamily="18" charset="0"/>
                <a:ea typeface="Calibri"/>
                <a:cs typeface="Times New Roman" panose="02020603050405020304" pitchFamily="18" charset="0"/>
                <a:sym typeface="Calibri"/>
              </a:rPr>
              <a:t>Data Collection:</a:t>
            </a:r>
            <a:endParaRPr lang="en-US" dirty="0"/>
          </a:p>
        </p:txBody>
      </p:sp>
      <p:sp>
        <p:nvSpPr>
          <p:cNvPr id="6" name="Rectangle 1">
            <a:extLst>
              <a:ext uri="{FF2B5EF4-FFF2-40B4-BE49-F238E27FC236}">
                <a16:creationId xmlns:a16="http://schemas.microsoft.com/office/drawing/2014/main" id="{AD4CAFFB-B038-063D-A449-8430ACE42AAA}"/>
              </a:ext>
            </a:extLst>
          </p:cNvPr>
          <p:cNvSpPr>
            <a:spLocks noChangeArrowheads="1"/>
          </p:cNvSpPr>
          <p:nvPr/>
        </p:nvSpPr>
        <p:spPr bwMode="auto">
          <a:xfrm>
            <a:off x="411480" y="14173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source of the data is Kaggle.</a:t>
            </a:r>
          </a:p>
        </p:txBody>
      </p:sp>
      <p:pic>
        <p:nvPicPr>
          <p:cNvPr id="8" name="Picture 7">
            <a:extLst>
              <a:ext uri="{FF2B5EF4-FFF2-40B4-BE49-F238E27FC236}">
                <a16:creationId xmlns:a16="http://schemas.microsoft.com/office/drawing/2014/main" id="{2C53FFF6-4988-C27A-5F22-E02008AA9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184" y="1649343"/>
            <a:ext cx="9814216" cy="4922520"/>
          </a:xfrm>
          <a:prstGeom prst="rect">
            <a:avLst/>
          </a:prstGeom>
        </p:spPr>
      </p:pic>
    </p:spTree>
    <p:extLst>
      <p:ext uri="{BB962C8B-B14F-4D97-AF65-F5344CB8AC3E}">
        <p14:creationId xmlns:p14="http://schemas.microsoft.com/office/powerpoint/2010/main" val="4014580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4D9A00-6DE5-1542-51E4-29D068E54A9C}"/>
              </a:ext>
            </a:extLst>
          </p:cNvPr>
          <p:cNvSpPr txBox="1"/>
          <p:nvPr/>
        </p:nvSpPr>
        <p:spPr>
          <a:xfrm>
            <a:off x="198120" y="255657"/>
            <a:ext cx="6096000"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000" b="1" i="0" u="sng"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Simple EDA:</a:t>
            </a:r>
            <a:endParaRPr kumimoji="0" lang="en-IN" sz="4000" b="1" i="0" u="sng"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pic>
        <p:nvPicPr>
          <p:cNvPr id="7" name="Picture 6">
            <a:extLst>
              <a:ext uri="{FF2B5EF4-FFF2-40B4-BE49-F238E27FC236}">
                <a16:creationId xmlns:a16="http://schemas.microsoft.com/office/drawing/2014/main" id="{522F0399-BE13-C9D6-75CF-B87AAB417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41961"/>
            <a:ext cx="5608320" cy="5730240"/>
          </a:xfrm>
          <a:prstGeom prst="rect">
            <a:avLst/>
          </a:prstGeom>
        </p:spPr>
      </p:pic>
      <p:sp>
        <p:nvSpPr>
          <p:cNvPr id="8" name="TextBox 7">
            <a:extLst>
              <a:ext uri="{FF2B5EF4-FFF2-40B4-BE49-F238E27FC236}">
                <a16:creationId xmlns:a16="http://schemas.microsoft.com/office/drawing/2014/main" id="{E4F0370E-C448-9887-7836-47E3F3557FBA}"/>
              </a:ext>
            </a:extLst>
          </p:cNvPr>
          <p:cNvSpPr txBox="1"/>
          <p:nvPr/>
        </p:nvSpPr>
        <p:spPr>
          <a:xfrm>
            <a:off x="335280" y="1264920"/>
            <a:ext cx="5608320" cy="2308324"/>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The dataset contains 17,000 data points with 17 feature variables like  </a:t>
            </a:r>
            <a:r>
              <a:rPr lang="en-US" sz="1800" dirty="0" err="1">
                <a:latin typeface="Times New Roman" panose="02020603050405020304" pitchFamily="18" charset="0"/>
                <a:cs typeface="Times New Roman" panose="02020603050405020304" pitchFamily="18" charset="0"/>
              </a:rPr>
              <a:t>squareMeters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numberOfRooms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hasYard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hasPool</a:t>
            </a:r>
            <a:r>
              <a:rPr lang="en-US" sz="1800" dirty="0">
                <a:latin typeface="Times New Roman" panose="02020603050405020304" pitchFamily="18" charset="0"/>
                <a:cs typeface="Times New Roman" panose="02020603050405020304" pitchFamily="18" charset="0"/>
              </a:rPr>
              <a:t>, floors, </a:t>
            </a:r>
            <a:r>
              <a:rPr lang="en-US" sz="1800" dirty="0" err="1">
                <a:latin typeface="Times New Roman" panose="02020603050405020304" pitchFamily="18" charset="0"/>
                <a:cs typeface="Times New Roman" panose="02020603050405020304" pitchFamily="18" charset="0"/>
              </a:rPr>
              <a:t>cityCode</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cityPartRange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numPrevOwners</a:t>
            </a:r>
            <a:r>
              <a:rPr lang="en-US" sz="1800" dirty="0">
                <a:latin typeface="Times New Roman" panose="02020603050405020304" pitchFamily="18" charset="0"/>
                <a:cs typeface="Times New Roman" panose="02020603050405020304" pitchFamily="18" charset="0"/>
              </a:rPr>
              <a:t>, made, </a:t>
            </a:r>
            <a:r>
              <a:rPr lang="en-US" sz="1800" dirty="0" err="1">
                <a:latin typeface="Times New Roman" panose="02020603050405020304" pitchFamily="18" charset="0"/>
                <a:cs typeface="Times New Roman" panose="02020603050405020304" pitchFamily="18" charset="0"/>
              </a:rPr>
              <a:t>isNewBuilt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hasStormProtector</a:t>
            </a:r>
            <a:r>
              <a:rPr lang="en-US" dirty="0">
                <a:latin typeface="Times New Roman" panose="02020603050405020304" pitchFamily="18" charset="0"/>
                <a:cs typeface="Times New Roman" panose="02020603050405020304" pitchFamily="18" charset="0"/>
              </a:rPr>
              <a:t>, basement, attic, garage, </a:t>
            </a:r>
            <a:r>
              <a:rPr lang="en-US" dirty="0" err="1">
                <a:latin typeface="Times New Roman" panose="02020603050405020304" pitchFamily="18" charset="0"/>
                <a:cs typeface="Times New Roman" panose="02020603050405020304" pitchFamily="18" charset="0"/>
              </a:rPr>
              <a:t>hasStorageRoom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hasGuestRooms</a:t>
            </a:r>
            <a:r>
              <a:rPr lang="en-US" dirty="0">
                <a:latin typeface="Times New Roman" panose="02020603050405020304" pitchFamily="18" charset="0"/>
                <a:cs typeface="Times New Roman" panose="02020603050405020304" pitchFamily="18" charset="0"/>
              </a:rPr>
              <a:t>, Price</a:t>
            </a:r>
            <a:r>
              <a:rPr lang="en-US" sz="1800" dirty="0">
                <a:latin typeface="Times New Roman" panose="02020603050405020304" pitchFamily="18" charset="0"/>
                <a:cs typeface="Times New Roman" panose="02020603050405020304" pitchFamily="18" charset="0"/>
              </a:rPr>
              <a:t>. The class variable being Price category. </a:t>
            </a:r>
          </a:p>
          <a:p>
            <a:endParaRPr lang="en-US" dirty="0"/>
          </a:p>
        </p:txBody>
      </p:sp>
      <p:sp>
        <p:nvSpPr>
          <p:cNvPr id="26" name="TextBox 25">
            <a:extLst>
              <a:ext uri="{FF2B5EF4-FFF2-40B4-BE49-F238E27FC236}">
                <a16:creationId xmlns:a16="http://schemas.microsoft.com/office/drawing/2014/main" id="{F993D472-78CB-065C-D764-98E0EE6E6FD4}"/>
              </a:ext>
            </a:extLst>
          </p:cNvPr>
          <p:cNvSpPr txBox="1"/>
          <p:nvPr/>
        </p:nvSpPr>
        <p:spPr>
          <a:xfrm>
            <a:off x="335280" y="3573244"/>
            <a:ext cx="5379720"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1071076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8F4EAA-1E79-F516-1CDF-179DBC1DD86F}"/>
              </a:ext>
            </a:extLst>
          </p:cNvPr>
          <p:cNvSpPr txBox="1"/>
          <p:nvPr/>
        </p:nvSpPr>
        <p:spPr>
          <a:xfrm>
            <a:off x="167639" y="4987528"/>
            <a:ext cx="11871961" cy="923330"/>
          </a:xfrm>
          <a:prstGeom prst="rect">
            <a:avLst/>
          </a:prstGeom>
          <a:noFill/>
        </p:spPr>
        <p:txBody>
          <a:bodyPr wrap="square" rtlCol="0">
            <a:spAutoFit/>
          </a:bodyPr>
          <a:lstStyle/>
          <a:p>
            <a:r>
              <a:rPr lang="en-US" dirty="0"/>
              <a:t>- The relationship depicted in the </a:t>
            </a:r>
            <a:r>
              <a:rPr lang="en-US" dirty="0" err="1"/>
              <a:t>rugplot</a:t>
            </a:r>
            <a:r>
              <a:rPr lang="en-US" dirty="0"/>
              <a:t> suggests a positive correlation between the square meters of house area, </a:t>
            </a:r>
            <a:r>
              <a:rPr lang="en-US" dirty="0" err="1"/>
              <a:t>Numberofrooms</a:t>
            </a:r>
            <a:r>
              <a:rPr lang="en-US" dirty="0"/>
              <a:t>, floors, </a:t>
            </a:r>
            <a:r>
              <a:rPr lang="en-US" dirty="0" err="1"/>
              <a:t>citycode</a:t>
            </a:r>
            <a:r>
              <a:rPr lang="en-US" dirty="0"/>
              <a:t>, made, basement, attic and garage with the corresponding price. As the square meterage increases, the price tends to rise as well .</a:t>
            </a:r>
          </a:p>
        </p:txBody>
      </p:sp>
      <p:sp>
        <p:nvSpPr>
          <p:cNvPr id="5" name="TextBox 4">
            <a:extLst>
              <a:ext uri="{FF2B5EF4-FFF2-40B4-BE49-F238E27FC236}">
                <a16:creationId xmlns:a16="http://schemas.microsoft.com/office/drawing/2014/main" id="{9BBAFA44-936E-F5CD-863E-B9A72B784349}"/>
              </a:ext>
            </a:extLst>
          </p:cNvPr>
          <p:cNvSpPr txBox="1"/>
          <p:nvPr/>
        </p:nvSpPr>
        <p:spPr>
          <a:xfrm>
            <a:off x="152399" y="5910858"/>
            <a:ext cx="11719562" cy="923330"/>
          </a:xfrm>
          <a:prstGeom prst="rect">
            <a:avLst/>
          </a:prstGeom>
          <a:noFill/>
        </p:spPr>
        <p:txBody>
          <a:bodyPr wrap="square" rtlCol="0">
            <a:spAutoFit/>
          </a:bodyPr>
          <a:lstStyle/>
          <a:p>
            <a:r>
              <a:rPr lang="en-US" dirty="0"/>
              <a:t>- The discovery highlights that how house size determining property values in Paris real estate market. it is hard to define the effect of number of rooms on the price, it seems like number of room does not have any effect on price  Other seems to be uniformly distributed.</a:t>
            </a:r>
          </a:p>
        </p:txBody>
      </p:sp>
      <p:pic>
        <p:nvPicPr>
          <p:cNvPr id="6" name="Picture 5">
            <a:extLst>
              <a:ext uri="{FF2B5EF4-FFF2-40B4-BE49-F238E27FC236}">
                <a16:creationId xmlns:a16="http://schemas.microsoft.com/office/drawing/2014/main" id="{978F358F-8689-5E57-B16A-0C6AFC95FF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54568"/>
            <a:ext cx="11551919" cy="4632960"/>
          </a:xfrm>
          <a:prstGeom prst="rect">
            <a:avLst/>
          </a:prstGeom>
        </p:spPr>
      </p:pic>
    </p:spTree>
    <p:extLst>
      <p:ext uri="{BB962C8B-B14F-4D97-AF65-F5344CB8AC3E}">
        <p14:creationId xmlns:p14="http://schemas.microsoft.com/office/powerpoint/2010/main" val="2288379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48E636-691E-2C37-0B60-2B8FB65B9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595" y="167642"/>
            <a:ext cx="10653525" cy="5490030"/>
          </a:xfrm>
          <a:prstGeom prst="rect">
            <a:avLst/>
          </a:prstGeom>
        </p:spPr>
      </p:pic>
      <p:sp>
        <p:nvSpPr>
          <p:cNvPr id="6" name="TextBox 5">
            <a:extLst>
              <a:ext uri="{FF2B5EF4-FFF2-40B4-BE49-F238E27FC236}">
                <a16:creationId xmlns:a16="http://schemas.microsoft.com/office/drawing/2014/main" id="{B8BA4CA8-CCC1-2DF7-9680-F3C300A99AE6}"/>
              </a:ext>
            </a:extLst>
          </p:cNvPr>
          <p:cNvSpPr txBox="1"/>
          <p:nvPr/>
        </p:nvSpPr>
        <p:spPr>
          <a:xfrm>
            <a:off x="213360" y="5539381"/>
            <a:ext cx="11765280" cy="923330"/>
          </a:xfrm>
          <a:prstGeom prst="rect">
            <a:avLst/>
          </a:prstGeom>
          <a:noFill/>
        </p:spPr>
        <p:txBody>
          <a:bodyPr wrap="square" rtlCol="0">
            <a:spAutoFit/>
          </a:bodyPr>
          <a:lstStyle/>
          <a:p>
            <a:r>
              <a:rPr lang="en-US" b="1" dirty="0"/>
              <a:t>Insights</a:t>
            </a:r>
            <a:r>
              <a:rPr lang="en-US" dirty="0"/>
              <a:t>:- The above heatmap represents the correlation between the different factors of the dataset. We can conclude that there is high correlation between price and </a:t>
            </a:r>
            <a:r>
              <a:rPr lang="en-US" dirty="0" err="1"/>
              <a:t>squremeters</a:t>
            </a:r>
            <a:r>
              <a:rPr lang="en-US" dirty="0"/>
              <a:t> and  </a:t>
            </a:r>
            <a:r>
              <a:rPr lang="en-US" b="0" i="0" dirty="0">
                <a:solidFill>
                  <a:srgbClr val="3C4043"/>
                </a:solidFill>
                <a:effectLst/>
                <a:highlight>
                  <a:srgbClr val="FFFFFF"/>
                </a:highlight>
                <a:latin typeface="Inter"/>
              </a:rPr>
              <a:t>some great features such as having </a:t>
            </a:r>
            <a:r>
              <a:rPr lang="en-US" b="1" i="0" dirty="0">
                <a:solidFill>
                  <a:srgbClr val="3C4043"/>
                </a:solidFill>
                <a:effectLst/>
                <a:highlight>
                  <a:srgbClr val="FFFFFF"/>
                </a:highlight>
                <a:latin typeface="Inter"/>
              </a:rPr>
              <a:t>a pool</a:t>
            </a:r>
            <a:r>
              <a:rPr lang="en-US" b="0" i="0" dirty="0">
                <a:solidFill>
                  <a:srgbClr val="3C4043"/>
                </a:solidFill>
                <a:effectLst/>
                <a:highlight>
                  <a:srgbClr val="FFFFFF"/>
                </a:highlight>
                <a:latin typeface="Inter"/>
              </a:rPr>
              <a:t>, </a:t>
            </a:r>
            <a:r>
              <a:rPr lang="en-US" b="1" i="0" dirty="0">
                <a:solidFill>
                  <a:srgbClr val="3C4043"/>
                </a:solidFill>
                <a:effectLst/>
                <a:highlight>
                  <a:srgbClr val="FFFFFF"/>
                </a:highlight>
                <a:latin typeface="Inter"/>
              </a:rPr>
              <a:t>a garage</a:t>
            </a:r>
            <a:r>
              <a:rPr lang="en-US" b="0" i="0" dirty="0">
                <a:solidFill>
                  <a:srgbClr val="3C4043"/>
                </a:solidFill>
                <a:effectLst/>
                <a:highlight>
                  <a:srgbClr val="FFFFFF"/>
                </a:highlight>
                <a:latin typeface="Inter"/>
              </a:rPr>
              <a:t>, </a:t>
            </a:r>
            <a:r>
              <a:rPr lang="en-US" b="1" i="0" dirty="0">
                <a:solidFill>
                  <a:srgbClr val="3C4043"/>
                </a:solidFill>
                <a:effectLst/>
                <a:highlight>
                  <a:srgbClr val="FFFFFF"/>
                </a:highlight>
                <a:latin typeface="Inter"/>
              </a:rPr>
              <a:t>a basement</a:t>
            </a:r>
            <a:r>
              <a:rPr lang="en-US" b="0" i="0" dirty="0">
                <a:solidFill>
                  <a:srgbClr val="3C4043"/>
                </a:solidFill>
                <a:effectLst/>
                <a:highlight>
                  <a:srgbClr val="FFFFFF"/>
                </a:highlight>
                <a:latin typeface="Inter"/>
              </a:rPr>
              <a:t> or </a:t>
            </a:r>
            <a:r>
              <a:rPr lang="en-US" b="1" i="0" dirty="0">
                <a:solidFill>
                  <a:srgbClr val="3C4043"/>
                </a:solidFill>
                <a:effectLst/>
                <a:highlight>
                  <a:srgbClr val="FFFFFF"/>
                </a:highlight>
                <a:latin typeface="Inter"/>
              </a:rPr>
              <a:t>a guestroom</a:t>
            </a:r>
            <a:r>
              <a:rPr lang="en-US" b="0" i="0" dirty="0">
                <a:solidFill>
                  <a:srgbClr val="3C4043"/>
                </a:solidFill>
                <a:effectLst/>
                <a:highlight>
                  <a:srgbClr val="FFFFFF"/>
                </a:highlight>
                <a:latin typeface="Inter"/>
              </a:rPr>
              <a:t> have a little but negative correlation with </a:t>
            </a:r>
            <a:r>
              <a:rPr lang="en-US" b="1" i="0" dirty="0">
                <a:solidFill>
                  <a:srgbClr val="3C4043"/>
                </a:solidFill>
                <a:effectLst/>
                <a:highlight>
                  <a:srgbClr val="FFFFFF"/>
                </a:highlight>
                <a:latin typeface="Inter"/>
              </a:rPr>
              <a:t>price</a:t>
            </a:r>
            <a:r>
              <a:rPr lang="en-US" b="0" i="0" dirty="0">
                <a:solidFill>
                  <a:srgbClr val="3C4043"/>
                </a:solidFill>
                <a:effectLst/>
                <a:highlight>
                  <a:srgbClr val="FFFFFF"/>
                </a:highlight>
                <a:latin typeface="Inter"/>
              </a:rPr>
              <a:t>.</a:t>
            </a:r>
            <a:endParaRPr lang="en-US" dirty="0"/>
          </a:p>
        </p:txBody>
      </p:sp>
    </p:spTree>
    <p:extLst>
      <p:ext uri="{BB962C8B-B14F-4D97-AF65-F5344CB8AC3E}">
        <p14:creationId xmlns:p14="http://schemas.microsoft.com/office/powerpoint/2010/main" val="4135223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7E4C258-EFE9-017B-C3A9-5E3A67B3B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0"/>
            <a:ext cx="6790627" cy="63187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E64AC6D-B89D-7E71-B943-160E52855D5F}"/>
              </a:ext>
            </a:extLst>
          </p:cNvPr>
          <p:cNvSpPr txBox="1"/>
          <p:nvPr/>
        </p:nvSpPr>
        <p:spPr>
          <a:xfrm>
            <a:off x="7406640" y="579120"/>
            <a:ext cx="3657600" cy="2308324"/>
          </a:xfrm>
          <a:prstGeom prst="rect">
            <a:avLst/>
          </a:prstGeom>
          <a:noFill/>
        </p:spPr>
        <p:txBody>
          <a:bodyPr wrap="square" rtlCol="0">
            <a:spAutoFit/>
          </a:bodyPr>
          <a:lstStyle/>
          <a:p>
            <a:pPr algn="l">
              <a:buFont typeface="Arial" panose="020B0604020202020204" pitchFamily="34" charset="0"/>
              <a:buChar char="•"/>
            </a:pPr>
            <a:r>
              <a:rPr lang="en-US" b="1" dirty="0"/>
              <a:t> Insights: </a:t>
            </a:r>
            <a:r>
              <a:rPr lang="en-US" b="1" i="0" dirty="0" err="1">
                <a:solidFill>
                  <a:srgbClr val="3C4043"/>
                </a:solidFill>
                <a:effectLst/>
                <a:latin typeface="Inter"/>
              </a:rPr>
              <a:t>hasPool</a:t>
            </a:r>
            <a:r>
              <a:rPr lang="en-US" b="0" i="0" dirty="0">
                <a:solidFill>
                  <a:srgbClr val="3C4043"/>
                </a:solidFill>
                <a:effectLst/>
                <a:latin typeface="Inter"/>
              </a:rPr>
              <a:t> shows a high negative coefficient followed by </a:t>
            </a:r>
            <a:r>
              <a:rPr lang="en-US" b="0" i="0" dirty="0" err="1">
                <a:solidFill>
                  <a:srgbClr val="3C4043"/>
                </a:solidFill>
                <a:effectLst/>
                <a:latin typeface="Inter"/>
              </a:rPr>
              <a:t>isNewBuilt</a:t>
            </a:r>
            <a:r>
              <a:rPr lang="en-US" b="0" i="0" dirty="0">
                <a:solidFill>
                  <a:srgbClr val="3C4043"/>
                </a:solidFill>
                <a:effectLst/>
                <a:latin typeface="Inter"/>
              </a:rPr>
              <a:t> and made,  and </a:t>
            </a:r>
            <a:r>
              <a:rPr lang="en-US" b="1" i="0" dirty="0" err="1">
                <a:solidFill>
                  <a:srgbClr val="3C4043"/>
                </a:solidFill>
                <a:effectLst/>
                <a:latin typeface="Inter"/>
              </a:rPr>
              <a:t>hasStormProtector</a:t>
            </a:r>
            <a:r>
              <a:rPr lang="en-US" b="0" i="0" dirty="0">
                <a:solidFill>
                  <a:srgbClr val="3C4043"/>
                </a:solidFill>
                <a:effectLst/>
                <a:latin typeface="Inter"/>
              </a:rPr>
              <a:t> shows a small positive coefficient, and the </a:t>
            </a:r>
            <a:r>
              <a:rPr lang="en-US" b="0" i="0" dirty="0" err="1">
                <a:solidFill>
                  <a:srgbClr val="3C4043"/>
                </a:solidFill>
                <a:effectLst/>
                <a:latin typeface="Inter"/>
              </a:rPr>
              <a:t>hasYard</a:t>
            </a:r>
            <a:r>
              <a:rPr lang="en-US" b="0" i="0" dirty="0">
                <a:solidFill>
                  <a:srgbClr val="3C4043"/>
                </a:solidFill>
                <a:effectLst/>
                <a:latin typeface="Inter"/>
              </a:rPr>
              <a:t> shows the second highest positive coefficient.</a:t>
            </a:r>
          </a:p>
          <a:p>
            <a:r>
              <a:rPr lang="en-US" b="1" dirty="0"/>
              <a:t> </a:t>
            </a:r>
          </a:p>
        </p:txBody>
      </p:sp>
    </p:spTree>
    <p:extLst>
      <p:ext uri="{BB962C8B-B14F-4D97-AF65-F5344CB8AC3E}">
        <p14:creationId xmlns:p14="http://schemas.microsoft.com/office/powerpoint/2010/main" val="3016393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TotalTime>
  <Words>637</Words>
  <Application>Microsoft Office PowerPoint</Application>
  <PresentationFormat>Widescreen</PresentationFormat>
  <Paragraphs>35</Paragraphs>
  <Slides>14</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Britannic Bold</vt:lpstr>
      <vt:lpstr>Calibri</vt:lpstr>
      <vt:lpstr>Calibri Light</vt:lpstr>
      <vt:lpstr>Georgia</vt:lpstr>
      <vt:lpstr>Inter</vt:lpstr>
      <vt:lpstr>Leelawadee UI</vt:lpstr>
      <vt:lpstr>Libre Baskerville</vt:lpstr>
      <vt:lpstr>Times New Roman</vt:lpstr>
      <vt:lpstr>Wingdings</vt:lpstr>
      <vt:lpstr>zeitung</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shweta shinde</dc:creator>
  <cp:lastModifiedBy>shweta shinde</cp:lastModifiedBy>
  <cp:revision>6</cp:revision>
  <dcterms:created xsi:type="dcterms:W3CDTF">2024-05-16T14:19:51Z</dcterms:created>
  <dcterms:modified xsi:type="dcterms:W3CDTF">2024-05-18T12:29:54Z</dcterms:modified>
</cp:coreProperties>
</file>