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italic.fntdata"/><Relationship Id="rId10" Type="http://schemas.openxmlformats.org/officeDocument/2006/relationships/slide" Target="slides/slide5.xml"/><Relationship Id="rId32"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5f79792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5f79792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9de5df0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9de5df0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4084aa23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4084aa2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9de5df0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9de5df0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9de5df00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9de5df00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5f79795bc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5f79795bc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084aa2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4084aa2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7a4919b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7a4919b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4084aa2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4084aa2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4084aa23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4084aa23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5f79792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5f79792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4084aa2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4084aa2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4084aa23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4084aa23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4084aa23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4084aa23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5f79795bc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5f79795bc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4084aa23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4084aa23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5f79792c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5f79792c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5f79795b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5f79795b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f79792c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f79792c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9de5df0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9de5df0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4084aa23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4084aa23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5f79792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5f79792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5f79795b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5f79795b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5f79795bc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5f79795b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70425" y="291475"/>
            <a:ext cx="8520600" cy="8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600">
                <a:latin typeface="Times New Roman"/>
                <a:ea typeface="Times New Roman"/>
                <a:cs typeface="Times New Roman"/>
                <a:sym typeface="Times New Roman"/>
              </a:rPr>
              <a:t>Database Design for COVID-19 Contact Tracing</a:t>
            </a:r>
            <a:endParaRPr b="1" sz="2600">
              <a:latin typeface="Times New Roman"/>
              <a:ea typeface="Times New Roman"/>
              <a:cs typeface="Times New Roman"/>
              <a:sym typeface="Times New Roman"/>
            </a:endParaRPr>
          </a:p>
        </p:txBody>
      </p:sp>
      <p:sp>
        <p:nvSpPr>
          <p:cNvPr id="60" name="Google Shape;60;p13"/>
          <p:cNvSpPr txBox="1"/>
          <p:nvPr>
            <p:ph idx="1" type="subTitle"/>
          </p:nvPr>
        </p:nvSpPr>
        <p:spPr>
          <a:xfrm>
            <a:off x="311700" y="1342500"/>
            <a:ext cx="8520600" cy="3280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1300">
                <a:solidFill>
                  <a:schemeClr val="dk1"/>
                </a:solidFill>
                <a:highlight>
                  <a:schemeClr val="lt1"/>
                </a:highlight>
                <a:latin typeface="Times New Roman"/>
                <a:ea typeface="Times New Roman"/>
                <a:cs typeface="Times New Roman"/>
                <a:sym typeface="Times New Roman"/>
              </a:rPr>
              <a:t>          														</a:t>
            </a:r>
            <a:r>
              <a:rPr b="1" lang="en" sz="1500">
                <a:solidFill>
                  <a:schemeClr val="dk1"/>
                </a:solidFill>
                <a:highlight>
                  <a:schemeClr val="lt1"/>
                </a:highlight>
                <a:latin typeface="Times New Roman"/>
                <a:ea typeface="Times New Roman"/>
                <a:cs typeface="Times New Roman"/>
                <a:sym typeface="Times New Roman"/>
              </a:rPr>
              <a:t>Project Group 6</a:t>
            </a:r>
            <a:endParaRPr b="1" sz="15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latin typeface="Times New Roman"/>
              <a:ea typeface="Times New Roman"/>
              <a:cs typeface="Times New Roman"/>
              <a:sym typeface="Times New Roman"/>
            </a:endParaRPr>
          </a:p>
          <a:p>
            <a:pPr indent="0" lvl="0" marL="6400800" rtl="0" algn="l">
              <a:lnSpc>
                <a:spcPct val="50000"/>
              </a:lnSpc>
              <a:spcBef>
                <a:spcPts val="0"/>
              </a:spcBef>
              <a:spcAft>
                <a:spcPts val="0"/>
              </a:spcAft>
              <a:buClr>
                <a:schemeClr val="dk1"/>
              </a:buClr>
              <a:buSzPts val="1100"/>
              <a:buFont typeface="Arial"/>
              <a:buNone/>
            </a:pPr>
            <a:r>
              <a:rPr lang="en" sz="1400">
                <a:solidFill>
                  <a:schemeClr val="dk1"/>
                </a:solidFill>
                <a:highlight>
                  <a:schemeClr val="lt1"/>
                </a:highlight>
                <a:latin typeface="Times New Roman"/>
                <a:ea typeface="Times New Roman"/>
                <a:cs typeface="Times New Roman"/>
                <a:sym typeface="Times New Roman"/>
              </a:rPr>
              <a:t>Mohini Patil - 015359188​</a:t>
            </a:r>
            <a:endParaRPr sz="1400">
              <a:solidFill>
                <a:schemeClr val="dk1"/>
              </a:solidFill>
              <a:highlight>
                <a:schemeClr val="lt1"/>
              </a:highlight>
              <a:latin typeface="Times New Roman"/>
              <a:ea typeface="Times New Roman"/>
              <a:cs typeface="Times New Roman"/>
              <a:sym typeface="Times New Roman"/>
            </a:endParaRPr>
          </a:p>
          <a:p>
            <a:pPr indent="0" lvl="0" marL="0" rtl="0" algn="r">
              <a:lnSpc>
                <a:spcPct val="50000"/>
              </a:lnSpc>
              <a:spcBef>
                <a:spcPts val="0"/>
              </a:spcBef>
              <a:spcAft>
                <a:spcPts val="0"/>
              </a:spcAft>
              <a:buNone/>
            </a:pPr>
            <a:r>
              <a:rPr lang="en" sz="1400">
                <a:solidFill>
                  <a:schemeClr val="dk1"/>
                </a:solidFill>
                <a:highlight>
                  <a:schemeClr val="lt1"/>
                </a:highlight>
                <a:latin typeface="Times New Roman"/>
                <a:ea typeface="Times New Roman"/>
                <a:cs typeface="Times New Roman"/>
                <a:sym typeface="Times New Roman"/>
              </a:rPr>
              <a:t>​</a:t>
            </a:r>
            <a:endParaRPr sz="1400">
              <a:solidFill>
                <a:schemeClr val="dk1"/>
              </a:solidFill>
              <a:highlight>
                <a:schemeClr val="lt1"/>
              </a:highlight>
              <a:latin typeface="Times New Roman"/>
              <a:ea typeface="Times New Roman"/>
              <a:cs typeface="Times New Roman"/>
              <a:sym typeface="Times New Roman"/>
            </a:endParaRPr>
          </a:p>
          <a:p>
            <a:pPr indent="0" lvl="0" marL="6400800" rtl="0" algn="l">
              <a:lnSpc>
                <a:spcPct val="50000"/>
              </a:lnSpc>
              <a:spcBef>
                <a:spcPts val="0"/>
              </a:spcBef>
              <a:spcAft>
                <a:spcPts val="0"/>
              </a:spcAft>
              <a:buClr>
                <a:schemeClr val="dk1"/>
              </a:buClr>
              <a:buSzPts val="1100"/>
              <a:buFont typeface="Arial"/>
              <a:buNone/>
            </a:pPr>
            <a:r>
              <a:rPr lang="en" sz="1400">
                <a:solidFill>
                  <a:schemeClr val="dk1"/>
                </a:solidFill>
                <a:highlight>
                  <a:schemeClr val="lt1"/>
                </a:highlight>
                <a:latin typeface="Times New Roman"/>
                <a:ea typeface="Times New Roman"/>
                <a:cs typeface="Times New Roman"/>
                <a:sym typeface="Times New Roman"/>
              </a:rPr>
              <a:t>Shwetarani  - 015277964</a:t>
            </a:r>
            <a:endParaRPr sz="1400">
              <a:solidFill>
                <a:schemeClr val="dk1"/>
              </a:solidFill>
              <a:highlight>
                <a:schemeClr val="lt1"/>
              </a:highlight>
              <a:latin typeface="Times New Roman"/>
              <a:ea typeface="Times New Roman"/>
              <a:cs typeface="Times New Roman"/>
              <a:sym typeface="Times New Roman"/>
            </a:endParaRPr>
          </a:p>
          <a:p>
            <a:pPr indent="0" lvl="0" marL="6400800" rtl="0" algn="l">
              <a:lnSpc>
                <a:spcPct val="50000"/>
              </a:lnSpc>
              <a:spcBef>
                <a:spcPts val="0"/>
              </a:spcBef>
              <a:spcAft>
                <a:spcPts val="0"/>
              </a:spcAft>
              <a:buClr>
                <a:schemeClr val="dk1"/>
              </a:buClr>
              <a:buSzPts val="1100"/>
              <a:buFont typeface="Arial"/>
              <a:buNone/>
            </a:pPr>
            <a:r>
              <a:t/>
            </a:r>
            <a:endParaRPr sz="1400">
              <a:solidFill>
                <a:schemeClr val="dk1"/>
              </a:solidFill>
              <a:highlight>
                <a:schemeClr val="lt1"/>
              </a:highlight>
              <a:latin typeface="Times New Roman"/>
              <a:ea typeface="Times New Roman"/>
              <a:cs typeface="Times New Roman"/>
              <a:sym typeface="Times New Roman"/>
            </a:endParaRPr>
          </a:p>
          <a:p>
            <a:pPr indent="0" lvl="0" marL="0" rtl="0" algn="r">
              <a:lnSpc>
                <a:spcPct val="50000"/>
              </a:lnSpc>
              <a:spcBef>
                <a:spcPts val="0"/>
              </a:spcBef>
              <a:spcAft>
                <a:spcPts val="0"/>
              </a:spcAft>
              <a:buClr>
                <a:schemeClr val="dk1"/>
              </a:buClr>
              <a:buSzPts val="1100"/>
              <a:buFont typeface="Arial"/>
              <a:buNone/>
            </a:pPr>
            <a:r>
              <a:rPr lang="en" sz="1400">
                <a:solidFill>
                  <a:schemeClr val="dk1"/>
                </a:solidFill>
                <a:highlight>
                  <a:schemeClr val="lt1"/>
                </a:highlight>
                <a:latin typeface="Times New Roman"/>
                <a:ea typeface="Times New Roman"/>
                <a:cs typeface="Times New Roman"/>
                <a:sym typeface="Times New Roman"/>
              </a:rPr>
              <a:t> Samhitha Upadhyaya - 015276092</a:t>
            </a:r>
            <a:endParaRPr sz="14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577325" y="2014925"/>
            <a:ext cx="3464000" cy="238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227025" y="232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00">
                <a:latin typeface="Times New Roman"/>
                <a:ea typeface="Times New Roman"/>
                <a:cs typeface="Times New Roman"/>
                <a:sym typeface="Times New Roman"/>
              </a:rPr>
              <a:t>Conceptual Model                    </a:t>
            </a:r>
            <a:endParaRPr/>
          </a:p>
        </p:txBody>
      </p:sp>
      <p:sp>
        <p:nvSpPr>
          <p:cNvPr id="116" name="Google Shape;116;p22"/>
          <p:cNvSpPr txBox="1"/>
          <p:nvPr>
            <p:ph idx="1" type="body"/>
          </p:nvPr>
        </p:nvSpPr>
        <p:spPr>
          <a:xfrm>
            <a:off x="177725" y="804975"/>
            <a:ext cx="4798500" cy="40980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lang="en" sz="1500">
                <a:latin typeface="Times New Roman"/>
                <a:ea typeface="Times New Roman"/>
                <a:cs typeface="Times New Roman"/>
                <a:sym typeface="Times New Roman"/>
              </a:rPr>
              <a:t>The Conceptual Design is a high-level design process which involves describing entities, relationships for COVID-19 Contact Tracer Database.</a:t>
            </a:r>
            <a:endParaRPr sz="1500">
              <a:latin typeface="Times New Roman"/>
              <a:ea typeface="Times New Roman"/>
              <a:cs typeface="Times New Roman"/>
              <a:sym typeface="Times New Roman"/>
            </a:endParaRPr>
          </a:p>
          <a:p>
            <a:pPr indent="-323850" lvl="0" marL="457200" rtl="0" algn="l">
              <a:lnSpc>
                <a:spcPct val="15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Defining</a:t>
            </a:r>
            <a:r>
              <a:rPr lang="en" sz="1500">
                <a:latin typeface="Times New Roman"/>
                <a:ea typeface="Times New Roman"/>
                <a:cs typeface="Times New Roman"/>
                <a:sym typeface="Times New Roman"/>
              </a:rPr>
              <a:t> all the entities.</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Defining relationships between entities.</a:t>
            </a:r>
            <a:endParaRPr sz="1500">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l">
              <a:lnSpc>
                <a:spcPct val="150000"/>
              </a:lnSpc>
              <a:spcBef>
                <a:spcPts val="1200"/>
              </a:spcBef>
              <a:spcAft>
                <a:spcPts val="1200"/>
              </a:spcAft>
              <a:buClr>
                <a:schemeClr val="dk1"/>
              </a:buClr>
              <a:buSzPts val="1100"/>
              <a:buFont typeface="Arial"/>
              <a:buNone/>
            </a:pPr>
            <a:r>
              <a:t/>
            </a:r>
            <a:endParaRPr sz="1500">
              <a:latin typeface="Times New Roman"/>
              <a:ea typeface="Times New Roman"/>
              <a:cs typeface="Times New Roman"/>
              <a:sym typeface="Times New Roman"/>
            </a:endParaRPr>
          </a:p>
        </p:txBody>
      </p:sp>
      <p:pic>
        <p:nvPicPr>
          <p:cNvPr id="117" name="Google Shape;117;p22"/>
          <p:cNvPicPr preferRelativeResize="0"/>
          <p:nvPr/>
        </p:nvPicPr>
        <p:blipFill>
          <a:blip r:embed="rId3">
            <a:alphaModFix/>
          </a:blip>
          <a:stretch>
            <a:fillRect/>
          </a:stretch>
        </p:blipFill>
        <p:spPr>
          <a:xfrm>
            <a:off x="5018050" y="355450"/>
            <a:ext cx="3572174" cy="441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Logical Model</a:t>
            </a:r>
            <a:endParaRPr b="1" sz="2600">
              <a:latin typeface="Times New Roman"/>
              <a:ea typeface="Times New Roman"/>
              <a:cs typeface="Times New Roman"/>
              <a:sym typeface="Times New Roman"/>
            </a:endParaRPr>
          </a:p>
        </p:txBody>
      </p:sp>
      <p:sp>
        <p:nvSpPr>
          <p:cNvPr id="123" name="Google Shape;123;p23"/>
          <p:cNvSpPr txBox="1"/>
          <p:nvPr>
            <p:ph idx="1" type="body"/>
          </p:nvPr>
        </p:nvSpPr>
        <p:spPr>
          <a:xfrm>
            <a:off x="311700" y="1171600"/>
            <a:ext cx="4330200" cy="3397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358"/>
              <a:buNone/>
            </a:pPr>
            <a:r>
              <a:rPr lang="en" sz="1420">
                <a:latin typeface="Times New Roman"/>
                <a:ea typeface="Times New Roman"/>
                <a:cs typeface="Times New Roman"/>
                <a:sym typeface="Times New Roman"/>
              </a:rPr>
              <a:t>The </a:t>
            </a:r>
            <a:r>
              <a:rPr b="1" lang="en" sz="1420">
                <a:latin typeface="Times New Roman"/>
                <a:ea typeface="Times New Roman"/>
                <a:cs typeface="Times New Roman"/>
                <a:sym typeface="Times New Roman"/>
              </a:rPr>
              <a:t>logical</a:t>
            </a:r>
            <a:r>
              <a:rPr lang="en" sz="1420">
                <a:latin typeface="Times New Roman"/>
                <a:ea typeface="Times New Roman"/>
                <a:cs typeface="Times New Roman"/>
                <a:sym typeface="Times New Roman"/>
              </a:rPr>
              <a:t> data model adds further information to</a:t>
            </a:r>
            <a:endParaRPr sz="1420">
              <a:latin typeface="Times New Roman"/>
              <a:ea typeface="Times New Roman"/>
              <a:cs typeface="Times New Roman"/>
              <a:sym typeface="Times New Roman"/>
            </a:endParaRPr>
          </a:p>
          <a:p>
            <a:pPr indent="0" lvl="0" marL="0" rtl="0" algn="l">
              <a:lnSpc>
                <a:spcPct val="150000"/>
              </a:lnSpc>
              <a:spcBef>
                <a:spcPts val="0"/>
              </a:spcBef>
              <a:spcAft>
                <a:spcPts val="0"/>
              </a:spcAft>
              <a:buSzPts val="358"/>
              <a:buNone/>
            </a:pPr>
            <a:r>
              <a:rPr lang="en" sz="1420">
                <a:latin typeface="Times New Roman"/>
                <a:ea typeface="Times New Roman"/>
                <a:cs typeface="Times New Roman"/>
                <a:sym typeface="Times New Roman"/>
              </a:rPr>
              <a:t>the </a:t>
            </a:r>
            <a:r>
              <a:rPr b="1" lang="en" sz="1420">
                <a:latin typeface="Times New Roman"/>
                <a:ea typeface="Times New Roman"/>
                <a:cs typeface="Times New Roman"/>
                <a:sym typeface="Times New Roman"/>
              </a:rPr>
              <a:t>conceptual </a:t>
            </a:r>
            <a:r>
              <a:rPr lang="en" sz="1420">
                <a:latin typeface="Times New Roman"/>
                <a:ea typeface="Times New Roman"/>
                <a:cs typeface="Times New Roman"/>
                <a:sym typeface="Times New Roman"/>
              </a:rPr>
              <a:t>data model</a:t>
            </a:r>
            <a:r>
              <a:rPr b="1" lang="en" sz="1420">
                <a:latin typeface="Times New Roman"/>
                <a:ea typeface="Times New Roman"/>
                <a:cs typeface="Times New Roman"/>
                <a:sym typeface="Times New Roman"/>
              </a:rPr>
              <a:t> </a:t>
            </a:r>
            <a:r>
              <a:rPr lang="en" sz="1420">
                <a:latin typeface="Times New Roman"/>
                <a:ea typeface="Times New Roman"/>
                <a:cs typeface="Times New Roman"/>
                <a:sym typeface="Times New Roman"/>
              </a:rPr>
              <a:t>elements.</a:t>
            </a:r>
            <a:endParaRPr sz="1420">
              <a:latin typeface="Times New Roman"/>
              <a:ea typeface="Times New Roman"/>
              <a:cs typeface="Times New Roman"/>
              <a:sym typeface="Times New Roman"/>
            </a:endParaRPr>
          </a:p>
          <a:p>
            <a:pPr indent="0" lvl="0" marL="0" rtl="0" algn="l">
              <a:lnSpc>
                <a:spcPct val="150000"/>
              </a:lnSpc>
              <a:spcBef>
                <a:spcPts val="0"/>
              </a:spcBef>
              <a:spcAft>
                <a:spcPts val="0"/>
              </a:spcAft>
              <a:buSzPts val="358"/>
              <a:buNone/>
            </a:pPr>
            <a:r>
              <a:rPr lang="en" sz="1420">
                <a:latin typeface="Times New Roman"/>
                <a:ea typeface="Times New Roman"/>
                <a:cs typeface="Times New Roman"/>
                <a:sym typeface="Times New Roman"/>
              </a:rPr>
              <a:t> </a:t>
            </a:r>
            <a:endParaRPr sz="1420">
              <a:latin typeface="Times New Roman"/>
              <a:ea typeface="Times New Roman"/>
              <a:cs typeface="Times New Roman"/>
              <a:sym typeface="Times New Roman"/>
            </a:endParaRPr>
          </a:p>
          <a:p>
            <a:pPr indent="-318770" lvl="0" marL="457200" rtl="0" algn="l">
              <a:lnSpc>
                <a:spcPct val="150000"/>
              </a:lnSpc>
              <a:spcBef>
                <a:spcPts val="0"/>
              </a:spcBef>
              <a:spcAft>
                <a:spcPts val="0"/>
              </a:spcAft>
              <a:buSzPts val="1420"/>
              <a:buFont typeface="Times New Roman"/>
              <a:buChar char="●"/>
            </a:pPr>
            <a:r>
              <a:rPr lang="en" sz="1420">
                <a:latin typeface="Times New Roman"/>
                <a:ea typeface="Times New Roman"/>
                <a:cs typeface="Times New Roman"/>
                <a:sym typeface="Times New Roman"/>
              </a:rPr>
              <a:t>Defined all attributes for the entities, identified </a:t>
            </a:r>
            <a:endParaRPr sz="142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420">
                <a:latin typeface="Times New Roman"/>
                <a:ea typeface="Times New Roman"/>
                <a:cs typeface="Times New Roman"/>
                <a:sym typeface="Times New Roman"/>
              </a:rPr>
              <a:t>          Primary keys &amp; Foreign keys.</a:t>
            </a:r>
            <a:endParaRPr sz="1420">
              <a:latin typeface="Times New Roman"/>
              <a:ea typeface="Times New Roman"/>
              <a:cs typeface="Times New Roman"/>
              <a:sym typeface="Times New Roman"/>
            </a:endParaRPr>
          </a:p>
          <a:p>
            <a:pPr indent="-318770" lvl="0" marL="457200" rtl="0" algn="l">
              <a:lnSpc>
                <a:spcPct val="150000"/>
              </a:lnSpc>
              <a:spcBef>
                <a:spcPts val="0"/>
              </a:spcBef>
              <a:spcAft>
                <a:spcPts val="0"/>
              </a:spcAft>
              <a:buSzPts val="1420"/>
              <a:buFont typeface="Times New Roman"/>
              <a:buChar char="●"/>
            </a:pPr>
            <a:r>
              <a:rPr lang="en" sz="1420">
                <a:latin typeface="Times New Roman"/>
                <a:ea typeface="Times New Roman"/>
                <a:cs typeface="Times New Roman"/>
                <a:sym typeface="Times New Roman"/>
              </a:rPr>
              <a:t>Defining all the relationships, cardinalities between entities.</a:t>
            </a:r>
            <a:endParaRPr sz="1420">
              <a:latin typeface="Times New Roman"/>
              <a:ea typeface="Times New Roman"/>
              <a:cs typeface="Times New Roman"/>
              <a:sym typeface="Times New Roman"/>
            </a:endParaRPr>
          </a:p>
          <a:p>
            <a:pPr indent="-318770" lvl="0" marL="457200" rtl="0" algn="l">
              <a:lnSpc>
                <a:spcPct val="150000"/>
              </a:lnSpc>
              <a:spcBef>
                <a:spcPts val="0"/>
              </a:spcBef>
              <a:spcAft>
                <a:spcPts val="0"/>
              </a:spcAft>
              <a:buSzPts val="1420"/>
              <a:buFont typeface="Times New Roman"/>
              <a:buChar char="●"/>
            </a:pPr>
            <a:r>
              <a:rPr lang="en" sz="1420">
                <a:latin typeface="Times New Roman"/>
                <a:ea typeface="Times New Roman"/>
                <a:cs typeface="Times New Roman"/>
                <a:sym typeface="Times New Roman"/>
              </a:rPr>
              <a:t>Converting M:N relationships to 1:M</a:t>
            </a:r>
            <a:endParaRPr sz="1420">
              <a:latin typeface="Times New Roman"/>
              <a:ea typeface="Times New Roman"/>
              <a:cs typeface="Times New Roman"/>
              <a:sym typeface="Times New Roman"/>
            </a:endParaRPr>
          </a:p>
          <a:p>
            <a:pPr indent="-318770" lvl="0" marL="457200" rtl="0" algn="l">
              <a:lnSpc>
                <a:spcPct val="150000"/>
              </a:lnSpc>
              <a:spcBef>
                <a:spcPts val="0"/>
              </a:spcBef>
              <a:spcAft>
                <a:spcPts val="0"/>
              </a:spcAft>
              <a:buSzPts val="1420"/>
              <a:buFont typeface="Times New Roman"/>
              <a:buChar char="●"/>
            </a:pPr>
            <a:r>
              <a:rPr lang="en" sz="1420">
                <a:latin typeface="Times New Roman"/>
                <a:ea typeface="Times New Roman"/>
                <a:cs typeface="Times New Roman"/>
                <a:sym typeface="Times New Roman"/>
              </a:rPr>
              <a:t>Identified strong and weak relationships.</a:t>
            </a:r>
            <a:endParaRPr sz="1420">
              <a:latin typeface="Times New Roman"/>
              <a:ea typeface="Times New Roman"/>
              <a:cs typeface="Times New Roman"/>
              <a:sym typeface="Times New Roman"/>
            </a:endParaRPr>
          </a:p>
          <a:p>
            <a:pPr indent="0" lvl="0" marL="0" rtl="0" algn="l">
              <a:spcBef>
                <a:spcPts val="1200"/>
              </a:spcBef>
              <a:spcAft>
                <a:spcPts val="1200"/>
              </a:spcAft>
              <a:buSzPts val="358"/>
              <a:buNone/>
            </a:pPr>
            <a:r>
              <a:t/>
            </a:r>
            <a:endParaRPr sz="585"/>
          </a:p>
        </p:txBody>
      </p:sp>
      <p:pic>
        <p:nvPicPr>
          <p:cNvPr id="124" name="Google Shape;124;p23"/>
          <p:cNvPicPr preferRelativeResize="0"/>
          <p:nvPr/>
        </p:nvPicPr>
        <p:blipFill>
          <a:blip r:embed="rId3">
            <a:alphaModFix/>
          </a:blip>
          <a:stretch>
            <a:fillRect/>
          </a:stretch>
        </p:blipFill>
        <p:spPr>
          <a:xfrm>
            <a:off x="4642025" y="751275"/>
            <a:ext cx="4346449" cy="388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Proof using functional dependencies to show that our tables are in 3NF( 3rd NORMAL FORM)</a:t>
            </a:r>
            <a:endParaRPr sz="1600"/>
          </a:p>
        </p:txBody>
      </p:sp>
      <p:sp>
        <p:nvSpPr>
          <p:cNvPr id="130" name="Google Shape;130;p24"/>
          <p:cNvSpPr txBox="1"/>
          <p:nvPr>
            <p:ph idx="1" type="body"/>
          </p:nvPr>
        </p:nvSpPr>
        <p:spPr>
          <a:xfrm>
            <a:off x="311700" y="961800"/>
            <a:ext cx="8520600" cy="3983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400">
                <a:latin typeface="Times New Roman"/>
                <a:ea typeface="Times New Roman"/>
                <a:cs typeface="Times New Roman"/>
                <a:sym typeface="Times New Roman"/>
              </a:rPr>
              <a:t>APP_USER</a:t>
            </a:r>
            <a:endParaRPr b="1" sz="14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 sz="1408">
                <a:latin typeface="Times New Roman"/>
                <a:ea typeface="Times New Roman"/>
                <a:cs typeface="Times New Roman"/>
                <a:sym typeface="Times New Roman"/>
              </a:rPr>
              <a:t>APP_USER_ID</a:t>
            </a:r>
            <a:r>
              <a:rPr lang="en" sz="1408">
                <a:latin typeface="Times New Roman"/>
                <a:ea typeface="Times New Roman"/>
                <a:cs typeface="Times New Roman"/>
                <a:sym typeface="Times New Roman"/>
              </a:rPr>
              <a:t> ---&gt;{USER_PASSWORD , FIRST_NAME, LAST_NAME, PHONE}</a:t>
            </a:r>
            <a:endParaRPr b="1" sz="1408">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b="1" sz="1508">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 sz="1400">
                <a:latin typeface="Times New Roman"/>
                <a:ea typeface="Times New Roman"/>
                <a:cs typeface="Times New Roman"/>
                <a:sym typeface="Times New Roman"/>
              </a:rPr>
              <a:t>NOTIFICATION</a:t>
            </a:r>
            <a:endParaRPr b="1" sz="14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000">
              <a:solidFill>
                <a:srgbClr val="202124"/>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000">
              <a:solidFill>
                <a:srgbClr val="202124"/>
              </a:solidFill>
              <a:latin typeface="Times New Roman"/>
              <a:ea typeface="Times New Roman"/>
              <a:cs typeface="Times New Roman"/>
              <a:sym typeface="Times New Roman"/>
            </a:endParaRPr>
          </a:p>
          <a:p>
            <a:pPr indent="457200" lvl="0" marL="2286000" rtl="0" algn="l">
              <a:lnSpc>
                <a:spcPct val="150000"/>
              </a:lnSpc>
              <a:spcBef>
                <a:spcPts val="0"/>
              </a:spcBef>
              <a:spcAft>
                <a:spcPts val="0"/>
              </a:spcAft>
              <a:buClr>
                <a:schemeClr val="dk1"/>
              </a:buClr>
              <a:buSzPts val="1100"/>
              <a:buFont typeface="Arial"/>
              <a:buNone/>
            </a:pPr>
            <a:r>
              <a:t/>
            </a:r>
            <a:endParaRPr sz="1000">
              <a:solidFill>
                <a:srgbClr val="202124"/>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000">
              <a:solidFill>
                <a:srgbClr val="202124"/>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 sz="1408">
                <a:latin typeface="Times New Roman"/>
                <a:ea typeface="Times New Roman"/>
                <a:cs typeface="Times New Roman"/>
                <a:sym typeface="Times New Roman"/>
              </a:rPr>
              <a:t>NOTIFICATION_ID</a:t>
            </a:r>
            <a:r>
              <a:rPr lang="en" sz="1408">
                <a:latin typeface="Times New Roman"/>
                <a:ea typeface="Times New Roman"/>
                <a:cs typeface="Times New Roman"/>
                <a:sym typeface="Times New Roman"/>
              </a:rPr>
              <a:t> ---&gt; {INFECTION_RISK , APP_USER_ID}</a:t>
            </a:r>
            <a:endParaRPr sz="900">
              <a:solidFill>
                <a:srgbClr val="202124"/>
              </a:solidFill>
              <a:latin typeface="Times New Roman"/>
              <a:ea typeface="Times New Roman"/>
              <a:cs typeface="Times New Roman"/>
              <a:sym typeface="Times New Roman"/>
            </a:endParaRPr>
          </a:p>
          <a:p>
            <a:pPr indent="457200" lvl="0" marL="2286000" rtl="0" algn="l">
              <a:lnSpc>
                <a:spcPct val="150000"/>
              </a:lnSpc>
              <a:spcBef>
                <a:spcPts val="0"/>
              </a:spcBef>
              <a:spcAft>
                <a:spcPts val="0"/>
              </a:spcAft>
              <a:buClr>
                <a:schemeClr val="dk1"/>
              </a:buClr>
              <a:buSzPts val="1100"/>
              <a:buFont typeface="Arial"/>
              <a:buNone/>
            </a:pPr>
            <a:r>
              <a:t/>
            </a:r>
            <a:endParaRPr sz="1000">
              <a:solidFill>
                <a:srgbClr val="202124"/>
              </a:solidFill>
              <a:latin typeface="Times New Roman"/>
              <a:ea typeface="Times New Roman"/>
              <a:cs typeface="Times New Roman"/>
              <a:sym typeface="Times New Roman"/>
            </a:endParaRPr>
          </a:p>
        </p:txBody>
      </p:sp>
      <p:pic>
        <p:nvPicPr>
          <p:cNvPr id="131" name="Google Shape;131;p24"/>
          <p:cNvPicPr preferRelativeResize="0"/>
          <p:nvPr/>
        </p:nvPicPr>
        <p:blipFill rotWithShape="1">
          <a:blip r:embed="rId3">
            <a:alphaModFix/>
          </a:blip>
          <a:srcRect b="0" l="5394" r="4693" t="0"/>
          <a:stretch/>
        </p:blipFill>
        <p:spPr>
          <a:xfrm>
            <a:off x="758275" y="1305300"/>
            <a:ext cx="3942526" cy="896750"/>
          </a:xfrm>
          <a:prstGeom prst="rect">
            <a:avLst/>
          </a:prstGeom>
          <a:noFill/>
          <a:ln>
            <a:noFill/>
          </a:ln>
        </p:spPr>
      </p:pic>
      <p:pic>
        <p:nvPicPr>
          <p:cNvPr id="132" name="Google Shape;132;p24"/>
          <p:cNvPicPr preferRelativeResize="0"/>
          <p:nvPr/>
        </p:nvPicPr>
        <p:blipFill rotWithShape="1">
          <a:blip r:embed="rId4">
            <a:alphaModFix/>
          </a:blip>
          <a:srcRect b="0" l="29573" r="4693" t="22263"/>
          <a:stretch/>
        </p:blipFill>
        <p:spPr>
          <a:xfrm>
            <a:off x="374425" y="3385675"/>
            <a:ext cx="4042301" cy="82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4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Relational Schema</a:t>
            </a:r>
            <a:endParaRPr b="1" sz="2600">
              <a:latin typeface="Times New Roman"/>
              <a:ea typeface="Times New Roman"/>
              <a:cs typeface="Times New Roman"/>
              <a:sym typeface="Times New Roman"/>
            </a:endParaRPr>
          </a:p>
        </p:txBody>
      </p:sp>
      <p:sp>
        <p:nvSpPr>
          <p:cNvPr id="138" name="Google Shape;138;p25"/>
          <p:cNvSpPr txBox="1"/>
          <p:nvPr>
            <p:ph idx="1" type="body"/>
          </p:nvPr>
        </p:nvSpPr>
        <p:spPr>
          <a:xfrm>
            <a:off x="311700" y="816350"/>
            <a:ext cx="8520600" cy="39876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1200"/>
              </a:spcBef>
              <a:spcAft>
                <a:spcPts val="0"/>
              </a:spcAft>
              <a:buClr>
                <a:schemeClr val="dk1"/>
              </a:buClr>
              <a:buSzPts val="275"/>
              <a:buFont typeface="Arial"/>
              <a:buNone/>
            </a:pPr>
            <a:r>
              <a:rPr lang="en" sz="4857">
                <a:latin typeface="Times New Roman"/>
                <a:ea typeface="Times New Roman"/>
                <a:cs typeface="Times New Roman"/>
                <a:sym typeface="Times New Roman"/>
              </a:rPr>
              <a:t>APP_USER(</a:t>
            </a:r>
            <a:r>
              <a:rPr b="1" lang="en" sz="4857">
                <a:latin typeface="Times New Roman"/>
                <a:ea typeface="Times New Roman"/>
                <a:cs typeface="Times New Roman"/>
                <a:sym typeface="Times New Roman"/>
              </a:rPr>
              <a:t>APP_USER_ID</a:t>
            </a:r>
            <a:r>
              <a:rPr lang="en" sz="4857">
                <a:latin typeface="Times New Roman"/>
                <a:ea typeface="Times New Roman"/>
                <a:cs typeface="Times New Roman"/>
                <a:sym typeface="Times New Roman"/>
              </a:rPr>
              <a:t>, USER_PASSWORD, FIRST_NAME, LAST_NAME, PHONE) </a:t>
            </a:r>
            <a:endParaRPr sz="4857">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 sz="4857">
                <a:latin typeface="Times New Roman"/>
                <a:ea typeface="Times New Roman"/>
                <a:cs typeface="Times New Roman"/>
                <a:sym typeface="Times New Roman"/>
              </a:rPr>
              <a:t>HEALTH_TRACK_ADMIN (</a:t>
            </a:r>
            <a:r>
              <a:rPr b="1" lang="en" sz="4857">
                <a:latin typeface="Times New Roman"/>
                <a:ea typeface="Times New Roman"/>
                <a:cs typeface="Times New Roman"/>
                <a:sym typeface="Times New Roman"/>
              </a:rPr>
              <a:t>ADMIN_ID</a:t>
            </a:r>
            <a:r>
              <a:rPr lang="en" sz="4857">
                <a:latin typeface="Times New Roman"/>
                <a:ea typeface="Times New Roman"/>
                <a:cs typeface="Times New Roman"/>
                <a:sym typeface="Times New Roman"/>
              </a:rPr>
              <a:t>, REG_LAT, REG_LONG, QUALIFICATION)</a:t>
            </a:r>
            <a:endParaRPr sz="4857">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 sz="4857">
                <a:latin typeface="Times New Roman"/>
                <a:ea typeface="Times New Roman"/>
                <a:cs typeface="Times New Roman"/>
                <a:sym typeface="Times New Roman"/>
              </a:rPr>
              <a:t>USER (</a:t>
            </a:r>
            <a:r>
              <a:rPr b="1" lang="en" sz="4857">
                <a:latin typeface="Times New Roman"/>
                <a:ea typeface="Times New Roman"/>
                <a:cs typeface="Times New Roman"/>
                <a:sym typeface="Times New Roman"/>
              </a:rPr>
              <a:t>USER_ID</a:t>
            </a:r>
            <a:r>
              <a:rPr lang="en" sz="4857">
                <a:latin typeface="Times New Roman"/>
                <a:ea typeface="Times New Roman"/>
                <a:cs typeface="Times New Roman"/>
                <a:sym typeface="Times New Roman"/>
              </a:rPr>
              <a:t>, GENDER, DOB, INFECTION_STATUS,LIVING_STATUS,IMMUNITY_COMPROMISED, ZIPCODE )	</a:t>
            </a:r>
            <a:endParaRPr sz="4857">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 sz="4857">
                <a:latin typeface="Times New Roman"/>
                <a:ea typeface="Times New Roman"/>
                <a:cs typeface="Times New Roman"/>
                <a:sym typeface="Times New Roman"/>
              </a:rPr>
              <a:t>GPS_LOCATION(</a:t>
            </a:r>
            <a:r>
              <a:rPr b="1" lang="en" sz="4857">
                <a:latin typeface="Times New Roman"/>
                <a:ea typeface="Times New Roman"/>
                <a:cs typeface="Times New Roman"/>
                <a:sym typeface="Times New Roman"/>
              </a:rPr>
              <a:t>GPS_LOC</a:t>
            </a:r>
            <a:r>
              <a:rPr lang="en" sz="4857">
                <a:latin typeface="Times New Roman"/>
                <a:ea typeface="Times New Roman"/>
                <a:cs typeface="Times New Roman"/>
                <a:sym typeface="Times New Roman"/>
              </a:rPr>
              <a:t>,GPS_LAT,GPS_LONG,DATE)		</a:t>
            </a:r>
            <a:endParaRPr sz="4857">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 sz="4857">
                <a:latin typeface="Times New Roman"/>
                <a:ea typeface="Times New Roman"/>
                <a:cs typeface="Times New Roman"/>
                <a:sym typeface="Times New Roman"/>
              </a:rPr>
              <a:t>ADDRESS (</a:t>
            </a:r>
            <a:r>
              <a:rPr b="1" lang="en" sz="4857">
                <a:latin typeface="Times New Roman"/>
                <a:ea typeface="Times New Roman"/>
                <a:cs typeface="Times New Roman"/>
                <a:sym typeface="Times New Roman"/>
              </a:rPr>
              <a:t>ZIPCODE</a:t>
            </a:r>
            <a:r>
              <a:rPr lang="en" sz="4857">
                <a:latin typeface="Times New Roman"/>
                <a:ea typeface="Times New Roman"/>
                <a:cs typeface="Times New Roman"/>
                <a:sym typeface="Times New Roman"/>
              </a:rPr>
              <a:t>, CITY, STATE)</a:t>
            </a:r>
            <a:endParaRPr sz="4857">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 sz="4857">
                <a:latin typeface="Times New Roman"/>
                <a:ea typeface="Times New Roman"/>
                <a:cs typeface="Times New Roman"/>
                <a:sym typeface="Times New Roman"/>
              </a:rPr>
              <a:t>LAB (</a:t>
            </a:r>
            <a:r>
              <a:rPr b="1" lang="en" sz="4857">
                <a:latin typeface="Times New Roman"/>
                <a:ea typeface="Times New Roman"/>
                <a:cs typeface="Times New Roman"/>
                <a:sym typeface="Times New Roman"/>
              </a:rPr>
              <a:t>LAB_ID</a:t>
            </a:r>
            <a:r>
              <a:rPr lang="en" sz="4857">
                <a:latin typeface="Times New Roman"/>
                <a:ea typeface="Times New Roman"/>
                <a:cs typeface="Times New Roman"/>
                <a:sym typeface="Times New Roman"/>
              </a:rPr>
              <a:t>, LAB_NAME, ZIPCODE)	</a:t>
            </a:r>
            <a:endParaRPr sz="4857">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 sz="4857">
                <a:latin typeface="Times New Roman"/>
                <a:ea typeface="Times New Roman"/>
                <a:cs typeface="Times New Roman"/>
                <a:sym typeface="Times New Roman"/>
              </a:rPr>
              <a:t>TEST (</a:t>
            </a:r>
            <a:r>
              <a:rPr b="1" lang="en" sz="4857">
                <a:latin typeface="Times New Roman"/>
                <a:ea typeface="Times New Roman"/>
                <a:cs typeface="Times New Roman"/>
                <a:sym typeface="Times New Roman"/>
              </a:rPr>
              <a:t>TEST_ID</a:t>
            </a:r>
            <a:r>
              <a:rPr lang="en" sz="4857">
                <a:latin typeface="Times New Roman"/>
                <a:ea typeface="Times New Roman"/>
                <a:cs typeface="Times New Roman"/>
                <a:sym typeface="Times New Roman"/>
              </a:rPr>
              <a:t>, TEST_TYPE, TEST_DATE,</a:t>
            </a:r>
            <a:r>
              <a:rPr b="1" lang="en" sz="4857">
                <a:latin typeface="Times New Roman"/>
                <a:ea typeface="Times New Roman"/>
                <a:cs typeface="Times New Roman"/>
                <a:sym typeface="Times New Roman"/>
              </a:rPr>
              <a:t>USER_ID</a:t>
            </a:r>
            <a:r>
              <a:rPr lang="en" sz="4857">
                <a:latin typeface="Times New Roman"/>
                <a:ea typeface="Times New Roman"/>
                <a:cs typeface="Times New Roman"/>
                <a:sym typeface="Times New Roman"/>
              </a:rPr>
              <a:t>, </a:t>
            </a:r>
            <a:r>
              <a:rPr b="1" lang="en" sz="4857">
                <a:latin typeface="Times New Roman"/>
                <a:ea typeface="Times New Roman"/>
                <a:cs typeface="Times New Roman"/>
                <a:sym typeface="Times New Roman"/>
              </a:rPr>
              <a:t>LAB_ID</a:t>
            </a:r>
            <a:r>
              <a:rPr lang="en" sz="4857">
                <a:latin typeface="Times New Roman"/>
                <a:ea typeface="Times New Roman"/>
                <a:cs typeface="Times New Roman"/>
                <a:sym typeface="Times New Roman"/>
              </a:rPr>
              <a:t>, RESULT)</a:t>
            </a:r>
            <a:endParaRPr sz="4857">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 sz="4857">
                <a:latin typeface="Times New Roman"/>
                <a:ea typeface="Times New Roman"/>
                <a:cs typeface="Times New Roman"/>
                <a:sym typeface="Times New Roman"/>
              </a:rPr>
              <a:t>NOTIFICATION(</a:t>
            </a:r>
            <a:r>
              <a:rPr b="1" lang="en" sz="4857">
                <a:latin typeface="Times New Roman"/>
                <a:ea typeface="Times New Roman"/>
                <a:cs typeface="Times New Roman"/>
                <a:sym typeface="Times New Roman"/>
              </a:rPr>
              <a:t>NOTIFICATION_ID</a:t>
            </a:r>
            <a:r>
              <a:rPr lang="en" sz="4857">
                <a:latin typeface="Times New Roman"/>
                <a:ea typeface="Times New Roman"/>
                <a:cs typeface="Times New Roman"/>
                <a:sym typeface="Times New Roman"/>
              </a:rPr>
              <a:t>,INFECTION_RISK,APP_USER_ID)	</a:t>
            </a:r>
            <a:endParaRPr sz="4857">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 sz="4857">
                <a:latin typeface="Times New Roman"/>
                <a:ea typeface="Times New Roman"/>
                <a:cs typeface="Times New Roman"/>
                <a:sym typeface="Times New Roman"/>
              </a:rPr>
              <a:t>TRACKER( </a:t>
            </a:r>
            <a:r>
              <a:rPr b="1" lang="en" sz="4857">
                <a:latin typeface="Times New Roman"/>
                <a:ea typeface="Times New Roman"/>
                <a:cs typeface="Times New Roman"/>
                <a:sym typeface="Times New Roman"/>
              </a:rPr>
              <a:t>TRACKER_ID</a:t>
            </a:r>
            <a:r>
              <a:rPr lang="en" sz="4857">
                <a:latin typeface="Times New Roman"/>
                <a:ea typeface="Times New Roman"/>
                <a:cs typeface="Times New Roman"/>
                <a:sym typeface="Times New Roman"/>
              </a:rPr>
              <a:t>, </a:t>
            </a:r>
            <a:r>
              <a:rPr b="1" lang="en" sz="4857">
                <a:latin typeface="Times New Roman"/>
                <a:ea typeface="Times New Roman"/>
                <a:cs typeface="Times New Roman"/>
                <a:sym typeface="Times New Roman"/>
              </a:rPr>
              <a:t>GPS_LOC,USER_ID</a:t>
            </a:r>
            <a:r>
              <a:rPr lang="en" sz="4857">
                <a:latin typeface="Times New Roman"/>
                <a:ea typeface="Times New Roman"/>
                <a:cs typeface="Times New Roman"/>
                <a:sym typeface="Times New Roman"/>
              </a:rPr>
              <a:t>)</a:t>
            </a:r>
            <a:endParaRPr sz="4857">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rPr lang="en" sz="4857">
                <a:latin typeface="Times New Roman"/>
                <a:ea typeface="Times New Roman"/>
                <a:cs typeface="Times New Roman"/>
                <a:sym typeface="Times New Roman"/>
              </a:rPr>
              <a:t>TRAVEL_HISTORY (</a:t>
            </a:r>
            <a:r>
              <a:rPr b="1" lang="en" sz="4857">
                <a:latin typeface="Times New Roman"/>
                <a:ea typeface="Times New Roman"/>
                <a:cs typeface="Times New Roman"/>
                <a:sym typeface="Times New Roman"/>
              </a:rPr>
              <a:t>COUNTRY</a:t>
            </a:r>
            <a:r>
              <a:rPr lang="en" sz="4857">
                <a:latin typeface="Times New Roman"/>
                <a:ea typeface="Times New Roman"/>
                <a:cs typeface="Times New Roman"/>
                <a:sym typeface="Times New Roman"/>
              </a:rPr>
              <a:t>, </a:t>
            </a:r>
            <a:r>
              <a:rPr b="1" lang="en" sz="4857">
                <a:latin typeface="Times New Roman"/>
                <a:ea typeface="Times New Roman"/>
                <a:cs typeface="Times New Roman"/>
                <a:sym typeface="Times New Roman"/>
              </a:rPr>
              <a:t>USER_ID</a:t>
            </a:r>
            <a:r>
              <a:rPr lang="en" sz="4857">
                <a:latin typeface="Times New Roman"/>
                <a:ea typeface="Times New Roman"/>
                <a:cs typeface="Times New Roman"/>
                <a:sym typeface="Times New Roman"/>
              </a:rPr>
              <a:t>)</a:t>
            </a:r>
            <a:endParaRPr sz="4857">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275"/>
              <a:buFont typeface="Arial"/>
              <a:buNone/>
            </a:pPr>
            <a:r>
              <a:t/>
            </a:r>
            <a:endParaRPr sz="48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ct val="91666"/>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2600">
                <a:latin typeface="Times New Roman"/>
                <a:ea typeface="Times New Roman"/>
                <a:cs typeface="Times New Roman"/>
                <a:sym typeface="Times New Roman"/>
              </a:rPr>
              <a:t>Constraints</a:t>
            </a:r>
            <a:endParaRPr sz="2600"/>
          </a:p>
        </p:txBody>
      </p:sp>
      <p:sp>
        <p:nvSpPr>
          <p:cNvPr id="144" name="Google Shape;144;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The translation of the conceptual model into a logical model also requires a definition of the attribute domains and appropriate constraints.</a:t>
            </a:r>
            <a:endParaRPr b="1" sz="1324">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rPr lang="en" sz="1508">
                <a:latin typeface="Times New Roman"/>
                <a:ea typeface="Times New Roman"/>
                <a:cs typeface="Times New Roman"/>
                <a:sym typeface="Times New Roman"/>
              </a:rPr>
              <a:t>Primary key should be unique and not null</a:t>
            </a:r>
            <a:endParaRPr sz="1508">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508">
                <a:latin typeface="Times New Roman"/>
                <a:ea typeface="Times New Roman"/>
                <a:cs typeface="Times New Roman"/>
                <a:sym typeface="Times New Roman"/>
              </a:rPr>
              <a:t>User should have Unique Phone Number</a:t>
            </a:r>
            <a:endParaRPr sz="1508">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508">
                <a:latin typeface="Times New Roman"/>
                <a:ea typeface="Times New Roman"/>
                <a:cs typeface="Times New Roman"/>
                <a:sym typeface="Times New Roman"/>
              </a:rPr>
              <a:t>Infection Status:{infected,suspected,not infected}</a:t>
            </a:r>
            <a:endParaRPr sz="1508">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508">
                <a:latin typeface="Times New Roman"/>
                <a:ea typeface="Times New Roman"/>
                <a:cs typeface="Times New Roman"/>
                <a:sym typeface="Times New Roman"/>
              </a:rPr>
              <a:t>Living Status:{group,isolated}</a:t>
            </a:r>
            <a:endParaRPr sz="1508">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508">
                <a:latin typeface="Times New Roman"/>
                <a:ea typeface="Times New Roman"/>
                <a:cs typeface="Times New Roman"/>
                <a:sym typeface="Times New Roman"/>
              </a:rPr>
              <a:t>Infection Risk:{high,low}</a:t>
            </a:r>
            <a:endParaRPr sz="1508">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508">
                <a:latin typeface="Times New Roman"/>
                <a:ea typeface="Times New Roman"/>
                <a:cs typeface="Times New Roman"/>
                <a:sym typeface="Times New Roman"/>
              </a:rPr>
              <a:t>Test Type:{Antibody,RT-PCR}</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254175" y="10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88">
                <a:latin typeface="Times New Roman"/>
                <a:ea typeface="Times New Roman"/>
                <a:cs typeface="Times New Roman"/>
                <a:sym typeface="Times New Roman"/>
              </a:rPr>
              <a:t>Physical</a:t>
            </a:r>
            <a:r>
              <a:rPr lang="en">
                <a:latin typeface="Times New Roman"/>
                <a:ea typeface="Times New Roman"/>
                <a:cs typeface="Times New Roman"/>
                <a:sym typeface="Times New Roman"/>
              </a:rPr>
              <a:t> </a:t>
            </a:r>
            <a:r>
              <a:rPr b="1" lang="en" sz="2888">
                <a:latin typeface="Times New Roman"/>
                <a:ea typeface="Times New Roman"/>
                <a:cs typeface="Times New Roman"/>
                <a:sym typeface="Times New Roman"/>
              </a:rPr>
              <a:t>Design</a:t>
            </a:r>
            <a:r>
              <a:rPr lang="en"/>
              <a:t> </a:t>
            </a:r>
            <a:endParaRPr/>
          </a:p>
        </p:txBody>
      </p:sp>
      <p:sp>
        <p:nvSpPr>
          <p:cNvPr id="150" name="Google Shape;150;p27"/>
          <p:cNvSpPr txBox="1"/>
          <p:nvPr>
            <p:ph idx="1" type="body"/>
          </p:nvPr>
        </p:nvSpPr>
        <p:spPr>
          <a:xfrm>
            <a:off x="171750" y="675475"/>
            <a:ext cx="4041300" cy="4238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75"/>
              <a:buNone/>
            </a:pPr>
            <a:r>
              <a:rPr lang="en" sz="1075">
                <a:latin typeface="Times New Roman"/>
                <a:ea typeface="Times New Roman"/>
                <a:cs typeface="Times New Roman"/>
                <a:sym typeface="Times New Roman"/>
              </a:rPr>
              <a:t>A physical data model represents relational data objects  </a:t>
            </a:r>
            <a:endParaRPr sz="1075">
              <a:latin typeface="Times New Roman"/>
              <a:ea typeface="Times New Roman"/>
              <a:cs typeface="Times New Roman"/>
              <a:sym typeface="Times New Roman"/>
            </a:endParaRPr>
          </a:p>
          <a:p>
            <a:pPr indent="0" lvl="0" marL="0" rtl="0" algn="l">
              <a:lnSpc>
                <a:spcPct val="150000"/>
              </a:lnSpc>
              <a:spcBef>
                <a:spcPts val="0"/>
              </a:spcBef>
              <a:spcAft>
                <a:spcPts val="0"/>
              </a:spcAft>
              <a:buSzPts val="275"/>
              <a:buNone/>
            </a:pPr>
            <a:r>
              <a:rPr lang="en" sz="1075">
                <a:latin typeface="Times New Roman"/>
                <a:ea typeface="Times New Roman"/>
                <a:cs typeface="Times New Roman"/>
                <a:sym typeface="Times New Roman"/>
              </a:rPr>
              <a:t>and used to generate DDL statements.</a:t>
            </a:r>
            <a:endParaRPr sz="1075">
              <a:latin typeface="Times New Roman"/>
              <a:ea typeface="Times New Roman"/>
              <a:cs typeface="Times New Roman"/>
              <a:sym typeface="Times New Roman"/>
            </a:endParaRPr>
          </a:p>
          <a:p>
            <a:pPr indent="-296862" lvl="0" marL="457200" rtl="0" algn="l">
              <a:lnSpc>
                <a:spcPct val="150000"/>
              </a:lnSpc>
              <a:spcBef>
                <a:spcPts val="0"/>
              </a:spcBef>
              <a:spcAft>
                <a:spcPts val="0"/>
              </a:spcAft>
              <a:buSzPts val="1075"/>
              <a:buFont typeface="Times New Roman"/>
              <a:buChar char="●"/>
            </a:pPr>
            <a:r>
              <a:rPr lang="en" sz="1075">
                <a:latin typeface="Times New Roman"/>
                <a:ea typeface="Times New Roman"/>
                <a:cs typeface="Times New Roman"/>
                <a:sym typeface="Times New Roman"/>
              </a:rPr>
              <a:t>Defined table names, column names, column constraints</a:t>
            </a:r>
            <a:endParaRPr sz="1075">
              <a:latin typeface="Times New Roman"/>
              <a:ea typeface="Times New Roman"/>
              <a:cs typeface="Times New Roman"/>
              <a:sym typeface="Times New Roman"/>
            </a:endParaRPr>
          </a:p>
          <a:p>
            <a:pPr indent="-296862" lvl="0" marL="457200" rtl="0" algn="l">
              <a:lnSpc>
                <a:spcPct val="150000"/>
              </a:lnSpc>
              <a:spcBef>
                <a:spcPts val="0"/>
              </a:spcBef>
              <a:spcAft>
                <a:spcPts val="0"/>
              </a:spcAft>
              <a:buSzPts val="1075"/>
              <a:buFont typeface="Times New Roman"/>
              <a:buChar char="●"/>
            </a:pPr>
            <a:r>
              <a:rPr lang="en" sz="1075">
                <a:latin typeface="Times New Roman"/>
                <a:ea typeface="Times New Roman"/>
                <a:cs typeface="Times New Roman"/>
                <a:sym typeface="Times New Roman"/>
              </a:rPr>
              <a:t>Defined attribute data types, primary key, foreign key for table</a:t>
            </a:r>
            <a:endParaRPr sz="1075">
              <a:latin typeface="Times New Roman"/>
              <a:ea typeface="Times New Roman"/>
              <a:cs typeface="Times New Roman"/>
              <a:sym typeface="Times New Roman"/>
            </a:endParaRPr>
          </a:p>
          <a:p>
            <a:pPr indent="0" lvl="0" marL="0" rtl="0" algn="l">
              <a:lnSpc>
                <a:spcPct val="150000"/>
              </a:lnSpc>
              <a:spcBef>
                <a:spcPts val="0"/>
              </a:spcBef>
              <a:spcAft>
                <a:spcPts val="0"/>
              </a:spcAft>
              <a:buSzPts val="275"/>
              <a:buNone/>
            </a:pPr>
            <a:r>
              <a:rPr lang="en" sz="1075">
                <a:latin typeface="Times New Roman"/>
                <a:ea typeface="Times New Roman"/>
                <a:cs typeface="Times New Roman"/>
                <a:sym typeface="Times New Roman"/>
              </a:rPr>
              <a:t>S</a:t>
            </a:r>
            <a:r>
              <a:rPr b="1" lang="en" sz="1075">
                <a:latin typeface="Times New Roman"/>
                <a:ea typeface="Times New Roman"/>
                <a:cs typeface="Times New Roman"/>
                <a:sym typeface="Times New Roman"/>
              </a:rPr>
              <a:t>ecurity and Access control:</a:t>
            </a:r>
            <a:endParaRPr b="1" sz="1075">
              <a:latin typeface="Times New Roman"/>
              <a:ea typeface="Times New Roman"/>
              <a:cs typeface="Times New Roman"/>
              <a:sym typeface="Times New Roman"/>
            </a:endParaRPr>
          </a:p>
          <a:p>
            <a:pPr indent="0" lvl="0" marL="0" rtl="0" algn="l">
              <a:lnSpc>
                <a:spcPct val="150000"/>
              </a:lnSpc>
              <a:spcBef>
                <a:spcPts val="0"/>
              </a:spcBef>
              <a:spcAft>
                <a:spcPts val="0"/>
              </a:spcAft>
              <a:buSzPts val="275"/>
              <a:buNone/>
            </a:pPr>
            <a:r>
              <a:rPr lang="en" sz="1075">
                <a:latin typeface="Times New Roman"/>
                <a:ea typeface="Times New Roman"/>
                <a:cs typeface="Times New Roman"/>
                <a:sym typeface="Times New Roman"/>
              </a:rPr>
              <a:t>Database owner can perform all the configuration and maintenance activities on the database. </a:t>
            </a:r>
            <a:endParaRPr sz="1075">
              <a:latin typeface="Times New Roman"/>
              <a:ea typeface="Times New Roman"/>
              <a:cs typeface="Times New Roman"/>
              <a:sym typeface="Times New Roman"/>
            </a:endParaRPr>
          </a:p>
          <a:p>
            <a:pPr indent="0" lvl="0" marL="0" rtl="0" algn="l">
              <a:lnSpc>
                <a:spcPct val="150000"/>
              </a:lnSpc>
              <a:spcBef>
                <a:spcPts val="0"/>
              </a:spcBef>
              <a:spcAft>
                <a:spcPts val="0"/>
              </a:spcAft>
              <a:buSzPts val="275"/>
              <a:buNone/>
            </a:pPr>
            <a:r>
              <a:rPr lang="en" sz="1075">
                <a:latin typeface="Times New Roman"/>
                <a:ea typeface="Times New Roman"/>
                <a:cs typeface="Times New Roman"/>
                <a:sym typeface="Times New Roman"/>
              </a:rPr>
              <a:t>Database admin can have CREATE , READ , UPDATE and DELETE access. </a:t>
            </a:r>
            <a:endParaRPr sz="1075">
              <a:latin typeface="Times New Roman"/>
              <a:ea typeface="Times New Roman"/>
              <a:cs typeface="Times New Roman"/>
              <a:sym typeface="Times New Roman"/>
            </a:endParaRPr>
          </a:p>
          <a:p>
            <a:pPr indent="0" lvl="0" marL="0" rtl="0" algn="l">
              <a:lnSpc>
                <a:spcPct val="150000"/>
              </a:lnSpc>
              <a:spcBef>
                <a:spcPts val="1200"/>
              </a:spcBef>
              <a:spcAft>
                <a:spcPts val="0"/>
              </a:spcAft>
              <a:buSzPts val="275"/>
              <a:buNone/>
            </a:pPr>
            <a:r>
              <a:rPr lang="en" sz="1075">
                <a:latin typeface="Times New Roman"/>
                <a:ea typeface="Times New Roman"/>
                <a:cs typeface="Times New Roman"/>
                <a:sym typeface="Times New Roman"/>
              </a:rPr>
              <a:t>Data analysts can only have access to read the table’s data which means, he has granted access to SELECT on Database. </a:t>
            </a:r>
            <a:endParaRPr sz="1075">
              <a:latin typeface="Times New Roman"/>
              <a:ea typeface="Times New Roman"/>
              <a:cs typeface="Times New Roman"/>
              <a:sym typeface="Times New Roman"/>
            </a:endParaRPr>
          </a:p>
          <a:p>
            <a:pPr indent="0" lvl="0" marL="0" rtl="0" algn="l">
              <a:lnSpc>
                <a:spcPct val="150000"/>
              </a:lnSpc>
              <a:spcBef>
                <a:spcPts val="1200"/>
              </a:spcBef>
              <a:spcAft>
                <a:spcPts val="0"/>
              </a:spcAft>
              <a:buSzPts val="275"/>
              <a:buNone/>
            </a:pPr>
            <a:r>
              <a:rPr lang="en" sz="1075">
                <a:latin typeface="Times New Roman"/>
                <a:ea typeface="Times New Roman"/>
                <a:cs typeface="Times New Roman"/>
                <a:sym typeface="Times New Roman"/>
              </a:rPr>
              <a:t>Application user can have only write access to the database, they can only enter the data.</a:t>
            </a:r>
            <a:endParaRPr sz="1075">
              <a:latin typeface="Times New Roman"/>
              <a:ea typeface="Times New Roman"/>
              <a:cs typeface="Times New Roman"/>
              <a:sym typeface="Times New Roman"/>
            </a:endParaRPr>
          </a:p>
          <a:p>
            <a:pPr indent="0" lvl="0" marL="0" rtl="0" algn="l">
              <a:lnSpc>
                <a:spcPct val="150000"/>
              </a:lnSpc>
              <a:spcBef>
                <a:spcPts val="1200"/>
              </a:spcBef>
              <a:spcAft>
                <a:spcPts val="1200"/>
              </a:spcAft>
              <a:buSzPts val="275"/>
              <a:buNone/>
            </a:pPr>
            <a:r>
              <a:rPr lang="en" sz="1075">
                <a:latin typeface="Times New Roman"/>
                <a:ea typeface="Times New Roman"/>
                <a:cs typeface="Times New Roman"/>
                <a:sym typeface="Times New Roman"/>
              </a:rPr>
              <a:t>Health_Track_Admin can have access to user’s information</a:t>
            </a:r>
            <a:endParaRPr sz="1075">
              <a:latin typeface="Times New Roman"/>
              <a:ea typeface="Times New Roman"/>
              <a:cs typeface="Times New Roman"/>
              <a:sym typeface="Times New Roman"/>
            </a:endParaRPr>
          </a:p>
        </p:txBody>
      </p:sp>
      <p:pic>
        <p:nvPicPr>
          <p:cNvPr id="151" name="Google Shape;151;p27"/>
          <p:cNvPicPr preferRelativeResize="0"/>
          <p:nvPr/>
        </p:nvPicPr>
        <p:blipFill>
          <a:blip r:embed="rId3">
            <a:alphaModFix/>
          </a:blip>
          <a:stretch>
            <a:fillRect/>
          </a:stretch>
        </p:blipFill>
        <p:spPr>
          <a:xfrm>
            <a:off x="4264250" y="252950"/>
            <a:ext cx="4637450" cy="470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DBMS Selection - </a:t>
            </a:r>
            <a:r>
              <a:rPr b="1" lang="en" sz="2600">
                <a:latin typeface="Times New Roman"/>
                <a:ea typeface="Times New Roman"/>
                <a:cs typeface="Times New Roman"/>
                <a:sym typeface="Times New Roman"/>
              </a:rPr>
              <a:t>BigQuery</a:t>
            </a:r>
            <a:endParaRPr b="1" sz="2600">
              <a:latin typeface="Times New Roman"/>
              <a:ea typeface="Times New Roman"/>
              <a:cs typeface="Times New Roman"/>
              <a:sym typeface="Times New Roman"/>
            </a:endParaRPr>
          </a:p>
        </p:txBody>
      </p:sp>
      <p:sp>
        <p:nvSpPr>
          <p:cNvPr id="157" name="Google Shape;157;p28"/>
          <p:cNvSpPr txBox="1"/>
          <p:nvPr>
            <p:ph idx="1" type="body"/>
          </p:nvPr>
        </p:nvSpPr>
        <p:spPr>
          <a:xfrm>
            <a:off x="311750" y="1179075"/>
            <a:ext cx="6201300" cy="31164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BigQuery works great with all sizes of data up to several Petabytes.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As our database design is for contact tracing mobile applications, if the popularity of the application grows, BigQuery can handle large amounts of data easily and also we can analyze data in BigQuery.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By using Physical design, we created all the tables and loaded data by using </a:t>
            </a:r>
            <a:r>
              <a:rPr lang="en" sz="1500">
                <a:latin typeface="Times New Roman"/>
                <a:ea typeface="Times New Roman"/>
                <a:cs typeface="Times New Roman"/>
                <a:sym typeface="Times New Roman"/>
              </a:rPr>
              <a:t>generate</a:t>
            </a:r>
            <a:r>
              <a:rPr lang="en" sz="1500">
                <a:latin typeface="Times New Roman"/>
                <a:ea typeface="Times New Roman"/>
                <a:cs typeface="Times New Roman"/>
                <a:sym typeface="Times New Roman"/>
              </a:rPr>
              <a:t>data.com</a:t>
            </a:r>
            <a:endParaRPr sz="15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500">
              <a:latin typeface="Times New Roman"/>
              <a:ea typeface="Times New Roman"/>
              <a:cs typeface="Times New Roman"/>
              <a:sym typeface="Times New Roman"/>
            </a:endParaRPr>
          </a:p>
        </p:txBody>
      </p:sp>
      <p:pic>
        <p:nvPicPr>
          <p:cNvPr id="158" name="Google Shape;158;p28"/>
          <p:cNvPicPr preferRelativeResize="0"/>
          <p:nvPr/>
        </p:nvPicPr>
        <p:blipFill>
          <a:blip r:embed="rId3">
            <a:alphaModFix/>
          </a:blip>
          <a:stretch>
            <a:fillRect/>
          </a:stretch>
        </p:blipFill>
        <p:spPr>
          <a:xfrm>
            <a:off x="6513050" y="784075"/>
            <a:ext cx="2498525" cy="375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Testing &amp; Evaluation</a:t>
            </a:r>
            <a:endParaRPr b="1" sz="2600">
              <a:latin typeface="Times New Roman"/>
              <a:ea typeface="Times New Roman"/>
              <a:cs typeface="Times New Roman"/>
              <a:sym typeface="Times New Roman"/>
            </a:endParaRPr>
          </a:p>
        </p:txBody>
      </p:sp>
      <p:sp>
        <p:nvSpPr>
          <p:cNvPr id="164" name="Google Shape;164;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500">
                <a:latin typeface="Times New Roman"/>
                <a:ea typeface="Times New Roman"/>
                <a:cs typeface="Times New Roman"/>
                <a:sym typeface="Times New Roman"/>
              </a:rPr>
              <a:t>Testing and Evaluation using CRUD operations.</a:t>
            </a:r>
            <a:endParaRPr b="1" sz="1500">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b="1" lang="en" sz="1200">
                <a:latin typeface="Times New Roman"/>
                <a:ea typeface="Times New Roman"/>
                <a:cs typeface="Times New Roman"/>
                <a:sym typeface="Times New Roman"/>
              </a:rPr>
              <a:t>C: CREATE</a:t>
            </a:r>
            <a:r>
              <a:rPr lang="en" sz="1200">
                <a:latin typeface="Times New Roman"/>
                <a:ea typeface="Times New Roman"/>
                <a:cs typeface="Times New Roman"/>
                <a:sym typeface="Times New Roman"/>
              </a:rPr>
              <a:t> - In this operation, we usually test for creating or inserting values into a table.</a:t>
            </a:r>
            <a:endParaRPr sz="1200">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b="1" lang="en" sz="1200">
                <a:latin typeface="Times New Roman"/>
                <a:ea typeface="Times New Roman"/>
                <a:cs typeface="Times New Roman"/>
                <a:sym typeface="Times New Roman"/>
              </a:rPr>
              <a:t>R: RETRIEVE </a:t>
            </a:r>
            <a:r>
              <a:rPr lang="en" sz="1200">
                <a:latin typeface="Times New Roman"/>
                <a:ea typeface="Times New Roman"/>
                <a:cs typeface="Times New Roman"/>
                <a:sym typeface="Times New Roman"/>
              </a:rPr>
              <a:t>- This operation is for finding or retrieving information from the database. (i.e SELECT)</a:t>
            </a:r>
            <a:endParaRPr sz="1200">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b="1" lang="en" sz="1200">
                <a:latin typeface="Times New Roman"/>
                <a:ea typeface="Times New Roman"/>
                <a:cs typeface="Times New Roman"/>
                <a:sym typeface="Times New Roman"/>
              </a:rPr>
              <a:t>U: UPDATE  </a:t>
            </a:r>
            <a:r>
              <a:rPr lang="en" sz="1200">
                <a:latin typeface="Times New Roman"/>
                <a:ea typeface="Times New Roman"/>
                <a:cs typeface="Times New Roman"/>
                <a:sym typeface="Times New Roman"/>
              </a:rPr>
              <a:t>- UPDATE operation takes place, While doing Edit or Modifying an existing record.</a:t>
            </a:r>
            <a:endParaRPr sz="1200">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b="1" lang="en" sz="1200">
                <a:latin typeface="Times New Roman"/>
                <a:ea typeface="Times New Roman"/>
                <a:cs typeface="Times New Roman"/>
                <a:sym typeface="Times New Roman"/>
              </a:rPr>
              <a:t>D: DELETE</a:t>
            </a:r>
            <a:r>
              <a:rPr lang="en" sz="1200">
                <a:latin typeface="Times New Roman"/>
                <a:ea typeface="Times New Roman"/>
                <a:cs typeface="Times New Roman"/>
                <a:sym typeface="Times New Roman"/>
              </a:rPr>
              <a:t> - This operation is used to delete the existing record.</a:t>
            </a:r>
            <a:endParaRPr b="1" sz="1100">
              <a:latin typeface="Times New Roman"/>
              <a:ea typeface="Times New Roman"/>
              <a:cs typeface="Times New Roman"/>
              <a:sym typeface="Times New Roman"/>
            </a:endParaRPr>
          </a:p>
          <a:p>
            <a:pPr indent="0" lvl="0" marL="0" rtl="0" algn="l">
              <a:lnSpc>
                <a:spcPct val="150000"/>
              </a:lnSpc>
              <a:spcBef>
                <a:spcPts val="1600"/>
              </a:spcBef>
              <a:spcAft>
                <a:spcPts val="1600"/>
              </a:spcAft>
              <a:buClr>
                <a:schemeClr val="dk1"/>
              </a:buClr>
              <a:buSzPts val="1100"/>
              <a:buFont typeface="Arial"/>
              <a:buNone/>
            </a:pPr>
            <a:r>
              <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Queries </a:t>
            </a:r>
            <a:r>
              <a:rPr b="1" lang="en" sz="1500">
                <a:latin typeface="Times New Roman"/>
                <a:ea typeface="Times New Roman"/>
                <a:cs typeface="Times New Roman"/>
                <a:sym typeface="Times New Roman"/>
              </a:rPr>
              <a:t>(</a:t>
            </a:r>
            <a:r>
              <a:rPr b="1" lang="en" sz="1500">
                <a:latin typeface="Times New Roman"/>
                <a:ea typeface="Times New Roman"/>
                <a:cs typeface="Times New Roman"/>
                <a:sym typeface="Times New Roman"/>
              </a:rPr>
              <a:t>Query Statements defined for Objectives)</a:t>
            </a:r>
            <a:endParaRPr b="1" sz="1500">
              <a:latin typeface="Times New Roman"/>
              <a:ea typeface="Times New Roman"/>
              <a:cs typeface="Times New Roman"/>
              <a:sym typeface="Times New Roman"/>
            </a:endParaRPr>
          </a:p>
        </p:txBody>
      </p:sp>
      <p:sp>
        <p:nvSpPr>
          <p:cNvPr id="170" name="Google Shape;170;p30"/>
          <p:cNvSpPr txBox="1"/>
          <p:nvPr>
            <p:ph idx="1" type="body"/>
          </p:nvPr>
        </p:nvSpPr>
        <p:spPr>
          <a:xfrm>
            <a:off x="311700" y="1171600"/>
            <a:ext cx="5093100" cy="3733800"/>
          </a:xfrm>
          <a:prstGeom prst="rect">
            <a:avLst/>
          </a:prstGeom>
        </p:spPr>
        <p:txBody>
          <a:bodyPr anchorCtr="0" anchor="t" bIns="91425" lIns="91425" spcFirstLastPara="1" rIns="91425" wrap="square" tIns="91425">
            <a:normAutofit fontScale="25000"/>
          </a:bodyPr>
          <a:lstStyle/>
          <a:p>
            <a:pPr indent="-298450" lvl="0" marL="457200" rtl="0" algn="l">
              <a:spcBef>
                <a:spcPts val="0"/>
              </a:spcBef>
              <a:spcAft>
                <a:spcPts val="0"/>
              </a:spcAft>
              <a:buSzPct val="100000"/>
              <a:buFont typeface="Times New Roman"/>
              <a:buChar char="●"/>
            </a:pPr>
            <a:r>
              <a:rPr lang="en" sz="4400">
                <a:latin typeface="Times New Roman"/>
                <a:ea typeface="Times New Roman"/>
                <a:cs typeface="Times New Roman"/>
                <a:sym typeface="Times New Roman"/>
              </a:rPr>
              <a:t>Using SELECT CASE/WHEN, based on infection status and immunity compromised of users, sending an alert message to them.</a:t>
            </a:r>
            <a:endParaRPr sz="4400">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SELECT</a:t>
            </a:r>
            <a:r>
              <a:rPr lang="en" sz="2800">
                <a:latin typeface="Times New Roman"/>
                <a:ea typeface="Times New Roman"/>
                <a:cs typeface="Times New Roman"/>
                <a:sym typeface="Times New Roman"/>
              </a:rPr>
              <a:t> USER_ID, INFECTION_STATUS, IMMUNITY_COMPROMISED,</a:t>
            </a:r>
            <a:endParaRPr sz="28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CASE</a:t>
            </a:r>
            <a:r>
              <a:rPr lang="en" sz="2800">
                <a:latin typeface="Times New Roman"/>
                <a:ea typeface="Times New Roman"/>
                <a:cs typeface="Times New Roman"/>
                <a:sym typeface="Times New Roman"/>
              </a:rPr>
              <a:t> </a:t>
            </a:r>
            <a:r>
              <a:rPr lang="en" sz="2800">
                <a:solidFill>
                  <a:srgbClr val="3367D6"/>
                </a:solidFill>
                <a:latin typeface="Times New Roman"/>
                <a:ea typeface="Times New Roman"/>
                <a:cs typeface="Times New Roman"/>
                <a:sym typeface="Times New Roman"/>
              </a:rPr>
              <a:t>WHEN</a:t>
            </a:r>
            <a:r>
              <a:rPr lang="en" sz="2800">
                <a:latin typeface="Times New Roman"/>
                <a:ea typeface="Times New Roman"/>
                <a:cs typeface="Times New Roman"/>
                <a:sym typeface="Times New Roman"/>
              </a:rPr>
              <a:t> </a:t>
            </a:r>
            <a:r>
              <a:rPr lang="en" sz="2800">
                <a:solidFill>
                  <a:srgbClr val="800000"/>
                </a:solidFill>
                <a:latin typeface="Times New Roman"/>
                <a:ea typeface="Times New Roman"/>
                <a:cs typeface="Times New Roman"/>
                <a:sym typeface="Times New Roman"/>
              </a:rPr>
              <a:t>INFECTION_STATUS</a:t>
            </a:r>
            <a:r>
              <a:rPr lang="en" sz="2800">
                <a:latin typeface="Times New Roman"/>
                <a:ea typeface="Times New Roman"/>
                <a:cs typeface="Times New Roman"/>
                <a:sym typeface="Times New Roman"/>
              </a:rPr>
              <a:t> = </a:t>
            </a:r>
            <a:r>
              <a:rPr lang="en" sz="2800">
                <a:solidFill>
                  <a:srgbClr val="0D904F"/>
                </a:solidFill>
                <a:latin typeface="Times New Roman"/>
                <a:ea typeface="Times New Roman"/>
                <a:cs typeface="Times New Roman"/>
                <a:sym typeface="Times New Roman"/>
              </a:rPr>
              <a:t>'suspected'</a:t>
            </a:r>
            <a:r>
              <a:rPr lang="en" sz="2800">
                <a:latin typeface="Times New Roman"/>
                <a:ea typeface="Times New Roman"/>
                <a:cs typeface="Times New Roman"/>
                <a:sym typeface="Times New Roman"/>
              </a:rPr>
              <a:t> </a:t>
            </a:r>
            <a:r>
              <a:rPr lang="en" sz="2800">
                <a:solidFill>
                  <a:srgbClr val="3367D6"/>
                </a:solidFill>
                <a:latin typeface="Times New Roman"/>
                <a:ea typeface="Times New Roman"/>
                <a:cs typeface="Times New Roman"/>
                <a:sym typeface="Times New Roman"/>
              </a:rPr>
              <a:t>AND</a:t>
            </a:r>
            <a:r>
              <a:rPr lang="en" sz="2800">
                <a:latin typeface="Times New Roman"/>
                <a:ea typeface="Times New Roman"/>
                <a:cs typeface="Times New Roman"/>
                <a:sym typeface="Times New Roman"/>
              </a:rPr>
              <a:t> </a:t>
            </a:r>
            <a:r>
              <a:rPr lang="en" sz="2800">
                <a:solidFill>
                  <a:srgbClr val="800000"/>
                </a:solidFill>
                <a:latin typeface="Times New Roman"/>
                <a:ea typeface="Times New Roman"/>
                <a:cs typeface="Times New Roman"/>
                <a:sym typeface="Times New Roman"/>
              </a:rPr>
              <a:t>IMMUNITY_COMPROMISED</a:t>
            </a:r>
            <a:r>
              <a:rPr lang="en" sz="2800">
                <a:latin typeface="Times New Roman"/>
                <a:ea typeface="Times New Roman"/>
                <a:cs typeface="Times New Roman"/>
                <a:sym typeface="Times New Roman"/>
              </a:rPr>
              <a:t> = </a:t>
            </a:r>
            <a:r>
              <a:rPr lang="en" sz="2800">
                <a:solidFill>
                  <a:srgbClr val="3367D6"/>
                </a:solidFill>
                <a:latin typeface="Times New Roman"/>
                <a:ea typeface="Times New Roman"/>
                <a:cs typeface="Times New Roman"/>
                <a:sym typeface="Times New Roman"/>
              </a:rPr>
              <a:t>TRUE</a:t>
            </a:r>
            <a:endParaRPr sz="2800">
              <a:solidFill>
                <a:srgbClr val="3367D6"/>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THEN</a:t>
            </a:r>
            <a:r>
              <a:rPr lang="en" sz="2800">
                <a:latin typeface="Times New Roman"/>
                <a:ea typeface="Times New Roman"/>
                <a:cs typeface="Times New Roman"/>
                <a:sym typeface="Times New Roman"/>
              </a:rPr>
              <a:t> </a:t>
            </a:r>
            <a:r>
              <a:rPr lang="en" sz="2800">
                <a:solidFill>
                  <a:srgbClr val="0D904F"/>
                </a:solidFill>
                <a:latin typeface="Times New Roman"/>
                <a:ea typeface="Times New Roman"/>
                <a:cs typeface="Times New Roman"/>
                <a:sym typeface="Times New Roman"/>
              </a:rPr>
              <a:t>'This user is at high risk'</a:t>
            </a:r>
            <a:endParaRPr sz="2800">
              <a:solidFill>
                <a:srgbClr val="0D904F"/>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WHEN</a:t>
            </a:r>
            <a:r>
              <a:rPr lang="en" sz="2800">
                <a:latin typeface="Times New Roman"/>
                <a:ea typeface="Times New Roman"/>
                <a:cs typeface="Times New Roman"/>
                <a:sym typeface="Times New Roman"/>
              </a:rPr>
              <a:t> </a:t>
            </a:r>
            <a:r>
              <a:rPr lang="en" sz="2800">
                <a:solidFill>
                  <a:srgbClr val="800000"/>
                </a:solidFill>
                <a:latin typeface="Times New Roman"/>
                <a:ea typeface="Times New Roman"/>
                <a:cs typeface="Times New Roman"/>
                <a:sym typeface="Times New Roman"/>
              </a:rPr>
              <a:t>INFECTION_STATUS</a:t>
            </a:r>
            <a:r>
              <a:rPr lang="en" sz="2800">
                <a:latin typeface="Times New Roman"/>
                <a:ea typeface="Times New Roman"/>
                <a:cs typeface="Times New Roman"/>
                <a:sym typeface="Times New Roman"/>
              </a:rPr>
              <a:t> = </a:t>
            </a:r>
            <a:r>
              <a:rPr lang="en" sz="2800">
                <a:solidFill>
                  <a:srgbClr val="0D904F"/>
                </a:solidFill>
                <a:latin typeface="Times New Roman"/>
                <a:ea typeface="Times New Roman"/>
                <a:cs typeface="Times New Roman"/>
                <a:sym typeface="Times New Roman"/>
              </a:rPr>
              <a:t>'suspected'</a:t>
            </a:r>
            <a:r>
              <a:rPr lang="en" sz="2800">
                <a:latin typeface="Times New Roman"/>
                <a:ea typeface="Times New Roman"/>
                <a:cs typeface="Times New Roman"/>
                <a:sym typeface="Times New Roman"/>
              </a:rPr>
              <a:t> </a:t>
            </a:r>
            <a:r>
              <a:rPr lang="en" sz="2800">
                <a:solidFill>
                  <a:srgbClr val="3367D6"/>
                </a:solidFill>
                <a:latin typeface="Times New Roman"/>
                <a:ea typeface="Times New Roman"/>
                <a:cs typeface="Times New Roman"/>
                <a:sym typeface="Times New Roman"/>
              </a:rPr>
              <a:t>AND</a:t>
            </a:r>
            <a:r>
              <a:rPr lang="en" sz="2800">
                <a:latin typeface="Times New Roman"/>
                <a:ea typeface="Times New Roman"/>
                <a:cs typeface="Times New Roman"/>
                <a:sym typeface="Times New Roman"/>
              </a:rPr>
              <a:t> </a:t>
            </a:r>
            <a:r>
              <a:rPr lang="en" sz="2800">
                <a:solidFill>
                  <a:srgbClr val="800000"/>
                </a:solidFill>
                <a:latin typeface="Times New Roman"/>
                <a:ea typeface="Times New Roman"/>
                <a:cs typeface="Times New Roman"/>
                <a:sym typeface="Times New Roman"/>
              </a:rPr>
              <a:t>IMMUNITY_COMPROMISED</a:t>
            </a:r>
            <a:r>
              <a:rPr lang="en" sz="2800">
                <a:latin typeface="Times New Roman"/>
                <a:ea typeface="Times New Roman"/>
                <a:cs typeface="Times New Roman"/>
                <a:sym typeface="Times New Roman"/>
              </a:rPr>
              <a:t> = </a:t>
            </a:r>
            <a:r>
              <a:rPr lang="en" sz="2800">
                <a:solidFill>
                  <a:srgbClr val="3367D6"/>
                </a:solidFill>
                <a:latin typeface="Times New Roman"/>
                <a:ea typeface="Times New Roman"/>
                <a:cs typeface="Times New Roman"/>
                <a:sym typeface="Times New Roman"/>
              </a:rPr>
              <a:t>FALSE</a:t>
            </a:r>
            <a:endParaRPr sz="2800">
              <a:solidFill>
                <a:srgbClr val="3367D6"/>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THEN</a:t>
            </a:r>
            <a:r>
              <a:rPr lang="en" sz="2800">
                <a:latin typeface="Times New Roman"/>
                <a:ea typeface="Times New Roman"/>
                <a:cs typeface="Times New Roman"/>
                <a:sym typeface="Times New Roman"/>
              </a:rPr>
              <a:t> </a:t>
            </a:r>
            <a:r>
              <a:rPr lang="en" sz="2800">
                <a:solidFill>
                  <a:srgbClr val="0D904F"/>
                </a:solidFill>
                <a:latin typeface="Times New Roman"/>
                <a:ea typeface="Times New Roman"/>
                <a:cs typeface="Times New Roman"/>
                <a:sym typeface="Times New Roman"/>
              </a:rPr>
              <a:t>'This user is at moderate risk'</a:t>
            </a:r>
            <a:endParaRPr sz="2800">
              <a:solidFill>
                <a:srgbClr val="0D904F"/>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WHEN</a:t>
            </a:r>
            <a:r>
              <a:rPr lang="en" sz="2800">
                <a:latin typeface="Times New Roman"/>
                <a:ea typeface="Times New Roman"/>
                <a:cs typeface="Times New Roman"/>
                <a:sym typeface="Times New Roman"/>
              </a:rPr>
              <a:t> </a:t>
            </a:r>
            <a:r>
              <a:rPr lang="en" sz="2800">
                <a:solidFill>
                  <a:srgbClr val="800000"/>
                </a:solidFill>
                <a:latin typeface="Times New Roman"/>
                <a:ea typeface="Times New Roman"/>
                <a:cs typeface="Times New Roman"/>
                <a:sym typeface="Times New Roman"/>
              </a:rPr>
              <a:t>INFECTION_STATUS</a:t>
            </a:r>
            <a:r>
              <a:rPr lang="en" sz="2800">
                <a:latin typeface="Times New Roman"/>
                <a:ea typeface="Times New Roman"/>
                <a:cs typeface="Times New Roman"/>
                <a:sym typeface="Times New Roman"/>
              </a:rPr>
              <a:t> = </a:t>
            </a:r>
            <a:r>
              <a:rPr lang="en" sz="2800">
                <a:solidFill>
                  <a:srgbClr val="0D904F"/>
                </a:solidFill>
                <a:latin typeface="Times New Roman"/>
                <a:ea typeface="Times New Roman"/>
                <a:cs typeface="Times New Roman"/>
                <a:sym typeface="Times New Roman"/>
              </a:rPr>
              <a:t>'infected'</a:t>
            </a:r>
            <a:endParaRPr sz="2800">
              <a:solidFill>
                <a:srgbClr val="0D904F"/>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THEN</a:t>
            </a:r>
            <a:r>
              <a:rPr lang="en" sz="2800">
                <a:latin typeface="Times New Roman"/>
                <a:ea typeface="Times New Roman"/>
                <a:cs typeface="Times New Roman"/>
                <a:sym typeface="Times New Roman"/>
              </a:rPr>
              <a:t> </a:t>
            </a:r>
            <a:r>
              <a:rPr lang="en" sz="2800">
                <a:solidFill>
                  <a:srgbClr val="0D904F"/>
                </a:solidFill>
                <a:latin typeface="Times New Roman"/>
                <a:ea typeface="Times New Roman"/>
                <a:cs typeface="Times New Roman"/>
                <a:sym typeface="Times New Roman"/>
              </a:rPr>
              <a:t>'This user is Covid-19 positive'</a:t>
            </a:r>
            <a:endParaRPr sz="2800">
              <a:solidFill>
                <a:srgbClr val="0D904F"/>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WHEN</a:t>
            </a:r>
            <a:r>
              <a:rPr lang="en" sz="2800">
                <a:latin typeface="Times New Roman"/>
                <a:ea typeface="Times New Roman"/>
                <a:cs typeface="Times New Roman"/>
                <a:sym typeface="Times New Roman"/>
              </a:rPr>
              <a:t> </a:t>
            </a:r>
            <a:r>
              <a:rPr lang="en" sz="2800">
                <a:solidFill>
                  <a:srgbClr val="800000"/>
                </a:solidFill>
                <a:latin typeface="Times New Roman"/>
                <a:ea typeface="Times New Roman"/>
                <a:cs typeface="Times New Roman"/>
                <a:sym typeface="Times New Roman"/>
              </a:rPr>
              <a:t>INFECTION_STATUS</a:t>
            </a:r>
            <a:r>
              <a:rPr lang="en" sz="2800">
                <a:latin typeface="Times New Roman"/>
                <a:ea typeface="Times New Roman"/>
                <a:cs typeface="Times New Roman"/>
                <a:sym typeface="Times New Roman"/>
              </a:rPr>
              <a:t> = </a:t>
            </a:r>
            <a:r>
              <a:rPr lang="en" sz="2800">
                <a:solidFill>
                  <a:srgbClr val="0D904F"/>
                </a:solidFill>
                <a:latin typeface="Times New Roman"/>
                <a:ea typeface="Times New Roman"/>
                <a:cs typeface="Times New Roman"/>
                <a:sym typeface="Times New Roman"/>
              </a:rPr>
              <a:t>'not-infected'</a:t>
            </a:r>
            <a:r>
              <a:rPr lang="en" sz="2800">
                <a:latin typeface="Times New Roman"/>
                <a:ea typeface="Times New Roman"/>
                <a:cs typeface="Times New Roman"/>
                <a:sym typeface="Times New Roman"/>
              </a:rPr>
              <a:t> </a:t>
            </a:r>
            <a:r>
              <a:rPr lang="en" sz="2800">
                <a:solidFill>
                  <a:srgbClr val="3367D6"/>
                </a:solidFill>
                <a:latin typeface="Times New Roman"/>
                <a:ea typeface="Times New Roman"/>
                <a:cs typeface="Times New Roman"/>
                <a:sym typeface="Times New Roman"/>
              </a:rPr>
              <a:t>AND</a:t>
            </a:r>
            <a:r>
              <a:rPr lang="en" sz="2800">
                <a:latin typeface="Times New Roman"/>
                <a:ea typeface="Times New Roman"/>
                <a:cs typeface="Times New Roman"/>
                <a:sym typeface="Times New Roman"/>
              </a:rPr>
              <a:t> </a:t>
            </a:r>
            <a:r>
              <a:rPr lang="en" sz="2800">
                <a:solidFill>
                  <a:srgbClr val="800000"/>
                </a:solidFill>
                <a:latin typeface="Times New Roman"/>
                <a:ea typeface="Times New Roman"/>
                <a:cs typeface="Times New Roman"/>
                <a:sym typeface="Times New Roman"/>
              </a:rPr>
              <a:t>IMMUNITY_COMPROMISED</a:t>
            </a:r>
            <a:r>
              <a:rPr lang="en" sz="2800">
                <a:latin typeface="Times New Roman"/>
                <a:ea typeface="Times New Roman"/>
                <a:cs typeface="Times New Roman"/>
                <a:sym typeface="Times New Roman"/>
              </a:rPr>
              <a:t> = </a:t>
            </a:r>
            <a:r>
              <a:rPr lang="en" sz="2800">
                <a:solidFill>
                  <a:srgbClr val="3367D6"/>
                </a:solidFill>
                <a:latin typeface="Times New Roman"/>
                <a:ea typeface="Times New Roman"/>
                <a:cs typeface="Times New Roman"/>
                <a:sym typeface="Times New Roman"/>
              </a:rPr>
              <a:t>TRUE</a:t>
            </a:r>
            <a:endParaRPr sz="2800">
              <a:solidFill>
                <a:srgbClr val="3367D6"/>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THEN</a:t>
            </a:r>
            <a:r>
              <a:rPr lang="en" sz="2800">
                <a:latin typeface="Times New Roman"/>
                <a:ea typeface="Times New Roman"/>
                <a:cs typeface="Times New Roman"/>
                <a:sym typeface="Times New Roman"/>
              </a:rPr>
              <a:t> </a:t>
            </a:r>
            <a:r>
              <a:rPr lang="en" sz="2800">
                <a:solidFill>
                  <a:srgbClr val="0D904F"/>
                </a:solidFill>
                <a:latin typeface="Times New Roman"/>
                <a:ea typeface="Times New Roman"/>
                <a:cs typeface="Times New Roman"/>
                <a:sym typeface="Times New Roman"/>
              </a:rPr>
              <a:t>'This user is at low risk'</a:t>
            </a:r>
            <a:endParaRPr sz="2800">
              <a:solidFill>
                <a:srgbClr val="0D904F"/>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ELSE</a:t>
            </a:r>
            <a:r>
              <a:rPr lang="en" sz="2800">
                <a:latin typeface="Times New Roman"/>
                <a:ea typeface="Times New Roman"/>
                <a:cs typeface="Times New Roman"/>
                <a:sym typeface="Times New Roman"/>
              </a:rPr>
              <a:t> </a:t>
            </a:r>
            <a:r>
              <a:rPr lang="en" sz="2800">
                <a:solidFill>
                  <a:srgbClr val="0D904F"/>
                </a:solidFill>
                <a:latin typeface="Times New Roman"/>
                <a:ea typeface="Times New Roman"/>
                <a:cs typeface="Times New Roman"/>
                <a:sym typeface="Times New Roman"/>
              </a:rPr>
              <a:t>'This User is safe'</a:t>
            </a:r>
            <a:endParaRPr sz="2800">
              <a:solidFill>
                <a:srgbClr val="0D904F"/>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END</a:t>
            </a:r>
            <a:r>
              <a:rPr lang="en" sz="2800">
                <a:latin typeface="Times New Roman"/>
                <a:ea typeface="Times New Roman"/>
                <a:cs typeface="Times New Roman"/>
                <a:sym typeface="Times New Roman"/>
              </a:rPr>
              <a:t> </a:t>
            </a:r>
            <a:r>
              <a:rPr lang="en" sz="2800">
                <a:solidFill>
                  <a:srgbClr val="3367D6"/>
                </a:solidFill>
                <a:latin typeface="Times New Roman"/>
                <a:ea typeface="Times New Roman"/>
                <a:cs typeface="Times New Roman"/>
                <a:sym typeface="Times New Roman"/>
              </a:rPr>
              <a:t>AS</a:t>
            </a:r>
            <a:r>
              <a:rPr lang="en" sz="2800">
                <a:latin typeface="Times New Roman"/>
                <a:ea typeface="Times New Roman"/>
                <a:cs typeface="Times New Roman"/>
                <a:sym typeface="Times New Roman"/>
              </a:rPr>
              <a:t> Alert</a:t>
            </a:r>
            <a:endParaRPr sz="28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ct val="39285"/>
              <a:buFont typeface="Arial"/>
              <a:buNone/>
            </a:pPr>
            <a:r>
              <a:rPr lang="en" sz="2800">
                <a:solidFill>
                  <a:srgbClr val="3367D6"/>
                </a:solidFill>
                <a:latin typeface="Times New Roman"/>
                <a:ea typeface="Times New Roman"/>
                <a:cs typeface="Times New Roman"/>
                <a:sym typeface="Times New Roman"/>
              </a:rPr>
              <a:t>FROM</a:t>
            </a:r>
            <a:r>
              <a:rPr lang="en" sz="2800">
                <a:latin typeface="Times New Roman"/>
                <a:ea typeface="Times New Roman"/>
                <a:cs typeface="Times New Roman"/>
                <a:sym typeface="Times New Roman"/>
              </a:rPr>
              <a:t> CONTACT_TRACER.USER</a:t>
            </a:r>
            <a:endParaRPr sz="2800">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pic>
        <p:nvPicPr>
          <p:cNvPr id="171" name="Google Shape;171;p30"/>
          <p:cNvPicPr preferRelativeResize="0"/>
          <p:nvPr/>
        </p:nvPicPr>
        <p:blipFill>
          <a:blip r:embed="rId3">
            <a:alphaModFix/>
          </a:blip>
          <a:stretch>
            <a:fillRect/>
          </a:stretch>
        </p:blipFill>
        <p:spPr>
          <a:xfrm>
            <a:off x="5572125" y="250900"/>
            <a:ext cx="3376724" cy="465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66">
                <a:latin typeface="Times New Roman"/>
                <a:ea typeface="Times New Roman"/>
                <a:cs typeface="Times New Roman"/>
                <a:sym typeface="Times New Roman"/>
              </a:rPr>
              <a:t>Queries</a:t>
            </a:r>
            <a:r>
              <a:rPr b="1" lang="en" sz="2966">
                <a:latin typeface="Times New Roman"/>
                <a:ea typeface="Times New Roman"/>
                <a:cs typeface="Times New Roman"/>
                <a:sym typeface="Times New Roman"/>
              </a:rPr>
              <a:t>, cont’d</a:t>
            </a:r>
            <a:endParaRPr b="1" sz="2966">
              <a:latin typeface="Times New Roman"/>
              <a:ea typeface="Times New Roman"/>
              <a:cs typeface="Times New Roman"/>
              <a:sym typeface="Times New Roman"/>
            </a:endParaRPr>
          </a:p>
          <a:p>
            <a:pPr indent="0" lvl="0" marL="0" rtl="0" algn="l">
              <a:spcBef>
                <a:spcPts val="0"/>
              </a:spcBef>
              <a:spcAft>
                <a:spcPts val="0"/>
              </a:spcAft>
              <a:buNone/>
            </a:pPr>
            <a:r>
              <a:rPr lang="en"/>
              <a:t> </a:t>
            </a:r>
            <a:endParaRPr/>
          </a:p>
        </p:txBody>
      </p:sp>
      <p:sp>
        <p:nvSpPr>
          <p:cNvPr id="177" name="Google Shape;177;p31"/>
          <p:cNvSpPr txBox="1"/>
          <p:nvPr>
            <p:ph idx="1" type="body"/>
          </p:nvPr>
        </p:nvSpPr>
        <p:spPr>
          <a:xfrm>
            <a:off x="311700" y="1171600"/>
            <a:ext cx="5218500" cy="3397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1200"/>
              </a:spcBef>
              <a:spcAft>
                <a:spcPts val="0"/>
              </a:spcAft>
              <a:buSzPct val="120000"/>
              <a:buFont typeface="Times New Roman"/>
              <a:buChar char="●"/>
            </a:pPr>
            <a:r>
              <a:rPr lang="en">
                <a:latin typeface="Times New Roman"/>
                <a:ea typeface="Times New Roman"/>
                <a:cs typeface="Times New Roman"/>
                <a:sym typeface="Times New Roman"/>
              </a:rPr>
              <a:t>Identify the GPS coordinates of the infected person</a:t>
            </a:r>
            <a:endParaRPr b="1" sz="15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ct val="84615"/>
              <a:buFont typeface="Arial"/>
              <a:buNone/>
            </a:pPr>
            <a:r>
              <a:rPr lang="en" sz="1300">
                <a:solidFill>
                  <a:srgbClr val="3367D6"/>
                </a:solidFill>
                <a:latin typeface="Times New Roman"/>
                <a:ea typeface="Times New Roman"/>
                <a:cs typeface="Times New Roman"/>
                <a:sym typeface="Times New Roman"/>
              </a:rPr>
              <a:t>SELECT</a:t>
            </a:r>
            <a:r>
              <a:rPr lang="en" sz="1300">
                <a:latin typeface="Times New Roman"/>
                <a:ea typeface="Times New Roman"/>
                <a:cs typeface="Times New Roman"/>
                <a:sym typeface="Times New Roman"/>
              </a:rPr>
              <a:t> U.USER_ID, G.GPS_LAT, G.GPS_LONG</a:t>
            </a:r>
            <a:endParaRPr sz="13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ct val="84615"/>
              <a:buFont typeface="Arial"/>
              <a:buNone/>
            </a:pPr>
            <a:r>
              <a:rPr lang="en" sz="1300">
                <a:solidFill>
                  <a:srgbClr val="3367D6"/>
                </a:solidFill>
                <a:latin typeface="Times New Roman"/>
                <a:ea typeface="Times New Roman"/>
                <a:cs typeface="Times New Roman"/>
                <a:sym typeface="Times New Roman"/>
              </a:rPr>
              <a:t>FROM</a:t>
            </a:r>
            <a:r>
              <a:rPr lang="en" sz="1300">
                <a:latin typeface="Times New Roman"/>
                <a:ea typeface="Times New Roman"/>
                <a:cs typeface="Times New Roman"/>
                <a:sym typeface="Times New Roman"/>
              </a:rPr>
              <a:t> </a:t>
            </a:r>
            <a:r>
              <a:rPr lang="en" sz="1300">
                <a:solidFill>
                  <a:srgbClr val="0D904F"/>
                </a:solidFill>
                <a:latin typeface="Times New Roman"/>
                <a:ea typeface="Times New Roman"/>
                <a:cs typeface="Times New Roman"/>
                <a:sym typeface="Times New Roman"/>
              </a:rPr>
              <a:t>`mohini-data225-spring2021.CONTACT_TRACER.GPS_LOCATION`</a:t>
            </a:r>
            <a:r>
              <a:rPr lang="en" sz="1300">
                <a:latin typeface="Times New Roman"/>
                <a:ea typeface="Times New Roman"/>
                <a:cs typeface="Times New Roman"/>
                <a:sym typeface="Times New Roman"/>
              </a:rPr>
              <a:t> </a:t>
            </a:r>
            <a:r>
              <a:rPr lang="en" sz="1300">
                <a:solidFill>
                  <a:srgbClr val="3367D6"/>
                </a:solidFill>
                <a:latin typeface="Times New Roman"/>
                <a:ea typeface="Times New Roman"/>
                <a:cs typeface="Times New Roman"/>
                <a:sym typeface="Times New Roman"/>
              </a:rPr>
              <a:t>AS</a:t>
            </a:r>
            <a:r>
              <a:rPr lang="en" sz="1300">
                <a:latin typeface="Times New Roman"/>
                <a:ea typeface="Times New Roman"/>
                <a:cs typeface="Times New Roman"/>
                <a:sym typeface="Times New Roman"/>
              </a:rPr>
              <a:t> G</a:t>
            </a:r>
            <a:endParaRPr sz="13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ct val="84615"/>
              <a:buFont typeface="Arial"/>
              <a:buNone/>
            </a:pPr>
            <a:r>
              <a:rPr lang="en" sz="1300">
                <a:solidFill>
                  <a:srgbClr val="3367D6"/>
                </a:solidFill>
                <a:latin typeface="Times New Roman"/>
                <a:ea typeface="Times New Roman"/>
                <a:cs typeface="Times New Roman"/>
                <a:sym typeface="Times New Roman"/>
              </a:rPr>
              <a:t>INNER</a:t>
            </a:r>
            <a:r>
              <a:rPr lang="en" sz="1300">
                <a:latin typeface="Times New Roman"/>
                <a:ea typeface="Times New Roman"/>
                <a:cs typeface="Times New Roman"/>
                <a:sym typeface="Times New Roman"/>
              </a:rPr>
              <a:t> </a:t>
            </a:r>
            <a:r>
              <a:rPr lang="en" sz="1300">
                <a:solidFill>
                  <a:srgbClr val="3367D6"/>
                </a:solidFill>
                <a:latin typeface="Times New Roman"/>
                <a:ea typeface="Times New Roman"/>
                <a:cs typeface="Times New Roman"/>
                <a:sym typeface="Times New Roman"/>
              </a:rPr>
              <a:t>JOIN</a:t>
            </a:r>
            <a:r>
              <a:rPr lang="en" sz="1300">
                <a:latin typeface="Times New Roman"/>
                <a:ea typeface="Times New Roman"/>
                <a:cs typeface="Times New Roman"/>
                <a:sym typeface="Times New Roman"/>
              </a:rPr>
              <a:t> </a:t>
            </a:r>
            <a:r>
              <a:rPr lang="en" sz="1300">
                <a:solidFill>
                  <a:srgbClr val="0D904F"/>
                </a:solidFill>
                <a:latin typeface="Times New Roman"/>
                <a:ea typeface="Times New Roman"/>
                <a:cs typeface="Times New Roman"/>
                <a:sym typeface="Times New Roman"/>
              </a:rPr>
              <a:t>`mohini-data225-spring2021.CONTACT_TRACER.TRACKER`</a:t>
            </a:r>
            <a:r>
              <a:rPr lang="en" sz="1300">
                <a:latin typeface="Times New Roman"/>
                <a:ea typeface="Times New Roman"/>
                <a:cs typeface="Times New Roman"/>
                <a:sym typeface="Times New Roman"/>
              </a:rPr>
              <a:t> </a:t>
            </a:r>
            <a:r>
              <a:rPr lang="en" sz="1300">
                <a:solidFill>
                  <a:srgbClr val="3367D6"/>
                </a:solidFill>
                <a:latin typeface="Times New Roman"/>
                <a:ea typeface="Times New Roman"/>
                <a:cs typeface="Times New Roman"/>
                <a:sym typeface="Times New Roman"/>
              </a:rPr>
              <a:t>AS</a:t>
            </a:r>
            <a:r>
              <a:rPr lang="en" sz="1300">
                <a:latin typeface="Times New Roman"/>
                <a:ea typeface="Times New Roman"/>
                <a:cs typeface="Times New Roman"/>
                <a:sym typeface="Times New Roman"/>
              </a:rPr>
              <a:t> T</a:t>
            </a:r>
            <a:endParaRPr sz="13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ct val="84615"/>
              <a:buFont typeface="Arial"/>
              <a:buNone/>
            </a:pPr>
            <a:r>
              <a:rPr lang="en" sz="1300">
                <a:solidFill>
                  <a:srgbClr val="3367D6"/>
                </a:solidFill>
                <a:latin typeface="Times New Roman"/>
                <a:ea typeface="Times New Roman"/>
                <a:cs typeface="Times New Roman"/>
                <a:sym typeface="Times New Roman"/>
              </a:rPr>
              <a:t>ON</a:t>
            </a:r>
            <a:r>
              <a:rPr lang="en" sz="1300">
                <a:latin typeface="Times New Roman"/>
                <a:ea typeface="Times New Roman"/>
                <a:cs typeface="Times New Roman"/>
                <a:sym typeface="Times New Roman"/>
              </a:rPr>
              <a:t> G.</a:t>
            </a:r>
            <a:r>
              <a:rPr lang="en" sz="1300">
                <a:solidFill>
                  <a:srgbClr val="800000"/>
                </a:solidFill>
                <a:latin typeface="Times New Roman"/>
                <a:ea typeface="Times New Roman"/>
                <a:cs typeface="Times New Roman"/>
                <a:sym typeface="Times New Roman"/>
              </a:rPr>
              <a:t>GPS_LOC</a:t>
            </a:r>
            <a:r>
              <a:rPr lang="en" sz="1300">
                <a:latin typeface="Times New Roman"/>
                <a:ea typeface="Times New Roman"/>
                <a:cs typeface="Times New Roman"/>
                <a:sym typeface="Times New Roman"/>
              </a:rPr>
              <a:t> = T.GPS_LOC</a:t>
            </a:r>
            <a:endParaRPr sz="13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ct val="84615"/>
              <a:buFont typeface="Arial"/>
              <a:buNone/>
            </a:pPr>
            <a:r>
              <a:rPr lang="en" sz="1300">
                <a:solidFill>
                  <a:srgbClr val="3367D6"/>
                </a:solidFill>
                <a:latin typeface="Times New Roman"/>
                <a:ea typeface="Times New Roman"/>
                <a:cs typeface="Times New Roman"/>
                <a:sym typeface="Times New Roman"/>
              </a:rPr>
              <a:t>INNER</a:t>
            </a:r>
            <a:r>
              <a:rPr lang="en" sz="1300">
                <a:latin typeface="Times New Roman"/>
                <a:ea typeface="Times New Roman"/>
                <a:cs typeface="Times New Roman"/>
                <a:sym typeface="Times New Roman"/>
              </a:rPr>
              <a:t> </a:t>
            </a:r>
            <a:r>
              <a:rPr lang="en" sz="1300">
                <a:solidFill>
                  <a:srgbClr val="3367D6"/>
                </a:solidFill>
                <a:latin typeface="Times New Roman"/>
                <a:ea typeface="Times New Roman"/>
                <a:cs typeface="Times New Roman"/>
                <a:sym typeface="Times New Roman"/>
              </a:rPr>
              <a:t>JOIN</a:t>
            </a:r>
            <a:r>
              <a:rPr lang="en" sz="1300">
                <a:latin typeface="Times New Roman"/>
                <a:ea typeface="Times New Roman"/>
                <a:cs typeface="Times New Roman"/>
                <a:sym typeface="Times New Roman"/>
              </a:rPr>
              <a:t> </a:t>
            </a:r>
            <a:r>
              <a:rPr lang="en" sz="1300">
                <a:solidFill>
                  <a:srgbClr val="0D904F"/>
                </a:solidFill>
                <a:latin typeface="Times New Roman"/>
                <a:ea typeface="Times New Roman"/>
                <a:cs typeface="Times New Roman"/>
                <a:sym typeface="Times New Roman"/>
              </a:rPr>
              <a:t>`mohini-data225-spring2021.CONTACT_TRACER.USER`</a:t>
            </a:r>
            <a:r>
              <a:rPr lang="en" sz="1300">
                <a:latin typeface="Times New Roman"/>
                <a:ea typeface="Times New Roman"/>
                <a:cs typeface="Times New Roman"/>
                <a:sym typeface="Times New Roman"/>
              </a:rPr>
              <a:t> </a:t>
            </a:r>
            <a:r>
              <a:rPr lang="en" sz="1300">
                <a:solidFill>
                  <a:srgbClr val="3367D6"/>
                </a:solidFill>
                <a:latin typeface="Times New Roman"/>
                <a:ea typeface="Times New Roman"/>
                <a:cs typeface="Times New Roman"/>
                <a:sym typeface="Times New Roman"/>
              </a:rPr>
              <a:t>AS</a:t>
            </a:r>
            <a:r>
              <a:rPr lang="en" sz="1300">
                <a:latin typeface="Times New Roman"/>
                <a:ea typeface="Times New Roman"/>
                <a:cs typeface="Times New Roman"/>
                <a:sym typeface="Times New Roman"/>
              </a:rPr>
              <a:t> U</a:t>
            </a:r>
            <a:endParaRPr sz="13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ct val="84615"/>
              <a:buFont typeface="Arial"/>
              <a:buNone/>
            </a:pPr>
            <a:r>
              <a:rPr lang="en" sz="1300">
                <a:solidFill>
                  <a:srgbClr val="3367D6"/>
                </a:solidFill>
                <a:latin typeface="Times New Roman"/>
                <a:ea typeface="Times New Roman"/>
                <a:cs typeface="Times New Roman"/>
                <a:sym typeface="Times New Roman"/>
              </a:rPr>
              <a:t>ON</a:t>
            </a:r>
            <a:r>
              <a:rPr lang="en" sz="1300">
                <a:latin typeface="Times New Roman"/>
                <a:ea typeface="Times New Roman"/>
                <a:cs typeface="Times New Roman"/>
                <a:sym typeface="Times New Roman"/>
              </a:rPr>
              <a:t> T.</a:t>
            </a:r>
            <a:r>
              <a:rPr lang="en" sz="1300">
                <a:solidFill>
                  <a:srgbClr val="800000"/>
                </a:solidFill>
                <a:latin typeface="Times New Roman"/>
                <a:ea typeface="Times New Roman"/>
                <a:cs typeface="Times New Roman"/>
                <a:sym typeface="Times New Roman"/>
              </a:rPr>
              <a:t>USER_ID</a:t>
            </a:r>
            <a:r>
              <a:rPr lang="en" sz="1300">
                <a:latin typeface="Times New Roman"/>
                <a:ea typeface="Times New Roman"/>
                <a:cs typeface="Times New Roman"/>
                <a:sym typeface="Times New Roman"/>
              </a:rPr>
              <a:t> = U.USER_ID</a:t>
            </a:r>
            <a:endParaRPr sz="13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ct val="84615"/>
              <a:buFont typeface="Arial"/>
              <a:buNone/>
            </a:pPr>
            <a:r>
              <a:rPr lang="en" sz="1300">
                <a:solidFill>
                  <a:srgbClr val="3367D6"/>
                </a:solidFill>
                <a:latin typeface="Times New Roman"/>
                <a:ea typeface="Times New Roman"/>
                <a:cs typeface="Times New Roman"/>
                <a:sym typeface="Times New Roman"/>
              </a:rPr>
              <a:t>WHERE</a:t>
            </a:r>
            <a:r>
              <a:rPr lang="en" sz="1300">
                <a:latin typeface="Times New Roman"/>
                <a:ea typeface="Times New Roman"/>
                <a:cs typeface="Times New Roman"/>
                <a:sym typeface="Times New Roman"/>
              </a:rPr>
              <a:t> U.</a:t>
            </a:r>
            <a:r>
              <a:rPr lang="en" sz="1300">
                <a:solidFill>
                  <a:srgbClr val="800000"/>
                </a:solidFill>
                <a:latin typeface="Times New Roman"/>
                <a:ea typeface="Times New Roman"/>
                <a:cs typeface="Times New Roman"/>
                <a:sym typeface="Times New Roman"/>
              </a:rPr>
              <a:t>INFECTION_STATUS</a:t>
            </a:r>
            <a:r>
              <a:rPr lang="en" sz="1300">
                <a:latin typeface="Times New Roman"/>
                <a:ea typeface="Times New Roman"/>
                <a:cs typeface="Times New Roman"/>
                <a:sym typeface="Times New Roman"/>
              </a:rPr>
              <a:t> = </a:t>
            </a:r>
            <a:r>
              <a:rPr lang="en" sz="1300">
                <a:solidFill>
                  <a:srgbClr val="0D904F"/>
                </a:solidFill>
                <a:latin typeface="Times New Roman"/>
                <a:ea typeface="Times New Roman"/>
                <a:cs typeface="Times New Roman"/>
                <a:sym typeface="Times New Roman"/>
              </a:rPr>
              <a:t>"infected"</a:t>
            </a:r>
            <a:endParaRPr sz="1300">
              <a:solidFill>
                <a:srgbClr val="0D904F"/>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78" name="Google Shape;178;p31"/>
          <p:cNvPicPr preferRelativeResize="0"/>
          <p:nvPr/>
        </p:nvPicPr>
        <p:blipFill>
          <a:blip r:embed="rId3">
            <a:alphaModFix/>
          </a:blip>
          <a:stretch>
            <a:fillRect/>
          </a:stretch>
        </p:blipFill>
        <p:spPr>
          <a:xfrm>
            <a:off x="5785000" y="445025"/>
            <a:ext cx="2975675" cy="423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25600"/>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Introduction</a:t>
            </a:r>
            <a:endParaRPr b="1" sz="2600"/>
          </a:p>
        </p:txBody>
      </p:sp>
      <p:sp>
        <p:nvSpPr>
          <p:cNvPr id="67" name="Google Shape;67;p14"/>
          <p:cNvSpPr txBox="1"/>
          <p:nvPr>
            <p:ph idx="1" type="body"/>
          </p:nvPr>
        </p:nvSpPr>
        <p:spPr>
          <a:xfrm>
            <a:off x="311700" y="981775"/>
            <a:ext cx="8520600" cy="391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Contact Tracing, a core disease control measure employed by respective health department, which is a key strategy for preventing further spread of Covid-19.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Contact tracing for Covid-19 requires to identify people who have been in contact with the infected person and monitor them.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aim is to apply the concepts of database design and modeling to create a Contact Tracing database for Covid-19  in order to store different information related to users using contact tracing application.</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sz="13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a:latin typeface="Times New Roman"/>
                <a:ea typeface="Times New Roman"/>
                <a:cs typeface="Times New Roman"/>
                <a:sym typeface="Times New Roman"/>
              </a:rPr>
              <a:t>Queries</a:t>
            </a:r>
            <a:r>
              <a:rPr b="1" lang="en" sz="2933">
                <a:latin typeface="Times New Roman"/>
                <a:ea typeface="Times New Roman"/>
                <a:cs typeface="Times New Roman"/>
                <a:sym typeface="Times New Roman"/>
              </a:rPr>
              <a:t>, cont’d</a:t>
            </a:r>
            <a:endParaRPr/>
          </a:p>
        </p:txBody>
      </p:sp>
      <p:sp>
        <p:nvSpPr>
          <p:cNvPr id="184" name="Google Shape;184;p32"/>
          <p:cNvSpPr txBox="1"/>
          <p:nvPr>
            <p:ph idx="1" type="body"/>
          </p:nvPr>
        </p:nvSpPr>
        <p:spPr>
          <a:xfrm>
            <a:off x="311700" y="1171600"/>
            <a:ext cx="4601700" cy="339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Number of infected cases per city</a:t>
            </a:r>
            <a:endParaRPr b="1" sz="15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 sz="1091">
                <a:solidFill>
                  <a:srgbClr val="3367D6"/>
                </a:solidFill>
                <a:latin typeface="Times New Roman"/>
                <a:ea typeface="Times New Roman"/>
                <a:cs typeface="Times New Roman"/>
                <a:sym typeface="Times New Roman"/>
              </a:rPr>
              <a:t>SELECT</a:t>
            </a:r>
            <a:r>
              <a:rPr lang="en" sz="1091">
                <a:latin typeface="Times New Roman"/>
                <a:ea typeface="Times New Roman"/>
                <a:cs typeface="Times New Roman"/>
                <a:sym typeface="Times New Roman"/>
              </a:rPr>
              <a:t> </a:t>
            </a:r>
            <a:r>
              <a:rPr lang="en" sz="1091">
                <a:solidFill>
                  <a:srgbClr val="3367D6"/>
                </a:solidFill>
                <a:latin typeface="Times New Roman"/>
                <a:ea typeface="Times New Roman"/>
                <a:cs typeface="Times New Roman"/>
                <a:sym typeface="Times New Roman"/>
              </a:rPr>
              <a:t>COUNT</a:t>
            </a:r>
            <a:r>
              <a:rPr lang="en" sz="1091">
                <a:latin typeface="Times New Roman"/>
                <a:ea typeface="Times New Roman"/>
                <a:cs typeface="Times New Roman"/>
                <a:sym typeface="Times New Roman"/>
              </a:rPr>
              <a:t>(U.USER_ID) </a:t>
            </a:r>
            <a:r>
              <a:rPr lang="en" sz="1091">
                <a:solidFill>
                  <a:srgbClr val="3367D6"/>
                </a:solidFill>
                <a:latin typeface="Times New Roman"/>
                <a:ea typeface="Times New Roman"/>
                <a:cs typeface="Times New Roman"/>
                <a:sym typeface="Times New Roman"/>
              </a:rPr>
              <a:t>AS</a:t>
            </a:r>
            <a:r>
              <a:rPr lang="en" sz="1091">
                <a:latin typeface="Times New Roman"/>
                <a:ea typeface="Times New Roman"/>
                <a:cs typeface="Times New Roman"/>
                <a:sym typeface="Times New Roman"/>
              </a:rPr>
              <a:t> infected_case_count, A.CITY</a:t>
            </a:r>
            <a:endParaRPr sz="1091">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 sz="1091">
                <a:solidFill>
                  <a:srgbClr val="3367D6"/>
                </a:solidFill>
                <a:latin typeface="Times New Roman"/>
                <a:ea typeface="Times New Roman"/>
                <a:cs typeface="Times New Roman"/>
                <a:sym typeface="Times New Roman"/>
              </a:rPr>
              <a:t>FROM</a:t>
            </a:r>
            <a:r>
              <a:rPr lang="en" sz="1091">
                <a:latin typeface="Times New Roman"/>
                <a:ea typeface="Times New Roman"/>
                <a:cs typeface="Times New Roman"/>
                <a:sym typeface="Times New Roman"/>
              </a:rPr>
              <a:t> CONTACT_TRACER.USER </a:t>
            </a:r>
            <a:r>
              <a:rPr lang="en" sz="1091">
                <a:solidFill>
                  <a:srgbClr val="3367D6"/>
                </a:solidFill>
                <a:latin typeface="Times New Roman"/>
                <a:ea typeface="Times New Roman"/>
                <a:cs typeface="Times New Roman"/>
                <a:sym typeface="Times New Roman"/>
              </a:rPr>
              <a:t>AS</a:t>
            </a:r>
            <a:r>
              <a:rPr lang="en" sz="1091">
                <a:latin typeface="Times New Roman"/>
                <a:ea typeface="Times New Roman"/>
                <a:cs typeface="Times New Roman"/>
                <a:sym typeface="Times New Roman"/>
              </a:rPr>
              <a:t> U</a:t>
            </a:r>
            <a:endParaRPr sz="1091">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 sz="1091">
                <a:solidFill>
                  <a:srgbClr val="3367D6"/>
                </a:solidFill>
                <a:latin typeface="Times New Roman"/>
                <a:ea typeface="Times New Roman"/>
                <a:cs typeface="Times New Roman"/>
                <a:sym typeface="Times New Roman"/>
              </a:rPr>
              <a:t>INNER</a:t>
            </a:r>
            <a:r>
              <a:rPr lang="en" sz="1091">
                <a:latin typeface="Times New Roman"/>
                <a:ea typeface="Times New Roman"/>
                <a:cs typeface="Times New Roman"/>
                <a:sym typeface="Times New Roman"/>
              </a:rPr>
              <a:t> </a:t>
            </a:r>
            <a:r>
              <a:rPr lang="en" sz="1091">
                <a:solidFill>
                  <a:srgbClr val="3367D6"/>
                </a:solidFill>
                <a:latin typeface="Times New Roman"/>
                <a:ea typeface="Times New Roman"/>
                <a:cs typeface="Times New Roman"/>
                <a:sym typeface="Times New Roman"/>
              </a:rPr>
              <a:t>JOIN</a:t>
            </a:r>
            <a:r>
              <a:rPr lang="en" sz="1091">
                <a:latin typeface="Times New Roman"/>
                <a:ea typeface="Times New Roman"/>
                <a:cs typeface="Times New Roman"/>
                <a:sym typeface="Times New Roman"/>
              </a:rPr>
              <a:t> CONTACT_TRACER.ADDRESS </a:t>
            </a:r>
            <a:r>
              <a:rPr lang="en" sz="1091">
                <a:solidFill>
                  <a:srgbClr val="3367D6"/>
                </a:solidFill>
                <a:latin typeface="Times New Roman"/>
                <a:ea typeface="Times New Roman"/>
                <a:cs typeface="Times New Roman"/>
                <a:sym typeface="Times New Roman"/>
              </a:rPr>
              <a:t>AS</a:t>
            </a:r>
            <a:r>
              <a:rPr lang="en" sz="1091">
                <a:latin typeface="Times New Roman"/>
                <a:ea typeface="Times New Roman"/>
                <a:cs typeface="Times New Roman"/>
                <a:sym typeface="Times New Roman"/>
              </a:rPr>
              <a:t> A</a:t>
            </a:r>
            <a:endParaRPr sz="1091">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 sz="1091">
                <a:solidFill>
                  <a:srgbClr val="3367D6"/>
                </a:solidFill>
                <a:latin typeface="Times New Roman"/>
                <a:ea typeface="Times New Roman"/>
                <a:cs typeface="Times New Roman"/>
                <a:sym typeface="Times New Roman"/>
              </a:rPr>
              <a:t>ON</a:t>
            </a:r>
            <a:r>
              <a:rPr lang="en" sz="1091">
                <a:latin typeface="Times New Roman"/>
                <a:ea typeface="Times New Roman"/>
                <a:cs typeface="Times New Roman"/>
                <a:sym typeface="Times New Roman"/>
              </a:rPr>
              <a:t> U.</a:t>
            </a:r>
            <a:r>
              <a:rPr lang="en" sz="1091">
                <a:solidFill>
                  <a:srgbClr val="800000"/>
                </a:solidFill>
                <a:latin typeface="Times New Roman"/>
                <a:ea typeface="Times New Roman"/>
                <a:cs typeface="Times New Roman"/>
                <a:sym typeface="Times New Roman"/>
              </a:rPr>
              <a:t>ZIPCODE</a:t>
            </a:r>
            <a:r>
              <a:rPr lang="en" sz="1091">
                <a:latin typeface="Times New Roman"/>
                <a:ea typeface="Times New Roman"/>
                <a:cs typeface="Times New Roman"/>
                <a:sym typeface="Times New Roman"/>
              </a:rPr>
              <a:t> = A.ZIPCODE</a:t>
            </a:r>
            <a:endParaRPr sz="1091">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 sz="1091">
                <a:solidFill>
                  <a:srgbClr val="3367D6"/>
                </a:solidFill>
                <a:latin typeface="Times New Roman"/>
                <a:ea typeface="Times New Roman"/>
                <a:cs typeface="Times New Roman"/>
                <a:sym typeface="Times New Roman"/>
              </a:rPr>
              <a:t>WHERE</a:t>
            </a:r>
            <a:r>
              <a:rPr lang="en" sz="1091">
                <a:latin typeface="Times New Roman"/>
                <a:ea typeface="Times New Roman"/>
                <a:cs typeface="Times New Roman"/>
                <a:sym typeface="Times New Roman"/>
              </a:rPr>
              <a:t> U.</a:t>
            </a:r>
            <a:r>
              <a:rPr lang="en" sz="1091">
                <a:solidFill>
                  <a:srgbClr val="800000"/>
                </a:solidFill>
                <a:latin typeface="Times New Roman"/>
                <a:ea typeface="Times New Roman"/>
                <a:cs typeface="Times New Roman"/>
                <a:sym typeface="Times New Roman"/>
              </a:rPr>
              <a:t>INFECTION_STATUS</a:t>
            </a:r>
            <a:r>
              <a:rPr lang="en" sz="1091">
                <a:latin typeface="Times New Roman"/>
                <a:ea typeface="Times New Roman"/>
                <a:cs typeface="Times New Roman"/>
                <a:sym typeface="Times New Roman"/>
              </a:rPr>
              <a:t> = </a:t>
            </a:r>
            <a:r>
              <a:rPr lang="en" sz="1091">
                <a:solidFill>
                  <a:srgbClr val="0D904F"/>
                </a:solidFill>
                <a:latin typeface="Times New Roman"/>
                <a:ea typeface="Times New Roman"/>
                <a:cs typeface="Times New Roman"/>
                <a:sym typeface="Times New Roman"/>
              </a:rPr>
              <a:t>'infected'</a:t>
            </a:r>
            <a:endParaRPr sz="1091">
              <a:solidFill>
                <a:srgbClr val="0D904F"/>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 sz="1091">
                <a:solidFill>
                  <a:srgbClr val="3367D6"/>
                </a:solidFill>
                <a:latin typeface="Times New Roman"/>
                <a:ea typeface="Times New Roman"/>
                <a:cs typeface="Times New Roman"/>
                <a:sym typeface="Times New Roman"/>
              </a:rPr>
              <a:t>GROUP</a:t>
            </a:r>
            <a:r>
              <a:rPr lang="en" sz="1091">
                <a:latin typeface="Times New Roman"/>
                <a:ea typeface="Times New Roman"/>
                <a:cs typeface="Times New Roman"/>
                <a:sym typeface="Times New Roman"/>
              </a:rPr>
              <a:t> </a:t>
            </a:r>
            <a:r>
              <a:rPr lang="en" sz="1091">
                <a:solidFill>
                  <a:srgbClr val="3367D6"/>
                </a:solidFill>
                <a:latin typeface="Times New Roman"/>
                <a:ea typeface="Times New Roman"/>
                <a:cs typeface="Times New Roman"/>
                <a:sym typeface="Times New Roman"/>
              </a:rPr>
              <a:t>BY</a:t>
            </a:r>
            <a:r>
              <a:rPr lang="en" sz="1091">
                <a:latin typeface="Times New Roman"/>
                <a:ea typeface="Times New Roman"/>
                <a:cs typeface="Times New Roman"/>
                <a:sym typeface="Times New Roman"/>
              </a:rPr>
              <a:t> A.CITY</a:t>
            </a:r>
            <a:endParaRPr sz="1091">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85" name="Google Shape;185;p32"/>
          <p:cNvPicPr preferRelativeResize="0"/>
          <p:nvPr/>
        </p:nvPicPr>
        <p:blipFill>
          <a:blip r:embed="rId3">
            <a:alphaModFix/>
          </a:blip>
          <a:stretch>
            <a:fillRect/>
          </a:stretch>
        </p:blipFill>
        <p:spPr>
          <a:xfrm>
            <a:off x="5002575" y="683025"/>
            <a:ext cx="3777450" cy="4042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177725" y="1410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View</a:t>
            </a:r>
            <a:endParaRPr b="1">
              <a:latin typeface="Times New Roman"/>
              <a:ea typeface="Times New Roman"/>
              <a:cs typeface="Times New Roman"/>
              <a:sym typeface="Times New Roman"/>
            </a:endParaRPr>
          </a:p>
        </p:txBody>
      </p:sp>
      <p:sp>
        <p:nvSpPr>
          <p:cNvPr id="191" name="Google Shape;191;p33"/>
          <p:cNvSpPr txBox="1"/>
          <p:nvPr>
            <p:ph idx="1" type="body"/>
          </p:nvPr>
        </p:nvSpPr>
        <p:spPr>
          <a:xfrm>
            <a:off x="177725" y="982700"/>
            <a:ext cx="5499000" cy="4014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Font typeface="Times New Roman"/>
              <a:buChar char="●"/>
            </a:pPr>
            <a:r>
              <a:rPr lang="en" sz="1500">
                <a:latin typeface="Times New Roman"/>
                <a:ea typeface="Times New Roman"/>
                <a:cs typeface="Times New Roman"/>
                <a:sym typeface="Times New Roman"/>
              </a:rPr>
              <a:t>Created a view to display the user’s test information like which test user took from which lab and the result of that test.</a:t>
            </a:r>
            <a:endParaRPr sz="9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800">
                <a:solidFill>
                  <a:srgbClr val="3367D6"/>
                </a:solidFill>
                <a:latin typeface="Times New Roman"/>
                <a:ea typeface="Times New Roman"/>
                <a:cs typeface="Times New Roman"/>
                <a:sym typeface="Times New Roman"/>
              </a:rPr>
              <a:t>CREATE</a:t>
            </a:r>
            <a:r>
              <a:rPr lang="en" sz="800">
                <a:latin typeface="Times New Roman"/>
                <a:ea typeface="Times New Roman"/>
                <a:cs typeface="Times New Roman"/>
                <a:sym typeface="Times New Roman"/>
              </a:rPr>
              <a:t> </a:t>
            </a:r>
            <a:r>
              <a:rPr lang="en" sz="800">
                <a:solidFill>
                  <a:srgbClr val="3367D6"/>
                </a:solidFill>
                <a:latin typeface="Times New Roman"/>
                <a:ea typeface="Times New Roman"/>
                <a:cs typeface="Times New Roman"/>
                <a:sym typeface="Times New Roman"/>
              </a:rPr>
              <a:t>VIEW</a:t>
            </a:r>
            <a:r>
              <a:rPr lang="en" sz="800">
                <a:latin typeface="Times New Roman"/>
                <a:ea typeface="Times New Roman"/>
                <a:cs typeface="Times New Roman"/>
                <a:sym typeface="Times New Roman"/>
              </a:rPr>
              <a:t> CONTACT_TRACER.USERDATA </a:t>
            </a:r>
            <a:r>
              <a:rPr lang="en" sz="800">
                <a:solidFill>
                  <a:srgbClr val="3367D6"/>
                </a:solidFill>
                <a:latin typeface="Times New Roman"/>
                <a:ea typeface="Times New Roman"/>
                <a:cs typeface="Times New Roman"/>
                <a:sym typeface="Times New Roman"/>
              </a:rPr>
              <a:t>AS</a:t>
            </a:r>
            <a:r>
              <a:rPr lang="en" sz="800">
                <a:solidFill>
                  <a:srgbClr val="37474F"/>
                </a:solidFill>
                <a:latin typeface="Times New Roman"/>
                <a:ea typeface="Times New Roman"/>
                <a:cs typeface="Times New Roman"/>
                <a:sym typeface="Times New Roman"/>
              </a:rPr>
              <a:t>(</a:t>
            </a:r>
            <a:r>
              <a:rPr lang="en" sz="800">
                <a:solidFill>
                  <a:srgbClr val="3367D6"/>
                </a:solidFill>
                <a:latin typeface="Times New Roman"/>
                <a:ea typeface="Times New Roman"/>
                <a:cs typeface="Times New Roman"/>
                <a:sym typeface="Times New Roman"/>
              </a:rPr>
              <a:t>SELECT</a:t>
            </a:r>
            <a:r>
              <a:rPr lang="en" sz="800">
                <a:latin typeface="Times New Roman"/>
                <a:ea typeface="Times New Roman"/>
                <a:cs typeface="Times New Roman"/>
                <a:sym typeface="Times New Roman"/>
              </a:rPr>
              <a:t> USER.USER_ID </a:t>
            </a:r>
            <a:r>
              <a:rPr lang="en" sz="800">
                <a:solidFill>
                  <a:srgbClr val="3367D6"/>
                </a:solidFill>
                <a:latin typeface="Times New Roman"/>
                <a:ea typeface="Times New Roman"/>
                <a:cs typeface="Times New Roman"/>
                <a:sym typeface="Times New Roman"/>
              </a:rPr>
              <a:t>AS</a:t>
            </a:r>
            <a:r>
              <a:rPr lang="en" sz="800">
                <a:latin typeface="Times New Roman"/>
                <a:ea typeface="Times New Roman"/>
                <a:cs typeface="Times New Roman"/>
                <a:sym typeface="Times New Roman"/>
              </a:rPr>
              <a:t> UserID,APP_USER.FIRST_NAME </a:t>
            </a:r>
            <a:r>
              <a:rPr lang="en" sz="800">
                <a:solidFill>
                  <a:srgbClr val="3367D6"/>
                </a:solidFill>
                <a:latin typeface="Times New Roman"/>
                <a:ea typeface="Times New Roman"/>
                <a:cs typeface="Times New Roman"/>
                <a:sym typeface="Times New Roman"/>
              </a:rPr>
              <a:t>as</a:t>
            </a:r>
            <a:r>
              <a:rPr lang="en" sz="800">
                <a:latin typeface="Times New Roman"/>
                <a:ea typeface="Times New Roman"/>
                <a:cs typeface="Times New Roman"/>
                <a:sym typeface="Times New Roman"/>
              </a:rPr>
              <a:t> UserName,LAB.LAB_NAME </a:t>
            </a:r>
            <a:r>
              <a:rPr lang="en" sz="800">
                <a:solidFill>
                  <a:srgbClr val="3367D6"/>
                </a:solidFill>
                <a:latin typeface="Times New Roman"/>
                <a:ea typeface="Times New Roman"/>
                <a:cs typeface="Times New Roman"/>
                <a:sym typeface="Times New Roman"/>
              </a:rPr>
              <a:t>AS</a:t>
            </a:r>
            <a:r>
              <a:rPr lang="en" sz="800">
                <a:latin typeface="Times New Roman"/>
                <a:ea typeface="Times New Roman"/>
                <a:cs typeface="Times New Roman"/>
                <a:sym typeface="Times New Roman"/>
              </a:rPr>
              <a:t> LabName, TEST.TEST_TYPE </a:t>
            </a:r>
            <a:r>
              <a:rPr lang="en" sz="800">
                <a:solidFill>
                  <a:srgbClr val="3367D6"/>
                </a:solidFill>
                <a:latin typeface="Times New Roman"/>
                <a:ea typeface="Times New Roman"/>
                <a:cs typeface="Times New Roman"/>
                <a:sym typeface="Times New Roman"/>
              </a:rPr>
              <a:t>AS</a:t>
            </a:r>
            <a:r>
              <a:rPr lang="en" sz="800">
                <a:latin typeface="Times New Roman"/>
                <a:ea typeface="Times New Roman"/>
                <a:cs typeface="Times New Roman"/>
                <a:sym typeface="Times New Roman"/>
              </a:rPr>
              <a:t> TestType , TEST.TEST_DATE </a:t>
            </a:r>
            <a:r>
              <a:rPr lang="en" sz="800">
                <a:solidFill>
                  <a:srgbClr val="3367D6"/>
                </a:solidFill>
                <a:latin typeface="Times New Roman"/>
                <a:ea typeface="Times New Roman"/>
                <a:cs typeface="Times New Roman"/>
                <a:sym typeface="Times New Roman"/>
              </a:rPr>
              <a:t>as</a:t>
            </a:r>
            <a:r>
              <a:rPr lang="en" sz="800">
                <a:latin typeface="Times New Roman"/>
                <a:ea typeface="Times New Roman"/>
                <a:cs typeface="Times New Roman"/>
                <a:sym typeface="Times New Roman"/>
              </a:rPr>
              <a:t> TestDate, ADDRESS.STATE </a:t>
            </a:r>
            <a:r>
              <a:rPr lang="en" sz="800">
                <a:solidFill>
                  <a:srgbClr val="3367D6"/>
                </a:solidFill>
                <a:latin typeface="Times New Roman"/>
                <a:ea typeface="Times New Roman"/>
                <a:cs typeface="Times New Roman"/>
                <a:sym typeface="Times New Roman"/>
              </a:rPr>
              <a:t>as</a:t>
            </a:r>
            <a:r>
              <a:rPr lang="en" sz="800">
                <a:latin typeface="Times New Roman"/>
                <a:ea typeface="Times New Roman"/>
                <a:cs typeface="Times New Roman"/>
                <a:sym typeface="Times New Roman"/>
              </a:rPr>
              <a:t> State,</a:t>
            </a:r>
            <a:endParaRPr sz="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3367D6"/>
                </a:solidFill>
                <a:latin typeface="Times New Roman"/>
                <a:ea typeface="Times New Roman"/>
                <a:cs typeface="Times New Roman"/>
                <a:sym typeface="Times New Roman"/>
              </a:rPr>
              <a:t>CASE</a:t>
            </a:r>
            <a:r>
              <a:rPr lang="en" sz="800">
                <a:latin typeface="Times New Roman"/>
                <a:ea typeface="Times New Roman"/>
                <a:cs typeface="Times New Roman"/>
                <a:sym typeface="Times New Roman"/>
              </a:rPr>
              <a:t> </a:t>
            </a:r>
            <a:r>
              <a:rPr lang="en" sz="800">
                <a:solidFill>
                  <a:srgbClr val="3367D6"/>
                </a:solidFill>
                <a:latin typeface="Times New Roman"/>
                <a:ea typeface="Times New Roman"/>
                <a:cs typeface="Times New Roman"/>
                <a:sym typeface="Times New Roman"/>
              </a:rPr>
              <a:t>WHEN</a:t>
            </a:r>
            <a:r>
              <a:rPr lang="en" sz="800">
                <a:latin typeface="Times New Roman"/>
                <a:ea typeface="Times New Roman"/>
                <a:cs typeface="Times New Roman"/>
                <a:sym typeface="Times New Roman"/>
              </a:rPr>
              <a:t> TEST.</a:t>
            </a:r>
            <a:r>
              <a:rPr lang="en" sz="800">
                <a:solidFill>
                  <a:srgbClr val="800000"/>
                </a:solidFill>
                <a:latin typeface="Times New Roman"/>
                <a:ea typeface="Times New Roman"/>
                <a:cs typeface="Times New Roman"/>
                <a:sym typeface="Times New Roman"/>
              </a:rPr>
              <a:t>RESULT</a:t>
            </a:r>
            <a:r>
              <a:rPr lang="en" sz="800">
                <a:latin typeface="Times New Roman"/>
                <a:ea typeface="Times New Roman"/>
                <a:cs typeface="Times New Roman"/>
                <a:sym typeface="Times New Roman"/>
              </a:rPr>
              <a:t> = </a:t>
            </a:r>
            <a:r>
              <a:rPr lang="en" sz="800">
                <a:solidFill>
                  <a:srgbClr val="3367D6"/>
                </a:solidFill>
                <a:latin typeface="Times New Roman"/>
                <a:ea typeface="Times New Roman"/>
                <a:cs typeface="Times New Roman"/>
                <a:sym typeface="Times New Roman"/>
              </a:rPr>
              <a:t>False</a:t>
            </a:r>
            <a:r>
              <a:rPr lang="en" sz="800">
                <a:latin typeface="Times New Roman"/>
                <a:ea typeface="Times New Roman"/>
                <a:cs typeface="Times New Roman"/>
                <a:sym typeface="Times New Roman"/>
              </a:rPr>
              <a:t> </a:t>
            </a:r>
            <a:r>
              <a:rPr lang="en" sz="800">
                <a:solidFill>
                  <a:srgbClr val="3367D6"/>
                </a:solidFill>
                <a:latin typeface="Times New Roman"/>
                <a:ea typeface="Times New Roman"/>
                <a:cs typeface="Times New Roman"/>
                <a:sym typeface="Times New Roman"/>
              </a:rPr>
              <a:t>THEN</a:t>
            </a:r>
            <a:r>
              <a:rPr lang="en" sz="800">
                <a:latin typeface="Times New Roman"/>
                <a:ea typeface="Times New Roman"/>
                <a:cs typeface="Times New Roman"/>
                <a:sym typeface="Times New Roman"/>
              </a:rPr>
              <a:t> </a:t>
            </a:r>
            <a:r>
              <a:rPr lang="en" sz="800">
                <a:solidFill>
                  <a:srgbClr val="0D904F"/>
                </a:solidFill>
                <a:latin typeface="Times New Roman"/>
                <a:ea typeface="Times New Roman"/>
                <a:cs typeface="Times New Roman"/>
                <a:sym typeface="Times New Roman"/>
              </a:rPr>
              <a:t>'Negative'</a:t>
            </a:r>
            <a:endParaRPr sz="800">
              <a:solidFill>
                <a:srgbClr val="0D904F"/>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3367D6"/>
                </a:solidFill>
                <a:latin typeface="Times New Roman"/>
                <a:ea typeface="Times New Roman"/>
                <a:cs typeface="Times New Roman"/>
                <a:sym typeface="Times New Roman"/>
              </a:rPr>
              <a:t>ELSE</a:t>
            </a:r>
            <a:r>
              <a:rPr lang="en" sz="800">
                <a:latin typeface="Times New Roman"/>
                <a:ea typeface="Times New Roman"/>
                <a:cs typeface="Times New Roman"/>
                <a:sym typeface="Times New Roman"/>
              </a:rPr>
              <a:t> </a:t>
            </a:r>
            <a:r>
              <a:rPr lang="en" sz="800">
                <a:solidFill>
                  <a:srgbClr val="0D904F"/>
                </a:solidFill>
                <a:latin typeface="Times New Roman"/>
                <a:ea typeface="Times New Roman"/>
                <a:cs typeface="Times New Roman"/>
                <a:sym typeface="Times New Roman"/>
              </a:rPr>
              <a:t>'Positive'</a:t>
            </a:r>
            <a:endParaRPr sz="800">
              <a:solidFill>
                <a:srgbClr val="0D904F"/>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800">
                <a:solidFill>
                  <a:srgbClr val="3367D6"/>
                </a:solidFill>
                <a:latin typeface="Times New Roman"/>
                <a:ea typeface="Times New Roman"/>
                <a:cs typeface="Times New Roman"/>
                <a:sym typeface="Times New Roman"/>
              </a:rPr>
              <a:t>END</a:t>
            </a:r>
            <a:r>
              <a:rPr lang="en" sz="800">
                <a:latin typeface="Times New Roman"/>
                <a:ea typeface="Times New Roman"/>
                <a:cs typeface="Times New Roman"/>
                <a:sym typeface="Times New Roman"/>
              </a:rPr>
              <a:t> </a:t>
            </a:r>
            <a:r>
              <a:rPr lang="en" sz="800">
                <a:solidFill>
                  <a:srgbClr val="3367D6"/>
                </a:solidFill>
                <a:latin typeface="Times New Roman"/>
                <a:ea typeface="Times New Roman"/>
                <a:cs typeface="Times New Roman"/>
                <a:sym typeface="Times New Roman"/>
              </a:rPr>
              <a:t>AS</a:t>
            </a:r>
            <a:r>
              <a:rPr lang="en" sz="800">
                <a:latin typeface="Times New Roman"/>
                <a:ea typeface="Times New Roman"/>
                <a:cs typeface="Times New Roman"/>
                <a:sym typeface="Times New Roman"/>
              </a:rPr>
              <a:t> TestResult</a:t>
            </a:r>
            <a:endParaRPr sz="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800">
                <a:solidFill>
                  <a:srgbClr val="3367D6"/>
                </a:solidFill>
                <a:latin typeface="Times New Roman"/>
                <a:ea typeface="Times New Roman"/>
                <a:cs typeface="Times New Roman"/>
                <a:sym typeface="Times New Roman"/>
              </a:rPr>
              <a:t>FROM</a:t>
            </a:r>
            <a:r>
              <a:rPr lang="en" sz="800">
                <a:latin typeface="Times New Roman"/>
                <a:ea typeface="Times New Roman"/>
                <a:cs typeface="Times New Roman"/>
                <a:sym typeface="Times New Roman"/>
              </a:rPr>
              <a:t> CONTACT_TRACER.USER , CONTACT_TRACER.TEST , CONTACT_TRACER.LAB,CONTACT_TRACER.ADDRESS,CONTACT_TRACER.APP_USER</a:t>
            </a:r>
            <a:endParaRPr sz="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800">
                <a:solidFill>
                  <a:srgbClr val="3367D6"/>
                </a:solidFill>
                <a:latin typeface="Times New Roman"/>
                <a:ea typeface="Times New Roman"/>
                <a:cs typeface="Times New Roman"/>
                <a:sym typeface="Times New Roman"/>
              </a:rPr>
              <a:t>WHERE</a:t>
            </a:r>
            <a:r>
              <a:rPr lang="en" sz="800">
                <a:latin typeface="Times New Roman"/>
                <a:ea typeface="Times New Roman"/>
                <a:cs typeface="Times New Roman"/>
                <a:sym typeface="Times New Roman"/>
              </a:rPr>
              <a:t> LAB.</a:t>
            </a:r>
            <a:r>
              <a:rPr lang="en" sz="800">
                <a:solidFill>
                  <a:srgbClr val="800000"/>
                </a:solidFill>
                <a:latin typeface="Times New Roman"/>
                <a:ea typeface="Times New Roman"/>
                <a:cs typeface="Times New Roman"/>
                <a:sym typeface="Times New Roman"/>
              </a:rPr>
              <a:t>LAB_ID</a:t>
            </a:r>
            <a:r>
              <a:rPr lang="en" sz="800">
                <a:latin typeface="Times New Roman"/>
                <a:ea typeface="Times New Roman"/>
                <a:cs typeface="Times New Roman"/>
                <a:sym typeface="Times New Roman"/>
              </a:rPr>
              <a:t>= TEST.LAB_ID </a:t>
            </a:r>
            <a:r>
              <a:rPr lang="en" sz="800">
                <a:solidFill>
                  <a:srgbClr val="3367D6"/>
                </a:solidFill>
                <a:latin typeface="Times New Roman"/>
                <a:ea typeface="Times New Roman"/>
                <a:cs typeface="Times New Roman"/>
                <a:sym typeface="Times New Roman"/>
              </a:rPr>
              <a:t>AND</a:t>
            </a:r>
            <a:endParaRPr sz="800">
              <a:solidFill>
                <a:srgbClr val="3367D6"/>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800">
                <a:latin typeface="Times New Roman"/>
                <a:ea typeface="Times New Roman"/>
                <a:cs typeface="Times New Roman"/>
                <a:sym typeface="Times New Roman"/>
              </a:rPr>
              <a:t>TEST.</a:t>
            </a:r>
            <a:r>
              <a:rPr lang="en" sz="800">
                <a:solidFill>
                  <a:srgbClr val="800000"/>
                </a:solidFill>
                <a:latin typeface="Times New Roman"/>
                <a:ea typeface="Times New Roman"/>
                <a:cs typeface="Times New Roman"/>
                <a:sym typeface="Times New Roman"/>
              </a:rPr>
              <a:t>USER_ID</a:t>
            </a:r>
            <a:r>
              <a:rPr lang="en" sz="800">
                <a:latin typeface="Times New Roman"/>
                <a:ea typeface="Times New Roman"/>
                <a:cs typeface="Times New Roman"/>
                <a:sym typeface="Times New Roman"/>
              </a:rPr>
              <a:t> = USER.USER_ID </a:t>
            </a:r>
            <a:r>
              <a:rPr lang="en" sz="800">
                <a:solidFill>
                  <a:srgbClr val="3367D6"/>
                </a:solidFill>
                <a:latin typeface="Times New Roman"/>
                <a:ea typeface="Times New Roman"/>
                <a:cs typeface="Times New Roman"/>
                <a:sym typeface="Times New Roman"/>
              </a:rPr>
              <a:t>AND</a:t>
            </a:r>
            <a:endParaRPr sz="800">
              <a:solidFill>
                <a:srgbClr val="3367D6"/>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800">
                <a:latin typeface="Times New Roman"/>
                <a:ea typeface="Times New Roman"/>
                <a:cs typeface="Times New Roman"/>
                <a:sym typeface="Times New Roman"/>
              </a:rPr>
              <a:t>USER.</a:t>
            </a:r>
            <a:r>
              <a:rPr lang="en" sz="800">
                <a:solidFill>
                  <a:srgbClr val="800000"/>
                </a:solidFill>
                <a:latin typeface="Times New Roman"/>
                <a:ea typeface="Times New Roman"/>
                <a:cs typeface="Times New Roman"/>
                <a:sym typeface="Times New Roman"/>
              </a:rPr>
              <a:t>ZIPCODE</a:t>
            </a:r>
            <a:r>
              <a:rPr lang="en" sz="800">
                <a:latin typeface="Times New Roman"/>
                <a:ea typeface="Times New Roman"/>
                <a:cs typeface="Times New Roman"/>
                <a:sym typeface="Times New Roman"/>
              </a:rPr>
              <a:t>=ADDRESS.ZIPCODE </a:t>
            </a:r>
            <a:r>
              <a:rPr lang="en" sz="800">
                <a:solidFill>
                  <a:srgbClr val="3367D6"/>
                </a:solidFill>
                <a:latin typeface="Times New Roman"/>
                <a:ea typeface="Times New Roman"/>
                <a:cs typeface="Times New Roman"/>
                <a:sym typeface="Times New Roman"/>
              </a:rPr>
              <a:t>AND</a:t>
            </a:r>
            <a:endParaRPr sz="800">
              <a:solidFill>
                <a:srgbClr val="3367D6"/>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800">
                <a:latin typeface="Times New Roman"/>
                <a:ea typeface="Times New Roman"/>
                <a:cs typeface="Times New Roman"/>
                <a:sym typeface="Times New Roman"/>
              </a:rPr>
              <a:t>USER.</a:t>
            </a:r>
            <a:r>
              <a:rPr lang="en" sz="800">
                <a:solidFill>
                  <a:srgbClr val="800000"/>
                </a:solidFill>
                <a:latin typeface="Times New Roman"/>
                <a:ea typeface="Times New Roman"/>
                <a:cs typeface="Times New Roman"/>
                <a:sym typeface="Times New Roman"/>
              </a:rPr>
              <a:t>USER_ID</a:t>
            </a:r>
            <a:r>
              <a:rPr lang="en" sz="800">
                <a:latin typeface="Times New Roman"/>
                <a:ea typeface="Times New Roman"/>
                <a:cs typeface="Times New Roman"/>
                <a:sym typeface="Times New Roman"/>
              </a:rPr>
              <a:t>=APP_USER.APP_USER_ID</a:t>
            </a:r>
            <a:endParaRPr sz="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800">
                <a:solidFill>
                  <a:srgbClr val="3367D6"/>
                </a:solidFill>
                <a:latin typeface="Times New Roman"/>
                <a:ea typeface="Times New Roman"/>
                <a:cs typeface="Times New Roman"/>
                <a:sym typeface="Times New Roman"/>
              </a:rPr>
              <a:t>ORDER</a:t>
            </a:r>
            <a:r>
              <a:rPr lang="en" sz="800">
                <a:latin typeface="Times New Roman"/>
                <a:ea typeface="Times New Roman"/>
                <a:cs typeface="Times New Roman"/>
                <a:sym typeface="Times New Roman"/>
              </a:rPr>
              <a:t> </a:t>
            </a:r>
            <a:r>
              <a:rPr lang="en" sz="800">
                <a:solidFill>
                  <a:srgbClr val="3367D6"/>
                </a:solidFill>
                <a:latin typeface="Times New Roman"/>
                <a:ea typeface="Times New Roman"/>
                <a:cs typeface="Times New Roman"/>
                <a:sym typeface="Times New Roman"/>
              </a:rPr>
              <a:t>BY</a:t>
            </a:r>
            <a:r>
              <a:rPr lang="en" sz="800">
                <a:latin typeface="Times New Roman"/>
                <a:ea typeface="Times New Roman"/>
                <a:cs typeface="Times New Roman"/>
                <a:sym typeface="Times New Roman"/>
              </a:rPr>
              <a:t> UserID</a:t>
            </a:r>
            <a:r>
              <a:rPr lang="en" sz="800">
                <a:solidFill>
                  <a:srgbClr val="37474F"/>
                </a:solidFill>
                <a:latin typeface="Times New Roman"/>
                <a:ea typeface="Times New Roman"/>
                <a:cs typeface="Times New Roman"/>
                <a:sym typeface="Times New Roman"/>
              </a:rPr>
              <a:t>)</a:t>
            </a:r>
            <a:r>
              <a:rPr lang="en" sz="800">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800">
              <a:solidFill>
                <a:srgbClr val="3367D6"/>
              </a:solidFill>
              <a:latin typeface="Times New Roman"/>
              <a:ea typeface="Times New Roman"/>
              <a:cs typeface="Times New Roman"/>
              <a:sym typeface="Times New Roman"/>
            </a:endParaRPr>
          </a:p>
        </p:txBody>
      </p:sp>
      <p:pic>
        <p:nvPicPr>
          <p:cNvPr id="192" name="Google Shape;192;p33"/>
          <p:cNvPicPr preferRelativeResize="0"/>
          <p:nvPr/>
        </p:nvPicPr>
        <p:blipFill>
          <a:blip r:embed="rId3">
            <a:alphaModFix/>
          </a:blip>
          <a:stretch>
            <a:fillRect/>
          </a:stretch>
        </p:blipFill>
        <p:spPr>
          <a:xfrm>
            <a:off x="5766300" y="846625"/>
            <a:ext cx="3225300" cy="401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236300" y="161950"/>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Stored Procedure</a:t>
            </a:r>
            <a:endParaRPr b="1" sz="2600">
              <a:latin typeface="Times New Roman"/>
              <a:ea typeface="Times New Roman"/>
              <a:cs typeface="Times New Roman"/>
              <a:sym typeface="Times New Roman"/>
            </a:endParaRPr>
          </a:p>
        </p:txBody>
      </p:sp>
      <p:sp>
        <p:nvSpPr>
          <p:cNvPr id="198" name="Google Shape;198;p34"/>
          <p:cNvSpPr txBox="1"/>
          <p:nvPr>
            <p:ph idx="1" type="body"/>
          </p:nvPr>
        </p:nvSpPr>
        <p:spPr>
          <a:xfrm>
            <a:off x="311700" y="775150"/>
            <a:ext cx="8520600" cy="4232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Created a stored procedure to get the number of infected cases for particular state. </a:t>
            </a:r>
            <a:endParaRPr sz="900">
              <a:solidFill>
                <a:srgbClr val="3367D6"/>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275"/>
              <a:buFont typeface="Arial"/>
              <a:buNone/>
            </a:pPr>
            <a:r>
              <a:rPr lang="en" sz="900">
                <a:solidFill>
                  <a:srgbClr val="3367D6"/>
                </a:solidFill>
                <a:latin typeface="Times New Roman"/>
                <a:ea typeface="Times New Roman"/>
                <a:cs typeface="Times New Roman"/>
                <a:sym typeface="Times New Roman"/>
              </a:rPr>
              <a:t>CREATE</a:t>
            </a:r>
            <a:r>
              <a:rPr lang="en" sz="900">
                <a:latin typeface="Times New Roman"/>
                <a:ea typeface="Times New Roman"/>
                <a:cs typeface="Times New Roman"/>
                <a:sym typeface="Times New Roman"/>
              </a:rPr>
              <a:t> </a:t>
            </a:r>
            <a:r>
              <a:rPr lang="en" sz="900">
                <a:solidFill>
                  <a:srgbClr val="3367D6"/>
                </a:solidFill>
                <a:latin typeface="Times New Roman"/>
                <a:ea typeface="Times New Roman"/>
                <a:cs typeface="Times New Roman"/>
                <a:sym typeface="Times New Roman"/>
              </a:rPr>
              <a:t>OR</a:t>
            </a:r>
            <a:r>
              <a:rPr lang="en" sz="900">
                <a:latin typeface="Times New Roman"/>
                <a:ea typeface="Times New Roman"/>
                <a:cs typeface="Times New Roman"/>
                <a:sym typeface="Times New Roman"/>
              </a:rPr>
              <a:t> </a:t>
            </a:r>
            <a:r>
              <a:rPr lang="en" sz="900">
                <a:solidFill>
                  <a:srgbClr val="3367D6"/>
                </a:solidFill>
                <a:latin typeface="Times New Roman"/>
                <a:ea typeface="Times New Roman"/>
                <a:cs typeface="Times New Roman"/>
                <a:sym typeface="Times New Roman"/>
              </a:rPr>
              <a:t>REPLACE</a:t>
            </a:r>
            <a:r>
              <a:rPr lang="en" sz="900">
                <a:latin typeface="Times New Roman"/>
                <a:ea typeface="Times New Roman"/>
                <a:cs typeface="Times New Roman"/>
                <a:sym typeface="Times New Roman"/>
              </a:rPr>
              <a:t> </a:t>
            </a:r>
            <a:r>
              <a:rPr lang="en" sz="900">
                <a:solidFill>
                  <a:srgbClr val="3367D6"/>
                </a:solidFill>
                <a:latin typeface="Times New Roman"/>
                <a:ea typeface="Times New Roman"/>
                <a:cs typeface="Times New Roman"/>
                <a:sym typeface="Times New Roman"/>
              </a:rPr>
              <a:t>PROCEDURE</a:t>
            </a:r>
            <a:r>
              <a:rPr lang="en" sz="900">
                <a:latin typeface="Times New Roman"/>
                <a:ea typeface="Times New Roman"/>
                <a:cs typeface="Times New Roman"/>
                <a:sym typeface="Times New Roman"/>
              </a:rPr>
              <a:t> CONTACT_TRACER.GetCovidCases </a:t>
            </a:r>
            <a:r>
              <a:rPr lang="en" sz="900">
                <a:solidFill>
                  <a:srgbClr val="37474F"/>
                </a:solidFill>
                <a:latin typeface="Times New Roman"/>
                <a:ea typeface="Times New Roman"/>
                <a:cs typeface="Times New Roman"/>
                <a:sym typeface="Times New Roman"/>
              </a:rPr>
              <a:t>(</a:t>
            </a:r>
            <a:r>
              <a:rPr lang="en" sz="900">
                <a:solidFill>
                  <a:srgbClr val="3367D6"/>
                </a:solidFill>
                <a:latin typeface="Times New Roman"/>
                <a:ea typeface="Times New Roman"/>
                <a:cs typeface="Times New Roman"/>
                <a:sym typeface="Times New Roman"/>
              </a:rPr>
              <a:t>IN</a:t>
            </a:r>
            <a:r>
              <a:rPr lang="en" sz="900">
                <a:latin typeface="Times New Roman"/>
                <a:ea typeface="Times New Roman"/>
                <a:cs typeface="Times New Roman"/>
                <a:sym typeface="Times New Roman"/>
              </a:rPr>
              <a:t> STATE_IN </a:t>
            </a:r>
            <a:r>
              <a:rPr lang="en" sz="900">
                <a:solidFill>
                  <a:srgbClr val="3367D6"/>
                </a:solidFill>
                <a:latin typeface="Times New Roman"/>
                <a:ea typeface="Times New Roman"/>
                <a:cs typeface="Times New Roman"/>
                <a:sym typeface="Times New Roman"/>
              </a:rPr>
              <a:t>STRING</a:t>
            </a:r>
            <a:r>
              <a:rPr lang="en" sz="900">
                <a:latin typeface="Times New Roman"/>
                <a:ea typeface="Times New Roman"/>
                <a:cs typeface="Times New Roman"/>
                <a:sym typeface="Times New Roman"/>
              </a:rPr>
              <a:t>, </a:t>
            </a:r>
            <a:r>
              <a:rPr lang="en" sz="900">
                <a:solidFill>
                  <a:srgbClr val="3367D6"/>
                </a:solidFill>
                <a:latin typeface="Times New Roman"/>
                <a:ea typeface="Times New Roman"/>
                <a:cs typeface="Times New Roman"/>
                <a:sym typeface="Times New Roman"/>
              </a:rPr>
              <a:t>OUT</a:t>
            </a:r>
            <a:r>
              <a:rPr lang="en" sz="900">
                <a:latin typeface="Times New Roman"/>
                <a:ea typeface="Times New Roman"/>
                <a:cs typeface="Times New Roman"/>
                <a:sym typeface="Times New Roman"/>
              </a:rPr>
              <a:t> </a:t>
            </a:r>
            <a:r>
              <a:rPr lang="en" sz="900">
                <a:solidFill>
                  <a:srgbClr val="3367D6"/>
                </a:solidFill>
                <a:latin typeface="Times New Roman"/>
                <a:ea typeface="Times New Roman"/>
                <a:cs typeface="Times New Roman"/>
                <a:sym typeface="Times New Roman"/>
              </a:rPr>
              <a:t>COUNT</a:t>
            </a:r>
            <a:r>
              <a:rPr lang="en" sz="900">
                <a:latin typeface="Times New Roman"/>
                <a:ea typeface="Times New Roman"/>
                <a:cs typeface="Times New Roman"/>
                <a:sym typeface="Times New Roman"/>
              </a:rPr>
              <a:t> INT64</a:t>
            </a:r>
            <a:r>
              <a:rPr lang="en" sz="900">
                <a:solidFill>
                  <a:srgbClr val="37474F"/>
                </a:solidFill>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275"/>
              <a:buFont typeface="Arial"/>
              <a:buNone/>
            </a:pPr>
            <a:r>
              <a:rPr lang="en" sz="900">
                <a:solidFill>
                  <a:srgbClr val="3367D6"/>
                </a:solidFill>
                <a:latin typeface="Times New Roman"/>
                <a:ea typeface="Times New Roman"/>
                <a:cs typeface="Times New Roman"/>
                <a:sym typeface="Times New Roman"/>
              </a:rPr>
              <a:t>BEGIN</a:t>
            </a:r>
            <a:endParaRPr sz="900">
              <a:solidFill>
                <a:srgbClr val="3367D6"/>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275"/>
              <a:buFont typeface="Arial"/>
              <a:buNone/>
            </a:pPr>
            <a:r>
              <a:rPr lang="en" sz="900">
                <a:solidFill>
                  <a:srgbClr val="3367D6"/>
                </a:solidFill>
                <a:latin typeface="Times New Roman"/>
                <a:ea typeface="Times New Roman"/>
                <a:cs typeface="Times New Roman"/>
                <a:sym typeface="Times New Roman"/>
              </a:rPr>
              <a:t>SET</a:t>
            </a:r>
            <a:r>
              <a:rPr lang="en" sz="900">
                <a:latin typeface="Times New Roman"/>
                <a:ea typeface="Times New Roman"/>
                <a:cs typeface="Times New Roman"/>
                <a:sym typeface="Times New Roman"/>
              </a:rPr>
              <a:t> </a:t>
            </a:r>
            <a:r>
              <a:rPr lang="en" sz="900">
                <a:solidFill>
                  <a:srgbClr val="800000"/>
                </a:solidFill>
                <a:latin typeface="Times New Roman"/>
                <a:ea typeface="Times New Roman"/>
                <a:cs typeface="Times New Roman"/>
                <a:sym typeface="Times New Roman"/>
              </a:rPr>
              <a:t>COUNT</a:t>
            </a:r>
            <a:r>
              <a:rPr lang="en" sz="900">
                <a:latin typeface="Times New Roman"/>
                <a:ea typeface="Times New Roman"/>
                <a:cs typeface="Times New Roman"/>
                <a:sym typeface="Times New Roman"/>
              </a:rPr>
              <a:t> = </a:t>
            </a:r>
            <a:r>
              <a:rPr lang="en" sz="900">
                <a:solidFill>
                  <a:srgbClr val="37474F"/>
                </a:solidFill>
                <a:latin typeface="Times New Roman"/>
                <a:ea typeface="Times New Roman"/>
                <a:cs typeface="Times New Roman"/>
                <a:sym typeface="Times New Roman"/>
              </a:rPr>
              <a:t>(</a:t>
            </a:r>
            <a:r>
              <a:rPr lang="en" sz="900">
                <a:solidFill>
                  <a:srgbClr val="3367D6"/>
                </a:solidFill>
                <a:latin typeface="Times New Roman"/>
                <a:ea typeface="Times New Roman"/>
                <a:cs typeface="Times New Roman"/>
                <a:sym typeface="Times New Roman"/>
              </a:rPr>
              <a:t>SELECT</a:t>
            </a:r>
            <a:r>
              <a:rPr lang="en" sz="900">
                <a:latin typeface="Times New Roman"/>
                <a:ea typeface="Times New Roman"/>
                <a:cs typeface="Times New Roman"/>
                <a:sym typeface="Times New Roman"/>
              </a:rPr>
              <a:t> </a:t>
            </a:r>
            <a:r>
              <a:rPr lang="en" sz="900">
                <a:solidFill>
                  <a:srgbClr val="3367D6"/>
                </a:solidFill>
                <a:latin typeface="Times New Roman"/>
                <a:ea typeface="Times New Roman"/>
                <a:cs typeface="Times New Roman"/>
                <a:sym typeface="Times New Roman"/>
              </a:rPr>
              <a:t>COUNT</a:t>
            </a:r>
            <a:r>
              <a:rPr lang="en" sz="900">
                <a:solidFill>
                  <a:srgbClr val="37474F"/>
                </a:solidFill>
                <a:latin typeface="Times New Roman"/>
                <a:ea typeface="Times New Roman"/>
                <a:cs typeface="Times New Roman"/>
                <a:sym typeface="Times New Roman"/>
              </a:rPr>
              <a:t>(</a:t>
            </a:r>
            <a:r>
              <a:rPr lang="en" sz="900">
                <a:latin typeface="Times New Roman"/>
                <a:ea typeface="Times New Roman"/>
                <a:cs typeface="Times New Roman"/>
                <a:sym typeface="Times New Roman"/>
              </a:rPr>
              <a:t>U.USER_ID</a:t>
            </a:r>
            <a:r>
              <a:rPr lang="en" sz="900">
                <a:solidFill>
                  <a:srgbClr val="37474F"/>
                </a:solidFill>
                <a:latin typeface="Times New Roman"/>
                <a:ea typeface="Times New Roman"/>
                <a:cs typeface="Times New Roman"/>
                <a:sym typeface="Times New Roman"/>
              </a:rPr>
              <a:t>)</a:t>
            </a:r>
            <a:endParaRPr sz="900">
              <a:solidFill>
                <a:srgbClr val="37474F"/>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275"/>
              <a:buFont typeface="Arial"/>
              <a:buNone/>
            </a:pPr>
            <a:r>
              <a:rPr lang="en" sz="900">
                <a:solidFill>
                  <a:srgbClr val="3367D6"/>
                </a:solidFill>
                <a:latin typeface="Times New Roman"/>
                <a:ea typeface="Times New Roman"/>
                <a:cs typeface="Times New Roman"/>
                <a:sym typeface="Times New Roman"/>
              </a:rPr>
              <a:t>FROM</a:t>
            </a:r>
            <a:r>
              <a:rPr lang="en" sz="900">
                <a:latin typeface="Times New Roman"/>
                <a:ea typeface="Times New Roman"/>
                <a:cs typeface="Times New Roman"/>
                <a:sym typeface="Times New Roman"/>
              </a:rPr>
              <a:t> CONTACT_TRACER.USER </a:t>
            </a:r>
            <a:r>
              <a:rPr lang="en" sz="900">
                <a:solidFill>
                  <a:srgbClr val="3367D6"/>
                </a:solidFill>
                <a:latin typeface="Times New Roman"/>
                <a:ea typeface="Times New Roman"/>
                <a:cs typeface="Times New Roman"/>
                <a:sym typeface="Times New Roman"/>
              </a:rPr>
              <a:t>AS</a:t>
            </a:r>
            <a:r>
              <a:rPr lang="en" sz="900">
                <a:latin typeface="Times New Roman"/>
                <a:ea typeface="Times New Roman"/>
                <a:cs typeface="Times New Roman"/>
                <a:sym typeface="Times New Roman"/>
              </a:rPr>
              <a:t> U</a:t>
            </a:r>
            <a:endParaRPr sz="900">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275"/>
              <a:buFont typeface="Arial"/>
              <a:buNone/>
            </a:pPr>
            <a:r>
              <a:rPr lang="en" sz="900">
                <a:solidFill>
                  <a:srgbClr val="3367D6"/>
                </a:solidFill>
                <a:latin typeface="Times New Roman"/>
                <a:ea typeface="Times New Roman"/>
                <a:cs typeface="Times New Roman"/>
                <a:sym typeface="Times New Roman"/>
              </a:rPr>
              <a:t>INNER</a:t>
            </a:r>
            <a:r>
              <a:rPr lang="en" sz="900">
                <a:latin typeface="Times New Roman"/>
                <a:ea typeface="Times New Roman"/>
                <a:cs typeface="Times New Roman"/>
                <a:sym typeface="Times New Roman"/>
              </a:rPr>
              <a:t> </a:t>
            </a:r>
            <a:r>
              <a:rPr lang="en" sz="900">
                <a:solidFill>
                  <a:srgbClr val="3367D6"/>
                </a:solidFill>
                <a:latin typeface="Times New Roman"/>
                <a:ea typeface="Times New Roman"/>
                <a:cs typeface="Times New Roman"/>
                <a:sym typeface="Times New Roman"/>
              </a:rPr>
              <a:t>JOIN</a:t>
            </a:r>
            <a:r>
              <a:rPr lang="en" sz="900">
                <a:latin typeface="Times New Roman"/>
                <a:ea typeface="Times New Roman"/>
                <a:cs typeface="Times New Roman"/>
                <a:sym typeface="Times New Roman"/>
              </a:rPr>
              <a:t> CONTACT_TRACER.ADDRESS </a:t>
            </a:r>
            <a:r>
              <a:rPr lang="en" sz="900">
                <a:solidFill>
                  <a:srgbClr val="3367D6"/>
                </a:solidFill>
                <a:latin typeface="Times New Roman"/>
                <a:ea typeface="Times New Roman"/>
                <a:cs typeface="Times New Roman"/>
                <a:sym typeface="Times New Roman"/>
              </a:rPr>
              <a:t>AS</a:t>
            </a:r>
            <a:r>
              <a:rPr lang="en" sz="900">
                <a:latin typeface="Times New Roman"/>
                <a:ea typeface="Times New Roman"/>
                <a:cs typeface="Times New Roman"/>
                <a:sym typeface="Times New Roman"/>
              </a:rPr>
              <a:t> A</a:t>
            </a:r>
            <a:endParaRPr sz="900">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275"/>
              <a:buFont typeface="Arial"/>
              <a:buNone/>
            </a:pPr>
            <a:r>
              <a:rPr lang="en" sz="900">
                <a:solidFill>
                  <a:srgbClr val="3367D6"/>
                </a:solidFill>
                <a:latin typeface="Times New Roman"/>
                <a:ea typeface="Times New Roman"/>
                <a:cs typeface="Times New Roman"/>
                <a:sym typeface="Times New Roman"/>
              </a:rPr>
              <a:t>ON</a:t>
            </a:r>
            <a:r>
              <a:rPr lang="en" sz="900">
                <a:latin typeface="Times New Roman"/>
                <a:ea typeface="Times New Roman"/>
                <a:cs typeface="Times New Roman"/>
                <a:sym typeface="Times New Roman"/>
              </a:rPr>
              <a:t> U.</a:t>
            </a:r>
            <a:r>
              <a:rPr lang="en" sz="900">
                <a:solidFill>
                  <a:srgbClr val="800000"/>
                </a:solidFill>
                <a:latin typeface="Times New Roman"/>
                <a:ea typeface="Times New Roman"/>
                <a:cs typeface="Times New Roman"/>
                <a:sym typeface="Times New Roman"/>
              </a:rPr>
              <a:t>ZIPCODE</a:t>
            </a:r>
            <a:r>
              <a:rPr lang="en" sz="900">
                <a:latin typeface="Times New Roman"/>
                <a:ea typeface="Times New Roman"/>
                <a:cs typeface="Times New Roman"/>
                <a:sym typeface="Times New Roman"/>
              </a:rPr>
              <a:t> = A.ZIPCODE </a:t>
            </a:r>
            <a:endParaRPr sz="900">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275"/>
              <a:buFont typeface="Arial"/>
              <a:buNone/>
            </a:pPr>
            <a:r>
              <a:rPr lang="en" sz="900">
                <a:solidFill>
                  <a:srgbClr val="3367D6"/>
                </a:solidFill>
                <a:latin typeface="Times New Roman"/>
                <a:ea typeface="Times New Roman"/>
                <a:cs typeface="Times New Roman"/>
                <a:sym typeface="Times New Roman"/>
              </a:rPr>
              <a:t>WHERE</a:t>
            </a:r>
            <a:r>
              <a:rPr lang="en" sz="900">
                <a:latin typeface="Times New Roman"/>
                <a:ea typeface="Times New Roman"/>
                <a:cs typeface="Times New Roman"/>
                <a:sym typeface="Times New Roman"/>
              </a:rPr>
              <a:t> U.</a:t>
            </a:r>
            <a:r>
              <a:rPr lang="en" sz="900">
                <a:solidFill>
                  <a:srgbClr val="800000"/>
                </a:solidFill>
                <a:latin typeface="Times New Roman"/>
                <a:ea typeface="Times New Roman"/>
                <a:cs typeface="Times New Roman"/>
                <a:sym typeface="Times New Roman"/>
              </a:rPr>
              <a:t>INFECTION_STATUS</a:t>
            </a:r>
            <a:r>
              <a:rPr lang="en" sz="900">
                <a:latin typeface="Times New Roman"/>
                <a:ea typeface="Times New Roman"/>
                <a:cs typeface="Times New Roman"/>
                <a:sym typeface="Times New Roman"/>
              </a:rPr>
              <a:t> = </a:t>
            </a:r>
            <a:r>
              <a:rPr lang="en" sz="900">
                <a:solidFill>
                  <a:srgbClr val="0D904F"/>
                </a:solidFill>
                <a:latin typeface="Times New Roman"/>
                <a:ea typeface="Times New Roman"/>
                <a:cs typeface="Times New Roman"/>
                <a:sym typeface="Times New Roman"/>
              </a:rPr>
              <a:t>'infected'</a:t>
            </a:r>
            <a:r>
              <a:rPr lang="en" sz="900">
                <a:latin typeface="Times New Roman"/>
                <a:ea typeface="Times New Roman"/>
                <a:cs typeface="Times New Roman"/>
                <a:sym typeface="Times New Roman"/>
              </a:rPr>
              <a:t> </a:t>
            </a:r>
            <a:r>
              <a:rPr lang="en" sz="900">
                <a:solidFill>
                  <a:srgbClr val="3367D6"/>
                </a:solidFill>
                <a:latin typeface="Times New Roman"/>
                <a:ea typeface="Times New Roman"/>
                <a:cs typeface="Times New Roman"/>
                <a:sym typeface="Times New Roman"/>
              </a:rPr>
              <a:t>AND</a:t>
            </a:r>
            <a:endParaRPr sz="900">
              <a:solidFill>
                <a:srgbClr val="3367D6"/>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275"/>
              <a:buFont typeface="Arial"/>
              <a:buNone/>
            </a:pPr>
            <a:r>
              <a:rPr lang="en" sz="900">
                <a:latin typeface="Times New Roman"/>
                <a:ea typeface="Times New Roman"/>
                <a:cs typeface="Times New Roman"/>
                <a:sym typeface="Times New Roman"/>
              </a:rPr>
              <a:t>A.</a:t>
            </a:r>
            <a:r>
              <a:rPr lang="en" sz="900">
                <a:solidFill>
                  <a:srgbClr val="800000"/>
                </a:solidFill>
                <a:latin typeface="Times New Roman"/>
                <a:ea typeface="Times New Roman"/>
                <a:cs typeface="Times New Roman"/>
                <a:sym typeface="Times New Roman"/>
              </a:rPr>
              <a:t>STATE</a:t>
            </a:r>
            <a:r>
              <a:rPr lang="en" sz="900">
                <a:latin typeface="Times New Roman"/>
                <a:ea typeface="Times New Roman"/>
                <a:cs typeface="Times New Roman"/>
                <a:sym typeface="Times New Roman"/>
              </a:rPr>
              <a:t> = STATE_IN</a:t>
            </a:r>
            <a:endParaRPr sz="900">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275"/>
              <a:buFont typeface="Arial"/>
              <a:buNone/>
            </a:pPr>
            <a:r>
              <a:rPr lang="en" sz="900">
                <a:solidFill>
                  <a:srgbClr val="37474F"/>
                </a:solidFill>
                <a:latin typeface="Times New Roman"/>
                <a:ea typeface="Times New Roman"/>
                <a:cs typeface="Times New Roman"/>
                <a:sym typeface="Times New Roman"/>
              </a:rPr>
              <a:t>)</a:t>
            </a:r>
            <a:r>
              <a:rPr lang="en"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lnSpc>
                <a:spcPct val="80000"/>
              </a:lnSpc>
              <a:spcBef>
                <a:spcPts val="1200"/>
              </a:spcBef>
              <a:spcAft>
                <a:spcPts val="0"/>
              </a:spcAft>
              <a:buSzPts val="275"/>
              <a:buNone/>
            </a:pPr>
            <a:r>
              <a:rPr lang="en" sz="900">
                <a:solidFill>
                  <a:srgbClr val="3367D6"/>
                </a:solidFill>
                <a:latin typeface="Times New Roman"/>
                <a:ea typeface="Times New Roman"/>
                <a:cs typeface="Times New Roman"/>
                <a:sym typeface="Times New Roman"/>
              </a:rPr>
              <a:t>END</a:t>
            </a:r>
            <a:r>
              <a:rPr lang="en"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lnSpc>
                <a:spcPct val="80000"/>
              </a:lnSpc>
              <a:spcBef>
                <a:spcPts val="1200"/>
              </a:spcBef>
              <a:spcAft>
                <a:spcPts val="0"/>
              </a:spcAft>
              <a:buSzPts val="275"/>
              <a:buNone/>
            </a:pPr>
            <a:r>
              <a:rPr lang="en" sz="900">
                <a:solidFill>
                  <a:srgbClr val="3367D6"/>
                </a:solidFill>
                <a:latin typeface="Times New Roman"/>
                <a:ea typeface="Times New Roman"/>
                <a:cs typeface="Times New Roman"/>
                <a:sym typeface="Times New Roman"/>
              </a:rPr>
              <a:t>DECLARE</a:t>
            </a:r>
            <a:r>
              <a:rPr lang="en" sz="900">
                <a:latin typeface="Times New Roman"/>
                <a:ea typeface="Times New Roman"/>
                <a:cs typeface="Times New Roman"/>
                <a:sym typeface="Times New Roman"/>
              </a:rPr>
              <a:t> </a:t>
            </a:r>
            <a:r>
              <a:rPr lang="en" sz="900">
                <a:solidFill>
                  <a:srgbClr val="3367D6"/>
                </a:solidFill>
                <a:latin typeface="Times New Roman"/>
                <a:ea typeface="Times New Roman"/>
                <a:cs typeface="Times New Roman"/>
                <a:sym typeface="Times New Roman"/>
              </a:rPr>
              <a:t>COUNT</a:t>
            </a:r>
            <a:r>
              <a:rPr lang="en" sz="900">
                <a:latin typeface="Times New Roman"/>
                <a:ea typeface="Times New Roman"/>
                <a:cs typeface="Times New Roman"/>
                <a:sym typeface="Times New Roman"/>
              </a:rPr>
              <a:t> INT64;</a:t>
            </a:r>
            <a:endParaRPr sz="900">
              <a:latin typeface="Times New Roman"/>
              <a:ea typeface="Times New Roman"/>
              <a:cs typeface="Times New Roman"/>
              <a:sym typeface="Times New Roman"/>
            </a:endParaRPr>
          </a:p>
          <a:p>
            <a:pPr indent="0" lvl="0" marL="0" rtl="0" algn="l">
              <a:lnSpc>
                <a:spcPct val="80000"/>
              </a:lnSpc>
              <a:spcBef>
                <a:spcPts val="1200"/>
              </a:spcBef>
              <a:spcAft>
                <a:spcPts val="0"/>
              </a:spcAft>
              <a:buSzPts val="275"/>
              <a:buNone/>
            </a:pPr>
            <a:r>
              <a:rPr lang="en" sz="900">
                <a:solidFill>
                  <a:srgbClr val="3367D6"/>
                </a:solidFill>
                <a:latin typeface="Times New Roman"/>
                <a:ea typeface="Times New Roman"/>
                <a:cs typeface="Times New Roman"/>
                <a:sym typeface="Times New Roman"/>
              </a:rPr>
              <a:t>DECLARE</a:t>
            </a:r>
            <a:r>
              <a:rPr lang="en" sz="900">
                <a:latin typeface="Times New Roman"/>
                <a:ea typeface="Times New Roman"/>
                <a:cs typeface="Times New Roman"/>
                <a:sym typeface="Times New Roman"/>
              </a:rPr>
              <a:t> STATE_NAME </a:t>
            </a:r>
            <a:r>
              <a:rPr lang="en" sz="900">
                <a:solidFill>
                  <a:srgbClr val="3367D6"/>
                </a:solidFill>
                <a:latin typeface="Times New Roman"/>
                <a:ea typeface="Times New Roman"/>
                <a:cs typeface="Times New Roman"/>
                <a:sym typeface="Times New Roman"/>
              </a:rPr>
              <a:t>STRING</a:t>
            </a:r>
            <a:r>
              <a:rPr lang="en" sz="900">
                <a:latin typeface="Times New Roman"/>
                <a:ea typeface="Times New Roman"/>
                <a:cs typeface="Times New Roman"/>
                <a:sym typeface="Times New Roman"/>
              </a:rPr>
              <a:t> </a:t>
            </a:r>
            <a:r>
              <a:rPr lang="en" sz="900">
                <a:solidFill>
                  <a:srgbClr val="3367D6"/>
                </a:solidFill>
                <a:latin typeface="Times New Roman"/>
                <a:ea typeface="Times New Roman"/>
                <a:cs typeface="Times New Roman"/>
                <a:sym typeface="Times New Roman"/>
              </a:rPr>
              <a:t>DEFAULT</a:t>
            </a:r>
            <a:r>
              <a:rPr lang="en" sz="900">
                <a:latin typeface="Times New Roman"/>
                <a:ea typeface="Times New Roman"/>
                <a:cs typeface="Times New Roman"/>
                <a:sym typeface="Times New Roman"/>
              </a:rPr>
              <a:t> </a:t>
            </a:r>
            <a:r>
              <a:rPr lang="en" sz="900">
                <a:solidFill>
                  <a:srgbClr val="0D904F"/>
                </a:solidFill>
                <a:latin typeface="Times New Roman"/>
                <a:ea typeface="Times New Roman"/>
                <a:cs typeface="Times New Roman"/>
                <a:sym typeface="Times New Roman"/>
              </a:rPr>
              <a:t>'Michigan'</a:t>
            </a:r>
            <a:r>
              <a:rPr lang="en"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lnSpc>
                <a:spcPct val="80000"/>
              </a:lnSpc>
              <a:spcBef>
                <a:spcPts val="1200"/>
              </a:spcBef>
              <a:spcAft>
                <a:spcPts val="0"/>
              </a:spcAft>
              <a:buSzPts val="275"/>
              <a:buNone/>
            </a:pPr>
            <a:r>
              <a:rPr lang="en" sz="900">
                <a:solidFill>
                  <a:srgbClr val="3367D6"/>
                </a:solidFill>
                <a:latin typeface="Times New Roman"/>
                <a:ea typeface="Times New Roman"/>
                <a:cs typeface="Times New Roman"/>
                <a:sym typeface="Times New Roman"/>
              </a:rPr>
              <a:t>CALL</a:t>
            </a:r>
            <a:r>
              <a:rPr lang="en" sz="900">
                <a:latin typeface="Times New Roman"/>
                <a:ea typeface="Times New Roman"/>
                <a:cs typeface="Times New Roman"/>
                <a:sym typeface="Times New Roman"/>
              </a:rPr>
              <a:t> CONTACT_TRACER.GetCovidCases(STATE_NAME, </a:t>
            </a:r>
            <a:r>
              <a:rPr lang="en" sz="900">
                <a:solidFill>
                  <a:srgbClr val="3367D6"/>
                </a:solidFill>
                <a:latin typeface="Times New Roman"/>
                <a:ea typeface="Times New Roman"/>
                <a:cs typeface="Times New Roman"/>
                <a:sym typeface="Times New Roman"/>
              </a:rPr>
              <a:t>COUNT</a:t>
            </a:r>
            <a:r>
              <a:rPr lang="en" sz="900">
                <a:solidFill>
                  <a:srgbClr val="37474F"/>
                </a:solidFill>
                <a:latin typeface="Times New Roman"/>
                <a:ea typeface="Times New Roman"/>
                <a:cs typeface="Times New Roman"/>
                <a:sym typeface="Times New Roman"/>
              </a:rPr>
              <a:t>)</a:t>
            </a:r>
            <a:r>
              <a:rPr lang="en"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lnSpc>
                <a:spcPct val="130000"/>
              </a:lnSpc>
              <a:spcBef>
                <a:spcPts val="1200"/>
              </a:spcBef>
              <a:spcAft>
                <a:spcPts val="0"/>
              </a:spcAft>
              <a:buSzPts val="275"/>
              <a:buNone/>
            </a:pPr>
            <a:r>
              <a:rPr lang="en" sz="900">
                <a:solidFill>
                  <a:srgbClr val="3367D6"/>
                </a:solidFill>
                <a:latin typeface="Times New Roman"/>
                <a:ea typeface="Times New Roman"/>
                <a:cs typeface="Times New Roman"/>
                <a:sym typeface="Times New Roman"/>
              </a:rPr>
              <a:t>SELECT</a:t>
            </a:r>
            <a:r>
              <a:rPr lang="en" sz="900">
                <a:latin typeface="Times New Roman"/>
                <a:ea typeface="Times New Roman"/>
                <a:cs typeface="Times New Roman"/>
                <a:sym typeface="Times New Roman"/>
              </a:rPr>
              <a:t> STATE_NAME, </a:t>
            </a:r>
            <a:r>
              <a:rPr lang="en" sz="900">
                <a:solidFill>
                  <a:srgbClr val="3367D6"/>
                </a:solidFill>
                <a:latin typeface="Times New Roman"/>
                <a:ea typeface="Times New Roman"/>
                <a:cs typeface="Times New Roman"/>
                <a:sym typeface="Times New Roman"/>
              </a:rPr>
              <a:t>COUNT</a:t>
            </a:r>
            <a:endParaRPr sz="900">
              <a:latin typeface="Times New Roman"/>
              <a:ea typeface="Times New Roman"/>
              <a:cs typeface="Times New Roman"/>
              <a:sym typeface="Times New Roman"/>
            </a:endParaRPr>
          </a:p>
          <a:p>
            <a:pPr indent="0" lvl="0" marL="0" rtl="0" algn="l">
              <a:lnSpc>
                <a:spcPct val="130000"/>
              </a:lnSpc>
              <a:spcBef>
                <a:spcPts val="1200"/>
              </a:spcBef>
              <a:spcAft>
                <a:spcPts val="1200"/>
              </a:spcAft>
              <a:buClr>
                <a:schemeClr val="dk1"/>
              </a:buClr>
              <a:buSzPts val="275"/>
              <a:buFont typeface="Arial"/>
              <a:buNone/>
            </a:pPr>
            <a:r>
              <a:t/>
            </a:r>
            <a:endParaRPr sz="225">
              <a:latin typeface="Times New Roman"/>
              <a:ea typeface="Times New Roman"/>
              <a:cs typeface="Times New Roman"/>
              <a:sym typeface="Times New Roman"/>
            </a:endParaRPr>
          </a:p>
        </p:txBody>
      </p:sp>
      <p:pic>
        <p:nvPicPr>
          <p:cNvPr id="199" name="Google Shape;199;p34"/>
          <p:cNvPicPr preferRelativeResize="0"/>
          <p:nvPr/>
        </p:nvPicPr>
        <p:blipFill>
          <a:blip r:embed="rId3">
            <a:alphaModFix/>
          </a:blip>
          <a:stretch>
            <a:fillRect/>
          </a:stretch>
        </p:blipFill>
        <p:spPr>
          <a:xfrm>
            <a:off x="5227125" y="1714500"/>
            <a:ext cx="3417125" cy="2132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Conclusion</a:t>
            </a:r>
            <a:endParaRPr b="1" sz="2600">
              <a:latin typeface="Times New Roman"/>
              <a:ea typeface="Times New Roman"/>
              <a:cs typeface="Times New Roman"/>
              <a:sym typeface="Times New Roman"/>
            </a:endParaRPr>
          </a:p>
        </p:txBody>
      </p:sp>
      <p:sp>
        <p:nvSpPr>
          <p:cNvPr id="205" name="Google Shape;205;p35"/>
          <p:cNvSpPr txBox="1"/>
          <p:nvPr>
            <p:ph idx="1" type="body"/>
          </p:nvPr>
        </p:nvSpPr>
        <p:spPr>
          <a:xfrm>
            <a:off x="311700" y="1097000"/>
            <a:ext cx="8520600" cy="3573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The proposed system will help in controlling the spread of COVID-19 disease when implemented as a complete system i.e COVID-19 contact Tracing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To create the Contact Tracing Database, first we analyzed the situation, we defined business rules and designed models, then loaded the data into the database and  then tested and evaluated.</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proposal states that by using simple applications one can create a public health monitoring system. In conclusion, we believe that implementing such a database system will automate the process of Contact Tracing. </a:t>
            </a:r>
            <a:endParaRPr sz="1500">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Future Work</a:t>
            </a:r>
            <a:endParaRPr b="1" sz="2600">
              <a:latin typeface="Times New Roman"/>
              <a:ea typeface="Times New Roman"/>
              <a:cs typeface="Times New Roman"/>
              <a:sym typeface="Times New Roman"/>
            </a:endParaRPr>
          </a:p>
        </p:txBody>
      </p:sp>
      <p:sp>
        <p:nvSpPr>
          <p:cNvPr id="211" name="Google Shape;211;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1200"/>
              </a:spcBef>
              <a:spcAft>
                <a:spcPts val="0"/>
              </a:spcAft>
              <a:buSzPts val="1400"/>
              <a:buFont typeface="Times New Roman"/>
              <a:buChar char="●"/>
            </a:pPr>
            <a:r>
              <a:rPr lang="en" sz="1500">
                <a:latin typeface="Times New Roman"/>
                <a:ea typeface="Times New Roman"/>
                <a:cs typeface="Times New Roman"/>
                <a:sym typeface="Times New Roman"/>
              </a:rPr>
              <a:t>The database designed for COVID-19 Contact tracing can be used for generic contact tracing and for other analytical use cases as well.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 addition, people surveys can be conducted for users where they are asked to update about their symptoms, body temperature which can then be used as added information to track people infected with disease.	</a:t>
            </a:r>
            <a:r>
              <a:rPr lang="en" sz="12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37"/>
          <p:cNvSpPr txBox="1"/>
          <p:nvPr>
            <p:ph idx="1" type="body"/>
          </p:nvPr>
        </p:nvSpPr>
        <p:spPr>
          <a:xfrm>
            <a:off x="311700" y="2064100"/>
            <a:ext cx="8520600" cy="1829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sz="2600">
                <a:solidFill>
                  <a:schemeClr val="dk1"/>
                </a:solidFill>
                <a:latin typeface="Times New Roman"/>
                <a:ea typeface="Times New Roman"/>
                <a:cs typeface="Times New Roman"/>
                <a:sym typeface="Times New Roman"/>
              </a:rPr>
              <a:t>THANK</a:t>
            </a:r>
            <a:r>
              <a:rPr lang="en" sz="2800">
                <a:solidFill>
                  <a:schemeClr val="dk1"/>
                </a:solidFill>
              </a:rPr>
              <a:t> </a:t>
            </a:r>
            <a:r>
              <a:rPr b="1" lang="en" sz="2600">
                <a:solidFill>
                  <a:schemeClr val="dk1"/>
                </a:solidFill>
                <a:latin typeface="Times New Roman"/>
                <a:ea typeface="Times New Roman"/>
                <a:cs typeface="Times New Roman"/>
                <a:sym typeface="Times New Roman"/>
              </a:rPr>
              <a:t>YOU</a:t>
            </a:r>
            <a:endParaRPr b="1"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Overview of Project</a:t>
            </a:r>
            <a:endParaRPr>
              <a:latin typeface="Times New Roman"/>
              <a:ea typeface="Times New Roman"/>
              <a:cs typeface="Times New Roman"/>
              <a:sym typeface="Times New Roman"/>
            </a:endParaRPr>
          </a:p>
        </p:txBody>
      </p:sp>
      <p:sp>
        <p:nvSpPr>
          <p:cNvPr id="73" name="Google Shape;73;p15"/>
          <p:cNvSpPr txBox="1"/>
          <p:nvPr>
            <p:ph idx="1" type="body"/>
          </p:nvPr>
        </p:nvSpPr>
        <p:spPr>
          <a:xfrm>
            <a:off x="311700" y="1123600"/>
            <a:ext cx="8520600" cy="3963900"/>
          </a:xfrm>
          <a:prstGeom prst="rect">
            <a:avLst/>
          </a:prstGeom>
        </p:spPr>
        <p:txBody>
          <a:bodyPr anchorCtr="0" anchor="t" bIns="91425" lIns="91425" spcFirstLastPara="1" rIns="91425" wrap="square" tIns="91425">
            <a:normAutofit fontScale="85000"/>
          </a:bodyPr>
          <a:lstStyle/>
          <a:p>
            <a:pPr indent="-352538" lvl="0" marL="457200" rtl="0" algn="l">
              <a:lnSpc>
                <a:spcPct val="150000"/>
              </a:lnSpc>
              <a:spcBef>
                <a:spcPts val="1200"/>
              </a:spcBef>
              <a:spcAft>
                <a:spcPts val="0"/>
              </a:spcAft>
              <a:buClr>
                <a:schemeClr val="dk1"/>
              </a:buClr>
              <a:buSzPct val="100000"/>
              <a:buFont typeface="Times New Roman"/>
              <a:buChar char="●"/>
            </a:pPr>
            <a:r>
              <a:rPr lang="en" sz="2296">
                <a:solidFill>
                  <a:schemeClr val="dk1"/>
                </a:solidFill>
                <a:latin typeface="Times New Roman"/>
                <a:ea typeface="Times New Roman"/>
                <a:cs typeface="Times New Roman"/>
                <a:sym typeface="Times New Roman"/>
              </a:rPr>
              <a:t>The main idea of our project is to keep track of information about people who have come in contact with the person infected by </a:t>
            </a:r>
            <a:r>
              <a:rPr lang="en" sz="2296">
                <a:solidFill>
                  <a:schemeClr val="dk1"/>
                </a:solidFill>
                <a:latin typeface="Times New Roman"/>
                <a:ea typeface="Times New Roman"/>
                <a:cs typeface="Times New Roman"/>
                <a:sym typeface="Times New Roman"/>
              </a:rPr>
              <a:t>Covid-19</a:t>
            </a:r>
            <a:r>
              <a:rPr lang="en" sz="2296">
                <a:solidFill>
                  <a:schemeClr val="dk1"/>
                </a:solidFill>
                <a:latin typeface="Times New Roman"/>
                <a:ea typeface="Times New Roman"/>
                <a:cs typeface="Times New Roman"/>
                <a:sym typeface="Times New Roman"/>
              </a:rPr>
              <a:t>. </a:t>
            </a:r>
            <a:endParaRPr sz="2296">
              <a:solidFill>
                <a:schemeClr val="dk1"/>
              </a:solidFill>
              <a:latin typeface="Times New Roman"/>
              <a:ea typeface="Times New Roman"/>
              <a:cs typeface="Times New Roman"/>
              <a:sym typeface="Times New Roman"/>
            </a:endParaRPr>
          </a:p>
          <a:p>
            <a:pPr indent="-352538" lvl="0" marL="457200" rtl="0" algn="l">
              <a:lnSpc>
                <a:spcPct val="150000"/>
              </a:lnSpc>
              <a:spcBef>
                <a:spcPts val="0"/>
              </a:spcBef>
              <a:spcAft>
                <a:spcPts val="0"/>
              </a:spcAft>
              <a:buClr>
                <a:schemeClr val="dk1"/>
              </a:buClr>
              <a:buSzPct val="100000"/>
              <a:buFont typeface="Times New Roman"/>
              <a:buChar char="●"/>
            </a:pPr>
            <a:r>
              <a:rPr lang="en" sz="2296">
                <a:solidFill>
                  <a:schemeClr val="dk1"/>
                </a:solidFill>
                <a:latin typeface="Times New Roman"/>
                <a:ea typeface="Times New Roman"/>
                <a:cs typeface="Times New Roman"/>
                <a:sym typeface="Times New Roman"/>
              </a:rPr>
              <a:t>The GPS location tracker is used to track the user’s location</a:t>
            </a:r>
            <a:r>
              <a:rPr lang="en" sz="2296">
                <a:latin typeface="Times New Roman"/>
                <a:ea typeface="Times New Roman"/>
                <a:cs typeface="Times New Roman"/>
                <a:sym typeface="Times New Roman"/>
              </a:rPr>
              <a:t>.</a:t>
            </a:r>
            <a:r>
              <a:rPr lang="en" sz="2296">
                <a:solidFill>
                  <a:schemeClr val="dk1"/>
                </a:solidFill>
                <a:latin typeface="Times New Roman"/>
                <a:ea typeface="Times New Roman"/>
                <a:cs typeface="Times New Roman"/>
                <a:sym typeface="Times New Roman"/>
              </a:rPr>
              <a:t> Additionally, information about labs and tests conducted in particular cities is maintained.</a:t>
            </a:r>
            <a:endParaRPr sz="2296">
              <a:solidFill>
                <a:schemeClr val="dk1"/>
              </a:solidFill>
              <a:latin typeface="Times New Roman"/>
              <a:ea typeface="Times New Roman"/>
              <a:cs typeface="Times New Roman"/>
              <a:sym typeface="Times New Roman"/>
            </a:endParaRPr>
          </a:p>
          <a:p>
            <a:pPr indent="-352538" lvl="0" marL="457200" rtl="0" algn="l">
              <a:lnSpc>
                <a:spcPct val="150000"/>
              </a:lnSpc>
              <a:spcBef>
                <a:spcPts val="0"/>
              </a:spcBef>
              <a:spcAft>
                <a:spcPts val="0"/>
              </a:spcAft>
              <a:buSzPct val="100000"/>
              <a:buFont typeface="Times New Roman"/>
              <a:buChar char="●"/>
            </a:pPr>
            <a:r>
              <a:rPr lang="en" sz="2296">
                <a:latin typeface="Times New Roman"/>
                <a:ea typeface="Times New Roman"/>
                <a:cs typeface="Times New Roman"/>
                <a:sym typeface="Times New Roman"/>
              </a:rPr>
              <a:t>Users are tracked to check if they have come in contact with an infected user based on tests conducted in a lab at a particular city.</a:t>
            </a:r>
            <a:r>
              <a:rPr b="1" lang="en" sz="2296">
                <a:latin typeface="Times New Roman"/>
                <a:ea typeface="Times New Roman"/>
                <a:cs typeface="Times New Roman"/>
                <a:sym typeface="Times New Roman"/>
              </a:rPr>
              <a:t>	</a:t>
            </a:r>
            <a:endParaRPr sz="2296">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330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3750"/>
              <a:buFont typeface="Arial"/>
              <a:buNone/>
            </a:pPr>
            <a:r>
              <a:rPr b="1" lang="en" sz="2933">
                <a:latin typeface="Times New Roman"/>
                <a:ea typeface="Times New Roman"/>
                <a:cs typeface="Times New Roman"/>
                <a:sym typeface="Times New Roman"/>
              </a:rPr>
              <a:t>Overview of Project , cont’d</a:t>
            </a:r>
            <a:endParaRPr sz="3133">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9" name="Google Shape;79;p16"/>
          <p:cNvSpPr txBox="1"/>
          <p:nvPr>
            <p:ph idx="1" type="body"/>
          </p:nvPr>
        </p:nvSpPr>
        <p:spPr>
          <a:xfrm>
            <a:off x="311700" y="989250"/>
            <a:ext cx="8520600" cy="4001400"/>
          </a:xfrm>
          <a:prstGeom prst="rect">
            <a:avLst/>
          </a:prstGeom>
        </p:spPr>
        <p:txBody>
          <a:bodyPr anchorCtr="0" anchor="t" bIns="91425" lIns="91425" spcFirstLastPara="1" rIns="91425" wrap="square" tIns="91425">
            <a:normAutofit fontScale="47500" lnSpcReduction="20000"/>
          </a:bodyPr>
          <a:lstStyle/>
          <a:p>
            <a:pPr indent="-330596" lvl="0" marL="457200" rtl="0" algn="l">
              <a:lnSpc>
                <a:spcPct val="150000"/>
              </a:lnSpc>
              <a:spcBef>
                <a:spcPts val="1200"/>
              </a:spcBef>
              <a:spcAft>
                <a:spcPts val="0"/>
              </a:spcAft>
              <a:buClr>
                <a:schemeClr val="dk1"/>
              </a:buClr>
              <a:buSzPct val="100000"/>
              <a:buFont typeface="Times New Roman"/>
              <a:buChar char="●"/>
            </a:pPr>
            <a:r>
              <a:rPr lang="en" sz="3381">
                <a:solidFill>
                  <a:schemeClr val="dk1"/>
                </a:solidFill>
                <a:latin typeface="Times New Roman"/>
                <a:ea typeface="Times New Roman"/>
                <a:cs typeface="Times New Roman"/>
                <a:sym typeface="Times New Roman"/>
              </a:rPr>
              <a:t>Health track admin is the one who can see the information about users and they get notified if the user is infected, in a region where the health check admin holds responsibility.</a:t>
            </a:r>
            <a:endParaRPr sz="3381">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3381">
                <a:solidFill>
                  <a:schemeClr val="dk1"/>
                </a:solidFill>
                <a:latin typeface="Times New Roman"/>
                <a:ea typeface="Times New Roman"/>
                <a:cs typeface="Times New Roman"/>
                <a:sym typeface="Times New Roman"/>
              </a:rPr>
              <a:t>The risk of having contracted Covid-19 depends on the following factors:</a:t>
            </a:r>
            <a:endParaRPr sz="3381">
              <a:solidFill>
                <a:schemeClr val="dk1"/>
              </a:solidFill>
              <a:latin typeface="Times New Roman"/>
              <a:ea typeface="Times New Roman"/>
              <a:cs typeface="Times New Roman"/>
              <a:sym typeface="Times New Roman"/>
            </a:endParaRPr>
          </a:p>
          <a:p>
            <a:pPr indent="-330596" lvl="0" marL="457200" rtl="0" algn="l">
              <a:lnSpc>
                <a:spcPct val="150000"/>
              </a:lnSpc>
              <a:spcBef>
                <a:spcPts val="1200"/>
              </a:spcBef>
              <a:spcAft>
                <a:spcPts val="0"/>
              </a:spcAft>
              <a:buClr>
                <a:schemeClr val="dk1"/>
              </a:buClr>
              <a:buSzPct val="100000"/>
              <a:buFont typeface="Times New Roman"/>
              <a:buChar char="●"/>
            </a:pPr>
            <a:r>
              <a:rPr lang="en" sz="3381">
                <a:solidFill>
                  <a:schemeClr val="dk1"/>
                </a:solidFill>
                <a:latin typeface="Times New Roman"/>
                <a:ea typeface="Times New Roman"/>
                <a:cs typeface="Times New Roman"/>
                <a:sym typeface="Times New Roman"/>
              </a:rPr>
              <a:t>Individuals having medical conditions which compromises their immunity.</a:t>
            </a:r>
            <a:endParaRPr sz="3381">
              <a:solidFill>
                <a:schemeClr val="dk1"/>
              </a:solidFill>
              <a:latin typeface="Times New Roman"/>
              <a:ea typeface="Times New Roman"/>
              <a:cs typeface="Times New Roman"/>
              <a:sym typeface="Times New Roman"/>
            </a:endParaRPr>
          </a:p>
          <a:p>
            <a:pPr indent="-330596" lvl="0" marL="457200" rtl="0" algn="l">
              <a:lnSpc>
                <a:spcPct val="150000"/>
              </a:lnSpc>
              <a:spcBef>
                <a:spcPts val="0"/>
              </a:spcBef>
              <a:spcAft>
                <a:spcPts val="0"/>
              </a:spcAft>
              <a:buClr>
                <a:schemeClr val="dk1"/>
              </a:buClr>
              <a:buSzPct val="100000"/>
              <a:buFont typeface="Times New Roman"/>
              <a:buChar char="●"/>
            </a:pPr>
            <a:r>
              <a:rPr lang="en" sz="3381">
                <a:solidFill>
                  <a:schemeClr val="dk1"/>
                </a:solidFill>
                <a:latin typeface="Times New Roman"/>
                <a:ea typeface="Times New Roman"/>
                <a:cs typeface="Times New Roman"/>
                <a:sym typeface="Times New Roman"/>
              </a:rPr>
              <a:t>Individual’s travel history within a given period of time.</a:t>
            </a:r>
            <a:endParaRPr sz="3381">
              <a:solidFill>
                <a:schemeClr val="dk1"/>
              </a:solidFill>
              <a:latin typeface="Times New Roman"/>
              <a:ea typeface="Times New Roman"/>
              <a:cs typeface="Times New Roman"/>
              <a:sym typeface="Times New Roman"/>
            </a:endParaRPr>
          </a:p>
          <a:p>
            <a:pPr indent="-330596" lvl="0" marL="457200" rtl="0" algn="l">
              <a:lnSpc>
                <a:spcPct val="150000"/>
              </a:lnSpc>
              <a:spcBef>
                <a:spcPts val="0"/>
              </a:spcBef>
              <a:spcAft>
                <a:spcPts val="0"/>
              </a:spcAft>
              <a:buClr>
                <a:schemeClr val="dk1"/>
              </a:buClr>
              <a:buSzPct val="100000"/>
              <a:buFont typeface="Times New Roman"/>
              <a:buChar char="●"/>
            </a:pPr>
            <a:r>
              <a:rPr lang="en" sz="3381">
                <a:solidFill>
                  <a:schemeClr val="dk1"/>
                </a:solidFill>
                <a:latin typeface="Times New Roman"/>
                <a:ea typeface="Times New Roman"/>
                <a:cs typeface="Times New Roman"/>
                <a:sym typeface="Times New Roman"/>
              </a:rPr>
              <a:t>Individuals coming in contact with other infected </a:t>
            </a:r>
            <a:r>
              <a:rPr lang="en" sz="3381">
                <a:latin typeface="Times New Roman"/>
                <a:ea typeface="Times New Roman"/>
                <a:cs typeface="Times New Roman"/>
                <a:sym typeface="Times New Roman"/>
              </a:rPr>
              <a:t>person</a:t>
            </a:r>
            <a:r>
              <a:rPr lang="en" sz="3381">
                <a:solidFill>
                  <a:schemeClr val="dk1"/>
                </a:solidFill>
                <a:latin typeface="Times New Roman"/>
                <a:ea typeface="Times New Roman"/>
                <a:cs typeface="Times New Roman"/>
                <a:sym typeface="Times New Roman"/>
              </a:rPr>
              <a:t> based on GPS tracking.</a:t>
            </a:r>
            <a:endParaRPr sz="3381">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6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16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1600">
              <a:latin typeface="Times New Roman"/>
              <a:ea typeface="Times New Roman"/>
              <a:cs typeface="Times New Roman"/>
              <a:sym typeface="Times New Roman"/>
            </a:endParaRPr>
          </a:p>
          <a:p>
            <a:pPr indent="0" lvl="0" marL="914400" rtl="0" algn="l">
              <a:lnSpc>
                <a:spcPct val="150000"/>
              </a:lnSpc>
              <a:spcBef>
                <a:spcPts val="1200"/>
              </a:spcBef>
              <a:spcAft>
                <a:spcPts val="0"/>
              </a:spcAft>
              <a:buNone/>
            </a:pPr>
            <a:r>
              <a:rPr b="1" lang="en" sz="11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Objectives</a:t>
            </a:r>
            <a:endParaRPr b="1" sz="2600">
              <a:latin typeface="Times New Roman"/>
              <a:ea typeface="Times New Roman"/>
              <a:cs typeface="Times New Roman"/>
              <a:sym typeface="Times New Roman"/>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B</a:t>
            </a:r>
            <a:r>
              <a:rPr lang="en" sz="1400">
                <a:latin typeface="Times New Roman"/>
                <a:ea typeface="Times New Roman"/>
                <a:cs typeface="Times New Roman"/>
                <a:sym typeface="Times New Roman"/>
              </a:rPr>
              <a:t>ased on infection status and immunity compromised of users, sending an alert message to  them.</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Based on different Tests conducted in the lab, we want to find a list of labs that provide more than one immunity test.</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Based on GPS coordinates of the users, we can identify the locations of the infected persons.</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Based on the travel history and the infection status, we want to determine the country travelled by an infected person.</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To find out non-infected users and their living situation who have come in contact with an infected person (CONTACT TRACING) based on GPS location.</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Using infection status and address of the user we calculate the number of infected cases per city.</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Database Initial Study</a:t>
            </a:r>
            <a:endParaRPr b="1" sz="2600">
              <a:latin typeface="Times New Roman"/>
              <a:ea typeface="Times New Roman"/>
              <a:cs typeface="Times New Roman"/>
              <a:sym typeface="Times New Roman"/>
            </a:endParaRPr>
          </a:p>
        </p:txBody>
      </p:sp>
      <p:sp>
        <p:nvSpPr>
          <p:cNvPr id="91" name="Google Shape;91;p18"/>
          <p:cNvSpPr txBox="1"/>
          <p:nvPr>
            <p:ph idx="1" type="body"/>
          </p:nvPr>
        </p:nvSpPr>
        <p:spPr>
          <a:xfrm>
            <a:off x="311700" y="1171600"/>
            <a:ext cx="8520600" cy="37743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Clr>
                <a:schemeClr val="dk1"/>
              </a:buClr>
              <a:buSzPts val="1100"/>
              <a:buFont typeface="Arial"/>
              <a:buNone/>
            </a:pPr>
            <a:r>
              <a:rPr lang="en" sz="1500">
                <a:latin typeface="Times New Roman"/>
                <a:ea typeface="Times New Roman"/>
                <a:cs typeface="Times New Roman"/>
                <a:sym typeface="Times New Roman"/>
              </a:rPr>
              <a:t>The End users of COVID-19 Contact Tracer application are users who subscribe for the application. They are regularly tracked if they have come in contact with infected persons and Health officials who analyse the data, and will notify people about whether they are at high risk of having contracted COVID-19 disease.</a:t>
            </a:r>
            <a:endParaRPr sz="1500">
              <a:latin typeface="Times New Roman"/>
              <a:ea typeface="Times New Roman"/>
              <a:cs typeface="Times New Roman"/>
              <a:sym typeface="Times New Roman"/>
            </a:endParaRPr>
          </a:p>
          <a:p>
            <a:pPr indent="-323850" lvl="0" marL="457200" rtl="0" algn="l">
              <a:lnSpc>
                <a:spcPct val="15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There should be an App user who is categorized as User and Health Track Admin</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User who is general public should be able to access the contact tracing application to fill in necessary information &amp; get notification about his/her infection status.</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Health Track Admin should be able to access user’s data and monitor infected people within 30km radius of their location coordinates.</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There should be GPS coordinates which will give the user’s location with an accuracy of 100 meters.</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There should be a lab which stores the information about user’s covid-19 Test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6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00">
                <a:latin typeface="Times New Roman"/>
                <a:ea typeface="Times New Roman"/>
                <a:cs typeface="Times New Roman"/>
                <a:sym typeface="Times New Roman"/>
              </a:rPr>
              <a:t>Database Design</a:t>
            </a:r>
            <a:endParaRPr/>
          </a:p>
        </p:txBody>
      </p:sp>
      <p:sp>
        <p:nvSpPr>
          <p:cNvPr id="97" name="Google Shape;97;p19"/>
          <p:cNvSpPr txBox="1"/>
          <p:nvPr>
            <p:ph idx="1" type="body"/>
          </p:nvPr>
        </p:nvSpPr>
        <p:spPr>
          <a:xfrm>
            <a:off x="269750" y="1034525"/>
            <a:ext cx="8520600" cy="388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300">
              <a:highlight>
                <a:schemeClr val="lt1"/>
              </a:highlight>
              <a:latin typeface="Times New Roman"/>
              <a:ea typeface="Times New Roman"/>
              <a:cs typeface="Times New Roman"/>
              <a:sym typeface="Times New Roman"/>
            </a:endParaRPr>
          </a:p>
          <a:p>
            <a:pPr indent="-323850" lvl="0" marL="457200" rtl="0" algn="l">
              <a:lnSpc>
                <a:spcPct val="15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The Top Down Design Approach is followed, where ER Model is designed by defining Entities and their attributes, along with relationships between different entities and Relational Schema is designed.</a:t>
            </a:r>
            <a:endParaRPr sz="1300">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Defined Business rules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Developed Conceptual &amp; Logical </a:t>
            </a:r>
            <a:r>
              <a:rPr lang="en" sz="1500">
                <a:latin typeface="Times New Roman"/>
                <a:ea typeface="Times New Roman"/>
                <a:cs typeface="Times New Roman"/>
                <a:sym typeface="Times New Roman"/>
              </a:rPr>
              <a:t>Model</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Defined Relational Schema</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Developed Physical Model</a:t>
            </a:r>
            <a:endParaRPr sz="1500">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t/>
            </a:r>
            <a:endParaRPr sz="1500">
              <a:latin typeface="Times New Roman"/>
              <a:ea typeface="Times New Roman"/>
              <a:cs typeface="Times New Roman"/>
              <a:sym typeface="Times New Roman"/>
            </a:endParaRPr>
          </a:p>
          <a:p>
            <a:pPr indent="0" lvl="0" marL="457200" rtl="0" algn="l">
              <a:lnSpc>
                <a:spcPct val="150000"/>
              </a:lnSpc>
              <a:spcBef>
                <a:spcPts val="1000"/>
              </a:spcBef>
              <a:spcAft>
                <a:spcPts val="0"/>
              </a:spcAft>
              <a:buNone/>
            </a:pPr>
            <a:r>
              <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3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765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000"/>
              </a:spcAft>
              <a:buClr>
                <a:schemeClr val="dk1"/>
              </a:buClr>
              <a:buSzPts val="1100"/>
              <a:buFont typeface="Arial"/>
              <a:buNone/>
            </a:pPr>
            <a:r>
              <a:rPr b="1" lang="en" sz="2600">
                <a:latin typeface="Times New Roman"/>
                <a:ea typeface="Times New Roman"/>
                <a:cs typeface="Times New Roman"/>
                <a:sym typeface="Times New Roman"/>
              </a:rPr>
              <a:t>Entity Relationship Table</a:t>
            </a:r>
            <a:endParaRPr sz="2600"/>
          </a:p>
        </p:txBody>
      </p:sp>
      <p:sp>
        <p:nvSpPr>
          <p:cNvPr id="103" name="Google Shape;103;p20"/>
          <p:cNvSpPr txBox="1"/>
          <p:nvPr>
            <p:ph idx="1" type="body"/>
          </p:nvPr>
        </p:nvSpPr>
        <p:spPr>
          <a:xfrm>
            <a:off x="2200375" y="931375"/>
            <a:ext cx="4884000" cy="41286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2200375" y="875375"/>
            <a:ext cx="4883999" cy="394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latin typeface="Times New Roman"/>
                <a:ea typeface="Times New Roman"/>
                <a:cs typeface="Times New Roman"/>
                <a:sym typeface="Times New Roman"/>
              </a:rPr>
              <a:t>Business Rules</a:t>
            </a:r>
            <a:endParaRPr b="1" sz="2600">
              <a:latin typeface="Times New Roman"/>
              <a:ea typeface="Times New Roman"/>
              <a:cs typeface="Times New Roman"/>
              <a:sym typeface="Times New Roman"/>
            </a:endParaRPr>
          </a:p>
        </p:txBody>
      </p:sp>
      <p:sp>
        <p:nvSpPr>
          <p:cNvPr id="110" name="Google Shape;110;p21"/>
          <p:cNvSpPr txBox="1"/>
          <p:nvPr>
            <p:ph idx="1" type="body"/>
          </p:nvPr>
        </p:nvSpPr>
        <p:spPr>
          <a:xfrm>
            <a:off x="311700" y="1003775"/>
            <a:ext cx="8520600" cy="3397200"/>
          </a:xfrm>
          <a:prstGeom prst="rect">
            <a:avLst/>
          </a:prstGeom>
        </p:spPr>
        <p:txBody>
          <a:bodyPr anchorCtr="0" anchor="t" bIns="91425" lIns="91425" spcFirstLastPara="1" rIns="91425" wrap="square" tIns="91425">
            <a:normAutofit fontScale="92500" lnSpcReduction="20000"/>
          </a:bodyPr>
          <a:lstStyle/>
          <a:p>
            <a:pPr indent="-310832" lvl="0" marL="457200" rtl="0" algn="l">
              <a:lnSpc>
                <a:spcPct val="150000"/>
              </a:lnSpc>
              <a:spcBef>
                <a:spcPts val="12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An APP_USER can be  a HEALTH_TRACK_ADMIN  and each  HEALTH_TRACK_ADMIN is an app user.</a:t>
            </a:r>
            <a:endParaRPr sz="1400">
              <a:solidFill>
                <a:schemeClr val="dk1"/>
              </a:solidFill>
              <a:latin typeface="Times New Roman"/>
              <a:ea typeface="Times New Roman"/>
              <a:cs typeface="Times New Roman"/>
              <a:sym typeface="Times New Roman"/>
            </a:endParaRPr>
          </a:p>
          <a:p>
            <a:pPr indent="-312345" lvl="0" marL="457200" rtl="0" algn="l">
              <a:lnSpc>
                <a:spcPct val="150000"/>
              </a:lnSpc>
              <a:spcBef>
                <a:spcPts val="0"/>
              </a:spcBef>
              <a:spcAft>
                <a:spcPts val="0"/>
              </a:spcAft>
              <a:buClr>
                <a:schemeClr val="dk1"/>
              </a:buClr>
              <a:buSzPct val="100000"/>
              <a:buFont typeface="Times New Roman"/>
              <a:buChar char="●"/>
            </a:pPr>
            <a:r>
              <a:rPr lang="en" sz="1425">
                <a:solidFill>
                  <a:schemeClr val="dk1"/>
                </a:solidFill>
                <a:latin typeface="Times New Roman"/>
                <a:ea typeface="Times New Roman"/>
                <a:cs typeface="Times New Roman"/>
                <a:sym typeface="Times New Roman"/>
              </a:rPr>
              <a:t>An APP_USER can be a USER and each USER belongs to an app user.</a:t>
            </a:r>
            <a:endParaRPr sz="1425">
              <a:solidFill>
                <a:schemeClr val="dk1"/>
              </a:solidFill>
              <a:latin typeface="Times New Roman"/>
              <a:ea typeface="Times New Roman"/>
              <a:cs typeface="Times New Roman"/>
              <a:sym typeface="Times New Roman"/>
            </a:endParaRPr>
          </a:p>
          <a:p>
            <a:pPr indent="-312345" lvl="0" marL="457200" rtl="0" algn="l">
              <a:lnSpc>
                <a:spcPct val="150000"/>
              </a:lnSpc>
              <a:spcBef>
                <a:spcPts val="0"/>
              </a:spcBef>
              <a:spcAft>
                <a:spcPts val="0"/>
              </a:spcAft>
              <a:buClr>
                <a:schemeClr val="dk1"/>
              </a:buClr>
              <a:buSzPct val="100000"/>
              <a:buFont typeface="Times New Roman"/>
              <a:buChar char="●"/>
            </a:pPr>
            <a:r>
              <a:rPr lang="en" sz="1425">
                <a:solidFill>
                  <a:schemeClr val="dk1"/>
                </a:solidFill>
                <a:latin typeface="Times New Roman"/>
                <a:ea typeface="Times New Roman"/>
                <a:cs typeface="Times New Roman"/>
                <a:sym typeface="Times New Roman"/>
              </a:rPr>
              <a:t>Each USER  can have one address and each ADDRESS belongs to many users.</a:t>
            </a:r>
            <a:endParaRPr sz="1425">
              <a:solidFill>
                <a:schemeClr val="dk1"/>
              </a:solidFill>
              <a:latin typeface="Times New Roman"/>
              <a:ea typeface="Times New Roman"/>
              <a:cs typeface="Times New Roman"/>
              <a:sym typeface="Times New Roman"/>
            </a:endParaRPr>
          </a:p>
          <a:p>
            <a:pPr indent="-312345" lvl="0" marL="457200" rtl="0" algn="l">
              <a:lnSpc>
                <a:spcPct val="150000"/>
              </a:lnSpc>
              <a:spcBef>
                <a:spcPts val="0"/>
              </a:spcBef>
              <a:spcAft>
                <a:spcPts val="0"/>
              </a:spcAft>
              <a:buClr>
                <a:schemeClr val="dk1"/>
              </a:buClr>
              <a:buSzPct val="100000"/>
              <a:buFont typeface="Times New Roman"/>
              <a:buChar char="●"/>
            </a:pPr>
            <a:r>
              <a:rPr lang="en" sz="1425">
                <a:solidFill>
                  <a:schemeClr val="dk1"/>
                </a:solidFill>
                <a:latin typeface="Times New Roman"/>
                <a:ea typeface="Times New Roman"/>
                <a:cs typeface="Times New Roman"/>
                <a:sym typeface="Times New Roman"/>
              </a:rPr>
              <a:t>Each USER can take many tests and each TEST is carried out on a particular user.</a:t>
            </a:r>
            <a:endParaRPr sz="1425">
              <a:solidFill>
                <a:schemeClr val="dk1"/>
              </a:solidFill>
              <a:latin typeface="Times New Roman"/>
              <a:ea typeface="Times New Roman"/>
              <a:cs typeface="Times New Roman"/>
              <a:sym typeface="Times New Roman"/>
            </a:endParaRPr>
          </a:p>
          <a:p>
            <a:pPr indent="-312345" lvl="0" marL="457200" rtl="0" algn="l">
              <a:lnSpc>
                <a:spcPct val="150000"/>
              </a:lnSpc>
              <a:spcBef>
                <a:spcPts val="0"/>
              </a:spcBef>
              <a:spcAft>
                <a:spcPts val="0"/>
              </a:spcAft>
              <a:buClr>
                <a:schemeClr val="dk1"/>
              </a:buClr>
              <a:buSzPct val="100000"/>
              <a:buFont typeface="Times New Roman"/>
              <a:buChar char="●"/>
            </a:pPr>
            <a:r>
              <a:rPr lang="en" sz="1425">
                <a:solidFill>
                  <a:schemeClr val="dk1"/>
                </a:solidFill>
                <a:latin typeface="Times New Roman"/>
                <a:ea typeface="Times New Roman"/>
                <a:cs typeface="Times New Roman"/>
                <a:sym typeface="Times New Roman"/>
              </a:rPr>
              <a:t>A Lab can conduct many tests and each TEST is carried out in one lab.</a:t>
            </a:r>
            <a:endParaRPr sz="1425">
              <a:solidFill>
                <a:schemeClr val="dk1"/>
              </a:solidFill>
              <a:latin typeface="Times New Roman"/>
              <a:ea typeface="Times New Roman"/>
              <a:cs typeface="Times New Roman"/>
              <a:sym typeface="Times New Roman"/>
            </a:endParaRPr>
          </a:p>
          <a:p>
            <a:pPr indent="-312345" lvl="0" marL="457200" rtl="0" algn="l">
              <a:lnSpc>
                <a:spcPct val="150000"/>
              </a:lnSpc>
              <a:spcBef>
                <a:spcPts val="0"/>
              </a:spcBef>
              <a:spcAft>
                <a:spcPts val="0"/>
              </a:spcAft>
              <a:buClr>
                <a:schemeClr val="dk1"/>
              </a:buClr>
              <a:buSzPct val="100000"/>
              <a:buFont typeface="Times New Roman"/>
              <a:buChar char="●"/>
            </a:pPr>
            <a:r>
              <a:rPr lang="en" sz="1425">
                <a:solidFill>
                  <a:schemeClr val="dk1"/>
                </a:solidFill>
                <a:latin typeface="Times New Roman"/>
                <a:ea typeface="Times New Roman"/>
                <a:cs typeface="Times New Roman"/>
                <a:sym typeface="Times New Roman"/>
              </a:rPr>
              <a:t>Each USER can have many tracking GPS locations and each GPS location is tracked by many users.</a:t>
            </a:r>
            <a:endParaRPr sz="1425">
              <a:solidFill>
                <a:schemeClr val="dk1"/>
              </a:solidFill>
              <a:latin typeface="Times New Roman"/>
              <a:ea typeface="Times New Roman"/>
              <a:cs typeface="Times New Roman"/>
              <a:sym typeface="Times New Roman"/>
            </a:endParaRPr>
          </a:p>
          <a:p>
            <a:pPr indent="-312345" lvl="0" marL="457200" rtl="0" algn="l">
              <a:lnSpc>
                <a:spcPct val="150000"/>
              </a:lnSpc>
              <a:spcBef>
                <a:spcPts val="0"/>
              </a:spcBef>
              <a:spcAft>
                <a:spcPts val="0"/>
              </a:spcAft>
              <a:buClr>
                <a:schemeClr val="dk1"/>
              </a:buClr>
              <a:buSzPct val="100000"/>
              <a:buFont typeface="Times New Roman"/>
              <a:buChar char="●"/>
            </a:pPr>
            <a:r>
              <a:rPr lang="en" sz="1425">
                <a:solidFill>
                  <a:schemeClr val="dk1"/>
                </a:solidFill>
                <a:latin typeface="Times New Roman"/>
                <a:ea typeface="Times New Roman"/>
                <a:cs typeface="Times New Roman"/>
                <a:sym typeface="Times New Roman"/>
              </a:rPr>
              <a:t>Each USER can have many travel histories and each TRAVEL HISTORY belongs to one user.</a:t>
            </a:r>
            <a:endParaRPr sz="1425">
              <a:solidFill>
                <a:schemeClr val="dk1"/>
              </a:solidFill>
              <a:latin typeface="Times New Roman"/>
              <a:ea typeface="Times New Roman"/>
              <a:cs typeface="Times New Roman"/>
              <a:sym typeface="Times New Roman"/>
            </a:endParaRPr>
          </a:p>
          <a:p>
            <a:pPr indent="-312345" lvl="0" marL="457200" rtl="0" algn="l">
              <a:lnSpc>
                <a:spcPct val="150000"/>
              </a:lnSpc>
              <a:spcBef>
                <a:spcPts val="0"/>
              </a:spcBef>
              <a:spcAft>
                <a:spcPts val="0"/>
              </a:spcAft>
              <a:buClr>
                <a:schemeClr val="dk1"/>
              </a:buClr>
              <a:buSzPct val="100000"/>
              <a:buFont typeface="Times New Roman"/>
              <a:buChar char="●"/>
            </a:pPr>
            <a:r>
              <a:rPr lang="en" sz="1425">
                <a:solidFill>
                  <a:schemeClr val="dk1"/>
                </a:solidFill>
                <a:latin typeface="Times New Roman"/>
                <a:ea typeface="Times New Roman"/>
                <a:cs typeface="Times New Roman"/>
                <a:sym typeface="Times New Roman"/>
              </a:rPr>
              <a:t>An APP_USER can receive many notifications about his risk of contracting COVID-19 and each NOTIFICATION  is received by one app_user.</a:t>
            </a:r>
            <a:endParaRPr sz="1425">
              <a:solidFill>
                <a:schemeClr val="dk1"/>
              </a:solidFill>
              <a:latin typeface="Times New Roman"/>
              <a:ea typeface="Times New Roman"/>
              <a:cs typeface="Times New Roman"/>
              <a:sym typeface="Times New Roman"/>
            </a:endParaRPr>
          </a:p>
          <a:p>
            <a:pPr indent="-312345" lvl="0" marL="457200" rtl="0" algn="l">
              <a:lnSpc>
                <a:spcPct val="150000"/>
              </a:lnSpc>
              <a:spcBef>
                <a:spcPts val="0"/>
              </a:spcBef>
              <a:spcAft>
                <a:spcPts val="0"/>
              </a:spcAft>
              <a:buClr>
                <a:schemeClr val="dk1"/>
              </a:buClr>
              <a:buSzPct val="100000"/>
              <a:buFont typeface="Times New Roman"/>
              <a:buChar char="●"/>
            </a:pPr>
            <a:r>
              <a:rPr lang="en" sz="1425">
                <a:solidFill>
                  <a:schemeClr val="dk1"/>
                </a:solidFill>
                <a:latin typeface="Times New Roman"/>
                <a:ea typeface="Times New Roman"/>
                <a:cs typeface="Times New Roman"/>
                <a:sym typeface="Times New Roman"/>
              </a:rPr>
              <a:t>Each LAB is located at a particular address and each ADDRESS belongs to many labs.</a:t>
            </a:r>
            <a:endParaRPr sz="1425">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