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0069-30B4-01D0-0ED3-9C05CDA146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12EB5E-CEB4-F151-F89E-31F6A2D891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7283A6-86BD-CE98-CADC-48093B372096}"/>
              </a:ext>
            </a:extLst>
          </p:cNvPr>
          <p:cNvSpPr>
            <a:spLocks noGrp="1"/>
          </p:cNvSpPr>
          <p:nvPr>
            <p:ph type="dt" sz="half" idx="10"/>
          </p:nvPr>
        </p:nvSpPr>
        <p:spPr/>
        <p:txBody>
          <a:bodyPr/>
          <a:lstStyle/>
          <a:p>
            <a:fld id="{3AB1BE89-6EDA-4E84-A179-F22449591BB7}" type="datetimeFigureOut">
              <a:rPr lang="en-US" smtClean="0"/>
              <a:t>4/30/2024</a:t>
            </a:fld>
            <a:endParaRPr lang="en-US"/>
          </a:p>
        </p:txBody>
      </p:sp>
      <p:sp>
        <p:nvSpPr>
          <p:cNvPr id="5" name="Footer Placeholder 4">
            <a:extLst>
              <a:ext uri="{FF2B5EF4-FFF2-40B4-BE49-F238E27FC236}">
                <a16:creationId xmlns:a16="http://schemas.microsoft.com/office/drawing/2014/main" id="{B0147D2E-16E3-430B-8E9B-B7DF0754D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43695-0DDC-84DE-5BC7-333FC0132884}"/>
              </a:ext>
            </a:extLst>
          </p:cNvPr>
          <p:cNvSpPr>
            <a:spLocks noGrp="1"/>
          </p:cNvSpPr>
          <p:nvPr>
            <p:ph type="sldNum" sz="quarter" idx="12"/>
          </p:nvPr>
        </p:nvSpPr>
        <p:spPr/>
        <p:txBody>
          <a:bodyPr/>
          <a:lstStyle/>
          <a:p>
            <a:fld id="{F31C0A51-7139-494A-A075-73BB77C1642F}" type="slidenum">
              <a:rPr lang="en-US" smtClean="0"/>
              <a:t>‹#›</a:t>
            </a:fld>
            <a:endParaRPr lang="en-US"/>
          </a:p>
        </p:txBody>
      </p:sp>
    </p:spTree>
    <p:extLst>
      <p:ext uri="{BB962C8B-B14F-4D97-AF65-F5344CB8AC3E}">
        <p14:creationId xmlns:p14="http://schemas.microsoft.com/office/powerpoint/2010/main" val="955335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67DC-8215-EE20-E937-D10CB8DB57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C6B4B2-045C-D15D-A264-9832BEA7A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20387-B926-5D62-DEB0-059A74B38329}"/>
              </a:ext>
            </a:extLst>
          </p:cNvPr>
          <p:cNvSpPr>
            <a:spLocks noGrp="1"/>
          </p:cNvSpPr>
          <p:nvPr>
            <p:ph type="dt" sz="half" idx="10"/>
          </p:nvPr>
        </p:nvSpPr>
        <p:spPr/>
        <p:txBody>
          <a:bodyPr/>
          <a:lstStyle/>
          <a:p>
            <a:fld id="{3AB1BE89-6EDA-4E84-A179-F22449591BB7}" type="datetimeFigureOut">
              <a:rPr lang="en-US" smtClean="0"/>
              <a:t>4/30/2024</a:t>
            </a:fld>
            <a:endParaRPr lang="en-US"/>
          </a:p>
        </p:txBody>
      </p:sp>
      <p:sp>
        <p:nvSpPr>
          <p:cNvPr id="5" name="Footer Placeholder 4">
            <a:extLst>
              <a:ext uri="{FF2B5EF4-FFF2-40B4-BE49-F238E27FC236}">
                <a16:creationId xmlns:a16="http://schemas.microsoft.com/office/drawing/2014/main" id="{64A61137-8DDD-97D5-5FEA-A10E32427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619EC-5FA8-5874-34B3-3CFA29AB11AD}"/>
              </a:ext>
            </a:extLst>
          </p:cNvPr>
          <p:cNvSpPr>
            <a:spLocks noGrp="1"/>
          </p:cNvSpPr>
          <p:nvPr>
            <p:ph type="sldNum" sz="quarter" idx="12"/>
          </p:nvPr>
        </p:nvSpPr>
        <p:spPr/>
        <p:txBody>
          <a:bodyPr/>
          <a:lstStyle/>
          <a:p>
            <a:fld id="{F31C0A51-7139-494A-A075-73BB77C1642F}" type="slidenum">
              <a:rPr lang="en-US" smtClean="0"/>
              <a:t>‹#›</a:t>
            </a:fld>
            <a:endParaRPr lang="en-US"/>
          </a:p>
        </p:txBody>
      </p:sp>
    </p:spTree>
    <p:extLst>
      <p:ext uri="{BB962C8B-B14F-4D97-AF65-F5344CB8AC3E}">
        <p14:creationId xmlns:p14="http://schemas.microsoft.com/office/powerpoint/2010/main" val="97150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AEF6B5-9671-AFC9-89C1-D0A3D05BF9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D33541-8EFB-9A61-5B8A-B9DC9EEB49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D058E-3AC3-015D-51E2-040DC091918A}"/>
              </a:ext>
            </a:extLst>
          </p:cNvPr>
          <p:cNvSpPr>
            <a:spLocks noGrp="1"/>
          </p:cNvSpPr>
          <p:nvPr>
            <p:ph type="dt" sz="half" idx="10"/>
          </p:nvPr>
        </p:nvSpPr>
        <p:spPr/>
        <p:txBody>
          <a:bodyPr/>
          <a:lstStyle/>
          <a:p>
            <a:fld id="{3AB1BE89-6EDA-4E84-A179-F22449591BB7}" type="datetimeFigureOut">
              <a:rPr lang="en-US" smtClean="0"/>
              <a:t>4/30/2024</a:t>
            </a:fld>
            <a:endParaRPr lang="en-US"/>
          </a:p>
        </p:txBody>
      </p:sp>
      <p:sp>
        <p:nvSpPr>
          <p:cNvPr id="5" name="Footer Placeholder 4">
            <a:extLst>
              <a:ext uri="{FF2B5EF4-FFF2-40B4-BE49-F238E27FC236}">
                <a16:creationId xmlns:a16="http://schemas.microsoft.com/office/drawing/2014/main" id="{31130568-6158-AF8A-05E9-CAE5ECAC9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494E7-DC63-2C20-6812-1D9CC0D883CA}"/>
              </a:ext>
            </a:extLst>
          </p:cNvPr>
          <p:cNvSpPr>
            <a:spLocks noGrp="1"/>
          </p:cNvSpPr>
          <p:nvPr>
            <p:ph type="sldNum" sz="quarter" idx="12"/>
          </p:nvPr>
        </p:nvSpPr>
        <p:spPr/>
        <p:txBody>
          <a:bodyPr/>
          <a:lstStyle/>
          <a:p>
            <a:fld id="{F31C0A51-7139-494A-A075-73BB77C1642F}" type="slidenum">
              <a:rPr lang="en-US" smtClean="0"/>
              <a:t>‹#›</a:t>
            </a:fld>
            <a:endParaRPr lang="en-US"/>
          </a:p>
        </p:txBody>
      </p:sp>
    </p:spTree>
    <p:extLst>
      <p:ext uri="{BB962C8B-B14F-4D97-AF65-F5344CB8AC3E}">
        <p14:creationId xmlns:p14="http://schemas.microsoft.com/office/powerpoint/2010/main" val="1559406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1274-A231-DAD9-B35A-D837A779E6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F03E4-7F5D-37FC-94C9-245A84E6D9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E1E9D-AF56-11A3-8300-2BA0A05031AB}"/>
              </a:ext>
            </a:extLst>
          </p:cNvPr>
          <p:cNvSpPr>
            <a:spLocks noGrp="1"/>
          </p:cNvSpPr>
          <p:nvPr>
            <p:ph type="dt" sz="half" idx="10"/>
          </p:nvPr>
        </p:nvSpPr>
        <p:spPr/>
        <p:txBody>
          <a:bodyPr/>
          <a:lstStyle/>
          <a:p>
            <a:fld id="{3AB1BE89-6EDA-4E84-A179-F22449591BB7}" type="datetimeFigureOut">
              <a:rPr lang="en-US" smtClean="0"/>
              <a:t>4/30/2024</a:t>
            </a:fld>
            <a:endParaRPr lang="en-US"/>
          </a:p>
        </p:txBody>
      </p:sp>
      <p:sp>
        <p:nvSpPr>
          <p:cNvPr id="5" name="Footer Placeholder 4">
            <a:extLst>
              <a:ext uri="{FF2B5EF4-FFF2-40B4-BE49-F238E27FC236}">
                <a16:creationId xmlns:a16="http://schemas.microsoft.com/office/drawing/2014/main" id="{A765EBD3-70B2-8967-F86C-9109FFAD0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F41A6-E4A9-CFAC-91C8-998B1FC29569}"/>
              </a:ext>
            </a:extLst>
          </p:cNvPr>
          <p:cNvSpPr>
            <a:spLocks noGrp="1"/>
          </p:cNvSpPr>
          <p:nvPr>
            <p:ph type="sldNum" sz="quarter" idx="12"/>
          </p:nvPr>
        </p:nvSpPr>
        <p:spPr/>
        <p:txBody>
          <a:bodyPr/>
          <a:lstStyle/>
          <a:p>
            <a:fld id="{F31C0A51-7139-494A-A075-73BB77C1642F}" type="slidenum">
              <a:rPr lang="en-US" smtClean="0"/>
              <a:t>‹#›</a:t>
            </a:fld>
            <a:endParaRPr lang="en-US"/>
          </a:p>
        </p:txBody>
      </p:sp>
    </p:spTree>
    <p:extLst>
      <p:ext uri="{BB962C8B-B14F-4D97-AF65-F5344CB8AC3E}">
        <p14:creationId xmlns:p14="http://schemas.microsoft.com/office/powerpoint/2010/main" val="348021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67CB-C53B-0D8F-5B28-B9516E041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0002A4-A2EB-A3E3-24E7-448500ACF1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15817-CF1A-3DE4-9A8E-3A25C7E9A8E0}"/>
              </a:ext>
            </a:extLst>
          </p:cNvPr>
          <p:cNvSpPr>
            <a:spLocks noGrp="1"/>
          </p:cNvSpPr>
          <p:nvPr>
            <p:ph type="dt" sz="half" idx="10"/>
          </p:nvPr>
        </p:nvSpPr>
        <p:spPr/>
        <p:txBody>
          <a:bodyPr/>
          <a:lstStyle/>
          <a:p>
            <a:fld id="{3AB1BE89-6EDA-4E84-A179-F22449591BB7}" type="datetimeFigureOut">
              <a:rPr lang="en-US" smtClean="0"/>
              <a:t>4/30/2024</a:t>
            </a:fld>
            <a:endParaRPr lang="en-US"/>
          </a:p>
        </p:txBody>
      </p:sp>
      <p:sp>
        <p:nvSpPr>
          <p:cNvPr id="5" name="Footer Placeholder 4">
            <a:extLst>
              <a:ext uri="{FF2B5EF4-FFF2-40B4-BE49-F238E27FC236}">
                <a16:creationId xmlns:a16="http://schemas.microsoft.com/office/drawing/2014/main" id="{5A7FE413-3478-2F81-57BD-7E8123C4A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EA471-A2CC-C308-4DD6-71CD9F8CCDA4}"/>
              </a:ext>
            </a:extLst>
          </p:cNvPr>
          <p:cNvSpPr>
            <a:spLocks noGrp="1"/>
          </p:cNvSpPr>
          <p:nvPr>
            <p:ph type="sldNum" sz="quarter" idx="12"/>
          </p:nvPr>
        </p:nvSpPr>
        <p:spPr/>
        <p:txBody>
          <a:bodyPr/>
          <a:lstStyle/>
          <a:p>
            <a:fld id="{F31C0A51-7139-494A-A075-73BB77C1642F}" type="slidenum">
              <a:rPr lang="en-US" smtClean="0"/>
              <a:t>‹#›</a:t>
            </a:fld>
            <a:endParaRPr lang="en-US"/>
          </a:p>
        </p:txBody>
      </p:sp>
    </p:spTree>
    <p:extLst>
      <p:ext uri="{BB962C8B-B14F-4D97-AF65-F5344CB8AC3E}">
        <p14:creationId xmlns:p14="http://schemas.microsoft.com/office/powerpoint/2010/main" val="149982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645C7-D1C0-F1D8-88B5-BE1802FB73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1CEDA-DA3A-F686-F46E-3F5208DED5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5F5BD3-4E0B-6846-35B9-26216C87B7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4FA0B8-3B40-790F-D6AA-B3AA1CF84585}"/>
              </a:ext>
            </a:extLst>
          </p:cNvPr>
          <p:cNvSpPr>
            <a:spLocks noGrp="1"/>
          </p:cNvSpPr>
          <p:nvPr>
            <p:ph type="dt" sz="half" idx="10"/>
          </p:nvPr>
        </p:nvSpPr>
        <p:spPr/>
        <p:txBody>
          <a:bodyPr/>
          <a:lstStyle/>
          <a:p>
            <a:fld id="{3AB1BE89-6EDA-4E84-A179-F22449591BB7}" type="datetimeFigureOut">
              <a:rPr lang="en-US" smtClean="0"/>
              <a:t>4/30/2024</a:t>
            </a:fld>
            <a:endParaRPr lang="en-US"/>
          </a:p>
        </p:txBody>
      </p:sp>
      <p:sp>
        <p:nvSpPr>
          <p:cNvPr id="6" name="Footer Placeholder 5">
            <a:extLst>
              <a:ext uri="{FF2B5EF4-FFF2-40B4-BE49-F238E27FC236}">
                <a16:creationId xmlns:a16="http://schemas.microsoft.com/office/drawing/2014/main" id="{A5AC85EB-7A6A-EE40-336F-FE5F60206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7D2825-3AEB-D2A8-6DEF-7DF88D854A79}"/>
              </a:ext>
            </a:extLst>
          </p:cNvPr>
          <p:cNvSpPr>
            <a:spLocks noGrp="1"/>
          </p:cNvSpPr>
          <p:nvPr>
            <p:ph type="sldNum" sz="quarter" idx="12"/>
          </p:nvPr>
        </p:nvSpPr>
        <p:spPr/>
        <p:txBody>
          <a:bodyPr/>
          <a:lstStyle/>
          <a:p>
            <a:fld id="{F31C0A51-7139-494A-A075-73BB77C1642F}" type="slidenum">
              <a:rPr lang="en-US" smtClean="0"/>
              <a:t>‹#›</a:t>
            </a:fld>
            <a:endParaRPr lang="en-US"/>
          </a:p>
        </p:txBody>
      </p:sp>
    </p:spTree>
    <p:extLst>
      <p:ext uri="{BB962C8B-B14F-4D97-AF65-F5344CB8AC3E}">
        <p14:creationId xmlns:p14="http://schemas.microsoft.com/office/powerpoint/2010/main" val="91696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58B5-FFE8-024B-D84E-81EE6A4A60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B805ED-3A46-E123-D260-EA910F572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B5B07-FEB3-616D-1FDF-EF6DF35362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DCF671-E18A-49AE-ADA4-2BCA6B1B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9970C8-291A-0A19-F572-4B501B4C07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8A7E2E-8C0A-51D1-2894-2FBC1813F267}"/>
              </a:ext>
            </a:extLst>
          </p:cNvPr>
          <p:cNvSpPr>
            <a:spLocks noGrp="1"/>
          </p:cNvSpPr>
          <p:nvPr>
            <p:ph type="dt" sz="half" idx="10"/>
          </p:nvPr>
        </p:nvSpPr>
        <p:spPr/>
        <p:txBody>
          <a:bodyPr/>
          <a:lstStyle/>
          <a:p>
            <a:fld id="{3AB1BE89-6EDA-4E84-A179-F22449591BB7}" type="datetimeFigureOut">
              <a:rPr lang="en-US" smtClean="0"/>
              <a:t>4/30/2024</a:t>
            </a:fld>
            <a:endParaRPr lang="en-US"/>
          </a:p>
        </p:txBody>
      </p:sp>
      <p:sp>
        <p:nvSpPr>
          <p:cNvPr id="8" name="Footer Placeholder 7">
            <a:extLst>
              <a:ext uri="{FF2B5EF4-FFF2-40B4-BE49-F238E27FC236}">
                <a16:creationId xmlns:a16="http://schemas.microsoft.com/office/drawing/2014/main" id="{93C7C1B4-140B-C159-D9A0-57CC6E0025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D82C6F-7439-1D61-AB86-575069EAA464}"/>
              </a:ext>
            </a:extLst>
          </p:cNvPr>
          <p:cNvSpPr>
            <a:spLocks noGrp="1"/>
          </p:cNvSpPr>
          <p:nvPr>
            <p:ph type="sldNum" sz="quarter" idx="12"/>
          </p:nvPr>
        </p:nvSpPr>
        <p:spPr/>
        <p:txBody>
          <a:bodyPr/>
          <a:lstStyle/>
          <a:p>
            <a:fld id="{F31C0A51-7139-494A-A075-73BB77C1642F}" type="slidenum">
              <a:rPr lang="en-US" smtClean="0"/>
              <a:t>‹#›</a:t>
            </a:fld>
            <a:endParaRPr lang="en-US"/>
          </a:p>
        </p:txBody>
      </p:sp>
    </p:spTree>
    <p:extLst>
      <p:ext uri="{BB962C8B-B14F-4D97-AF65-F5344CB8AC3E}">
        <p14:creationId xmlns:p14="http://schemas.microsoft.com/office/powerpoint/2010/main" val="2237896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AA0D-9571-422F-8C4F-189278A657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A2C9B4-1AB4-1C43-177C-8BCACCC04AB7}"/>
              </a:ext>
            </a:extLst>
          </p:cNvPr>
          <p:cNvSpPr>
            <a:spLocks noGrp="1"/>
          </p:cNvSpPr>
          <p:nvPr>
            <p:ph type="dt" sz="half" idx="10"/>
          </p:nvPr>
        </p:nvSpPr>
        <p:spPr/>
        <p:txBody>
          <a:bodyPr/>
          <a:lstStyle/>
          <a:p>
            <a:fld id="{3AB1BE89-6EDA-4E84-A179-F22449591BB7}" type="datetimeFigureOut">
              <a:rPr lang="en-US" smtClean="0"/>
              <a:t>4/30/2024</a:t>
            </a:fld>
            <a:endParaRPr lang="en-US"/>
          </a:p>
        </p:txBody>
      </p:sp>
      <p:sp>
        <p:nvSpPr>
          <p:cNvPr id="4" name="Footer Placeholder 3">
            <a:extLst>
              <a:ext uri="{FF2B5EF4-FFF2-40B4-BE49-F238E27FC236}">
                <a16:creationId xmlns:a16="http://schemas.microsoft.com/office/drawing/2014/main" id="{1026D3D6-0581-EF1A-49E0-D8A0548086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BDD8BD-F80F-3CA6-105E-FCD6AC7BF1E3}"/>
              </a:ext>
            </a:extLst>
          </p:cNvPr>
          <p:cNvSpPr>
            <a:spLocks noGrp="1"/>
          </p:cNvSpPr>
          <p:nvPr>
            <p:ph type="sldNum" sz="quarter" idx="12"/>
          </p:nvPr>
        </p:nvSpPr>
        <p:spPr/>
        <p:txBody>
          <a:bodyPr/>
          <a:lstStyle/>
          <a:p>
            <a:fld id="{F31C0A51-7139-494A-A075-73BB77C1642F}" type="slidenum">
              <a:rPr lang="en-US" smtClean="0"/>
              <a:t>‹#›</a:t>
            </a:fld>
            <a:endParaRPr lang="en-US"/>
          </a:p>
        </p:txBody>
      </p:sp>
    </p:spTree>
    <p:extLst>
      <p:ext uri="{BB962C8B-B14F-4D97-AF65-F5344CB8AC3E}">
        <p14:creationId xmlns:p14="http://schemas.microsoft.com/office/powerpoint/2010/main" val="336556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812705-2198-B0CD-1EC6-71ABE0B008CC}"/>
              </a:ext>
            </a:extLst>
          </p:cNvPr>
          <p:cNvSpPr>
            <a:spLocks noGrp="1"/>
          </p:cNvSpPr>
          <p:nvPr>
            <p:ph type="dt" sz="half" idx="10"/>
          </p:nvPr>
        </p:nvSpPr>
        <p:spPr/>
        <p:txBody>
          <a:bodyPr/>
          <a:lstStyle/>
          <a:p>
            <a:fld id="{3AB1BE89-6EDA-4E84-A179-F22449591BB7}" type="datetimeFigureOut">
              <a:rPr lang="en-US" smtClean="0"/>
              <a:t>4/30/2024</a:t>
            </a:fld>
            <a:endParaRPr lang="en-US"/>
          </a:p>
        </p:txBody>
      </p:sp>
      <p:sp>
        <p:nvSpPr>
          <p:cNvPr id="3" name="Footer Placeholder 2">
            <a:extLst>
              <a:ext uri="{FF2B5EF4-FFF2-40B4-BE49-F238E27FC236}">
                <a16:creationId xmlns:a16="http://schemas.microsoft.com/office/drawing/2014/main" id="{8800D6CA-758A-E11D-2863-71FD32B6F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5AD43E-F4A9-7298-182E-57EB5DE90C11}"/>
              </a:ext>
            </a:extLst>
          </p:cNvPr>
          <p:cNvSpPr>
            <a:spLocks noGrp="1"/>
          </p:cNvSpPr>
          <p:nvPr>
            <p:ph type="sldNum" sz="quarter" idx="12"/>
          </p:nvPr>
        </p:nvSpPr>
        <p:spPr/>
        <p:txBody>
          <a:bodyPr/>
          <a:lstStyle/>
          <a:p>
            <a:fld id="{F31C0A51-7139-494A-A075-73BB77C1642F}" type="slidenum">
              <a:rPr lang="en-US" smtClean="0"/>
              <a:t>‹#›</a:t>
            </a:fld>
            <a:endParaRPr lang="en-US"/>
          </a:p>
        </p:txBody>
      </p:sp>
    </p:spTree>
    <p:extLst>
      <p:ext uri="{BB962C8B-B14F-4D97-AF65-F5344CB8AC3E}">
        <p14:creationId xmlns:p14="http://schemas.microsoft.com/office/powerpoint/2010/main" val="57940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282B-0755-5638-0181-BCBDA0332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710339-C054-4DCB-5D0A-D73D4270CA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504067-DF52-F458-8E81-028A3A149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8CA0A-9F97-B299-07D3-FC796A2A66FD}"/>
              </a:ext>
            </a:extLst>
          </p:cNvPr>
          <p:cNvSpPr>
            <a:spLocks noGrp="1"/>
          </p:cNvSpPr>
          <p:nvPr>
            <p:ph type="dt" sz="half" idx="10"/>
          </p:nvPr>
        </p:nvSpPr>
        <p:spPr/>
        <p:txBody>
          <a:bodyPr/>
          <a:lstStyle/>
          <a:p>
            <a:fld id="{3AB1BE89-6EDA-4E84-A179-F22449591BB7}" type="datetimeFigureOut">
              <a:rPr lang="en-US" smtClean="0"/>
              <a:t>4/30/2024</a:t>
            </a:fld>
            <a:endParaRPr lang="en-US"/>
          </a:p>
        </p:txBody>
      </p:sp>
      <p:sp>
        <p:nvSpPr>
          <p:cNvPr id="6" name="Footer Placeholder 5">
            <a:extLst>
              <a:ext uri="{FF2B5EF4-FFF2-40B4-BE49-F238E27FC236}">
                <a16:creationId xmlns:a16="http://schemas.microsoft.com/office/drawing/2014/main" id="{04C9514D-8CAA-4135-1FBB-207A12ACA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55C76D-84F8-BED2-441F-99CDB28F720C}"/>
              </a:ext>
            </a:extLst>
          </p:cNvPr>
          <p:cNvSpPr>
            <a:spLocks noGrp="1"/>
          </p:cNvSpPr>
          <p:nvPr>
            <p:ph type="sldNum" sz="quarter" idx="12"/>
          </p:nvPr>
        </p:nvSpPr>
        <p:spPr/>
        <p:txBody>
          <a:bodyPr/>
          <a:lstStyle/>
          <a:p>
            <a:fld id="{F31C0A51-7139-494A-A075-73BB77C1642F}" type="slidenum">
              <a:rPr lang="en-US" smtClean="0"/>
              <a:t>‹#›</a:t>
            </a:fld>
            <a:endParaRPr lang="en-US"/>
          </a:p>
        </p:txBody>
      </p:sp>
    </p:spTree>
    <p:extLst>
      <p:ext uri="{BB962C8B-B14F-4D97-AF65-F5344CB8AC3E}">
        <p14:creationId xmlns:p14="http://schemas.microsoft.com/office/powerpoint/2010/main" val="98695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BCFB-5146-E4BC-E481-2EBDAFDA3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163FDF-A165-7147-0514-15074DBE0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0BBF7D-0674-61F5-A5CE-480711138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69C6C-7791-5905-0912-34F890142756}"/>
              </a:ext>
            </a:extLst>
          </p:cNvPr>
          <p:cNvSpPr>
            <a:spLocks noGrp="1"/>
          </p:cNvSpPr>
          <p:nvPr>
            <p:ph type="dt" sz="half" idx="10"/>
          </p:nvPr>
        </p:nvSpPr>
        <p:spPr/>
        <p:txBody>
          <a:bodyPr/>
          <a:lstStyle/>
          <a:p>
            <a:fld id="{3AB1BE89-6EDA-4E84-A179-F22449591BB7}" type="datetimeFigureOut">
              <a:rPr lang="en-US" smtClean="0"/>
              <a:t>4/30/2024</a:t>
            </a:fld>
            <a:endParaRPr lang="en-US"/>
          </a:p>
        </p:txBody>
      </p:sp>
      <p:sp>
        <p:nvSpPr>
          <p:cNvPr id="6" name="Footer Placeholder 5">
            <a:extLst>
              <a:ext uri="{FF2B5EF4-FFF2-40B4-BE49-F238E27FC236}">
                <a16:creationId xmlns:a16="http://schemas.microsoft.com/office/drawing/2014/main" id="{CCA5F609-3B64-AC27-2415-B6EC37384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E2C22-8F67-CD3C-95A4-E022A50A922C}"/>
              </a:ext>
            </a:extLst>
          </p:cNvPr>
          <p:cNvSpPr>
            <a:spLocks noGrp="1"/>
          </p:cNvSpPr>
          <p:nvPr>
            <p:ph type="sldNum" sz="quarter" idx="12"/>
          </p:nvPr>
        </p:nvSpPr>
        <p:spPr/>
        <p:txBody>
          <a:bodyPr/>
          <a:lstStyle/>
          <a:p>
            <a:fld id="{F31C0A51-7139-494A-A075-73BB77C1642F}" type="slidenum">
              <a:rPr lang="en-US" smtClean="0"/>
              <a:t>‹#›</a:t>
            </a:fld>
            <a:endParaRPr lang="en-US"/>
          </a:p>
        </p:txBody>
      </p:sp>
    </p:spTree>
    <p:extLst>
      <p:ext uri="{BB962C8B-B14F-4D97-AF65-F5344CB8AC3E}">
        <p14:creationId xmlns:p14="http://schemas.microsoft.com/office/powerpoint/2010/main" val="1024892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D1C70-B6CE-9FB9-A91F-28480EAD0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938CC7-F440-B126-7247-E0365EFED3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B5954-87C9-6D45-8341-3D7E549641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B1BE89-6EDA-4E84-A179-F22449591BB7}" type="datetimeFigureOut">
              <a:rPr lang="en-US" smtClean="0"/>
              <a:t>4/30/2024</a:t>
            </a:fld>
            <a:endParaRPr lang="en-US"/>
          </a:p>
        </p:txBody>
      </p:sp>
      <p:sp>
        <p:nvSpPr>
          <p:cNvPr id="5" name="Footer Placeholder 4">
            <a:extLst>
              <a:ext uri="{FF2B5EF4-FFF2-40B4-BE49-F238E27FC236}">
                <a16:creationId xmlns:a16="http://schemas.microsoft.com/office/drawing/2014/main" id="{A55526AD-68EE-E789-A3AB-B6C13212A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D397C1-47C3-65B5-D096-71459233B1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1C0A51-7139-494A-A075-73BB77C1642F}" type="slidenum">
              <a:rPr lang="en-US" smtClean="0"/>
              <a:t>‹#›</a:t>
            </a:fld>
            <a:endParaRPr lang="en-US"/>
          </a:p>
        </p:txBody>
      </p:sp>
    </p:spTree>
    <p:extLst>
      <p:ext uri="{BB962C8B-B14F-4D97-AF65-F5344CB8AC3E}">
        <p14:creationId xmlns:p14="http://schemas.microsoft.com/office/powerpoint/2010/main" val="2052725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27197-EFCF-0D40-8BEA-9A5BF5B9AA4B}"/>
              </a:ext>
            </a:extLst>
          </p:cNvPr>
          <p:cNvSpPr>
            <a:spLocks noGrp="1"/>
          </p:cNvSpPr>
          <p:nvPr>
            <p:ph type="ctrTitle"/>
          </p:nvPr>
        </p:nvSpPr>
        <p:spPr>
          <a:xfrm>
            <a:off x="735291" y="1630272"/>
            <a:ext cx="4364609" cy="3309938"/>
          </a:xfrm>
        </p:spPr>
        <p:txBody>
          <a:bodyPr anchor="b">
            <a:normAutofit fontScale="90000"/>
          </a:bodyPr>
          <a:lstStyle/>
          <a:p>
            <a:pPr algn="l"/>
            <a:br>
              <a:rPr lang="en-IN" sz="3200" b="1" dirty="0">
                <a:solidFill>
                  <a:schemeClr val="tx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3200" b="1" dirty="0">
                <a:solidFill>
                  <a:schemeClr val="tx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3200" b="1" dirty="0">
                <a:solidFill>
                  <a:schemeClr val="tx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3200" b="1" dirty="0">
                <a:solidFill>
                  <a:schemeClr val="tx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3200" b="1" dirty="0">
                <a:solidFill>
                  <a:schemeClr val="tx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3200" b="1" dirty="0">
                <a:solidFill>
                  <a:schemeClr val="tx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4000" b="1" dirty="0">
                <a:solidFill>
                  <a:schemeClr val="tx2">
                    <a:lumMod val="90000"/>
                    <a:lumOff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 Impact of socioeconomic factors in the United States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5400" dirty="0"/>
          </a:p>
        </p:txBody>
      </p:sp>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itting in a chair with a computer&#10;&#10;Description automatically generated">
            <a:extLst>
              <a:ext uri="{FF2B5EF4-FFF2-40B4-BE49-F238E27FC236}">
                <a16:creationId xmlns:a16="http://schemas.microsoft.com/office/drawing/2014/main" id="{0239B031-B6B3-4DB9-2AB2-BCB2E2240C28}"/>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5107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01C6-126B-DDBD-A70C-A298B0B9B7FF}"/>
              </a:ext>
            </a:extLst>
          </p:cNvPr>
          <p:cNvSpPr>
            <a:spLocks noGrp="1"/>
          </p:cNvSpPr>
          <p:nvPr>
            <p:ph type="ctrTitle"/>
          </p:nvPr>
        </p:nvSpPr>
        <p:spPr>
          <a:xfrm>
            <a:off x="1524000" y="1225771"/>
            <a:ext cx="9144000" cy="932680"/>
          </a:xfrm>
        </p:spPr>
        <p:txBody>
          <a:bodyPr>
            <a:normAutofit/>
          </a:bodyPr>
          <a:lstStyle/>
          <a:p>
            <a:pPr algn="l"/>
            <a:r>
              <a:rPr lang="en-IN" sz="3200" b="1" dirty="0">
                <a:solidFill>
                  <a:schemeClr val="tx2">
                    <a:lumMod val="90000"/>
                    <a:lumOff val="10000"/>
                  </a:schemeClr>
                </a:solidFill>
              </a:rPr>
              <a:t>Socioeconomic Factors:</a:t>
            </a:r>
          </a:p>
        </p:txBody>
      </p:sp>
      <p:sp>
        <p:nvSpPr>
          <p:cNvPr id="3" name="Subtitle 2">
            <a:extLst>
              <a:ext uri="{FF2B5EF4-FFF2-40B4-BE49-F238E27FC236}">
                <a16:creationId xmlns:a16="http://schemas.microsoft.com/office/drawing/2014/main" id="{883A57E5-E295-3171-B474-DA1CF85D8B16}"/>
              </a:ext>
            </a:extLst>
          </p:cNvPr>
          <p:cNvSpPr>
            <a:spLocks noGrp="1"/>
          </p:cNvSpPr>
          <p:nvPr>
            <p:ph type="subTitle" idx="1"/>
          </p:nvPr>
        </p:nvSpPr>
        <p:spPr>
          <a:xfrm>
            <a:off x="1524000" y="2301139"/>
            <a:ext cx="9144000" cy="2864750"/>
          </a:xfrm>
        </p:spPr>
        <p:txBody>
          <a:bodyPr>
            <a:normAutofit/>
          </a:bodyPr>
          <a:lstStyle/>
          <a:p>
            <a:pPr marL="342900" indent="-342900" algn="l">
              <a:buFont typeface="Wingdings" panose="05000000000000000000" pitchFamily="2" charset="2"/>
              <a:buChar char="q"/>
            </a:pPr>
            <a:r>
              <a:rPr lang="en-IN" dirty="0">
                <a:solidFill>
                  <a:schemeClr val="tx2">
                    <a:lumMod val="90000"/>
                    <a:lumOff val="10000"/>
                  </a:schemeClr>
                </a:solidFill>
              </a:rPr>
              <a:t>Poverty Rate</a:t>
            </a:r>
          </a:p>
          <a:p>
            <a:pPr marL="342900" indent="-342900" algn="l">
              <a:buFont typeface="Wingdings" panose="05000000000000000000" pitchFamily="2" charset="2"/>
              <a:buChar char="q"/>
            </a:pPr>
            <a:r>
              <a:rPr lang="en-IN" dirty="0">
                <a:solidFill>
                  <a:schemeClr val="tx2">
                    <a:lumMod val="90000"/>
                    <a:lumOff val="10000"/>
                  </a:schemeClr>
                </a:solidFill>
              </a:rPr>
              <a:t>Education Attainment Rate</a:t>
            </a:r>
          </a:p>
          <a:p>
            <a:pPr marL="342900" indent="-342900" algn="l">
              <a:buFont typeface="Wingdings" panose="05000000000000000000" pitchFamily="2" charset="2"/>
              <a:buChar char="q"/>
            </a:pPr>
            <a:r>
              <a:rPr lang="en-IN" dirty="0">
                <a:solidFill>
                  <a:schemeClr val="tx2">
                    <a:lumMod val="90000"/>
                    <a:lumOff val="10000"/>
                  </a:schemeClr>
                </a:solidFill>
              </a:rPr>
              <a:t>GDP</a:t>
            </a:r>
          </a:p>
          <a:p>
            <a:pPr marL="342900" indent="-342900" algn="l">
              <a:buFont typeface="Wingdings" panose="05000000000000000000" pitchFamily="2" charset="2"/>
              <a:buChar char="q"/>
            </a:pPr>
            <a:r>
              <a:rPr lang="en-IN" dirty="0">
                <a:solidFill>
                  <a:schemeClr val="tx2">
                    <a:lumMod val="90000"/>
                    <a:lumOff val="10000"/>
                  </a:schemeClr>
                </a:solidFill>
              </a:rPr>
              <a:t>Annual Wages</a:t>
            </a:r>
          </a:p>
          <a:p>
            <a:pPr marL="342900" indent="-342900" algn="l">
              <a:buFont typeface="Wingdings" panose="05000000000000000000" pitchFamily="2" charset="2"/>
              <a:buChar char="q"/>
            </a:pPr>
            <a:r>
              <a:rPr lang="en-IN" dirty="0">
                <a:solidFill>
                  <a:schemeClr val="tx2">
                    <a:lumMod val="90000"/>
                    <a:lumOff val="10000"/>
                  </a:schemeClr>
                </a:solidFill>
              </a:rPr>
              <a:t>Cost of Internet</a:t>
            </a:r>
          </a:p>
          <a:p>
            <a:pPr marL="342900" indent="-342900" algn="l">
              <a:buFont typeface="Wingdings" panose="05000000000000000000" pitchFamily="2" charset="2"/>
              <a:buChar char="q"/>
            </a:pPr>
            <a:r>
              <a:rPr lang="en-IN" dirty="0">
                <a:solidFill>
                  <a:schemeClr val="tx2">
                    <a:lumMod val="90000"/>
                    <a:lumOff val="10000"/>
                  </a:schemeClr>
                </a:solidFill>
              </a:rPr>
              <a:t>Race and Ethnicity</a:t>
            </a:r>
          </a:p>
        </p:txBody>
      </p:sp>
    </p:spTree>
    <p:extLst>
      <p:ext uri="{BB962C8B-B14F-4D97-AF65-F5344CB8AC3E}">
        <p14:creationId xmlns:p14="http://schemas.microsoft.com/office/powerpoint/2010/main" val="276156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5FE9-58AD-D6CD-C17C-1D6AD45B83F4}"/>
              </a:ext>
            </a:extLst>
          </p:cNvPr>
          <p:cNvSpPr>
            <a:spLocks noGrp="1"/>
          </p:cNvSpPr>
          <p:nvPr>
            <p:ph type="title"/>
          </p:nvPr>
        </p:nvSpPr>
        <p:spPr>
          <a:xfrm>
            <a:off x="1300899" y="1014804"/>
            <a:ext cx="10052901" cy="908263"/>
          </a:xfrm>
        </p:spPr>
        <p:txBody>
          <a:bodyPr/>
          <a:lstStyle/>
          <a:p>
            <a:r>
              <a:rPr lang="en-IN" sz="3200" b="1" dirty="0">
                <a:solidFill>
                  <a:schemeClr val="tx2">
                    <a:lumMod val="90000"/>
                    <a:lumOff val="10000"/>
                  </a:schemeClr>
                </a:solidFill>
              </a:rPr>
              <a:t>Data</a:t>
            </a:r>
            <a:r>
              <a:rPr lang="en-IN" dirty="0"/>
              <a:t> </a:t>
            </a:r>
            <a:r>
              <a:rPr lang="en-IN" sz="3200" b="1" dirty="0">
                <a:solidFill>
                  <a:schemeClr val="tx2">
                    <a:lumMod val="90000"/>
                    <a:lumOff val="10000"/>
                  </a:schemeClr>
                </a:solidFill>
              </a:rPr>
              <a:t>sources:</a:t>
            </a:r>
            <a:endParaRPr lang="en-IN" dirty="0"/>
          </a:p>
        </p:txBody>
      </p:sp>
      <p:sp>
        <p:nvSpPr>
          <p:cNvPr id="3" name="Content Placeholder 2">
            <a:extLst>
              <a:ext uri="{FF2B5EF4-FFF2-40B4-BE49-F238E27FC236}">
                <a16:creationId xmlns:a16="http://schemas.microsoft.com/office/drawing/2014/main" id="{9C695C63-35CA-E67D-9B49-4C84C1E59CA2}"/>
              </a:ext>
            </a:extLst>
          </p:cNvPr>
          <p:cNvSpPr>
            <a:spLocks noGrp="1"/>
          </p:cNvSpPr>
          <p:nvPr>
            <p:ph idx="1"/>
          </p:nvPr>
        </p:nvSpPr>
        <p:spPr>
          <a:xfrm>
            <a:off x="1300898" y="1923067"/>
            <a:ext cx="10052902" cy="4253895"/>
          </a:xfrm>
        </p:spPr>
        <p:txBody>
          <a:bodyPr/>
          <a:lstStyle/>
          <a:p>
            <a:pPr marL="342900" indent="-342900">
              <a:buFont typeface="Wingdings" panose="05000000000000000000" pitchFamily="2" charset="2"/>
              <a:buChar char="q"/>
            </a:pPr>
            <a:r>
              <a:rPr lang="en-IN" sz="2400" dirty="0">
                <a:solidFill>
                  <a:schemeClr val="tx2">
                    <a:lumMod val="90000"/>
                    <a:lumOff val="10000"/>
                  </a:schemeClr>
                </a:solidFill>
              </a:rPr>
              <a:t>Census Bureau</a:t>
            </a:r>
          </a:p>
          <a:p>
            <a:pPr marL="342900" indent="-342900">
              <a:buFont typeface="Wingdings" panose="05000000000000000000" pitchFamily="2" charset="2"/>
              <a:buChar char="q"/>
            </a:pPr>
            <a:r>
              <a:rPr lang="en-IN" sz="2400" dirty="0">
                <a:solidFill>
                  <a:schemeClr val="tx2">
                    <a:lumMod val="90000"/>
                    <a:lumOff val="10000"/>
                  </a:schemeClr>
                </a:solidFill>
              </a:rPr>
              <a:t>Bureau of Economic Analysis</a:t>
            </a:r>
          </a:p>
          <a:p>
            <a:pPr marL="342900" indent="-342900">
              <a:buFont typeface="Wingdings" panose="05000000000000000000" pitchFamily="2" charset="2"/>
              <a:buChar char="q"/>
            </a:pPr>
            <a:r>
              <a:rPr lang="en-US" sz="2400" dirty="0">
                <a:solidFill>
                  <a:schemeClr val="tx2">
                    <a:lumMod val="90000"/>
                    <a:lumOff val="10000"/>
                  </a:schemeClr>
                </a:solidFill>
              </a:rPr>
              <a:t>U.S. Bureau of Labor Statistics</a:t>
            </a:r>
          </a:p>
          <a:p>
            <a:pPr marL="342900" indent="-342900">
              <a:buFont typeface="Wingdings" panose="05000000000000000000" pitchFamily="2" charset="2"/>
              <a:buChar char="q"/>
            </a:pPr>
            <a:r>
              <a:rPr lang="en-US" sz="2400" dirty="0">
                <a:solidFill>
                  <a:schemeClr val="tx2">
                    <a:lumMod val="90000"/>
                    <a:lumOff val="10000"/>
                  </a:schemeClr>
                </a:solidFill>
              </a:rPr>
              <a:t>Integrated Postsecondary Education Data System</a:t>
            </a:r>
          </a:p>
          <a:p>
            <a:pPr marL="342900" indent="-342900">
              <a:buFont typeface="Wingdings" panose="05000000000000000000" pitchFamily="2" charset="2"/>
              <a:buChar char="q"/>
            </a:pPr>
            <a:r>
              <a:rPr lang="en-US" sz="2400" dirty="0" err="1">
                <a:solidFill>
                  <a:schemeClr val="tx2">
                    <a:lumMod val="90000"/>
                    <a:lumOff val="10000"/>
                  </a:schemeClr>
                </a:solidFill>
              </a:rPr>
              <a:t>Numbeo</a:t>
            </a:r>
            <a:r>
              <a:rPr lang="en-US" sz="2400" dirty="0">
                <a:solidFill>
                  <a:schemeClr val="tx2">
                    <a:lumMod val="90000"/>
                    <a:lumOff val="10000"/>
                  </a:schemeClr>
                </a:solidFill>
              </a:rPr>
              <a:t> Data </a:t>
            </a:r>
            <a:endParaRPr lang="en-IN" sz="2400" dirty="0">
              <a:solidFill>
                <a:schemeClr val="tx2">
                  <a:lumMod val="90000"/>
                  <a:lumOff val="10000"/>
                </a:schemeClr>
              </a:solidFill>
            </a:endParaRPr>
          </a:p>
        </p:txBody>
      </p:sp>
    </p:spTree>
    <p:extLst>
      <p:ext uri="{BB962C8B-B14F-4D97-AF65-F5344CB8AC3E}">
        <p14:creationId xmlns:p14="http://schemas.microsoft.com/office/powerpoint/2010/main" val="146300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0059-4993-6B87-F06F-C18360FB52B6}"/>
              </a:ext>
            </a:extLst>
          </p:cNvPr>
          <p:cNvSpPr>
            <a:spLocks noGrp="1"/>
          </p:cNvSpPr>
          <p:nvPr>
            <p:ph type="title"/>
          </p:nvPr>
        </p:nvSpPr>
        <p:spPr>
          <a:xfrm>
            <a:off x="763571" y="452487"/>
            <a:ext cx="10515600" cy="575035"/>
          </a:xfrm>
        </p:spPr>
        <p:txBody>
          <a:bodyPr>
            <a:normAutofit/>
          </a:bodyPr>
          <a:lstStyle/>
          <a:p>
            <a:r>
              <a:rPr lang="en-IN" sz="3200" b="1" dirty="0">
                <a:solidFill>
                  <a:schemeClr val="tx2">
                    <a:lumMod val="90000"/>
                    <a:lumOff val="10000"/>
                  </a:schemeClr>
                </a:solidFill>
              </a:rPr>
              <a:t>Research Questions:</a:t>
            </a:r>
          </a:p>
        </p:txBody>
      </p:sp>
      <p:sp>
        <p:nvSpPr>
          <p:cNvPr id="3" name="Content Placeholder 2">
            <a:extLst>
              <a:ext uri="{FF2B5EF4-FFF2-40B4-BE49-F238E27FC236}">
                <a16:creationId xmlns:a16="http://schemas.microsoft.com/office/drawing/2014/main" id="{8A2224FB-C9DA-15BC-A782-7CA50D27102D}"/>
              </a:ext>
            </a:extLst>
          </p:cNvPr>
          <p:cNvSpPr>
            <a:spLocks noGrp="1"/>
          </p:cNvSpPr>
          <p:nvPr>
            <p:ph idx="1"/>
          </p:nvPr>
        </p:nvSpPr>
        <p:spPr>
          <a:xfrm>
            <a:off x="763571" y="1272620"/>
            <a:ext cx="10590229" cy="5476972"/>
          </a:xfrm>
        </p:spPr>
        <p:txBody>
          <a:bodyPr>
            <a:normAutofit/>
          </a:bodyPr>
          <a:lstStyle/>
          <a:p>
            <a:pPr marL="342900" lvl="0" indent="-342900">
              <a:lnSpc>
                <a:spcPct val="110000"/>
              </a:lnSpc>
              <a:buFont typeface="Wingdings" panose="05000000000000000000" pitchFamily="2" charset="2"/>
              <a:buChar char="q"/>
            </a:pPr>
            <a:r>
              <a:rPr lang="en-IN" sz="1600" dirty="0">
                <a:solidFill>
                  <a:schemeClr val="tx2">
                    <a:lumMod val="90000"/>
                    <a:lumOff val="10000"/>
                  </a:schemeClr>
                </a:solidFill>
              </a:rPr>
              <a:t>What correlations exist between education attainment rates and poverty rates within different Counties?</a:t>
            </a:r>
          </a:p>
          <a:p>
            <a:pPr marL="342900" lvl="0" indent="-342900">
              <a:lnSpc>
                <a:spcPct val="110000"/>
              </a:lnSpc>
              <a:buFont typeface="Wingdings" panose="05000000000000000000" pitchFamily="2" charset="2"/>
              <a:buChar char="q"/>
            </a:pPr>
            <a:r>
              <a:rPr lang="en-IN" sz="1600" dirty="0">
                <a:solidFill>
                  <a:schemeClr val="tx2">
                    <a:lumMod val="90000"/>
                    <a:lumOff val="10000"/>
                  </a:schemeClr>
                </a:solidFill>
              </a:rPr>
              <a:t>How have poverty rates evolved over time within different counties?</a:t>
            </a:r>
          </a:p>
          <a:p>
            <a:pPr marL="342900" lvl="0" indent="-342900">
              <a:lnSpc>
                <a:spcPct val="110000"/>
              </a:lnSpc>
              <a:buFont typeface="Wingdings" panose="05000000000000000000" pitchFamily="2" charset="2"/>
              <a:buChar char="q"/>
            </a:pPr>
            <a:r>
              <a:rPr lang="en-IN" sz="1600" dirty="0">
                <a:solidFill>
                  <a:schemeClr val="tx2">
                    <a:lumMod val="90000"/>
                    <a:lumOff val="10000"/>
                  </a:schemeClr>
                </a:solidFill>
              </a:rPr>
              <a:t>How do poverty rates, education attainment rates, and the poverty education ratio vary across counties?</a:t>
            </a:r>
          </a:p>
          <a:p>
            <a:pPr marL="342900" lvl="0" indent="-342900">
              <a:lnSpc>
                <a:spcPct val="110000"/>
              </a:lnSpc>
              <a:buFont typeface="Wingdings" panose="05000000000000000000" pitchFamily="2" charset="2"/>
              <a:buChar char="q"/>
            </a:pPr>
            <a:r>
              <a:rPr lang="en-IN" sz="1600" dirty="0">
                <a:solidFill>
                  <a:schemeClr val="tx2">
                    <a:lumMod val="90000"/>
                    <a:lumOff val="10000"/>
                  </a:schemeClr>
                </a:solidFill>
              </a:rPr>
              <a:t>How do variations in the cost of internet services across different cities impact the accessibility and affordability of internet connectivity within Metropolitan Statistical Areas (MSAs)?</a:t>
            </a:r>
          </a:p>
          <a:p>
            <a:pPr marL="342900" lvl="0" indent="-342900">
              <a:lnSpc>
                <a:spcPct val="110000"/>
              </a:lnSpc>
              <a:buFont typeface="Wingdings" panose="05000000000000000000" pitchFamily="2" charset="2"/>
              <a:buChar char="q"/>
            </a:pPr>
            <a:r>
              <a:rPr lang="en-IN" sz="1600" dirty="0">
                <a:solidFill>
                  <a:schemeClr val="tx2">
                    <a:lumMod val="90000"/>
                    <a:lumOff val="10000"/>
                  </a:schemeClr>
                </a:solidFill>
              </a:rPr>
              <a:t>How does the GDP Chain Index fluctuate across different MSAs?</a:t>
            </a:r>
          </a:p>
          <a:p>
            <a:pPr marL="342900" lvl="0" indent="-342900">
              <a:lnSpc>
                <a:spcPct val="110000"/>
              </a:lnSpc>
              <a:buFont typeface="Wingdings" panose="05000000000000000000" pitchFamily="2" charset="2"/>
              <a:buChar char="q"/>
            </a:pPr>
            <a:r>
              <a:rPr lang="en-IN" sz="1600" dirty="0">
                <a:solidFill>
                  <a:schemeClr val="tx2">
                    <a:lumMod val="90000"/>
                    <a:lumOff val="10000"/>
                  </a:schemeClr>
                </a:solidFill>
              </a:rPr>
              <a:t>How have poverty rates by county evolved over the period from 2012 to 2022 in terms of competitive rankings, and what insights do these rankings offer into the changing socioeconomic landscape and relative well-being among counties?</a:t>
            </a:r>
          </a:p>
          <a:p>
            <a:pPr marL="342900" lvl="0" indent="-342900">
              <a:lnSpc>
                <a:spcPct val="110000"/>
              </a:lnSpc>
              <a:buFont typeface="Wingdings" panose="05000000000000000000" pitchFamily="2" charset="2"/>
              <a:buChar char="q"/>
            </a:pPr>
            <a:r>
              <a:rPr lang="en-IN" sz="1600" dirty="0">
                <a:solidFill>
                  <a:schemeClr val="tx2">
                    <a:lumMod val="90000"/>
                    <a:lumOff val="10000"/>
                  </a:schemeClr>
                </a:solidFill>
              </a:rPr>
              <a:t>How does the representation of Asian, Black, and White individuals vary across different institutions within Texas, Florida, and New York, and what insights does this provide into diversity and inclusion efforts within these states?</a:t>
            </a:r>
          </a:p>
          <a:p>
            <a:pPr marL="342900" lvl="0" indent="-342900">
              <a:lnSpc>
                <a:spcPct val="110000"/>
              </a:lnSpc>
              <a:buFont typeface="Wingdings" panose="05000000000000000000" pitchFamily="2" charset="2"/>
              <a:buChar char="q"/>
            </a:pPr>
            <a:r>
              <a:rPr lang="en-IN" sz="1600" dirty="0">
                <a:solidFill>
                  <a:schemeClr val="tx2">
                    <a:lumMod val="90000"/>
                    <a:lumOff val="10000"/>
                  </a:schemeClr>
                </a:solidFill>
              </a:rPr>
              <a:t>What correlations exist between annual wages per employee and the total number of bachelor's degrees earned at the state, MSA, and county levels, and how do these connections illuminate the link between education attainment and earning potential?</a:t>
            </a:r>
          </a:p>
          <a:p>
            <a:pPr marL="342900" lvl="0" indent="-342900">
              <a:lnSpc>
                <a:spcPct val="110000"/>
              </a:lnSpc>
              <a:spcAft>
                <a:spcPts val="800"/>
              </a:spcAft>
              <a:buFont typeface="Wingdings" panose="05000000000000000000" pitchFamily="2" charset="2"/>
              <a:buChar char="q"/>
            </a:pPr>
            <a:r>
              <a:rPr lang="en-IN" sz="1600" dirty="0">
                <a:solidFill>
                  <a:schemeClr val="tx2">
                    <a:lumMod val="90000"/>
                    <a:lumOff val="10000"/>
                  </a:schemeClr>
                </a:solidFill>
              </a:rPr>
              <a:t>How do variations in average GDP and average annual wages per employee across different Counties offer insights into regional economic dynamics?</a:t>
            </a:r>
          </a:p>
        </p:txBody>
      </p:sp>
    </p:spTree>
    <p:extLst>
      <p:ext uri="{BB962C8B-B14F-4D97-AF65-F5344CB8AC3E}">
        <p14:creationId xmlns:p14="http://schemas.microsoft.com/office/powerpoint/2010/main" val="375925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07AB-293D-CED6-B3CE-DF37159616D8}"/>
              </a:ext>
            </a:extLst>
          </p:cNvPr>
          <p:cNvSpPr>
            <a:spLocks noGrp="1"/>
          </p:cNvSpPr>
          <p:nvPr>
            <p:ph type="ctrTitle"/>
          </p:nvPr>
        </p:nvSpPr>
        <p:spPr>
          <a:xfrm>
            <a:off x="1524000" y="537327"/>
            <a:ext cx="8622384" cy="672495"/>
          </a:xfrm>
        </p:spPr>
        <p:txBody>
          <a:bodyPr/>
          <a:lstStyle/>
          <a:p>
            <a:pPr algn="l"/>
            <a:r>
              <a:rPr lang="en-IN" sz="3200" b="1" dirty="0">
                <a:solidFill>
                  <a:schemeClr val="tx2">
                    <a:lumMod val="90000"/>
                    <a:lumOff val="10000"/>
                  </a:schemeClr>
                </a:solidFill>
              </a:rPr>
              <a:t>Further research Questions:</a:t>
            </a:r>
          </a:p>
        </p:txBody>
      </p:sp>
      <p:sp>
        <p:nvSpPr>
          <p:cNvPr id="3" name="Subtitle 2">
            <a:extLst>
              <a:ext uri="{FF2B5EF4-FFF2-40B4-BE49-F238E27FC236}">
                <a16:creationId xmlns:a16="http://schemas.microsoft.com/office/drawing/2014/main" id="{97480D44-1F51-4199-11A9-57FCB3E0D654}"/>
              </a:ext>
            </a:extLst>
          </p:cNvPr>
          <p:cNvSpPr>
            <a:spLocks noGrp="1"/>
          </p:cNvSpPr>
          <p:nvPr>
            <p:ph type="subTitle" idx="1"/>
          </p:nvPr>
        </p:nvSpPr>
        <p:spPr>
          <a:xfrm>
            <a:off x="1524000" y="1584701"/>
            <a:ext cx="9144000" cy="2515958"/>
          </a:xfrm>
        </p:spPr>
        <p:txBody>
          <a:bodyPr>
            <a:normAutofit/>
          </a:bodyPr>
          <a:lstStyle/>
          <a:p>
            <a:pPr marL="342900" lvl="0" indent="-342900" algn="l">
              <a:lnSpc>
                <a:spcPct val="110000"/>
              </a:lnSpc>
              <a:buFont typeface="Wingdings" panose="05000000000000000000" pitchFamily="2" charset="2"/>
              <a:buChar char="q"/>
            </a:pPr>
            <a:r>
              <a:rPr lang="en-IN" sz="1800" dirty="0">
                <a:solidFill>
                  <a:schemeClr val="tx2">
                    <a:lumMod val="90000"/>
                    <a:lumOff val="10000"/>
                  </a:schemeClr>
                </a:solidFill>
              </a:rPr>
              <a:t>How do variations in the cost of internet access affect educational attainment levels and socio-economic mobility across different states?</a:t>
            </a:r>
          </a:p>
          <a:p>
            <a:pPr marL="342900" lvl="0" indent="-342900" algn="l">
              <a:lnSpc>
                <a:spcPct val="110000"/>
              </a:lnSpc>
              <a:buFont typeface="Wingdings" panose="05000000000000000000" pitchFamily="2" charset="2"/>
              <a:buChar char="q"/>
            </a:pPr>
            <a:r>
              <a:rPr lang="en-IN" sz="1800" dirty="0">
                <a:solidFill>
                  <a:schemeClr val="tx2">
                    <a:lumMod val="90000"/>
                    <a:lumOff val="10000"/>
                  </a:schemeClr>
                </a:solidFill>
              </a:rPr>
              <a:t>What role does educational attainment play in mediating the relationship between GDP growth and poverty rates within MSAs?</a:t>
            </a:r>
          </a:p>
          <a:p>
            <a:pPr marL="342900" lvl="0" indent="-342900" algn="l">
              <a:lnSpc>
                <a:spcPct val="110000"/>
              </a:lnSpc>
              <a:spcAft>
                <a:spcPts val="800"/>
              </a:spcAft>
              <a:buFont typeface="Wingdings" panose="05000000000000000000" pitchFamily="2" charset="2"/>
              <a:buChar char="q"/>
            </a:pPr>
            <a:r>
              <a:rPr lang="en-IN" sz="1800" dirty="0">
                <a:solidFill>
                  <a:schemeClr val="tx2">
                    <a:lumMod val="90000"/>
                    <a:lumOff val="10000"/>
                  </a:schemeClr>
                </a:solidFill>
              </a:rPr>
              <a:t>How do changes in the poverty rate over time correlate with shifts in GDP and educational attainment levels within MSAs?</a:t>
            </a:r>
          </a:p>
          <a:p>
            <a:endParaRPr lang="en-IN" sz="1800" dirty="0"/>
          </a:p>
        </p:txBody>
      </p:sp>
    </p:spTree>
    <p:extLst>
      <p:ext uri="{BB962C8B-B14F-4D97-AF65-F5344CB8AC3E}">
        <p14:creationId xmlns:p14="http://schemas.microsoft.com/office/powerpoint/2010/main" val="2995212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TotalTime>
  <Words>346</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Aptos Display</vt:lpstr>
      <vt:lpstr>Arial</vt:lpstr>
      <vt:lpstr>Calibri</vt:lpstr>
      <vt:lpstr>Times New Roman</vt:lpstr>
      <vt:lpstr>Wingdings</vt:lpstr>
      <vt:lpstr>Office Theme</vt:lpstr>
      <vt:lpstr>      The Impact of socioeconomic factors in the United States </vt:lpstr>
      <vt:lpstr>Socioeconomic Factors:</vt:lpstr>
      <vt:lpstr>Data sources:</vt:lpstr>
      <vt:lpstr>Research Questions:</vt:lpstr>
      <vt:lpstr>Further research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Enjapuri</dc:creator>
  <cp:lastModifiedBy>Shweta Vinod Kulkarni</cp:lastModifiedBy>
  <cp:revision>2</cp:revision>
  <dcterms:created xsi:type="dcterms:W3CDTF">2024-04-30T18:48:50Z</dcterms:created>
  <dcterms:modified xsi:type="dcterms:W3CDTF">2024-04-30T21:45:09Z</dcterms:modified>
</cp:coreProperties>
</file>