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77" r:id="rId8"/>
    <p:sldId id="275" r:id="rId9"/>
    <p:sldId id="271" r:id="rId10"/>
    <p:sldId id="272" r:id="rId11"/>
    <p:sldId id="276" r:id="rId12"/>
    <p:sldId id="266" r:id="rId13"/>
    <p:sldId id="267" r:id="rId14"/>
    <p:sldId id="274"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C"/>
    <a:srgbClr val="0099FF"/>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0BC8-388E-453E-8B8D-46867AE8A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3046F-B8AF-4F7A-8CE7-B85796B93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621A5-444C-48D1-827B-1FE7B12A1446}"/>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A4146BEC-090A-4C6D-91AC-E702F84413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8211CE-0C1E-4DA6-9CD1-B37FA8C0B0E7}"/>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71836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86F0-AB8D-465E-82EC-6CA774B0E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6FE34E-7977-4E12-864F-124ECBBBB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28481-6953-41BE-B9E5-EFE13ACB95FB}"/>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56B7AD66-3B37-4049-9593-E8CB3EEB6B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9C73B-41E2-4043-B6C5-0DDACB1FC34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0280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3B70B9-82CE-4EC9-99E2-FD1832BB6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4A98D-E623-4FC1-BCE6-95B77491A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E13F6-F2ED-4214-98DF-2F88F64CD72D}"/>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F5EA5AEA-2D28-4E93-B5D2-2BA78ADD5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52A61C-447E-49BA-B388-0EF3B762738B}"/>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362241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D70B-43A1-48FC-BE4B-EEEA3BABC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658899-F669-4CAC-8C4B-DC2BC7CAD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3FA98-B26D-43D7-AEBD-1824F34C5258}"/>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8A723CA0-A9B5-48EB-A6BA-78D000C089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F45D43-2201-4D9B-B55B-0A53730CFA67}"/>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66984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848F-D890-4300-B211-58BEDC083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15C09-C058-48E5-B93F-E5C000476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3644C-2106-4F95-BC6B-91E68BE1F9EF}"/>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69C1F18C-161D-47B6-8108-7FD640C868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8BA613-DEFF-4A80-B775-882F5AA74D5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57498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C4A5-D355-41D5-A393-285B5C6D4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E83D6-9BBB-40D3-A73E-DB372D4E7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3B894D-F41B-4E24-B2D8-F48923981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37E4E4-037B-4C67-9EB7-FEC8ADB3C011}"/>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6A768CED-C29E-4E15-8085-243F628028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2DA655-BEA0-4996-ABE5-3B720A20263F}"/>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159606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963B-F8BF-43D5-A18A-597D41D09F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D9E8D-8DB7-4009-8719-8F863332E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A85EB-2B92-437C-98B0-A5281DB208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AA454E-D76C-46FC-9F4A-6438DFC99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0895C-852A-41C5-930B-5BA2D1F59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6B3D0-A1C5-4353-8870-FEEB8277F245}"/>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8" name="Footer Placeholder 7">
            <a:extLst>
              <a:ext uri="{FF2B5EF4-FFF2-40B4-BE49-F238E27FC236}">
                <a16:creationId xmlns:a16="http://schemas.microsoft.com/office/drawing/2014/main" id="{43A8A2A5-A443-4770-A8EC-C0288771C40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428D507-2CB9-4C49-8C8A-8A5692452D4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16095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481-9B5B-4896-BC6A-02F9BB8CBF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A7B546-ABEC-42F1-90C6-1BBA47B90D4D}"/>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4" name="Footer Placeholder 3">
            <a:extLst>
              <a:ext uri="{FF2B5EF4-FFF2-40B4-BE49-F238E27FC236}">
                <a16:creationId xmlns:a16="http://schemas.microsoft.com/office/drawing/2014/main" id="{0FFFD657-BFA2-4975-9744-243668025D6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BD171C-349D-4417-85D3-42CBDA89CF40}"/>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2542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FE73A-26A8-410C-99FF-7644CAD15FA5}"/>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3" name="Footer Placeholder 2">
            <a:extLst>
              <a:ext uri="{FF2B5EF4-FFF2-40B4-BE49-F238E27FC236}">
                <a16:creationId xmlns:a16="http://schemas.microsoft.com/office/drawing/2014/main" id="{111C4788-93EB-40A4-A6C3-87692BB4DC7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5893FED-5927-4EE3-B7E7-10D4C6C6AAFF}"/>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98563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B9C3-2DB4-4985-BC6D-FBCEE7EC1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6CEFD3-721E-4689-96A0-71F769678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986540-D9FB-4ECE-8575-AABEDE785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B10AC-E9DE-43D6-876C-36003508D8AF}"/>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A2A4162E-D292-44AB-9FCA-25CAD64D05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94F9F8-4D9F-4549-820C-7732C8FA8A8C}"/>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91949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1A16-D303-46D9-BBB2-C3C82788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3431F-4583-44CC-A4DC-12C3030CB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46C0213-2751-4DE4-A633-46284B713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272F3-3109-48BF-87BB-ADA5EDCF7284}"/>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20D5E1B4-B414-41AC-AB6A-DEF676F18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550527-C723-43B0-8CD3-61B014993500}"/>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153108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5B39F-845B-4479-9984-7B40B8924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96F83-7499-4316-B3C1-ABDF96CBA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4F303-C74D-4C59-8364-D54B97198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5D420F81-C3E6-4AD3-8408-14EE492B9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74EAD53-BFA0-4D5C-942F-1D84C02AC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52A06-DC8D-4498-A1E5-00697A9BBFE1}" type="slidenum">
              <a:rPr lang="en-US" smtClean="0"/>
              <a:t>‹#›</a:t>
            </a:fld>
            <a:endParaRPr lang="en-US" dirty="0"/>
          </a:p>
        </p:txBody>
      </p:sp>
    </p:spTree>
    <p:extLst>
      <p:ext uri="{BB962C8B-B14F-4D97-AF65-F5344CB8AC3E}">
        <p14:creationId xmlns:p14="http://schemas.microsoft.com/office/powerpoint/2010/main" val="1037231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7"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hyperlink" Target="https://droughtmonitor.unl.edu/DmData/DataDownload.aspx" TargetMode="External"/><Relationship Id="rId5" Type="http://schemas.openxmlformats.org/officeDocument/2006/relationships/hyperlink" Target="https://www.edwardsaquifer.org/science-maps/aquifer-data/historical-data/" TargetMode="External"/><Relationship Id="rId4" Type="http://schemas.openxmlformats.org/officeDocument/2006/relationships/hyperlink" Target="https://www.wunderground.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993E1E-855B-47E6-B340-BFB5D47605D4}"/>
              </a:ext>
            </a:extLst>
          </p:cNvPr>
          <p:cNvSpPr txBox="1"/>
          <p:nvPr/>
        </p:nvSpPr>
        <p:spPr>
          <a:xfrm>
            <a:off x="0" y="478008"/>
            <a:ext cx="11961091" cy="2308324"/>
          </a:xfrm>
          <a:prstGeom prst="rect">
            <a:avLst/>
          </a:prstGeom>
          <a:noFill/>
          <a:ln w="6350">
            <a:noFill/>
          </a:ln>
          <a:effectLst>
            <a:innerShdw blurRad="63500" dist="50800" dir="16200000">
              <a:prstClr val="black">
                <a:alpha val="50000"/>
              </a:prstClr>
            </a:innerShdw>
          </a:effectLst>
        </p:spPr>
        <p:style>
          <a:lnRef idx="0">
            <a:scrgbClr r="0" g="0" b="0"/>
          </a:lnRef>
          <a:fillRef idx="0">
            <a:scrgbClr r="0" g="0" b="0"/>
          </a:fillRef>
          <a:effectRef idx="0">
            <a:scrgbClr r="0" g="0" b="0"/>
          </a:effectRef>
          <a:fontRef idx="minor">
            <a:schemeClr val="dk1"/>
          </a:fontRef>
        </p:style>
        <p:txBody>
          <a:bodyPr wrap="square">
            <a:spAutoFit/>
            <a:scene3d>
              <a:camera prst="orthographicFront"/>
              <a:lightRig rig="soft" dir="t">
                <a:rot lat="0" lon="0" rev="15600000"/>
              </a:lightRig>
            </a:scene3d>
            <a:sp3d extrusionH="57150" prstMaterial="softEdge">
              <a:bevelT w="25400" h="38100" prst="artDeco"/>
            </a:sp3d>
          </a:bodyPr>
          <a:lstStyle/>
          <a:p>
            <a:pPr algn="ctr"/>
            <a:r>
              <a:rPr lang="en-US" sz="4800" b="1" dirty="0">
                <a:ln w="13462">
                  <a:solidFill>
                    <a:schemeClr val="tx1"/>
                  </a:solidFill>
                  <a:prstDash val="solid"/>
                </a:ln>
                <a:solidFill>
                  <a:srgbClr val="00B0F0"/>
                </a:solidFill>
                <a:effectLst>
                  <a:outerShdw blurRad="38100" dist="38100" dir="2700000" algn="tl">
                    <a:srgbClr val="000000">
                      <a:alpha val="43137"/>
                    </a:srgbClr>
                  </a:outerShdw>
                </a:effectLst>
                <a:latin typeface="Cooper Black" panose="0208090404030B020404" pitchFamily="18" charset="0"/>
                <a:cs typeface="Arial" panose="020B0604020202020204" pitchFamily="34" charset="0"/>
              </a:rPr>
              <a:t>A Review of the Effectiveness of the San Antonio Water System (SAWS) Water Restrictions Policies</a:t>
            </a:r>
          </a:p>
        </p:txBody>
      </p:sp>
      <p:sp>
        <p:nvSpPr>
          <p:cNvPr id="13" name="TextBox 12">
            <a:extLst>
              <a:ext uri="{FF2B5EF4-FFF2-40B4-BE49-F238E27FC236}">
                <a16:creationId xmlns:a16="http://schemas.microsoft.com/office/drawing/2014/main" id="{59F03846-F68D-4F64-BA0E-393F6F744B5D}"/>
              </a:ext>
            </a:extLst>
          </p:cNvPr>
          <p:cNvSpPr txBox="1"/>
          <p:nvPr/>
        </p:nvSpPr>
        <p:spPr>
          <a:xfrm>
            <a:off x="0" y="5979883"/>
            <a:ext cx="12192000" cy="861774"/>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b="1" u="sng" dirty="0">
                <a:effectLst>
                  <a:outerShdw blurRad="38100" dist="38100" dir="2700000" algn="tl">
                    <a:srgbClr val="000000">
                      <a:alpha val="43137"/>
                    </a:srgbClr>
                  </a:outerShdw>
                </a:effectLst>
                <a:latin typeface="Arial Black" panose="020B0A04020102020204" pitchFamily="34" charset="0"/>
              </a:rPr>
              <a:t>Presented by :-</a:t>
            </a:r>
          </a:p>
          <a:p>
            <a:endParaRPr lang="en-US" sz="1600" b="1" u="sng" dirty="0">
              <a:effectLst>
                <a:outerShdw blurRad="38100" dist="38100" dir="2700000" algn="tl">
                  <a:srgbClr val="000000">
                    <a:alpha val="43137"/>
                  </a:srgbClr>
                </a:outerShdw>
              </a:effectLst>
              <a:latin typeface="Arial Black" panose="020B0A04020102020204" pitchFamily="34" charset="0"/>
            </a:endParaRPr>
          </a:p>
          <a:p>
            <a:r>
              <a:rPr lang="en-US" dirty="0">
                <a:latin typeface="Arial Black" panose="020B0A04020102020204" pitchFamily="34" charset="0"/>
              </a:rPr>
              <a:t>Sierra Quevedo, Jessica Ermovick, Matthew Belcher, Gino Hernandez, Shwet ‘Sunny’ Bhatt</a:t>
            </a:r>
          </a:p>
        </p:txBody>
      </p:sp>
      <p:sp>
        <p:nvSpPr>
          <p:cNvPr id="14" name="TextBox 13">
            <a:extLst>
              <a:ext uri="{FF2B5EF4-FFF2-40B4-BE49-F238E27FC236}">
                <a16:creationId xmlns:a16="http://schemas.microsoft.com/office/drawing/2014/main" id="{D17E1067-6601-4B72-BAEB-790A5C6BF4FF}"/>
              </a:ext>
            </a:extLst>
          </p:cNvPr>
          <p:cNvSpPr txBox="1"/>
          <p:nvPr/>
        </p:nvSpPr>
        <p:spPr>
          <a:xfrm>
            <a:off x="0" y="16343"/>
            <a:ext cx="12192000" cy="461665"/>
          </a:xfrm>
          <a:prstGeom prst="rect">
            <a:avLst/>
          </a:prstGeom>
          <a:solidFill>
            <a:schemeClr val="tx1"/>
          </a:solidFill>
          <a:ln>
            <a:noFill/>
          </a:ln>
          <a:effectLst>
            <a:glow rad="1016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elaxedInset"/>
          </a:sp3d>
        </p:spPr>
        <p:txBody>
          <a:bodyPr wrap="square" rtlCol="0">
            <a:spAutoFit/>
          </a:bodyPr>
          <a:lstStyle/>
          <a:p>
            <a:pPr algn="ctr"/>
            <a:r>
              <a:rPr lang="en-US" sz="2400" b="1" dirty="0">
                <a:ln w="13462">
                  <a:solidFill>
                    <a:schemeClr val="tx1"/>
                  </a:solidFill>
                  <a:prstDash val="solid"/>
                </a:ln>
                <a:solidFill>
                  <a:srgbClr val="00B050"/>
                </a:solidFill>
                <a:effectLst>
                  <a:innerShdw blurRad="63500" dist="50800" dir="13500000">
                    <a:prstClr val="black">
                      <a:alpha val="50000"/>
                    </a:prstClr>
                  </a:innerShdw>
                </a:effectLst>
                <a:latin typeface="Amasis MT Pro Black" panose="02040A04050005020304" pitchFamily="18" charset="0"/>
              </a:rPr>
              <a:t>UTSA Data Analytics Boot Camp (August-2022)</a:t>
            </a:r>
          </a:p>
        </p:txBody>
      </p:sp>
    </p:spTree>
    <p:extLst>
      <p:ext uri="{BB962C8B-B14F-4D97-AF65-F5344CB8AC3E}">
        <p14:creationId xmlns:p14="http://schemas.microsoft.com/office/powerpoint/2010/main" val="34061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Total P-Value data</a:t>
            </a:r>
          </a:p>
        </p:txBody>
      </p:sp>
      <p:pic>
        <p:nvPicPr>
          <p:cNvPr id="4" name="Picture 3" descr="A screenshot of a graph&#10;&#10;Description automatically generated with low confidence">
            <a:extLst>
              <a:ext uri="{FF2B5EF4-FFF2-40B4-BE49-F238E27FC236}">
                <a16:creationId xmlns:a16="http://schemas.microsoft.com/office/drawing/2014/main" id="{6D54D7C1-7B15-3D7B-18C5-F1982E2F9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73" y="505217"/>
            <a:ext cx="8771348" cy="5847566"/>
          </a:xfrm>
          <a:prstGeom prst="rect">
            <a:avLst/>
          </a:prstGeom>
        </p:spPr>
      </p:pic>
    </p:spTree>
    <p:extLst>
      <p:ext uri="{BB962C8B-B14F-4D97-AF65-F5344CB8AC3E}">
        <p14:creationId xmlns:p14="http://schemas.microsoft.com/office/powerpoint/2010/main" val="74593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Does Temperature have anything to do with it?</a:t>
            </a:r>
          </a:p>
        </p:txBody>
      </p:sp>
      <p:pic>
        <p:nvPicPr>
          <p:cNvPr id="4" name="Picture 3" descr="Chart&#10;&#10;Description automatically generated">
            <a:extLst>
              <a:ext uri="{FF2B5EF4-FFF2-40B4-BE49-F238E27FC236}">
                <a16:creationId xmlns:a16="http://schemas.microsoft.com/office/drawing/2014/main" id="{41644F2E-02F3-836B-61AF-0860942E2E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897" y="1690043"/>
            <a:ext cx="5713813" cy="3583887"/>
          </a:xfrm>
          <a:prstGeom prst="rect">
            <a:avLst/>
          </a:prstGeom>
        </p:spPr>
      </p:pic>
      <p:sp>
        <p:nvSpPr>
          <p:cNvPr id="5" name="TextBox 4">
            <a:extLst>
              <a:ext uri="{FF2B5EF4-FFF2-40B4-BE49-F238E27FC236}">
                <a16:creationId xmlns:a16="http://schemas.microsoft.com/office/drawing/2014/main" id="{0081374C-304B-1A9B-FFC3-794147A022B9}"/>
              </a:ext>
            </a:extLst>
          </p:cNvPr>
          <p:cNvSpPr txBox="1"/>
          <p:nvPr/>
        </p:nvSpPr>
        <p:spPr>
          <a:xfrm>
            <a:off x="2623127" y="822036"/>
            <a:ext cx="7296728" cy="923330"/>
          </a:xfrm>
          <a:prstGeom prst="rect">
            <a:avLst/>
          </a:prstGeom>
          <a:noFill/>
        </p:spPr>
        <p:txBody>
          <a:bodyPr wrap="square" rtlCol="0">
            <a:spAutoFit/>
          </a:bodyPr>
          <a:lstStyle/>
          <a:p>
            <a:r>
              <a:rPr lang="en-US" dirty="0"/>
              <a:t>Chapter 2: rule out the obvious culprits- temperature and water evaporation</a:t>
            </a:r>
          </a:p>
          <a:p>
            <a:r>
              <a:rPr lang="en-US" dirty="0"/>
              <a:t>We checked for a trend between water level and temp(left) and checked temp over time for any reason water may drop at any given point (right)</a:t>
            </a:r>
          </a:p>
        </p:txBody>
      </p:sp>
      <p:pic>
        <p:nvPicPr>
          <p:cNvPr id="8" name="Picture 7" descr="Chart, scatter chart&#10;&#10;Description automatically generated">
            <a:extLst>
              <a:ext uri="{FF2B5EF4-FFF2-40B4-BE49-F238E27FC236}">
                <a16:creationId xmlns:a16="http://schemas.microsoft.com/office/drawing/2014/main" id="{B7A05CC7-1486-B2FF-FA7F-696CC0D736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484816"/>
            <a:ext cx="5832549" cy="3888367"/>
          </a:xfrm>
          <a:prstGeom prst="rect">
            <a:avLst/>
          </a:prstGeom>
        </p:spPr>
      </p:pic>
    </p:spTree>
    <p:extLst>
      <p:ext uri="{BB962C8B-B14F-4D97-AF65-F5344CB8AC3E}">
        <p14:creationId xmlns:p14="http://schemas.microsoft.com/office/powerpoint/2010/main" val="264592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Humidity and Precipitation</a:t>
            </a:r>
          </a:p>
        </p:txBody>
      </p:sp>
      <p:pic>
        <p:nvPicPr>
          <p:cNvPr id="6" name="Picture 5" descr="Chart, bar chart&#10;&#10;Description automatically generated">
            <a:extLst>
              <a:ext uri="{FF2B5EF4-FFF2-40B4-BE49-F238E27FC236}">
                <a16:creationId xmlns:a16="http://schemas.microsoft.com/office/drawing/2014/main" id="{4963FAB9-759C-B7EC-47F9-E57E72F26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567" y="554182"/>
            <a:ext cx="7581901" cy="5054602"/>
          </a:xfrm>
          <a:prstGeom prst="rect">
            <a:avLst/>
          </a:prstGeom>
        </p:spPr>
      </p:pic>
      <p:sp>
        <p:nvSpPr>
          <p:cNvPr id="3" name="TextBox 2">
            <a:extLst>
              <a:ext uri="{FF2B5EF4-FFF2-40B4-BE49-F238E27FC236}">
                <a16:creationId xmlns:a16="http://schemas.microsoft.com/office/drawing/2014/main" id="{79170B38-6362-5E73-3503-DB337CA6BC65}"/>
              </a:ext>
            </a:extLst>
          </p:cNvPr>
          <p:cNvSpPr txBox="1"/>
          <p:nvPr/>
        </p:nvSpPr>
        <p:spPr>
          <a:xfrm>
            <a:off x="6779491" y="1173018"/>
            <a:ext cx="4904509" cy="1200329"/>
          </a:xfrm>
          <a:prstGeom prst="rect">
            <a:avLst/>
          </a:prstGeom>
          <a:noFill/>
        </p:spPr>
        <p:txBody>
          <a:bodyPr wrap="square" rtlCol="0">
            <a:spAutoFit/>
          </a:bodyPr>
          <a:lstStyle/>
          <a:p>
            <a:r>
              <a:rPr lang="en-US" dirty="0"/>
              <a:t>Chapter 3: Humidity and Precipitation</a:t>
            </a:r>
          </a:p>
          <a:p>
            <a:r>
              <a:rPr lang="en-US" dirty="0"/>
              <a:t>With temperature not causing any noticeable effects, and time constraints, we opted to focus on precipitation. Worth noting is the dip in 2020.</a:t>
            </a:r>
          </a:p>
        </p:txBody>
      </p:sp>
    </p:spTree>
    <p:extLst>
      <p:ext uri="{BB962C8B-B14F-4D97-AF65-F5344CB8AC3E}">
        <p14:creationId xmlns:p14="http://schemas.microsoft.com/office/powerpoint/2010/main" val="174063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Water level restrictions</a:t>
            </a:r>
          </a:p>
        </p:txBody>
      </p:sp>
      <p:sp>
        <p:nvSpPr>
          <p:cNvPr id="3" name="TextBox 2">
            <a:extLst>
              <a:ext uri="{FF2B5EF4-FFF2-40B4-BE49-F238E27FC236}">
                <a16:creationId xmlns:a16="http://schemas.microsoft.com/office/drawing/2014/main" id="{56D57CE9-A69E-4C5C-875F-D635DB6B0614}"/>
              </a:ext>
            </a:extLst>
          </p:cNvPr>
          <p:cNvSpPr txBox="1"/>
          <p:nvPr/>
        </p:nvSpPr>
        <p:spPr>
          <a:xfrm>
            <a:off x="838200" y="614533"/>
            <a:ext cx="10712570" cy="923330"/>
          </a:xfrm>
          <a:prstGeom prst="rect">
            <a:avLst/>
          </a:prstGeom>
          <a:noFill/>
        </p:spPr>
        <p:txBody>
          <a:bodyPr wrap="square" rtlCol="0">
            <a:spAutoFit/>
          </a:bodyPr>
          <a:lstStyle/>
          <a:p>
            <a:r>
              <a:rPr lang="en-US" dirty="0"/>
              <a:t>Chapter 4: we see no noticeable deviations in temperatures, a slight dip and beginnings of recovery for precipitation, so what does our dependent variable show us over the time period? A drastic (8.4 ft) drop in water level in 1 year with no recovery</a:t>
            </a:r>
          </a:p>
        </p:txBody>
      </p:sp>
      <p:pic>
        <p:nvPicPr>
          <p:cNvPr id="4" name="Picture 3" descr="Chart, line chart&#10;&#10;Description automatically generated">
            <a:extLst>
              <a:ext uri="{FF2B5EF4-FFF2-40B4-BE49-F238E27FC236}">
                <a16:creationId xmlns:a16="http://schemas.microsoft.com/office/drawing/2014/main" id="{88273234-AA4E-BB99-D99B-87AE08D91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971" y="1235363"/>
            <a:ext cx="8433955" cy="5622637"/>
          </a:xfrm>
          <a:prstGeom prst="rect">
            <a:avLst/>
          </a:prstGeom>
        </p:spPr>
      </p:pic>
    </p:spTree>
    <p:extLst>
      <p:ext uri="{BB962C8B-B14F-4D97-AF65-F5344CB8AC3E}">
        <p14:creationId xmlns:p14="http://schemas.microsoft.com/office/powerpoint/2010/main" val="398412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Conclusion</a:t>
            </a:r>
          </a:p>
        </p:txBody>
      </p:sp>
      <p:sp>
        <p:nvSpPr>
          <p:cNvPr id="4" name="TextBox 3">
            <a:extLst>
              <a:ext uri="{FF2B5EF4-FFF2-40B4-BE49-F238E27FC236}">
                <a16:creationId xmlns:a16="http://schemas.microsoft.com/office/drawing/2014/main" id="{CF24DC96-6121-4C68-85B6-9F814F709221}"/>
              </a:ext>
            </a:extLst>
          </p:cNvPr>
          <p:cNvSpPr txBox="1"/>
          <p:nvPr/>
        </p:nvSpPr>
        <p:spPr>
          <a:xfrm>
            <a:off x="388189" y="802257"/>
            <a:ext cx="11438626"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Statistical tests show there is evidence to reject the null hypothesis, that there is indeed a problem with the current water restrictions being imposed by the SAWS</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Box Plot shows some outliers in 2021 that might skew data</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Temperature did not indicate a relationship with the water levels over the time period</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Precipitation showed a slight relationship with the water levels over the time period</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Dependent Variable- water levels of the J17 well at Edwards Aquifer continues to drop at a stead and alarming rate noted in 2020 and not rising meaning:</a:t>
            </a:r>
          </a:p>
          <a:p>
            <a:pPr marL="742950" lvl="1"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SAWS is not efficiently implementing water restrictions to mitigate the dropping water levels of the well </a:t>
            </a:r>
          </a:p>
        </p:txBody>
      </p:sp>
      <p:pic>
        <p:nvPicPr>
          <p:cNvPr id="5" name="Picture 4">
            <a:extLst>
              <a:ext uri="{FF2B5EF4-FFF2-40B4-BE49-F238E27FC236}">
                <a16:creationId xmlns:a16="http://schemas.microsoft.com/office/drawing/2014/main" id="{1100DE9D-9AC6-E105-26BD-B0894835ABBF}"/>
              </a:ext>
            </a:extLst>
          </p:cNvPr>
          <p:cNvPicPr>
            <a:picLocks noChangeAspect="1"/>
          </p:cNvPicPr>
          <p:nvPr/>
        </p:nvPicPr>
        <p:blipFill>
          <a:blip r:embed="rId4"/>
          <a:stretch>
            <a:fillRect/>
          </a:stretch>
        </p:blipFill>
        <p:spPr>
          <a:xfrm>
            <a:off x="3655677" y="3680308"/>
            <a:ext cx="3924300" cy="2609850"/>
          </a:xfrm>
          <a:prstGeom prst="rect">
            <a:avLst/>
          </a:prstGeom>
        </p:spPr>
      </p:pic>
    </p:spTree>
    <p:extLst>
      <p:ext uri="{BB962C8B-B14F-4D97-AF65-F5344CB8AC3E}">
        <p14:creationId xmlns:p14="http://schemas.microsoft.com/office/powerpoint/2010/main" val="1925821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Limitations</a:t>
            </a:r>
          </a:p>
        </p:txBody>
      </p:sp>
      <p:sp>
        <p:nvSpPr>
          <p:cNvPr id="3" name="TextBox 2">
            <a:extLst>
              <a:ext uri="{FF2B5EF4-FFF2-40B4-BE49-F238E27FC236}">
                <a16:creationId xmlns:a16="http://schemas.microsoft.com/office/drawing/2014/main" id="{A1408691-2D29-48FC-9163-66B7EFCA7B02}"/>
              </a:ext>
            </a:extLst>
          </p:cNvPr>
          <p:cNvSpPr txBox="1"/>
          <p:nvPr/>
        </p:nvSpPr>
        <p:spPr>
          <a:xfrm>
            <a:off x="327804" y="802257"/>
            <a:ext cx="11559396" cy="1754326"/>
          </a:xfrm>
          <a:prstGeom prst="rect">
            <a:avLst/>
          </a:prstGeom>
          <a:noFill/>
        </p:spPr>
        <p:txBody>
          <a:bodyPr wrap="square" rtlCol="0">
            <a:spAutoFit/>
          </a:bodyPr>
          <a:lstStyle/>
          <a:p>
            <a:r>
              <a:rPr lang="en-US" dirty="0"/>
              <a:t>At this point we might have an impact based on overall population increase in Bexar County which can directly affect the total usage form J17 well. In addition to that, we were not able to get historical data from SAWS.</a:t>
            </a:r>
          </a:p>
          <a:p>
            <a:endParaRPr lang="en-US" dirty="0"/>
          </a:p>
          <a:p>
            <a:r>
              <a:rPr lang="en-US" dirty="0"/>
              <a:t>We were not able to gather 2020 dataset  for Weather and precipitation historical data. (Nov. 8</a:t>
            </a:r>
            <a:r>
              <a:rPr lang="en-US" baseline="30000" dirty="0"/>
              <a:t>th)</a:t>
            </a:r>
            <a:r>
              <a:rPr lang="en-US" dirty="0"/>
              <a:t> </a:t>
            </a:r>
          </a:p>
          <a:p>
            <a:endParaRPr lang="en-US" dirty="0"/>
          </a:p>
          <a:p>
            <a:endParaRPr lang="en-US" dirty="0"/>
          </a:p>
        </p:txBody>
      </p:sp>
    </p:spTree>
    <p:extLst>
      <p:ext uri="{BB962C8B-B14F-4D97-AF65-F5344CB8AC3E}">
        <p14:creationId xmlns:p14="http://schemas.microsoft.com/office/powerpoint/2010/main" val="285331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E64F-64AB-496E-80FE-373B202347B1}"/>
              </a:ext>
            </a:extLst>
          </p:cNvPr>
          <p:cNvSpPr txBox="1">
            <a:spLocks/>
          </p:cNvSpPr>
          <p:nvPr/>
        </p:nvSpPr>
        <p:spPr>
          <a:xfrm>
            <a:off x="651848" y="116936"/>
            <a:ext cx="10520702" cy="939656"/>
          </a:xfrm>
          <a:prstGeom prst="rect">
            <a:avLst/>
          </a:prstGeom>
          <a:effectLst>
            <a:glow rad="101600">
              <a:schemeClr val="accent1">
                <a:satMod val="175000"/>
                <a:alpha val="40000"/>
              </a:schemeClr>
            </a:glow>
            <a:outerShdw blurRad="50800" dist="38100" dir="2700000" algn="tl" rotWithShape="0">
              <a:schemeClr val="tx1">
                <a:alpha val="40000"/>
              </a:scheme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latin typeface="Arial Black" panose="020B0A04020102020204" pitchFamily="34" charset="0"/>
              </a:rPr>
              <a:t>Project Information</a:t>
            </a:r>
          </a:p>
        </p:txBody>
      </p:sp>
      <p:sp>
        <p:nvSpPr>
          <p:cNvPr id="3" name="TextBox 2">
            <a:extLst>
              <a:ext uri="{FF2B5EF4-FFF2-40B4-BE49-F238E27FC236}">
                <a16:creationId xmlns:a16="http://schemas.microsoft.com/office/drawing/2014/main" id="{5512E460-F7E5-4FCE-A008-2B926626C388}"/>
              </a:ext>
            </a:extLst>
          </p:cNvPr>
          <p:cNvSpPr txBox="1"/>
          <p:nvPr/>
        </p:nvSpPr>
        <p:spPr>
          <a:xfrm>
            <a:off x="86263" y="1147312"/>
            <a:ext cx="7772073" cy="1639019"/>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Team (Group 1):</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sz="2400" dirty="0">
                <a:solidFill>
                  <a:schemeClr val="bg1"/>
                </a:solidFill>
                <a:latin typeface="Arial" panose="020B0604020202020204" pitchFamily="34" charset="0"/>
                <a:cs typeface="Arial" panose="020B0604020202020204" pitchFamily="34" charset="0"/>
              </a:rPr>
              <a:t>Sierra Quevedo, Jessica Ermovick, Matthew Belcher, Gino Hernandez, Shwet ‘Sunny’ Bhatt</a:t>
            </a:r>
          </a:p>
        </p:txBody>
      </p:sp>
      <p:sp>
        <p:nvSpPr>
          <p:cNvPr id="4" name="TextBox 3">
            <a:extLst>
              <a:ext uri="{FF2B5EF4-FFF2-40B4-BE49-F238E27FC236}">
                <a16:creationId xmlns:a16="http://schemas.microsoft.com/office/drawing/2014/main" id="{11F72D59-10A3-41B4-B118-06F0CE3242FF}"/>
              </a:ext>
            </a:extLst>
          </p:cNvPr>
          <p:cNvSpPr txBox="1"/>
          <p:nvPr/>
        </p:nvSpPr>
        <p:spPr>
          <a:xfrm>
            <a:off x="86263" y="3120416"/>
            <a:ext cx="7811654" cy="296634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lnSpcReduction="10000"/>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Scope:</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Abadi" panose="020B0604020104020204" pitchFamily="34" charset="0"/>
              <a:buChar char="–"/>
            </a:pPr>
            <a:r>
              <a:rPr lang="en-US" sz="2400" dirty="0">
                <a:solidFill>
                  <a:schemeClr val="bg1"/>
                </a:solidFill>
                <a:latin typeface="Arial" panose="020B0604020202020204" pitchFamily="34" charset="0"/>
                <a:cs typeface="Arial" panose="020B0604020202020204" pitchFamily="34" charset="0"/>
              </a:rPr>
              <a:t>As a team we decided to extract historical data from sources such as Wunderground, Edwards Aquifer and Drought Monitor to analyze and review the Effectiveness of the San Antonio Water System (SAWS) Water Restrictions Policies implemented for Bexar county. We have used various tools such as…….</a:t>
            </a:r>
          </a:p>
        </p:txBody>
      </p:sp>
      <p:sp>
        <p:nvSpPr>
          <p:cNvPr id="5" name="TextBox 4">
            <a:extLst>
              <a:ext uri="{FF2B5EF4-FFF2-40B4-BE49-F238E27FC236}">
                <a16:creationId xmlns:a16="http://schemas.microsoft.com/office/drawing/2014/main" id="{44EF13E3-669E-4BEC-941C-65DA8EF9AE62}"/>
              </a:ext>
            </a:extLst>
          </p:cNvPr>
          <p:cNvSpPr txBox="1"/>
          <p:nvPr/>
        </p:nvSpPr>
        <p:spPr>
          <a:xfrm>
            <a:off x="7721600" y="1147312"/>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List of variables analyzed:</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Water Level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Temperature</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Humidity and Precipitation</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Change in Water Level by year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Drought Levels for water restriction (Stage 1, Stage 2, Stage 3)</a:t>
            </a:r>
          </a:p>
          <a:p>
            <a:pPr marL="342900" indent="-342900">
              <a:lnSpc>
                <a:spcPct val="90000"/>
              </a:lnSpc>
              <a:spcAft>
                <a:spcPts val="600"/>
              </a:spcAft>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0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Questions</a:t>
            </a:r>
          </a:p>
        </p:txBody>
      </p:sp>
      <p:sp>
        <p:nvSpPr>
          <p:cNvPr id="3" name="TextBox 2">
            <a:extLst>
              <a:ext uri="{FF2B5EF4-FFF2-40B4-BE49-F238E27FC236}">
                <a16:creationId xmlns:a16="http://schemas.microsoft.com/office/drawing/2014/main" id="{A7F67253-29DD-4218-AD38-BBA255CE3CC9}"/>
              </a:ext>
            </a:extLst>
          </p:cNvPr>
          <p:cNvSpPr txBox="1"/>
          <p:nvPr/>
        </p:nvSpPr>
        <p:spPr>
          <a:xfrm>
            <a:off x="360218" y="731676"/>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Which variables help us establish a strong correlation with drop in water levels for well J17?</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overall consumption of water increase in Bexar county over last 5 years resulting in decrease of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the overall Humidity and precipitation affect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the overall temperature change in last 5 years affect the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How does San Antonio Water Systems implement drought restrictions. Based on recent data, are current restrictions effective in maintaining and/or replenishing water level in well J17?</a:t>
            </a: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AEE6AA5-CDBD-4DD9-B318-FF9BCD1A798B}"/>
              </a:ext>
            </a:extLst>
          </p:cNvPr>
          <p:cNvSpPr txBox="1"/>
          <p:nvPr/>
        </p:nvSpPr>
        <p:spPr>
          <a:xfrm>
            <a:off x="258619" y="3957781"/>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How do we look at this issue as a group based on available data?</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Graphically we represented our data in scatter plots, line charts, whisker plot. In addition to this we worked on a predictive analysis model that helped us establish if there was any correlation between temperature and J17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P-value</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We found multiple sources of data and the main challenge was to clean and merge dataframes. We had limitations with…….</a:t>
            </a:r>
          </a:p>
        </p:txBody>
      </p:sp>
    </p:spTree>
    <p:extLst>
      <p:ext uri="{BB962C8B-B14F-4D97-AF65-F5344CB8AC3E}">
        <p14:creationId xmlns:p14="http://schemas.microsoft.com/office/powerpoint/2010/main" val="213386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Data Sources</a:t>
            </a:r>
          </a:p>
        </p:txBody>
      </p:sp>
      <p:sp>
        <p:nvSpPr>
          <p:cNvPr id="5" name="TextBox 4">
            <a:extLst>
              <a:ext uri="{FF2B5EF4-FFF2-40B4-BE49-F238E27FC236}">
                <a16:creationId xmlns:a16="http://schemas.microsoft.com/office/drawing/2014/main" id="{40059ABA-2EA0-4C28-BD69-52F4619887DA}"/>
              </a:ext>
            </a:extLst>
          </p:cNvPr>
          <p:cNvSpPr txBox="1"/>
          <p:nvPr/>
        </p:nvSpPr>
        <p:spPr>
          <a:xfrm>
            <a:off x="346712" y="1074990"/>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lnSpcReduction="10000"/>
          </a:bodyPr>
          <a:lstStyle/>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.csv data:</a:t>
            </a: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4"/>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4"/>
              </a:rPr>
              <a:t>https://www.wunderground.com/</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5"/>
              </a:rPr>
              <a:t>https://www.edwardsaquifer.org/science-maps/aquifer-data/historical-data/</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6"/>
              </a:rPr>
              <a:t>https://droughtmonitor.unl.edu/DmData/DataDownload.aspx</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Weather Historical Data</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J17WL Well Historical Data</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Drought Conditions</a:t>
            </a: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Wingdings" panose="05000000000000000000" pitchFamily="2" charset="2"/>
              <a:buChar char="Ø"/>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C7650EF-1A54-4070-A5A9-FE4FFF417332}"/>
              </a:ext>
            </a:extLst>
          </p:cNvPr>
          <p:cNvPicPr>
            <a:picLocks noChangeAspect="1"/>
          </p:cNvPicPr>
          <p:nvPr/>
        </p:nvPicPr>
        <p:blipFill>
          <a:blip r:embed="rId7"/>
          <a:stretch>
            <a:fillRect/>
          </a:stretch>
        </p:blipFill>
        <p:spPr>
          <a:xfrm>
            <a:off x="4787464" y="962024"/>
            <a:ext cx="7404536" cy="5895976"/>
          </a:xfrm>
          <a:prstGeom prst="rect">
            <a:avLst/>
          </a:prstGeom>
        </p:spPr>
      </p:pic>
    </p:spTree>
    <p:extLst>
      <p:ext uri="{BB962C8B-B14F-4D97-AF65-F5344CB8AC3E}">
        <p14:creationId xmlns:p14="http://schemas.microsoft.com/office/powerpoint/2010/main" val="241896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Variables</a:t>
            </a:r>
          </a:p>
        </p:txBody>
      </p:sp>
      <p:sp>
        <p:nvSpPr>
          <p:cNvPr id="5" name="TextBox 4">
            <a:extLst>
              <a:ext uri="{FF2B5EF4-FFF2-40B4-BE49-F238E27FC236}">
                <a16:creationId xmlns:a16="http://schemas.microsoft.com/office/drawing/2014/main" id="{40059ABA-2EA0-4C28-BD69-52F4619887DA}"/>
              </a:ext>
            </a:extLst>
          </p:cNvPr>
          <p:cNvSpPr txBox="1"/>
          <p:nvPr/>
        </p:nvSpPr>
        <p:spPr>
          <a:xfrm>
            <a:off x="286327" y="1144001"/>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Water Level (J17)</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Temperature</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Humidity and Precipitation</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Change in Water Level by year (J17)</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Drought Levels for water restriction (Stage 1, Stage 2, Stage 3)</a:t>
            </a:r>
          </a:p>
        </p:txBody>
      </p:sp>
      <p:pic>
        <p:nvPicPr>
          <p:cNvPr id="4" name="Picture 3">
            <a:extLst>
              <a:ext uri="{FF2B5EF4-FFF2-40B4-BE49-F238E27FC236}">
                <a16:creationId xmlns:a16="http://schemas.microsoft.com/office/drawing/2014/main" id="{E773C12B-C916-4EA0-ADD2-8F65F874D875}"/>
              </a:ext>
            </a:extLst>
          </p:cNvPr>
          <p:cNvPicPr>
            <a:picLocks noChangeAspect="1"/>
          </p:cNvPicPr>
          <p:nvPr/>
        </p:nvPicPr>
        <p:blipFill>
          <a:blip r:embed="rId4"/>
          <a:stretch>
            <a:fillRect/>
          </a:stretch>
        </p:blipFill>
        <p:spPr>
          <a:xfrm>
            <a:off x="4765964" y="1043710"/>
            <a:ext cx="7426036" cy="5814290"/>
          </a:xfrm>
          <a:prstGeom prst="rect">
            <a:avLst/>
          </a:prstGeom>
        </p:spPr>
      </p:pic>
    </p:spTree>
    <p:extLst>
      <p:ext uri="{BB962C8B-B14F-4D97-AF65-F5344CB8AC3E}">
        <p14:creationId xmlns:p14="http://schemas.microsoft.com/office/powerpoint/2010/main" val="392584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a:solidFill>
                  <a:schemeClr val="bg1"/>
                </a:solidFill>
              </a:rPr>
              <a:t>Data Cleanup</a:t>
            </a:r>
            <a:endParaRPr lang="en-US" dirty="0">
              <a:solidFill>
                <a:schemeClr val="bg1"/>
              </a:solidFill>
            </a:endParaRPr>
          </a:p>
        </p:txBody>
      </p:sp>
      <p:pic>
        <p:nvPicPr>
          <p:cNvPr id="4" name="Picture 3" descr="Graphical user interface, application&#10;&#10;Description automatically generated">
            <a:extLst>
              <a:ext uri="{FF2B5EF4-FFF2-40B4-BE49-F238E27FC236}">
                <a16:creationId xmlns:a16="http://schemas.microsoft.com/office/drawing/2014/main" id="{287CAE37-C938-5F03-3089-04D2E79B1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436" y="3665542"/>
            <a:ext cx="8487960" cy="1552792"/>
          </a:xfrm>
          <a:prstGeom prst="rect">
            <a:avLst/>
          </a:prstGeom>
        </p:spPr>
      </p:pic>
      <p:sp>
        <p:nvSpPr>
          <p:cNvPr id="7" name="TextBox 6">
            <a:extLst>
              <a:ext uri="{FF2B5EF4-FFF2-40B4-BE49-F238E27FC236}">
                <a16:creationId xmlns:a16="http://schemas.microsoft.com/office/drawing/2014/main" id="{D2B8538F-07D4-3195-3F76-A2FA6E6CC7FA}"/>
              </a:ext>
            </a:extLst>
          </p:cNvPr>
          <p:cNvSpPr txBox="1"/>
          <p:nvPr/>
        </p:nvSpPr>
        <p:spPr>
          <a:xfrm>
            <a:off x="683491" y="3007792"/>
            <a:ext cx="7047570" cy="369332"/>
          </a:xfrm>
          <a:prstGeom prst="rect">
            <a:avLst/>
          </a:prstGeom>
          <a:noFill/>
        </p:spPr>
        <p:txBody>
          <a:bodyPr wrap="none" rtlCol="0">
            <a:spAutoFit/>
          </a:bodyPr>
          <a:lstStyle/>
          <a:p>
            <a:r>
              <a:rPr lang="en-US" dirty="0"/>
              <a:t>After Data Cleanup, the only noticeable difference in data was the counts</a:t>
            </a:r>
          </a:p>
        </p:txBody>
      </p:sp>
      <p:pic>
        <p:nvPicPr>
          <p:cNvPr id="10" name="Picture 9" descr="Graphical user interface, application, table, Excel&#10;&#10;Description automatically generated">
            <a:extLst>
              <a:ext uri="{FF2B5EF4-FFF2-40B4-BE49-F238E27FC236}">
                <a16:creationId xmlns:a16="http://schemas.microsoft.com/office/drawing/2014/main" id="{90EF8001-A0AB-C16E-856C-E34DE4EFE1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57" y="1014991"/>
            <a:ext cx="8002117" cy="1619476"/>
          </a:xfrm>
          <a:prstGeom prst="rect">
            <a:avLst/>
          </a:prstGeom>
        </p:spPr>
      </p:pic>
      <p:sp>
        <p:nvSpPr>
          <p:cNvPr id="12" name="TextBox 11">
            <a:extLst>
              <a:ext uri="{FF2B5EF4-FFF2-40B4-BE49-F238E27FC236}">
                <a16:creationId xmlns:a16="http://schemas.microsoft.com/office/drawing/2014/main" id="{9E823F2A-2B60-E814-298A-8D26E879F14F}"/>
              </a:ext>
            </a:extLst>
          </p:cNvPr>
          <p:cNvSpPr txBox="1"/>
          <p:nvPr/>
        </p:nvSpPr>
        <p:spPr>
          <a:xfrm>
            <a:off x="8571118" y="719969"/>
            <a:ext cx="1708520" cy="2062103"/>
          </a:xfrm>
          <a:prstGeom prst="rect">
            <a:avLst/>
          </a:prstGeom>
          <a:noFill/>
        </p:spPr>
        <p:txBody>
          <a:bodyPr wrap="square" rtlCol="0">
            <a:spAutoFit/>
          </a:bodyPr>
          <a:lstStyle/>
          <a:p>
            <a:r>
              <a:rPr lang="en-US" sz="1600" dirty="0"/>
              <a:t>Weather Data was labor intensive- the formatting was not useable by python. Manual efforts to clean rows were performed</a:t>
            </a:r>
          </a:p>
        </p:txBody>
      </p:sp>
      <p:pic>
        <p:nvPicPr>
          <p:cNvPr id="5" name="Picture 4">
            <a:extLst>
              <a:ext uri="{FF2B5EF4-FFF2-40B4-BE49-F238E27FC236}">
                <a16:creationId xmlns:a16="http://schemas.microsoft.com/office/drawing/2014/main" id="{43F2CD4F-41CF-6F59-86B1-F0F681A3695A}"/>
              </a:ext>
            </a:extLst>
          </p:cNvPr>
          <p:cNvPicPr>
            <a:picLocks noChangeAspect="1"/>
          </p:cNvPicPr>
          <p:nvPr/>
        </p:nvPicPr>
        <p:blipFill>
          <a:blip r:embed="rId6"/>
          <a:stretch>
            <a:fillRect/>
          </a:stretch>
        </p:blipFill>
        <p:spPr>
          <a:xfrm>
            <a:off x="9306331" y="3123920"/>
            <a:ext cx="1946613" cy="3014111"/>
          </a:xfrm>
          <a:prstGeom prst="rect">
            <a:avLst/>
          </a:prstGeom>
        </p:spPr>
      </p:pic>
    </p:spTree>
    <p:extLst>
      <p:ext uri="{BB962C8B-B14F-4D97-AF65-F5344CB8AC3E}">
        <p14:creationId xmlns:p14="http://schemas.microsoft.com/office/powerpoint/2010/main" val="237279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Check Data For Outliers</a:t>
            </a:r>
          </a:p>
        </p:txBody>
      </p:sp>
      <p:sp>
        <p:nvSpPr>
          <p:cNvPr id="3" name="TextBox 2">
            <a:extLst>
              <a:ext uri="{FF2B5EF4-FFF2-40B4-BE49-F238E27FC236}">
                <a16:creationId xmlns:a16="http://schemas.microsoft.com/office/drawing/2014/main" id="{E27FEFAA-29CB-C84D-8FD8-629A52D235F3}"/>
              </a:ext>
            </a:extLst>
          </p:cNvPr>
          <p:cNvSpPr txBox="1"/>
          <p:nvPr/>
        </p:nvSpPr>
        <p:spPr>
          <a:xfrm>
            <a:off x="3045204" y="719969"/>
            <a:ext cx="5469622" cy="646331"/>
          </a:xfrm>
          <a:prstGeom prst="rect">
            <a:avLst/>
          </a:prstGeom>
          <a:noFill/>
        </p:spPr>
        <p:txBody>
          <a:bodyPr wrap="square" rtlCol="0">
            <a:spAutoFit/>
          </a:bodyPr>
          <a:lstStyle/>
          <a:p>
            <a:r>
              <a:rPr lang="en-US" dirty="0"/>
              <a:t>Prologue: is the data clean enough? If there are outliers, what years will we see them in? </a:t>
            </a:r>
          </a:p>
        </p:txBody>
      </p:sp>
      <p:pic>
        <p:nvPicPr>
          <p:cNvPr id="6" name="Picture 5" descr="Chart, box and whisker chart&#10;&#10;Description automatically generated">
            <a:extLst>
              <a:ext uri="{FF2B5EF4-FFF2-40B4-BE49-F238E27FC236}">
                <a16:creationId xmlns:a16="http://schemas.microsoft.com/office/drawing/2014/main" id="{B407D7DE-F9AE-5D08-F0BF-968252EA5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86" y="1545899"/>
            <a:ext cx="12192000" cy="4876800"/>
          </a:xfrm>
          <a:prstGeom prst="rect">
            <a:avLst/>
          </a:prstGeom>
        </p:spPr>
      </p:pic>
    </p:spTree>
    <p:extLst>
      <p:ext uri="{BB962C8B-B14F-4D97-AF65-F5344CB8AC3E}">
        <p14:creationId xmlns:p14="http://schemas.microsoft.com/office/powerpoint/2010/main" val="18965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1DC03-3BF6-D53E-1C71-A7E4D83F28B4}"/>
              </a:ext>
            </a:extLst>
          </p:cNvPr>
          <p:cNvSpPr>
            <a:spLocks noGrp="1"/>
          </p:cNvSpPr>
          <p:nvPr>
            <p:ph type="title"/>
          </p:nvPr>
        </p:nvSpPr>
        <p:spPr/>
        <p:txBody>
          <a:bodyPr>
            <a:normAutofit fontScale="90000"/>
          </a:bodyPr>
          <a:lstStyle/>
          <a:p>
            <a:r>
              <a:rPr lang="en-US" dirty="0"/>
              <a:t>Null Hypothesis: Water Restrictions Implemented by SAWS maintain the Aquifer Level adequately</a:t>
            </a:r>
          </a:p>
        </p:txBody>
      </p:sp>
      <p:sp>
        <p:nvSpPr>
          <p:cNvPr id="2" name="TextBox 1">
            <a:extLst>
              <a:ext uri="{FF2B5EF4-FFF2-40B4-BE49-F238E27FC236}">
                <a16:creationId xmlns:a16="http://schemas.microsoft.com/office/drawing/2014/main" id="{14CEB4C5-0DB5-396C-5AFE-058B9FBA0C5F}"/>
              </a:ext>
            </a:extLst>
          </p:cNvPr>
          <p:cNvSpPr txBox="1"/>
          <p:nvPr/>
        </p:nvSpPr>
        <p:spPr>
          <a:xfrm>
            <a:off x="2583809" y="1853967"/>
            <a:ext cx="7239699" cy="1477328"/>
          </a:xfrm>
          <a:prstGeom prst="rect">
            <a:avLst/>
          </a:prstGeom>
          <a:noFill/>
        </p:spPr>
        <p:txBody>
          <a:bodyPr wrap="square" rtlCol="0">
            <a:spAutoFit/>
          </a:bodyPr>
          <a:lstStyle/>
          <a:p>
            <a:r>
              <a:rPr lang="en-US" dirty="0"/>
              <a:t>STORY: Chapter 1: is that thing we think is happening really happening? What does the math say!-all things to prove rejection of null go here</a:t>
            </a:r>
          </a:p>
          <a:p>
            <a:endParaRPr lang="en-US" dirty="0"/>
          </a:p>
          <a:p>
            <a:r>
              <a:rPr lang="en-US" dirty="0"/>
              <a:t>This is where we will put Sierra’s P-Tests, </a:t>
            </a:r>
            <a:r>
              <a:rPr lang="en-US" dirty="0" err="1"/>
              <a:t>anova’s</a:t>
            </a:r>
            <a:r>
              <a:rPr lang="en-US" dirty="0"/>
              <a:t>, </a:t>
            </a:r>
            <a:r>
              <a:rPr lang="en-US" dirty="0" err="1"/>
              <a:t>etc</a:t>
            </a:r>
            <a:r>
              <a:rPr lang="en-US" dirty="0"/>
              <a:t> as proof to reject the null hypothesis</a:t>
            </a:r>
          </a:p>
        </p:txBody>
      </p:sp>
    </p:spTree>
    <p:extLst>
      <p:ext uri="{BB962C8B-B14F-4D97-AF65-F5344CB8AC3E}">
        <p14:creationId xmlns:p14="http://schemas.microsoft.com/office/powerpoint/2010/main" val="48472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P-Value and Null vs Alternate Hypothesis</a:t>
            </a:r>
          </a:p>
        </p:txBody>
      </p:sp>
    </p:spTree>
    <p:extLst>
      <p:ext uri="{BB962C8B-B14F-4D97-AF65-F5344CB8AC3E}">
        <p14:creationId xmlns:p14="http://schemas.microsoft.com/office/powerpoint/2010/main" val="2772691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868</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Abadi</vt:lpstr>
      <vt:lpstr>Amasis MT Pro Black</vt:lpstr>
      <vt:lpstr>Arial</vt:lpstr>
      <vt:lpstr>Arial Black</vt:lpstr>
      <vt:lpstr>Calibri</vt:lpstr>
      <vt:lpstr>Calibri Light</vt:lpstr>
      <vt:lpstr>Cooper Black</vt:lpstr>
      <vt:lpstr>Wingdings</vt:lpstr>
      <vt:lpstr>Office Theme</vt:lpstr>
      <vt:lpstr>PowerPoint Presentation</vt:lpstr>
      <vt:lpstr>PowerPoint Presentation</vt:lpstr>
      <vt:lpstr>Questions</vt:lpstr>
      <vt:lpstr>Project Data Sources</vt:lpstr>
      <vt:lpstr>Project Variables</vt:lpstr>
      <vt:lpstr>Data Cleanup</vt:lpstr>
      <vt:lpstr>Check Data For Outliers</vt:lpstr>
      <vt:lpstr>Null Hypothesis: Water Restrictions Implemented by SAWS maintain the Aquifer Level adequately</vt:lpstr>
      <vt:lpstr>P-Value and Null vs Alternate Hypothesis</vt:lpstr>
      <vt:lpstr>Total P-Value data</vt:lpstr>
      <vt:lpstr>Does Temperature have anything to do with it?</vt:lpstr>
      <vt:lpstr>Humidity and Precipitation</vt:lpstr>
      <vt:lpstr>Water level restrictions</vt:lpstr>
      <vt:lpstr>Conclusion</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 Bhatt</dc:creator>
  <cp:lastModifiedBy>Gino Hernandez</cp:lastModifiedBy>
  <cp:revision>5</cp:revision>
  <dcterms:created xsi:type="dcterms:W3CDTF">2022-08-09T01:43:43Z</dcterms:created>
  <dcterms:modified xsi:type="dcterms:W3CDTF">2022-08-10T21:28:26Z</dcterms:modified>
</cp:coreProperties>
</file>