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7" r:id="rId8"/>
    <p:sldId id="275" r:id="rId9"/>
    <p:sldId id="271" r:id="rId10"/>
    <p:sldId id="272" r:id="rId11"/>
    <p:sldId id="276" r:id="rId12"/>
    <p:sldId id="266" r:id="rId13"/>
    <p:sldId id="267"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85AAC-FD6C-4D08-80CA-4B0996B4C32F}" v="9" dt="2022-08-10T00:58:01.634"/>
    <p1510:client id="{D5FC66FF-937D-4455-91AD-8406D42D21BE}" v="71" dt="2022-08-09T23:59:48.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dirty="0"/>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oughtmonitor.unl.edu/DmData/DataDownload.aspx" TargetMode="External"/><Relationship Id="rId5" Type="http://schemas.openxmlformats.org/officeDocument/2006/relationships/hyperlink" Target="https://www.edwardsaquifer.org/science-maps/aquifer-data/historical-data/"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Ermovick,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Total P-Value data</a:t>
            </a:r>
          </a:p>
        </p:txBody>
      </p:sp>
    </p:spTree>
    <p:extLst>
      <p:ext uri="{BB962C8B-B14F-4D97-AF65-F5344CB8AC3E}">
        <p14:creationId xmlns:p14="http://schemas.microsoft.com/office/powerpoint/2010/main" val="74593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Does Temperature have anything to do with it?</a:t>
            </a:r>
          </a:p>
        </p:txBody>
      </p:sp>
      <p:pic>
        <p:nvPicPr>
          <p:cNvPr id="4" name="Picture 3" descr="Chart&#10;&#10;Description automatically generated">
            <a:extLst>
              <a:ext uri="{FF2B5EF4-FFF2-40B4-BE49-F238E27FC236}">
                <a16:creationId xmlns:a16="http://schemas.microsoft.com/office/drawing/2014/main" id="{41644F2E-02F3-836B-61AF-0860942E2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2897" y="1690043"/>
            <a:ext cx="5713813" cy="3583887"/>
          </a:xfrm>
          <a:prstGeom prst="rect">
            <a:avLst/>
          </a:prstGeom>
        </p:spPr>
      </p:pic>
      <p:sp>
        <p:nvSpPr>
          <p:cNvPr id="5" name="TextBox 4">
            <a:extLst>
              <a:ext uri="{FF2B5EF4-FFF2-40B4-BE49-F238E27FC236}">
                <a16:creationId xmlns:a16="http://schemas.microsoft.com/office/drawing/2014/main" id="{0081374C-304B-1A9B-FFC3-794147A022B9}"/>
              </a:ext>
            </a:extLst>
          </p:cNvPr>
          <p:cNvSpPr txBox="1"/>
          <p:nvPr/>
        </p:nvSpPr>
        <p:spPr>
          <a:xfrm>
            <a:off x="2623127" y="822036"/>
            <a:ext cx="7296728" cy="923330"/>
          </a:xfrm>
          <a:prstGeom prst="rect">
            <a:avLst/>
          </a:prstGeom>
          <a:noFill/>
        </p:spPr>
        <p:txBody>
          <a:bodyPr wrap="square" rtlCol="0">
            <a:spAutoFit/>
          </a:bodyPr>
          <a:lstStyle/>
          <a:p>
            <a:r>
              <a:rPr lang="en-US" dirty="0"/>
              <a:t>Chapter 2: rule out the obvious culprits- temperature and water evaporation</a:t>
            </a:r>
          </a:p>
          <a:p>
            <a:r>
              <a:rPr lang="en-US" dirty="0"/>
              <a:t>We checked for a trend between water level and temp(left) and checked temp over time for any reason water may drop at any given point (right)</a:t>
            </a:r>
          </a:p>
        </p:txBody>
      </p:sp>
      <p:pic>
        <p:nvPicPr>
          <p:cNvPr id="9" name="Picture 8" descr="Scatter chart&#10;&#10;Description automatically generated with medium confidence">
            <a:extLst>
              <a:ext uri="{FF2B5EF4-FFF2-40B4-BE49-F238E27FC236}">
                <a16:creationId xmlns:a16="http://schemas.microsoft.com/office/drawing/2014/main" id="{B7E77DDC-0236-E97E-FEB1-60C0F3BD4E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47" y="1511414"/>
            <a:ext cx="5752756" cy="3835171"/>
          </a:xfrm>
          <a:prstGeom prst="rect">
            <a:avLst/>
          </a:prstGeom>
        </p:spPr>
      </p:pic>
    </p:spTree>
    <p:extLst>
      <p:ext uri="{BB962C8B-B14F-4D97-AF65-F5344CB8AC3E}">
        <p14:creationId xmlns:p14="http://schemas.microsoft.com/office/powerpoint/2010/main" val="264592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pic>
        <p:nvPicPr>
          <p:cNvPr id="6" name="Picture 5" descr="Chart, bar chart&#10;&#10;Description automatically generated">
            <a:extLst>
              <a:ext uri="{FF2B5EF4-FFF2-40B4-BE49-F238E27FC236}">
                <a16:creationId xmlns:a16="http://schemas.microsoft.com/office/drawing/2014/main" id="{4963FAB9-759C-B7EC-47F9-E57E72F26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567" y="554182"/>
            <a:ext cx="7581901" cy="5054602"/>
          </a:xfrm>
          <a:prstGeom prst="rect">
            <a:avLst/>
          </a:prstGeom>
        </p:spPr>
      </p:pic>
      <p:sp>
        <p:nvSpPr>
          <p:cNvPr id="3" name="TextBox 2">
            <a:extLst>
              <a:ext uri="{FF2B5EF4-FFF2-40B4-BE49-F238E27FC236}">
                <a16:creationId xmlns:a16="http://schemas.microsoft.com/office/drawing/2014/main" id="{79170B38-6362-5E73-3503-DB337CA6BC65}"/>
              </a:ext>
            </a:extLst>
          </p:cNvPr>
          <p:cNvSpPr txBox="1"/>
          <p:nvPr/>
        </p:nvSpPr>
        <p:spPr>
          <a:xfrm>
            <a:off x="6779491" y="1173018"/>
            <a:ext cx="4904509" cy="1200329"/>
          </a:xfrm>
          <a:prstGeom prst="rect">
            <a:avLst/>
          </a:prstGeom>
          <a:noFill/>
        </p:spPr>
        <p:txBody>
          <a:bodyPr wrap="square" rtlCol="0">
            <a:spAutoFit/>
          </a:bodyPr>
          <a:lstStyle/>
          <a:p>
            <a:r>
              <a:rPr lang="en-US" dirty="0"/>
              <a:t>Chapter 3: Humidity and Precipitation</a:t>
            </a:r>
          </a:p>
          <a:p>
            <a:r>
              <a:rPr lang="en-US" dirty="0"/>
              <a:t>With temperature not causing any noticeable effects, and time constraints, we opted to focus on precipitation. Worth noting is the dip in 2020.</a:t>
            </a:r>
          </a:p>
        </p:txBody>
      </p:sp>
    </p:spTree>
    <p:extLst>
      <p:ext uri="{BB962C8B-B14F-4D97-AF65-F5344CB8AC3E}">
        <p14:creationId xmlns:p14="http://schemas.microsoft.com/office/powerpoint/2010/main" val="174063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sp>
        <p:nvSpPr>
          <p:cNvPr id="3" name="TextBox 2">
            <a:extLst>
              <a:ext uri="{FF2B5EF4-FFF2-40B4-BE49-F238E27FC236}">
                <a16:creationId xmlns:a16="http://schemas.microsoft.com/office/drawing/2014/main" id="{56D57CE9-A69E-4C5C-875F-D635DB6B0614}"/>
              </a:ext>
            </a:extLst>
          </p:cNvPr>
          <p:cNvSpPr txBox="1"/>
          <p:nvPr/>
        </p:nvSpPr>
        <p:spPr>
          <a:xfrm>
            <a:off x="838200" y="614533"/>
            <a:ext cx="10712570" cy="923330"/>
          </a:xfrm>
          <a:prstGeom prst="rect">
            <a:avLst/>
          </a:prstGeom>
          <a:noFill/>
        </p:spPr>
        <p:txBody>
          <a:bodyPr wrap="square" rtlCol="0">
            <a:spAutoFit/>
          </a:bodyPr>
          <a:lstStyle/>
          <a:p>
            <a:r>
              <a:rPr lang="en-US" dirty="0"/>
              <a:t>Chapter 4: we see no noticeable deviations in temperatures, a slight dip and beginnings of recovery for precipitation, so what does our dependent variable show us over the time period? A drastic (8.4 ft) drop in water level in 1 year with no recovery</a:t>
            </a:r>
          </a:p>
        </p:txBody>
      </p:sp>
      <p:pic>
        <p:nvPicPr>
          <p:cNvPr id="4" name="Picture 3" descr="Chart, line chart&#10;&#10;Description automatically generated">
            <a:extLst>
              <a:ext uri="{FF2B5EF4-FFF2-40B4-BE49-F238E27FC236}">
                <a16:creationId xmlns:a16="http://schemas.microsoft.com/office/drawing/2014/main" id="{88273234-AA4E-BB99-D99B-87AE08D9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971" y="1235363"/>
            <a:ext cx="8433955" cy="5622637"/>
          </a:xfrm>
          <a:prstGeom prst="rect">
            <a:avLst/>
          </a:prstGeom>
        </p:spPr>
      </p:pic>
    </p:spTree>
    <p:extLst>
      <p:ext uri="{BB962C8B-B14F-4D97-AF65-F5344CB8AC3E}">
        <p14:creationId xmlns:p14="http://schemas.microsoft.com/office/powerpoint/2010/main" val="398412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
        <p:nvSpPr>
          <p:cNvPr id="4" name="TextBox 3">
            <a:extLst>
              <a:ext uri="{FF2B5EF4-FFF2-40B4-BE49-F238E27FC236}">
                <a16:creationId xmlns:a16="http://schemas.microsoft.com/office/drawing/2014/main" id="{CF24DC96-6121-4C68-85B6-9F814F709221}"/>
              </a:ext>
            </a:extLst>
          </p:cNvPr>
          <p:cNvSpPr txBox="1"/>
          <p:nvPr/>
        </p:nvSpPr>
        <p:spPr>
          <a:xfrm>
            <a:off x="388189" y="802257"/>
            <a:ext cx="11438626"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Statistical tests show there is evidence to reject the null hypothesis, that there is indeed a problem with the current water restrictions being imposed by the SAWS</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Box Plot shows some outliers in 2021 that might skew data</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Temperature did not indicate a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Precipitation showed a slight relationship with the water levels over the time period</a:t>
            </a:r>
          </a:p>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Dependent Variable- water levels of the J17 well at Edwards Aquifer continues to drop at a stead and alarming rate noted in 2020 and not rising meaning:</a:t>
            </a:r>
          </a:p>
          <a:p>
            <a:pPr marL="742950" lvl="1"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SAWS is not efficiently implementing water restrictions to mitigate the dropping water levels of the well </a:t>
            </a:r>
          </a:p>
        </p:txBody>
      </p:sp>
      <p:pic>
        <p:nvPicPr>
          <p:cNvPr id="5" name="Picture 4">
            <a:extLst>
              <a:ext uri="{FF2B5EF4-FFF2-40B4-BE49-F238E27FC236}">
                <a16:creationId xmlns:a16="http://schemas.microsoft.com/office/drawing/2014/main" id="{1100DE9D-9AC6-E105-26BD-B0894835ABBF}"/>
              </a:ext>
            </a:extLst>
          </p:cNvPr>
          <p:cNvPicPr>
            <a:picLocks noChangeAspect="1"/>
          </p:cNvPicPr>
          <p:nvPr/>
        </p:nvPicPr>
        <p:blipFill>
          <a:blip r:embed="rId4"/>
          <a:stretch>
            <a:fillRect/>
          </a:stretch>
        </p:blipFill>
        <p:spPr>
          <a:xfrm>
            <a:off x="3655677" y="3680308"/>
            <a:ext cx="3924300" cy="2609850"/>
          </a:xfrm>
          <a:prstGeom prst="rect">
            <a:avLst/>
          </a:prstGeom>
        </p:spPr>
      </p:pic>
    </p:spTree>
    <p:extLst>
      <p:ext uri="{BB962C8B-B14F-4D97-AF65-F5344CB8AC3E}">
        <p14:creationId xmlns:p14="http://schemas.microsoft.com/office/powerpoint/2010/main" val="1925821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
        <p:nvSpPr>
          <p:cNvPr id="3" name="TextBox 2">
            <a:extLst>
              <a:ext uri="{FF2B5EF4-FFF2-40B4-BE49-F238E27FC236}">
                <a16:creationId xmlns:a16="http://schemas.microsoft.com/office/drawing/2014/main" id="{A1408691-2D29-48FC-9163-66B7EFCA7B02}"/>
              </a:ext>
            </a:extLst>
          </p:cNvPr>
          <p:cNvSpPr txBox="1"/>
          <p:nvPr/>
        </p:nvSpPr>
        <p:spPr>
          <a:xfrm>
            <a:off x="327804" y="802257"/>
            <a:ext cx="11559396" cy="1754326"/>
          </a:xfrm>
          <a:prstGeom prst="rect">
            <a:avLst/>
          </a:prstGeom>
          <a:noFill/>
        </p:spPr>
        <p:txBody>
          <a:bodyPr wrap="square" rtlCol="0">
            <a:spAutoFit/>
          </a:bodyPr>
          <a:lstStyle/>
          <a:p>
            <a:r>
              <a:rPr lang="en-US" dirty="0"/>
              <a:t>At this point we might have an impact based on overall population increase in Bexar County which can directly affect the total usage form J17 well. In addition to that, we were not able to get historical data from SAWS.</a:t>
            </a:r>
          </a:p>
          <a:p>
            <a:endParaRPr lang="en-US" dirty="0"/>
          </a:p>
          <a:p>
            <a:r>
              <a:rPr lang="en-US" dirty="0"/>
              <a:t>We were not able to gather 2020 dataset  for Weather and precipitation historical data. (Nov. 8</a:t>
            </a:r>
            <a:r>
              <a:rPr lang="en-US" baseline="30000" dirty="0"/>
              <a:t>th)</a:t>
            </a:r>
            <a:r>
              <a:rPr lang="en-US" dirty="0"/>
              <a:t> </a:t>
            </a:r>
          </a:p>
          <a:p>
            <a:endParaRPr lang="en-US" dirty="0"/>
          </a:p>
          <a:p>
            <a:endParaRPr lang="en-US" dirty="0"/>
          </a:p>
        </p:txBody>
      </p:sp>
    </p:spTree>
    <p:extLst>
      <p:ext uri="{BB962C8B-B14F-4D97-AF65-F5344CB8AC3E}">
        <p14:creationId xmlns:p14="http://schemas.microsoft.com/office/powerpoint/2010/main" val="285331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Ermovick,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Wunderground, Edwards Aquifer and Drought Monitor to analyze and review the Effectiveness of the San Antonio Water System (SAWS) Water Restrictions Policies implemented for Bexar county. We have used various tools such as…….</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line charts, whisker plot. In addition to this we worked on a predictive analysis model that helped us establish if there was any correlation between temperature and J17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P-value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dataframes. We had limitations with…….</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rPr>
              <a:t>https://www.wunderground.com/</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a:rPr>
              <a:t>https://www.edwardsaquifer.org/science-maps/aquifer-data/historical-data/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6"/>
              </a:rPr>
              <a:t>https://droughtmonitor.unl.edu/DmData/DataDownload.aspx</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7"/>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Water Level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Temperature</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Humidity and Precipitation</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Change in Water Level by year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a:solidFill>
                  <a:schemeClr val="bg1"/>
                </a:solidFill>
              </a:rPr>
              <a:t>Data Cleanup</a:t>
            </a:r>
            <a:endParaRPr lang="en-US"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287CAE37-C938-5F03-3089-04D2E79B1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36" y="3665542"/>
            <a:ext cx="8487960" cy="1552792"/>
          </a:xfrm>
          <a:prstGeom prst="rect">
            <a:avLst/>
          </a:prstGeom>
        </p:spPr>
      </p:pic>
      <p:sp>
        <p:nvSpPr>
          <p:cNvPr id="7" name="TextBox 6">
            <a:extLst>
              <a:ext uri="{FF2B5EF4-FFF2-40B4-BE49-F238E27FC236}">
                <a16:creationId xmlns:a16="http://schemas.microsoft.com/office/drawing/2014/main" id="{D2B8538F-07D4-3195-3F76-A2FA6E6CC7FA}"/>
              </a:ext>
            </a:extLst>
          </p:cNvPr>
          <p:cNvSpPr txBox="1"/>
          <p:nvPr/>
        </p:nvSpPr>
        <p:spPr>
          <a:xfrm>
            <a:off x="683491" y="3007792"/>
            <a:ext cx="7047570" cy="369332"/>
          </a:xfrm>
          <a:prstGeom prst="rect">
            <a:avLst/>
          </a:prstGeom>
          <a:noFill/>
        </p:spPr>
        <p:txBody>
          <a:bodyPr wrap="none" rtlCol="0">
            <a:spAutoFit/>
          </a:bodyPr>
          <a:lstStyle/>
          <a:p>
            <a:r>
              <a:rPr lang="en-US" dirty="0"/>
              <a:t>After Data Cleanup, the only noticeable difference in data was the counts</a:t>
            </a:r>
          </a:p>
        </p:txBody>
      </p:sp>
      <p:pic>
        <p:nvPicPr>
          <p:cNvPr id="10" name="Picture 9" descr="Graphical user interface, application, table, Excel&#10;&#10;Description automatically generated">
            <a:extLst>
              <a:ext uri="{FF2B5EF4-FFF2-40B4-BE49-F238E27FC236}">
                <a16:creationId xmlns:a16="http://schemas.microsoft.com/office/drawing/2014/main" id="{90EF8001-A0AB-C16E-856C-E34DE4EFE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57" y="1014991"/>
            <a:ext cx="8002117" cy="1619476"/>
          </a:xfrm>
          <a:prstGeom prst="rect">
            <a:avLst/>
          </a:prstGeom>
        </p:spPr>
      </p:pic>
      <p:sp>
        <p:nvSpPr>
          <p:cNvPr id="12" name="TextBox 11">
            <a:extLst>
              <a:ext uri="{FF2B5EF4-FFF2-40B4-BE49-F238E27FC236}">
                <a16:creationId xmlns:a16="http://schemas.microsoft.com/office/drawing/2014/main" id="{9E823F2A-2B60-E814-298A-8D26E879F14F}"/>
              </a:ext>
            </a:extLst>
          </p:cNvPr>
          <p:cNvSpPr txBox="1"/>
          <p:nvPr/>
        </p:nvSpPr>
        <p:spPr>
          <a:xfrm>
            <a:off x="8571118" y="719969"/>
            <a:ext cx="1708520" cy="2062103"/>
          </a:xfrm>
          <a:prstGeom prst="rect">
            <a:avLst/>
          </a:prstGeom>
          <a:noFill/>
        </p:spPr>
        <p:txBody>
          <a:bodyPr wrap="square" rtlCol="0">
            <a:spAutoFit/>
          </a:bodyPr>
          <a:lstStyle/>
          <a:p>
            <a:r>
              <a:rPr lang="en-US" sz="1600" dirty="0"/>
              <a:t>Weather Data was labor intensive- the formatting was not useable by python. Manual efforts to clean rows were performed</a:t>
            </a:r>
          </a:p>
        </p:txBody>
      </p:sp>
      <p:pic>
        <p:nvPicPr>
          <p:cNvPr id="5" name="Picture 4">
            <a:extLst>
              <a:ext uri="{FF2B5EF4-FFF2-40B4-BE49-F238E27FC236}">
                <a16:creationId xmlns:a16="http://schemas.microsoft.com/office/drawing/2014/main" id="{43F2CD4F-41CF-6F59-86B1-F0F681A3695A}"/>
              </a:ext>
            </a:extLst>
          </p:cNvPr>
          <p:cNvPicPr>
            <a:picLocks noChangeAspect="1"/>
          </p:cNvPicPr>
          <p:nvPr/>
        </p:nvPicPr>
        <p:blipFill>
          <a:blip r:embed="rId6"/>
          <a:stretch>
            <a:fillRect/>
          </a:stretch>
        </p:blipFill>
        <p:spPr>
          <a:xfrm>
            <a:off x="9306331" y="3123920"/>
            <a:ext cx="1946613" cy="3014111"/>
          </a:xfrm>
          <a:prstGeom prst="rect">
            <a:avLst/>
          </a:prstGeom>
        </p:spPr>
      </p:pic>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Check Data For Outliers</a:t>
            </a:r>
          </a:p>
        </p:txBody>
      </p:sp>
      <p:sp>
        <p:nvSpPr>
          <p:cNvPr id="3" name="TextBox 2">
            <a:extLst>
              <a:ext uri="{FF2B5EF4-FFF2-40B4-BE49-F238E27FC236}">
                <a16:creationId xmlns:a16="http://schemas.microsoft.com/office/drawing/2014/main" id="{E27FEFAA-29CB-C84D-8FD8-629A52D235F3}"/>
              </a:ext>
            </a:extLst>
          </p:cNvPr>
          <p:cNvSpPr txBox="1"/>
          <p:nvPr/>
        </p:nvSpPr>
        <p:spPr>
          <a:xfrm>
            <a:off x="3045204" y="719969"/>
            <a:ext cx="5469622" cy="646331"/>
          </a:xfrm>
          <a:prstGeom prst="rect">
            <a:avLst/>
          </a:prstGeom>
          <a:noFill/>
        </p:spPr>
        <p:txBody>
          <a:bodyPr wrap="square" rtlCol="0">
            <a:spAutoFit/>
          </a:bodyPr>
          <a:lstStyle/>
          <a:p>
            <a:r>
              <a:rPr lang="en-US" dirty="0"/>
              <a:t>Prologue: is the data clean enough? If there are outliers, what years will we see them in? </a:t>
            </a:r>
          </a:p>
        </p:txBody>
      </p:sp>
      <p:pic>
        <p:nvPicPr>
          <p:cNvPr id="5" name="Picture 4" descr="Chart, box and whisker chart&#10;&#10;Description automatically generated">
            <a:extLst>
              <a:ext uri="{FF2B5EF4-FFF2-40B4-BE49-F238E27FC236}">
                <a16:creationId xmlns:a16="http://schemas.microsoft.com/office/drawing/2014/main" id="{568C20E0-6F1E-7167-29C6-AF757CFFE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0108"/>
            <a:ext cx="12192000" cy="4876800"/>
          </a:xfrm>
          <a:prstGeom prst="rect">
            <a:avLst/>
          </a:prstGeom>
        </p:spPr>
      </p:pic>
    </p:spTree>
    <p:extLst>
      <p:ext uri="{BB962C8B-B14F-4D97-AF65-F5344CB8AC3E}">
        <p14:creationId xmlns:p14="http://schemas.microsoft.com/office/powerpoint/2010/main" val="18965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1DC03-3BF6-D53E-1C71-A7E4D83F28B4}"/>
              </a:ext>
            </a:extLst>
          </p:cNvPr>
          <p:cNvSpPr>
            <a:spLocks noGrp="1"/>
          </p:cNvSpPr>
          <p:nvPr>
            <p:ph type="title"/>
          </p:nvPr>
        </p:nvSpPr>
        <p:spPr/>
        <p:txBody>
          <a:bodyPr>
            <a:normAutofit fontScale="90000"/>
          </a:bodyPr>
          <a:lstStyle/>
          <a:p>
            <a:r>
              <a:rPr lang="en-US" dirty="0"/>
              <a:t>Null Hypothesis: Water Restrictions Implemented by SAWS maintain the Aquifer Level adequately</a:t>
            </a:r>
          </a:p>
        </p:txBody>
      </p:sp>
      <p:sp>
        <p:nvSpPr>
          <p:cNvPr id="2" name="TextBox 1">
            <a:extLst>
              <a:ext uri="{FF2B5EF4-FFF2-40B4-BE49-F238E27FC236}">
                <a16:creationId xmlns:a16="http://schemas.microsoft.com/office/drawing/2014/main" id="{14CEB4C5-0DB5-396C-5AFE-058B9FBA0C5F}"/>
              </a:ext>
            </a:extLst>
          </p:cNvPr>
          <p:cNvSpPr txBox="1"/>
          <p:nvPr/>
        </p:nvSpPr>
        <p:spPr>
          <a:xfrm>
            <a:off x="2583809" y="1853967"/>
            <a:ext cx="7239699" cy="1477328"/>
          </a:xfrm>
          <a:prstGeom prst="rect">
            <a:avLst/>
          </a:prstGeom>
          <a:noFill/>
        </p:spPr>
        <p:txBody>
          <a:bodyPr wrap="square" rtlCol="0">
            <a:spAutoFit/>
          </a:bodyPr>
          <a:lstStyle/>
          <a:p>
            <a:r>
              <a:rPr lang="en-US" dirty="0"/>
              <a:t>STORY: Chapter 1: is that thing we think is happening really happening? What does the math say!-all things to prove rejection of null go here</a:t>
            </a:r>
          </a:p>
          <a:p>
            <a:endParaRPr lang="en-US" dirty="0"/>
          </a:p>
          <a:p>
            <a:r>
              <a:rPr lang="en-US" dirty="0"/>
              <a:t>This is where we will put Sierra’s P-Tests, </a:t>
            </a:r>
            <a:r>
              <a:rPr lang="en-US" dirty="0" err="1"/>
              <a:t>anova’s</a:t>
            </a:r>
            <a:r>
              <a:rPr lang="en-US" dirty="0"/>
              <a:t>, </a:t>
            </a:r>
            <a:r>
              <a:rPr lang="en-US" dirty="0" err="1"/>
              <a:t>etc</a:t>
            </a:r>
            <a:r>
              <a:rPr lang="en-US" dirty="0"/>
              <a:t> as proof to reject the null hypothesis</a:t>
            </a:r>
          </a:p>
        </p:txBody>
      </p:sp>
    </p:spTree>
    <p:extLst>
      <p:ext uri="{BB962C8B-B14F-4D97-AF65-F5344CB8AC3E}">
        <p14:creationId xmlns:p14="http://schemas.microsoft.com/office/powerpoint/2010/main" val="48472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P-Value and Null vs Alternate Hypothesis</a:t>
            </a:r>
          </a:p>
        </p:txBody>
      </p:sp>
    </p:spTree>
    <p:extLst>
      <p:ext uri="{BB962C8B-B14F-4D97-AF65-F5344CB8AC3E}">
        <p14:creationId xmlns:p14="http://schemas.microsoft.com/office/powerpoint/2010/main" val="277269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868</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Check Data For Outliers</vt:lpstr>
      <vt:lpstr>Null Hypothesis: Water Restrictions Implemented by SAWS maintain the Aquifer Level adequately</vt:lpstr>
      <vt:lpstr>P-Value and Null vs Alternate Hypothesis</vt:lpstr>
      <vt:lpstr>Total P-Value data</vt:lpstr>
      <vt:lpstr>Does Temperature have anything to do with it?</vt:lpstr>
      <vt:lpstr>Humidity and Precipitation</vt:lpstr>
      <vt:lpstr>Water level restrictions</vt:lpstr>
      <vt:lpstr>Conclusion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jess ermovick</cp:lastModifiedBy>
  <cp:revision>3</cp:revision>
  <dcterms:created xsi:type="dcterms:W3CDTF">2022-08-09T01:43:43Z</dcterms:created>
  <dcterms:modified xsi:type="dcterms:W3CDTF">2022-08-10T21:14:01Z</dcterms:modified>
</cp:coreProperties>
</file>