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75" r:id="rId8"/>
    <p:sldId id="266" r:id="rId9"/>
    <p:sldId id="267" r:id="rId10"/>
    <p:sldId id="271" r:id="rId11"/>
    <p:sldId id="272"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C"/>
    <a:srgbClr val="0099FF"/>
    <a:srgbClr val="008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C85AAC-FD6C-4D08-80CA-4B0996B4C32F}" v="9" dt="2022-08-10T00:58:01.634"/>
    <p1510:client id="{D5FC66FF-937D-4455-91AD-8406D42D21BE}" v="71" dt="2022-08-09T23:59:48.8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0BC8-388E-453E-8B8D-46867AE8A0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A3046F-B8AF-4F7A-8CE7-B85796B93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8621A5-444C-48D1-827B-1FE7B12A1446}"/>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A4146BEC-090A-4C6D-91AC-E702F84413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8211CE-0C1E-4DA6-9CD1-B37FA8C0B0E7}"/>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271836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86F0-AB8D-465E-82EC-6CA774B0E3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6FE34E-7977-4E12-864F-124ECBBBB6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28481-6953-41BE-B9E5-EFE13ACB95FB}"/>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56B7AD66-3B37-4049-9593-E8CB3EEB6B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9C73B-41E2-4043-B6C5-0DDACB1FC349}"/>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20280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3B70B9-82CE-4EC9-99E2-FD1832BB6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A4A98D-E623-4FC1-BCE6-95B77491AB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E13F6-F2ED-4214-98DF-2F88F64CD72D}"/>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F5EA5AEA-2D28-4E93-B5D2-2BA78ADD55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52A61C-447E-49BA-B388-0EF3B762738B}"/>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362241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D70B-43A1-48FC-BE4B-EEEA3BABC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658899-F669-4CAC-8C4B-DC2BC7CAD5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3FA98-B26D-43D7-AEBD-1824F34C5258}"/>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8A723CA0-A9B5-48EB-A6BA-78D000C089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F45D43-2201-4D9B-B55B-0A53730CFA67}"/>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66984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848F-D890-4300-B211-58BEDC083A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B15C09-C058-48E5-B93F-E5C000476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3644C-2106-4F95-BC6B-91E68BE1F9EF}"/>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69C1F18C-161D-47B6-8108-7FD640C868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8BA613-DEFF-4A80-B775-882F5AA74D59}"/>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57498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C4A5-D355-41D5-A393-285B5C6D48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3E83D6-9BBB-40D3-A73E-DB372D4E73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3B894D-F41B-4E24-B2D8-F489239816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37E4E4-037B-4C67-9EB7-FEC8ADB3C011}"/>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6" name="Footer Placeholder 5">
            <a:extLst>
              <a:ext uri="{FF2B5EF4-FFF2-40B4-BE49-F238E27FC236}">
                <a16:creationId xmlns:a16="http://schemas.microsoft.com/office/drawing/2014/main" id="{6A768CED-C29E-4E15-8085-243F628028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2DA655-BEA0-4996-ABE5-3B720A20263F}"/>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159606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963B-F8BF-43D5-A18A-597D41D09F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FD9E8D-8DB7-4009-8719-8F863332E1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BA85EB-2B92-437C-98B0-A5281DB208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AA454E-D76C-46FC-9F4A-6438DFC99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70895C-852A-41C5-930B-5BA2D1F594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76B3D0-A1C5-4353-8870-FEEB8277F245}"/>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8" name="Footer Placeholder 7">
            <a:extLst>
              <a:ext uri="{FF2B5EF4-FFF2-40B4-BE49-F238E27FC236}">
                <a16:creationId xmlns:a16="http://schemas.microsoft.com/office/drawing/2014/main" id="{43A8A2A5-A443-4770-A8EC-C0288771C40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428D507-2CB9-4C49-8C8A-8A5692452D49}"/>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216095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7481-9B5B-4896-BC6A-02F9BB8CBF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A7B546-ABEC-42F1-90C6-1BBA47B90D4D}"/>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4" name="Footer Placeholder 3">
            <a:extLst>
              <a:ext uri="{FF2B5EF4-FFF2-40B4-BE49-F238E27FC236}">
                <a16:creationId xmlns:a16="http://schemas.microsoft.com/office/drawing/2014/main" id="{0FFFD657-BFA2-4975-9744-243668025D6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BD171C-349D-4417-85D3-42CBDA89CF40}"/>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225425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FFE73A-26A8-410C-99FF-7644CAD15FA5}"/>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3" name="Footer Placeholder 2">
            <a:extLst>
              <a:ext uri="{FF2B5EF4-FFF2-40B4-BE49-F238E27FC236}">
                <a16:creationId xmlns:a16="http://schemas.microsoft.com/office/drawing/2014/main" id="{111C4788-93EB-40A4-A6C3-87692BB4DC7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5893FED-5927-4EE3-B7E7-10D4C6C6AAFF}"/>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98563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B9C3-2DB4-4985-BC6D-FBCEE7EC1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6CEFD3-721E-4689-96A0-71F769678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986540-D9FB-4ECE-8575-AABEDE785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B10AC-E9DE-43D6-876C-36003508D8AF}"/>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6" name="Footer Placeholder 5">
            <a:extLst>
              <a:ext uri="{FF2B5EF4-FFF2-40B4-BE49-F238E27FC236}">
                <a16:creationId xmlns:a16="http://schemas.microsoft.com/office/drawing/2014/main" id="{A2A4162E-D292-44AB-9FCA-25CAD64D05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94F9F8-4D9F-4549-820C-7732C8FA8A8C}"/>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91949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1A16-D303-46D9-BBB2-C3C82788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43431F-4583-44CC-A4DC-12C3030CB3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46C0213-2751-4DE4-A633-46284B713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272F3-3109-48BF-87BB-ADA5EDCF7284}"/>
              </a:ext>
            </a:extLst>
          </p:cNvPr>
          <p:cNvSpPr>
            <a:spLocks noGrp="1"/>
          </p:cNvSpPr>
          <p:nvPr>
            <p:ph type="dt" sz="half" idx="10"/>
          </p:nvPr>
        </p:nvSpPr>
        <p:spPr/>
        <p:txBody>
          <a:bodyPr/>
          <a:lstStyle/>
          <a:p>
            <a:fld id="{D8DBE68C-68A4-46AF-9F07-79E762A8F306}" type="datetimeFigureOut">
              <a:rPr lang="en-US" smtClean="0"/>
              <a:t>8/10/2022</a:t>
            </a:fld>
            <a:endParaRPr lang="en-US" dirty="0"/>
          </a:p>
        </p:txBody>
      </p:sp>
      <p:sp>
        <p:nvSpPr>
          <p:cNvPr id="6" name="Footer Placeholder 5">
            <a:extLst>
              <a:ext uri="{FF2B5EF4-FFF2-40B4-BE49-F238E27FC236}">
                <a16:creationId xmlns:a16="http://schemas.microsoft.com/office/drawing/2014/main" id="{20D5E1B4-B414-41AC-AB6A-DEF676F180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8550527-C723-43B0-8CD3-61B014993500}"/>
              </a:ext>
            </a:extLst>
          </p:cNvPr>
          <p:cNvSpPr>
            <a:spLocks noGrp="1"/>
          </p:cNvSpPr>
          <p:nvPr>
            <p:ph type="sldNum" sz="quarter" idx="12"/>
          </p:nvPr>
        </p:nvSpPr>
        <p:spPr/>
        <p:txBody>
          <a:bodyPr/>
          <a:lstStyle/>
          <a:p>
            <a:fld id="{FF952A06-DC8D-4498-A1E5-00697A9BBFE1}" type="slidenum">
              <a:rPr lang="en-US" smtClean="0"/>
              <a:t>‹#›</a:t>
            </a:fld>
            <a:endParaRPr lang="en-US" dirty="0"/>
          </a:p>
        </p:txBody>
      </p:sp>
    </p:spTree>
    <p:extLst>
      <p:ext uri="{BB962C8B-B14F-4D97-AF65-F5344CB8AC3E}">
        <p14:creationId xmlns:p14="http://schemas.microsoft.com/office/powerpoint/2010/main" val="153108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5B39F-845B-4479-9984-7B40B8924B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D96F83-7499-4316-B3C1-ABDF96CBA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4F303-C74D-4C59-8364-D54B97198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BE68C-68A4-46AF-9F07-79E762A8F306}" type="datetimeFigureOut">
              <a:rPr lang="en-US" smtClean="0"/>
              <a:t>8/10/2022</a:t>
            </a:fld>
            <a:endParaRPr lang="en-US" dirty="0"/>
          </a:p>
        </p:txBody>
      </p:sp>
      <p:sp>
        <p:nvSpPr>
          <p:cNvPr id="5" name="Footer Placeholder 4">
            <a:extLst>
              <a:ext uri="{FF2B5EF4-FFF2-40B4-BE49-F238E27FC236}">
                <a16:creationId xmlns:a16="http://schemas.microsoft.com/office/drawing/2014/main" id="{5D420F81-C3E6-4AD3-8408-14EE492B9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74EAD53-BFA0-4D5C-942F-1D84C02AC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52A06-DC8D-4498-A1E5-00697A9BBFE1}" type="slidenum">
              <a:rPr lang="en-US" smtClean="0"/>
              <a:t>‹#›</a:t>
            </a:fld>
            <a:endParaRPr lang="en-US" dirty="0"/>
          </a:p>
        </p:txBody>
      </p:sp>
    </p:spTree>
    <p:extLst>
      <p:ext uri="{BB962C8B-B14F-4D97-AF65-F5344CB8AC3E}">
        <p14:creationId xmlns:p14="http://schemas.microsoft.com/office/powerpoint/2010/main" val="1037231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7"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hyperlink" Target="https://droughtmonitor.unl.edu/DmData/DataDownload.aspx" TargetMode="External"/><Relationship Id="rId5" Type="http://schemas.openxmlformats.org/officeDocument/2006/relationships/hyperlink" Target="https://www.edwardsaquifer.org/science-maps/aquifer-data/historical-data/" TargetMode="External"/><Relationship Id="rId4" Type="http://schemas.openxmlformats.org/officeDocument/2006/relationships/hyperlink" Target="https://www.wunderground.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www.flickr.com/photos/enidmartindale/7473250060" TargetMode="External"/><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6993E1E-855B-47E6-B340-BFB5D47605D4}"/>
              </a:ext>
            </a:extLst>
          </p:cNvPr>
          <p:cNvSpPr txBox="1"/>
          <p:nvPr/>
        </p:nvSpPr>
        <p:spPr>
          <a:xfrm>
            <a:off x="0" y="478008"/>
            <a:ext cx="11961091" cy="2308324"/>
          </a:xfrm>
          <a:prstGeom prst="rect">
            <a:avLst/>
          </a:prstGeom>
          <a:noFill/>
          <a:ln w="6350">
            <a:noFill/>
          </a:ln>
          <a:effectLst>
            <a:innerShdw blurRad="63500" dist="50800" dir="16200000">
              <a:prstClr val="black">
                <a:alpha val="50000"/>
              </a:prstClr>
            </a:innerShdw>
          </a:effectLst>
        </p:spPr>
        <p:style>
          <a:lnRef idx="0">
            <a:scrgbClr r="0" g="0" b="0"/>
          </a:lnRef>
          <a:fillRef idx="0">
            <a:scrgbClr r="0" g="0" b="0"/>
          </a:fillRef>
          <a:effectRef idx="0">
            <a:scrgbClr r="0" g="0" b="0"/>
          </a:effectRef>
          <a:fontRef idx="minor">
            <a:schemeClr val="dk1"/>
          </a:fontRef>
        </p:style>
        <p:txBody>
          <a:bodyPr wrap="square">
            <a:spAutoFit/>
            <a:scene3d>
              <a:camera prst="orthographicFront"/>
              <a:lightRig rig="soft" dir="t">
                <a:rot lat="0" lon="0" rev="15600000"/>
              </a:lightRig>
            </a:scene3d>
            <a:sp3d extrusionH="57150" prstMaterial="softEdge">
              <a:bevelT w="25400" h="38100" prst="artDeco"/>
            </a:sp3d>
          </a:bodyPr>
          <a:lstStyle/>
          <a:p>
            <a:pPr algn="ctr"/>
            <a:r>
              <a:rPr lang="en-US" sz="4800" b="1" dirty="0">
                <a:ln w="13462">
                  <a:solidFill>
                    <a:schemeClr val="tx1"/>
                  </a:solidFill>
                  <a:prstDash val="solid"/>
                </a:ln>
                <a:solidFill>
                  <a:srgbClr val="00B0F0"/>
                </a:solidFill>
                <a:effectLst>
                  <a:outerShdw blurRad="38100" dist="38100" dir="2700000" algn="tl">
                    <a:srgbClr val="000000">
                      <a:alpha val="43137"/>
                    </a:srgbClr>
                  </a:outerShdw>
                </a:effectLst>
                <a:latin typeface="Cooper Black" panose="0208090404030B020404" pitchFamily="18" charset="0"/>
                <a:cs typeface="Arial" panose="020B0604020202020204" pitchFamily="34" charset="0"/>
              </a:rPr>
              <a:t>A Review of the Effectiveness of the San Antonio Water System (SAWS) Water Restrictions Policies</a:t>
            </a:r>
          </a:p>
        </p:txBody>
      </p:sp>
      <p:sp>
        <p:nvSpPr>
          <p:cNvPr id="13" name="TextBox 12">
            <a:extLst>
              <a:ext uri="{FF2B5EF4-FFF2-40B4-BE49-F238E27FC236}">
                <a16:creationId xmlns:a16="http://schemas.microsoft.com/office/drawing/2014/main" id="{59F03846-F68D-4F64-BA0E-393F6F744B5D}"/>
              </a:ext>
            </a:extLst>
          </p:cNvPr>
          <p:cNvSpPr txBox="1"/>
          <p:nvPr/>
        </p:nvSpPr>
        <p:spPr>
          <a:xfrm>
            <a:off x="0" y="5979883"/>
            <a:ext cx="12192000" cy="861774"/>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600" b="1" u="sng" dirty="0">
                <a:effectLst>
                  <a:outerShdw blurRad="38100" dist="38100" dir="2700000" algn="tl">
                    <a:srgbClr val="000000">
                      <a:alpha val="43137"/>
                    </a:srgbClr>
                  </a:outerShdw>
                </a:effectLst>
                <a:latin typeface="Arial Black" panose="020B0A04020102020204" pitchFamily="34" charset="0"/>
              </a:rPr>
              <a:t>Presented by :-</a:t>
            </a:r>
          </a:p>
          <a:p>
            <a:endParaRPr lang="en-US" sz="1600" b="1" u="sng" dirty="0">
              <a:effectLst>
                <a:outerShdw blurRad="38100" dist="38100" dir="2700000" algn="tl">
                  <a:srgbClr val="000000">
                    <a:alpha val="43137"/>
                  </a:srgbClr>
                </a:outerShdw>
              </a:effectLst>
              <a:latin typeface="Arial Black" panose="020B0A04020102020204" pitchFamily="34" charset="0"/>
            </a:endParaRPr>
          </a:p>
          <a:p>
            <a:r>
              <a:rPr lang="en-US" dirty="0">
                <a:latin typeface="Arial Black" panose="020B0A04020102020204" pitchFamily="34" charset="0"/>
              </a:rPr>
              <a:t>Sierra Quevedo, Jessica Ermovick, Matthew Belcher, Gino Hernandez, Shwet ‘Sunny’ Bhatt</a:t>
            </a:r>
          </a:p>
        </p:txBody>
      </p:sp>
      <p:sp>
        <p:nvSpPr>
          <p:cNvPr id="14" name="TextBox 13">
            <a:extLst>
              <a:ext uri="{FF2B5EF4-FFF2-40B4-BE49-F238E27FC236}">
                <a16:creationId xmlns:a16="http://schemas.microsoft.com/office/drawing/2014/main" id="{D17E1067-6601-4B72-BAEB-790A5C6BF4FF}"/>
              </a:ext>
            </a:extLst>
          </p:cNvPr>
          <p:cNvSpPr txBox="1"/>
          <p:nvPr/>
        </p:nvSpPr>
        <p:spPr>
          <a:xfrm>
            <a:off x="0" y="16343"/>
            <a:ext cx="12192000" cy="461665"/>
          </a:xfrm>
          <a:prstGeom prst="rect">
            <a:avLst/>
          </a:prstGeom>
          <a:solidFill>
            <a:schemeClr val="tx1"/>
          </a:solidFill>
          <a:ln>
            <a:noFill/>
          </a:ln>
          <a:effectLst>
            <a:glow rad="101600">
              <a:schemeClr val="accent6">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prst="relaxedInset"/>
          </a:sp3d>
        </p:spPr>
        <p:txBody>
          <a:bodyPr wrap="square" rtlCol="0">
            <a:spAutoFit/>
          </a:bodyPr>
          <a:lstStyle/>
          <a:p>
            <a:pPr algn="ctr"/>
            <a:r>
              <a:rPr lang="en-US" sz="2400" b="1" dirty="0">
                <a:ln w="13462">
                  <a:solidFill>
                    <a:schemeClr val="tx1"/>
                  </a:solidFill>
                  <a:prstDash val="solid"/>
                </a:ln>
                <a:solidFill>
                  <a:srgbClr val="00B050"/>
                </a:solidFill>
                <a:effectLst>
                  <a:innerShdw blurRad="63500" dist="50800" dir="13500000">
                    <a:prstClr val="black">
                      <a:alpha val="50000"/>
                    </a:prstClr>
                  </a:innerShdw>
                </a:effectLst>
                <a:latin typeface="Amasis MT Pro Black" panose="02040A04050005020304" pitchFamily="18" charset="0"/>
              </a:rPr>
              <a:t>UTSA Data Analytics Boot Camp (August-2022)</a:t>
            </a:r>
          </a:p>
        </p:txBody>
      </p:sp>
    </p:spTree>
    <p:extLst>
      <p:ext uri="{BB962C8B-B14F-4D97-AF65-F5344CB8AC3E}">
        <p14:creationId xmlns:p14="http://schemas.microsoft.com/office/powerpoint/2010/main" val="34061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P-Value and Null vs Alternate Hypothesis</a:t>
            </a:r>
          </a:p>
        </p:txBody>
      </p:sp>
    </p:spTree>
    <p:extLst>
      <p:ext uri="{BB962C8B-B14F-4D97-AF65-F5344CB8AC3E}">
        <p14:creationId xmlns:p14="http://schemas.microsoft.com/office/powerpoint/2010/main" val="2772691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Total P-Value data</a:t>
            </a:r>
          </a:p>
        </p:txBody>
      </p:sp>
    </p:spTree>
    <p:extLst>
      <p:ext uri="{BB962C8B-B14F-4D97-AF65-F5344CB8AC3E}">
        <p14:creationId xmlns:p14="http://schemas.microsoft.com/office/powerpoint/2010/main" val="745939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Limitations</a:t>
            </a:r>
          </a:p>
        </p:txBody>
      </p:sp>
      <p:sp>
        <p:nvSpPr>
          <p:cNvPr id="3" name="TextBox 2">
            <a:extLst>
              <a:ext uri="{FF2B5EF4-FFF2-40B4-BE49-F238E27FC236}">
                <a16:creationId xmlns:a16="http://schemas.microsoft.com/office/drawing/2014/main" id="{A1408691-2D29-48FC-9163-66B7EFCA7B02}"/>
              </a:ext>
            </a:extLst>
          </p:cNvPr>
          <p:cNvSpPr txBox="1"/>
          <p:nvPr/>
        </p:nvSpPr>
        <p:spPr>
          <a:xfrm>
            <a:off x="327804" y="802257"/>
            <a:ext cx="11559396" cy="1754326"/>
          </a:xfrm>
          <a:prstGeom prst="rect">
            <a:avLst/>
          </a:prstGeom>
          <a:noFill/>
        </p:spPr>
        <p:txBody>
          <a:bodyPr wrap="square" rtlCol="0">
            <a:spAutoFit/>
          </a:bodyPr>
          <a:lstStyle/>
          <a:p>
            <a:r>
              <a:rPr lang="en-US" dirty="0"/>
              <a:t>At this point we might have an impact based on overall population increase in Bexar County which can directly affect the total usage form J17 well. In addition to that, we were not able to get historical data from SAWS.</a:t>
            </a:r>
          </a:p>
          <a:p>
            <a:endParaRPr lang="en-US" dirty="0"/>
          </a:p>
          <a:p>
            <a:r>
              <a:rPr lang="en-US" dirty="0"/>
              <a:t>We were not able to gather 2020 dataset  for Weather and precipitation historical data. (Nov. 8</a:t>
            </a:r>
            <a:r>
              <a:rPr lang="en-US" baseline="30000" dirty="0"/>
              <a:t>th)</a:t>
            </a:r>
            <a:r>
              <a:rPr lang="en-US" dirty="0"/>
              <a:t> </a:t>
            </a:r>
          </a:p>
          <a:p>
            <a:endParaRPr lang="en-US" dirty="0"/>
          </a:p>
          <a:p>
            <a:endParaRPr lang="en-US" dirty="0"/>
          </a:p>
        </p:txBody>
      </p:sp>
    </p:spTree>
    <p:extLst>
      <p:ext uri="{BB962C8B-B14F-4D97-AF65-F5344CB8AC3E}">
        <p14:creationId xmlns:p14="http://schemas.microsoft.com/office/powerpoint/2010/main" val="285331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Conclusion</a:t>
            </a:r>
          </a:p>
        </p:txBody>
      </p:sp>
      <p:sp>
        <p:nvSpPr>
          <p:cNvPr id="4" name="TextBox 3">
            <a:extLst>
              <a:ext uri="{FF2B5EF4-FFF2-40B4-BE49-F238E27FC236}">
                <a16:creationId xmlns:a16="http://schemas.microsoft.com/office/drawing/2014/main" id="{CF24DC96-6121-4C68-85B6-9F814F709221}"/>
              </a:ext>
            </a:extLst>
          </p:cNvPr>
          <p:cNvSpPr txBox="1"/>
          <p:nvPr/>
        </p:nvSpPr>
        <p:spPr>
          <a:xfrm>
            <a:off x="388189" y="802257"/>
            <a:ext cx="11438626"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latin typeface="Arial" panose="020B0604020202020204" pitchFamily="34" charset="0"/>
                <a:cs typeface="Arial" panose="020B0604020202020204" pitchFamily="34" charset="0"/>
              </a:rPr>
              <a:t>Based on our analysis…..</a:t>
            </a:r>
          </a:p>
        </p:txBody>
      </p:sp>
    </p:spTree>
    <p:extLst>
      <p:ext uri="{BB962C8B-B14F-4D97-AF65-F5344CB8AC3E}">
        <p14:creationId xmlns:p14="http://schemas.microsoft.com/office/powerpoint/2010/main" val="192582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E64F-64AB-496E-80FE-373B202347B1}"/>
              </a:ext>
            </a:extLst>
          </p:cNvPr>
          <p:cNvSpPr txBox="1">
            <a:spLocks/>
          </p:cNvSpPr>
          <p:nvPr/>
        </p:nvSpPr>
        <p:spPr>
          <a:xfrm>
            <a:off x="651848" y="116936"/>
            <a:ext cx="10520702" cy="939656"/>
          </a:xfrm>
          <a:prstGeom prst="rect">
            <a:avLst/>
          </a:prstGeom>
          <a:effectLst>
            <a:glow rad="101600">
              <a:schemeClr val="accent1">
                <a:satMod val="175000"/>
                <a:alpha val="40000"/>
              </a:schemeClr>
            </a:glow>
            <a:outerShdw blurRad="50800" dist="38100" dir="2700000" algn="tl" rotWithShape="0">
              <a:schemeClr val="tx1">
                <a:alpha val="40000"/>
              </a:scheme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latin typeface="Arial Black" panose="020B0A04020102020204" pitchFamily="34" charset="0"/>
              </a:rPr>
              <a:t>Project Information</a:t>
            </a:r>
          </a:p>
        </p:txBody>
      </p:sp>
      <p:sp>
        <p:nvSpPr>
          <p:cNvPr id="3" name="TextBox 2">
            <a:extLst>
              <a:ext uri="{FF2B5EF4-FFF2-40B4-BE49-F238E27FC236}">
                <a16:creationId xmlns:a16="http://schemas.microsoft.com/office/drawing/2014/main" id="{5512E460-F7E5-4FCE-A008-2B926626C388}"/>
              </a:ext>
            </a:extLst>
          </p:cNvPr>
          <p:cNvSpPr txBox="1"/>
          <p:nvPr/>
        </p:nvSpPr>
        <p:spPr>
          <a:xfrm>
            <a:off x="86263" y="1147312"/>
            <a:ext cx="7772073" cy="1639019"/>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Project Team (Group 1):</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sz="2400" dirty="0">
                <a:solidFill>
                  <a:schemeClr val="bg1"/>
                </a:solidFill>
                <a:latin typeface="Arial" panose="020B0604020202020204" pitchFamily="34" charset="0"/>
                <a:cs typeface="Arial" panose="020B0604020202020204" pitchFamily="34" charset="0"/>
              </a:rPr>
              <a:t>Sierra Quevedo, Jessica Ermovick, Matthew Belcher, Gino Hernandez, Shwet ‘Sunny’ Bhatt</a:t>
            </a:r>
          </a:p>
        </p:txBody>
      </p:sp>
      <p:sp>
        <p:nvSpPr>
          <p:cNvPr id="4" name="TextBox 3">
            <a:extLst>
              <a:ext uri="{FF2B5EF4-FFF2-40B4-BE49-F238E27FC236}">
                <a16:creationId xmlns:a16="http://schemas.microsoft.com/office/drawing/2014/main" id="{11F72D59-10A3-41B4-B118-06F0CE3242FF}"/>
              </a:ext>
            </a:extLst>
          </p:cNvPr>
          <p:cNvSpPr txBox="1"/>
          <p:nvPr/>
        </p:nvSpPr>
        <p:spPr>
          <a:xfrm>
            <a:off x="86263" y="3120416"/>
            <a:ext cx="7811654" cy="296634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lnSpcReduction="10000"/>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Project Scope:</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Abadi" panose="020B0604020104020204" pitchFamily="34" charset="0"/>
              <a:buChar char="–"/>
            </a:pPr>
            <a:r>
              <a:rPr lang="en-US" sz="2400" dirty="0">
                <a:solidFill>
                  <a:schemeClr val="bg1"/>
                </a:solidFill>
                <a:latin typeface="Arial" panose="020B0604020202020204" pitchFamily="34" charset="0"/>
                <a:cs typeface="Arial" panose="020B0604020202020204" pitchFamily="34" charset="0"/>
              </a:rPr>
              <a:t>As a team we decided to extract historical data from sources such as Wunderground, Edwards Aquifer and Drought Monitor to analyze and review the Effectiveness of the San Antonio Water System (SAWS) Water Restrictions Policies implemented for Bexar county. We have used various tools such as…….</a:t>
            </a:r>
          </a:p>
        </p:txBody>
      </p:sp>
      <p:sp>
        <p:nvSpPr>
          <p:cNvPr id="5" name="TextBox 4">
            <a:extLst>
              <a:ext uri="{FF2B5EF4-FFF2-40B4-BE49-F238E27FC236}">
                <a16:creationId xmlns:a16="http://schemas.microsoft.com/office/drawing/2014/main" id="{44EF13E3-669E-4BEC-941C-65DA8EF9AE62}"/>
              </a:ext>
            </a:extLst>
          </p:cNvPr>
          <p:cNvSpPr txBox="1"/>
          <p:nvPr/>
        </p:nvSpPr>
        <p:spPr>
          <a:xfrm>
            <a:off x="7721600" y="1147312"/>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a:bodyPr>
          <a:lstStyle/>
          <a:p>
            <a:pPr>
              <a:lnSpc>
                <a:spcPct val="90000"/>
              </a:lnSpc>
              <a:spcAft>
                <a:spcPts val="600"/>
              </a:spcAft>
            </a:pPr>
            <a:r>
              <a:rPr lang="en-US" sz="2400" b="1" u="sng" dirty="0">
                <a:solidFill>
                  <a:schemeClr val="bg1"/>
                </a:solidFill>
                <a:latin typeface="Arial" panose="020B0604020202020204" pitchFamily="34" charset="0"/>
                <a:cs typeface="Arial" panose="020B0604020202020204" pitchFamily="34" charset="0"/>
              </a:rPr>
              <a:t>List of variables analyzed:</a:t>
            </a: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Water Level (J17)</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Temperature</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Humidity and Precipitation</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Change in Water Level by year (J17)</a:t>
            </a:r>
          </a:p>
          <a:p>
            <a:pPr marL="342900" indent="-342900">
              <a:lnSpc>
                <a:spcPct val="90000"/>
              </a:lnSpc>
              <a:spcAft>
                <a:spcPts val="600"/>
              </a:spcAft>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Drought Levels for water restriction (Stage 1, Stage 2, Stage 3)</a:t>
            </a:r>
          </a:p>
          <a:p>
            <a:pPr marL="342900" indent="-342900">
              <a:lnSpc>
                <a:spcPct val="90000"/>
              </a:lnSpc>
              <a:spcAft>
                <a:spcPts val="600"/>
              </a:spcAft>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504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Questions</a:t>
            </a:r>
          </a:p>
        </p:txBody>
      </p:sp>
      <p:sp>
        <p:nvSpPr>
          <p:cNvPr id="3" name="TextBox 2">
            <a:extLst>
              <a:ext uri="{FF2B5EF4-FFF2-40B4-BE49-F238E27FC236}">
                <a16:creationId xmlns:a16="http://schemas.microsoft.com/office/drawing/2014/main" id="{A7F67253-29DD-4218-AD38-BBA255CE3CC9}"/>
              </a:ext>
            </a:extLst>
          </p:cNvPr>
          <p:cNvSpPr txBox="1"/>
          <p:nvPr/>
        </p:nvSpPr>
        <p:spPr>
          <a:xfrm>
            <a:off x="360218" y="731676"/>
            <a:ext cx="11831782" cy="2168543"/>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b="1" dirty="0">
                <a:solidFill>
                  <a:schemeClr val="bg1"/>
                </a:solidFill>
                <a:latin typeface="Arial" panose="020B0604020202020204" pitchFamily="34" charset="0"/>
                <a:cs typeface="Arial" panose="020B0604020202020204" pitchFamily="34" charset="0"/>
              </a:rPr>
              <a:t>Which variables help us establish a strong correlation with drop in water levels for well J17?</a:t>
            </a:r>
          </a:p>
          <a:p>
            <a:pPr>
              <a:lnSpc>
                <a:spcPct val="90000"/>
              </a:lnSpc>
              <a:spcAft>
                <a:spcPts val="600"/>
              </a:spcAft>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overall consumption of water increase in Bexar county over last 5 years resulting in decrease of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the overall Humidity and precipitation affect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Did the overall temperature change in last 5 years affect the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How does San Antonio Water Systems implement drought restrictions. Based on recent data, are current restrictions effective in maintaining and/or replenishing water level in well J17?</a:t>
            </a: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endParaRPr lang="en-US"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AEE6AA5-CDBD-4DD9-B318-FF9BCD1A798B}"/>
              </a:ext>
            </a:extLst>
          </p:cNvPr>
          <p:cNvSpPr txBox="1"/>
          <p:nvPr/>
        </p:nvSpPr>
        <p:spPr>
          <a:xfrm>
            <a:off x="258619" y="3957781"/>
            <a:ext cx="11831782" cy="2168543"/>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Autofit/>
          </a:bodyPr>
          <a:lstStyle/>
          <a:p>
            <a:pPr>
              <a:lnSpc>
                <a:spcPct val="90000"/>
              </a:lnSpc>
              <a:spcAft>
                <a:spcPts val="600"/>
              </a:spcAft>
            </a:pPr>
            <a:r>
              <a:rPr lang="en-US" b="1" dirty="0">
                <a:solidFill>
                  <a:schemeClr val="bg1"/>
                </a:solidFill>
                <a:latin typeface="Arial" panose="020B0604020202020204" pitchFamily="34" charset="0"/>
                <a:cs typeface="Arial" panose="020B0604020202020204" pitchFamily="34" charset="0"/>
              </a:rPr>
              <a:t>How do we look at this issue as a group based on available data?</a:t>
            </a:r>
          </a:p>
          <a:p>
            <a:pPr>
              <a:lnSpc>
                <a:spcPct val="90000"/>
              </a:lnSpc>
              <a:spcAft>
                <a:spcPts val="600"/>
              </a:spcAft>
            </a:pPr>
            <a:endParaRPr lang="en-US" dirty="0">
              <a:solidFill>
                <a:schemeClr val="bg1"/>
              </a:solidFill>
              <a:latin typeface="Arial" panose="020B0604020202020204" pitchFamily="34" charset="0"/>
              <a:cs typeface="Arial" panose="020B0604020202020204" pitchFamily="34" charset="0"/>
            </a:endParaRP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Graphically we represented our data in scatter plots, line charts, whisker plot. In addition to this we worked on a predictive analysis model that helped us establish if there was any correlation between temperature and J17 water levels.</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P-value</a:t>
            </a:r>
          </a:p>
          <a:p>
            <a:pPr marL="285750" indent="-285750">
              <a:lnSpc>
                <a:spcPct val="90000"/>
              </a:lnSpc>
              <a:spcAft>
                <a:spcPts val="600"/>
              </a:spcAft>
              <a:buFont typeface="Calibri" panose="020F0502020204030204" pitchFamily="34" charset="0"/>
              <a:buChar char="―"/>
            </a:pPr>
            <a:r>
              <a:rPr lang="en-US" dirty="0">
                <a:solidFill>
                  <a:schemeClr val="bg1"/>
                </a:solidFill>
                <a:latin typeface="Arial" panose="020B0604020202020204" pitchFamily="34" charset="0"/>
                <a:cs typeface="Arial" panose="020B0604020202020204" pitchFamily="34" charset="0"/>
              </a:rPr>
              <a:t>We found multiple sources of data and the main challenge was to clean and merge dataframes. We had limitations with…….</a:t>
            </a:r>
          </a:p>
        </p:txBody>
      </p:sp>
    </p:spTree>
    <p:extLst>
      <p:ext uri="{BB962C8B-B14F-4D97-AF65-F5344CB8AC3E}">
        <p14:creationId xmlns:p14="http://schemas.microsoft.com/office/powerpoint/2010/main" val="213386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Project Data Sources</a:t>
            </a:r>
          </a:p>
        </p:txBody>
      </p:sp>
      <p:sp>
        <p:nvSpPr>
          <p:cNvPr id="5" name="TextBox 4">
            <a:extLst>
              <a:ext uri="{FF2B5EF4-FFF2-40B4-BE49-F238E27FC236}">
                <a16:creationId xmlns:a16="http://schemas.microsoft.com/office/drawing/2014/main" id="{40059ABA-2EA0-4C28-BD69-52F4619887DA}"/>
              </a:ext>
            </a:extLst>
          </p:cNvPr>
          <p:cNvSpPr txBox="1"/>
          <p:nvPr/>
        </p:nvSpPr>
        <p:spPr>
          <a:xfrm>
            <a:off x="346712" y="1074990"/>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lnSpcReduction="10000"/>
          </a:bodyPr>
          <a:lstStyle/>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.csv data:</a:t>
            </a: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4"/>
            </a:endParaRPr>
          </a:p>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4"/>
              </a:rPr>
              <a:t>https://www.wunderground.com/</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5"/>
              </a:rPr>
              <a:t>https://www.edwardsaquifer.org/science-maps/aquifer-data/historical-data/</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r>
              <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hlinkClick r:id="rId6"/>
              </a:rPr>
              <a:t>https://droughtmonitor.unl.edu/DmData/DataDownload.aspx</a:t>
            </a: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Weather Historical Data</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J17WL Well Historical Data</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1" i="0" u="sng"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Drought Conditions</a:t>
            </a: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lnSpc>
                <a:spcPct val="90000"/>
              </a:lnSpc>
              <a:spcAft>
                <a:spcPts val="600"/>
              </a:spcAft>
              <a:buFont typeface="Arial" panose="020B0604020202020204" pitchFamily="34" charset="0"/>
              <a:buChar char="•"/>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lnSpc>
                <a:spcPct val="90000"/>
              </a:lnSpc>
              <a:spcAft>
                <a:spcPts val="600"/>
              </a:spcAft>
              <a:buFont typeface="Wingdings" panose="05000000000000000000" pitchFamily="2" charset="2"/>
              <a:buChar char="Ø"/>
            </a:pPr>
            <a:endParaRPr lang="en-US" sz="2400" b="1" u="sng"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nSpc>
                <a:spcPct val="90000"/>
              </a:lnSpc>
              <a:spcAft>
                <a:spcPts val="600"/>
              </a:spcAft>
            </a:pPr>
            <a:endParaRPr lang="en-US" sz="2400"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C7650EF-1A54-4070-A5A9-FE4FFF417332}"/>
              </a:ext>
            </a:extLst>
          </p:cNvPr>
          <p:cNvPicPr>
            <a:picLocks noChangeAspect="1"/>
          </p:cNvPicPr>
          <p:nvPr/>
        </p:nvPicPr>
        <p:blipFill>
          <a:blip r:embed="rId7"/>
          <a:stretch>
            <a:fillRect/>
          </a:stretch>
        </p:blipFill>
        <p:spPr>
          <a:xfrm>
            <a:off x="4787464" y="962024"/>
            <a:ext cx="7404536" cy="5895976"/>
          </a:xfrm>
          <a:prstGeom prst="rect">
            <a:avLst/>
          </a:prstGeom>
        </p:spPr>
      </p:pic>
    </p:spTree>
    <p:extLst>
      <p:ext uri="{BB962C8B-B14F-4D97-AF65-F5344CB8AC3E}">
        <p14:creationId xmlns:p14="http://schemas.microsoft.com/office/powerpoint/2010/main" val="241896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Project Variables</a:t>
            </a:r>
          </a:p>
        </p:txBody>
      </p:sp>
      <p:sp>
        <p:nvSpPr>
          <p:cNvPr id="5" name="TextBox 4">
            <a:extLst>
              <a:ext uri="{FF2B5EF4-FFF2-40B4-BE49-F238E27FC236}">
                <a16:creationId xmlns:a16="http://schemas.microsoft.com/office/drawing/2014/main" id="{40059ABA-2EA0-4C28-BD69-52F4619887DA}"/>
              </a:ext>
            </a:extLst>
          </p:cNvPr>
          <p:cNvSpPr txBox="1"/>
          <p:nvPr/>
        </p:nvSpPr>
        <p:spPr>
          <a:xfrm>
            <a:off x="286327" y="1144001"/>
            <a:ext cx="4286369" cy="4569997"/>
          </a:xfrm>
          <a:prstGeom prst="rect">
            <a:avLst/>
          </a:prstGeom>
          <a:noFill/>
          <a:effectLst>
            <a:glow rad="101600">
              <a:schemeClr val="accent1">
                <a:satMod val="175000"/>
                <a:alpha val="40000"/>
              </a:schemeClr>
            </a:glow>
            <a:outerShdw blurRad="50800" dist="38100" dir="2700000" algn="tl" rotWithShape="0">
              <a:schemeClr val="tx1">
                <a:alpha val="40000"/>
              </a:schemeClr>
            </a:outerShdw>
          </a:effectLst>
        </p:spPr>
        <p:txBody>
          <a:bodyPr wrap="square" rtlCol="0" anchor="t">
            <a:normAutofit/>
          </a:bodyPr>
          <a:lstStyle/>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Water Level (J17)</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Temperature</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Humidity and Precipitation</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Change in Water Level by year (J17)</a:t>
            </a:r>
          </a:p>
          <a:p>
            <a:pPr>
              <a:lnSpc>
                <a:spcPct val="90000"/>
              </a:lnSpc>
              <a:spcAft>
                <a:spcPts val="600"/>
              </a:spcAft>
            </a:pPr>
            <a:r>
              <a:rPr lang="en-US" sz="2400" dirty="0">
                <a:solidFill>
                  <a:schemeClr val="bg1"/>
                </a:solidFill>
                <a:latin typeface="Arial" panose="020B0604020202020204" pitchFamily="34" charset="0"/>
                <a:cs typeface="Arial" panose="020B0604020202020204" pitchFamily="34" charset="0"/>
              </a:rPr>
              <a:t>Drought Levels for water restriction (Stage 1, Stage 2, Stage 3)</a:t>
            </a:r>
          </a:p>
        </p:txBody>
      </p:sp>
      <p:pic>
        <p:nvPicPr>
          <p:cNvPr id="4" name="Picture 3">
            <a:extLst>
              <a:ext uri="{FF2B5EF4-FFF2-40B4-BE49-F238E27FC236}">
                <a16:creationId xmlns:a16="http://schemas.microsoft.com/office/drawing/2014/main" id="{E773C12B-C916-4EA0-ADD2-8F65F874D875}"/>
              </a:ext>
            </a:extLst>
          </p:cNvPr>
          <p:cNvPicPr>
            <a:picLocks noChangeAspect="1"/>
          </p:cNvPicPr>
          <p:nvPr/>
        </p:nvPicPr>
        <p:blipFill>
          <a:blip r:embed="rId4"/>
          <a:stretch>
            <a:fillRect/>
          </a:stretch>
        </p:blipFill>
        <p:spPr>
          <a:xfrm>
            <a:off x="4765964" y="1043710"/>
            <a:ext cx="7426036" cy="5814290"/>
          </a:xfrm>
          <a:prstGeom prst="rect">
            <a:avLst/>
          </a:prstGeom>
        </p:spPr>
      </p:pic>
    </p:spTree>
    <p:extLst>
      <p:ext uri="{BB962C8B-B14F-4D97-AF65-F5344CB8AC3E}">
        <p14:creationId xmlns:p14="http://schemas.microsoft.com/office/powerpoint/2010/main" val="392584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a:solidFill>
                  <a:schemeClr val="bg1"/>
                </a:solidFill>
              </a:rPr>
              <a:t>Data Cleanup</a:t>
            </a:r>
            <a:endParaRPr lang="en-US" dirty="0">
              <a:solidFill>
                <a:schemeClr val="bg1"/>
              </a:solidFill>
            </a:endParaRPr>
          </a:p>
        </p:txBody>
      </p:sp>
      <p:pic>
        <p:nvPicPr>
          <p:cNvPr id="4" name="Picture 3" descr="Graphical user interface, application&#10;&#10;Description automatically generated">
            <a:extLst>
              <a:ext uri="{FF2B5EF4-FFF2-40B4-BE49-F238E27FC236}">
                <a16:creationId xmlns:a16="http://schemas.microsoft.com/office/drawing/2014/main" id="{287CAE37-C938-5F03-3089-04D2E79B1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436" y="3665542"/>
            <a:ext cx="8487960" cy="1552792"/>
          </a:xfrm>
          <a:prstGeom prst="rect">
            <a:avLst/>
          </a:prstGeom>
        </p:spPr>
      </p:pic>
      <p:sp>
        <p:nvSpPr>
          <p:cNvPr id="7" name="TextBox 6">
            <a:extLst>
              <a:ext uri="{FF2B5EF4-FFF2-40B4-BE49-F238E27FC236}">
                <a16:creationId xmlns:a16="http://schemas.microsoft.com/office/drawing/2014/main" id="{D2B8538F-07D4-3195-3F76-A2FA6E6CC7FA}"/>
              </a:ext>
            </a:extLst>
          </p:cNvPr>
          <p:cNvSpPr txBox="1"/>
          <p:nvPr/>
        </p:nvSpPr>
        <p:spPr>
          <a:xfrm>
            <a:off x="683491" y="3007792"/>
            <a:ext cx="7047570" cy="369332"/>
          </a:xfrm>
          <a:prstGeom prst="rect">
            <a:avLst/>
          </a:prstGeom>
          <a:noFill/>
        </p:spPr>
        <p:txBody>
          <a:bodyPr wrap="none" rtlCol="0">
            <a:spAutoFit/>
          </a:bodyPr>
          <a:lstStyle/>
          <a:p>
            <a:r>
              <a:rPr lang="en-US" dirty="0"/>
              <a:t>After Data Cleanup, the only noticeable difference in data was the counts</a:t>
            </a:r>
          </a:p>
        </p:txBody>
      </p:sp>
      <p:pic>
        <p:nvPicPr>
          <p:cNvPr id="10" name="Picture 9" descr="Graphical user interface, application, table, Excel&#10;&#10;Description automatically generated">
            <a:extLst>
              <a:ext uri="{FF2B5EF4-FFF2-40B4-BE49-F238E27FC236}">
                <a16:creationId xmlns:a16="http://schemas.microsoft.com/office/drawing/2014/main" id="{90EF8001-A0AB-C16E-856C-E34DE4EFE1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57" y="1014991"/>
            <a:ext cx="8002117" cy="1619476"/>
          </a:xfrm>
          <a:prstGeom prst="rect">
            <a:avLst/>
          </a:prstGeom>
        </p:spPr>
      </p:pic>
      <p:sp>
        <p:nvSpPr>
          <p:cNvPr id="12" name="TextBox 11">
            <a:extLst>
              <a:ext uri="{FF2B5EF4-FFF2-40B4-BE49-F238E27FC236}">
                <a16:creationId xmlns:a16="http://schemas.microsoft.com/office/drawing/2014/main" id="{9E823F2A-2B60-E814-298A-8D26E879F14F}"/>
              </a:ext>
            </a:extLst>
          </p:cNvPr>
          <p:cNvSpPr txBox="1"/>
          <p:nvPr/>
        </p:nvSpPr>
        <p:spPr>
          <a:xfrm>
            <a:off x="8571118" y="719969"/>
            <a:ext cx="1708520" cy="2062103"/>
          </a:xfrm>
          <a:prstGeom prst="rect">
            <a:avLst/>
          </a:prstGeom>
          <a:noFill/>
        </p:spPr>
        <p:txBody>
          <a:bodyPr wrap="square" rtlCol="0">
            <a:spAutoFit/>
          </a:bodyPr>
          <a:lstStyle/>
          <a:p>
            <a:r>
              <a:rPr lang="en-US" sz="1600" dirty="0"/>
              <a:t>Weather Data was labor intensive- the formatting was not useable by python. Manual efforts to clean rows were performed</a:t>
            </a:r>
          </a:p>
        </p:txBody>
      </p:sp>
    </p:spTree>
    <p:extLst>
      <p:ext uri="{BB962C8B-B14F-4D97-AF65-F5344CB8AC3E}">
        <p14:creationId xmlns:p14="http://schemas.microsoft.com/office/powerpoint/2010/main" val="237279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1DC03-3BF6-D53E-1C71-A7E4D83F28B4}"/>
              </a:ext>
            </a:extLst>
          </p:cNvPr>
          <p:cNvSpPr>
            <a:spLocks noGrp="1"/>
          </p:cNvSpPr>
          <p:nvPr>
            <p:ph type="title"/>
          </p:nvPr>
        </p:nvSpPr>
        <p:spPr/>
        <p:txBody>
          <a:bodyPr>
            <a:normAutofit fontScale="90000"/>
          </a:bodyPr>
          <a:lstStyle/>
          <a:p>
            <a:r>
              <a:rPr lang="en-US" dirty="0"/>
              <a:t>Null Hypothesis: Water Restrictions Implemented by SAWS maintain the Aquifer Level adequately</a:t>
            </a:r>
          </a:p>
        </p:txBody>
      </p:sp>
      <p:pic>
        <p:nvPicPr>
          <p:cNvPr id="10" name="Picture 9" descr="Chart, line chart&#10;&#10;Description automatically generated">
            <a:extLst>
              <a:ext uri="{FF2B5EF4-FFF2-40B4-BE49-F238E27FC236}">
                <a16:creationId xmlns:a16="http://schemas.microsoft.com/office/drawing/2014/main" id="{3E53C259-1091-7EF6-31E1-B55B21A6D1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553" y="1235363"/>
            <a:ext cx="8433955" cy="5622637"/>
          </a:xfrm>
          <a:prstGeom prst="rect">
            <a:avLst/>
          </a:prstGeom>
        </p:spPr>
      </p:pic>
    </p:spTree>
    <p:extLst>
      <p:ext uri="{BB962C8B-B14F-4D97-AF65-F5344CB8AC3E}">
        <p14:creationId xmlns:p14="http://schemas.microsoft.com/office/powerpoint/2010/main" val="48472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Humidity and Precipitation</a:t>
            </a:r>
          </a:p>
        </p:txBody>
      </p:sp>
      <p:pic>
        <p:nvPicPr>
          <p:cNvPr id="6" name="Picture 5" descr="Chart, bar chart&#10;&#10;Description automatically generated">
            <a:extLst>
              <a:ext uri="{FF2B5EF4-FFF2-40B4-BE49-F238E27FC236}">
                <a16:creationId xmlns:a16="http://schemas.microsoft.com/office/drawing/2014/main" id="{4963FAB9-759C-B7EC-47F9-E57E72F264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145" y="443346"/>
            <a:ext cx="9826336" cy="6550892"/>
          </a:xfrm>
          <a:prstGeom prst="rect">
            <a:avLst/>
          </a:prstGeom>
        </p:spPr>
      </p:pic>
    </p:spTree>
    <p:extLst>
      <p:ext uri="{BB962C8B-B14F-4D97-AF65-F5344CB8AC3E}">
        <p14:creationId xmlns:p14="http://schemas.microsoft.com/office/powerpoint/2010/main" val="1740637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83D-6D95-4A95-A5A2-142683694974}"/>
              </a:ext>
            </a:extLst>
          </p:cNvPr>
          <p:cNvSpPr>
            <a:spLocks noGrp="1"/>
          </p:cNvSpPr>
          <p:nvPr>
            <p:ph type="title"/>
          </p:nvPr>
        </p:nvSpPr>
        <p:spPr>
          <a:xfrm>
            <a:off x="838200" y="161458"/>
            <a:ext cx="10515600" cy="558511"/>
          </a:xfrm>
        </p:spPr>
        <p:txBody>
          <a:bodyPr>
            <a:normAutofit fontScale="90000"/>
          </a:bodyPr>
          <a:lstStyle/>
          <a:p>
            <a:pPr algn="ctr"/>
            <a:r>
              <a:rPr lang="en-US" dirty="0">
                <a:solidFill>
                  <a:schemeClr val="bg1"/>
                </a:solidFill>
              </a:rPr>
              <a:t>Water level restrictions</a:t>
            </a:r>
          </a:p>
        </p:txBody>
      </p:sp>
      <p:sp>
        <p:nvSpPr>
          <p:cNvPr id="3" name="TextBox 2">
            <a:extLst>
              <a:ext uri="{FF2B5EF4-FFF2-40B4-BE49-F238E27FC236}">
                <a16:creationId xmlns:a16="http://schemas.microsoft.com/office/drawing/2014/main" id="{56D57CE9-A69E-4C5C-875F-D635DB6B0614}"/>
              </a:ext>
            </a:extLst>
          </p:cNvPr>
          <p:cNvSpPr txBox="1"/>
          <p:nvPr/>
        </p:nvSpPr>
        <p:spPr>
          <a:xfrm>
            <a:off x="838200" y="992038"/>
            <a:ext cx="10712570" cy="369332"/>
          </a:xfrm>
          <a:prstGeom prst="rect">
            <a:avLst/>
          </a:prstGeom>
          <a:noFill/>
        </p:spPr>
        <p:txBody>
          <a:bodyPr wrap="square" rtlCol="0">
            <a:spAutoFit/>
          </a:bodyPr>
          <a:lstStyle/>
          <a:p>
            <a:r>
              <a:rPr lang="en-US" dirty="0"/>
              <a:t>Plots/charts explaining Time vs water levels at each point (5 years) </a:t>
            </a:r>
          </a:p>
        </p:txBody>
      </p:sp>
      <p:pic>
        <p:nvPicPr>
          <p:cNvPr id="4" name="Picture 3" descr="Chart, line chart&#10;&#10;Description automatically generated">
            <a:extLst>
              <a:ext uri="{FF2B5EF4-FFF2-40B4-BE49-F238E27FC236}">
                <a16:creationId xmlns:a16="http://schemas.microsoft.com/office/drawing/2014/main" id="{88273234-AA4E-BB99-D99B-87AE08D91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5971" y="1235363"/>
            <a:ext cx="8433955" cy="5622637"/>
          </a:xfrm>
          <a:prstGeom prst="rect">
            <a:avLst/>
          </a:prstGeom>
        </p:spPr>
      </p:pic>
    </p:spTree>
    <p:extLst>
      <p:ext uri="{BB962C8B-B14F-4D97-AF65-F5344CB8AC3E}">
        <p14:creationId xmlns:p14="http://schemas.microsoft.com/office/powerpoint/2010/main" val="3984128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569</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Abadi</vt:lpstr>
      <vt:lpstr>Amasis MT Pro Black</vt:lpstr>
      <vt:lpstr>Arial</vt:lpstr>
      <vt:lpstr>Arial Black</vt:lpstr>
      <vt:lpstr>Calibri</vt:lpstr>
      <vt:lpstr>Calibri Light</vt:lpstr>
      <vt:lpstr>Cooper Black</vt:lpstr>
      <vt:lpstr>Wingdings</vt:lpstr>
      <vt:lpstr>Office Theme</vt:lpstr>
      <vt:lpstr>PowerPoint Presentation</vt:lpstr>
      <vt:lpstr>PowerPoint Presentation</vt:lpstr>
      <vt:lpstr>Questions</vt:lpstr>
      <vt:lpstr>Project Data Sources</vt:lpstr>
      <vt:lpstr>Project Variables</vt:lpstr>
      <vt:lpstr>Data Cleanup</vt:lpstr>
      <vt:lpstr>Null Hypothesis: Water Restrictions Implemented by SAWS maintain the Aquifer Level adequately</vt:lpstr>
      <vt:lpstr>Humidity and Precipitation</vt:lpstr>
      <vt:lpstr>Water level restrictions</vt:lpstr>
      <vt:lpstr>P-Value and Null vs Alternate Hypothesis</vt:lpstr>
      <vt:lpstr>Total P-Value data</vt:lpstr>
      <vt:lpstr>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 Bhatt</dc:creator>
  <cp:lastModifiedBy>jess ermovick</cp:lastModifiedBy>
  <cp:revision>2</cp:revision>
  <dcterms:created xsi:type="dcterms:W3CDTF">2022-08-09T01:43:43Z</dcterms:created>
  <dcterms:modified xsi:type="dcterms:W3CDTF">2022-08-10T12:35:14Z</dcterms:modified>
</cp:coreProperties>
</file>