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4" r:id="rId7"/>
    <p:sldId id="261" r:id="rId8"/>
    <p:sldId id="265" r:id="rId9"/>
    <p:sldId id="266" r:id="rId10"/>
    <p:sldId id="267" r:id="rId11"/>
    <p:sldId id="263"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132202" y="231354"/>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3569466" y="3429000"/>
            <a:ext cx="7832992" cy="1754326"/>
          </a:xfrm>
          <a:prstGeom prst="rect">
            <a:avLst/>
          </a:prstGeom>
          <a:noFill/>
        </p:spPr>
        <p:txBody>
          <a:bodyPr wrap="square" rtlCol="0">
            <a:spAutoFit/>
          </a:bodyPr>
          <a:lstStyle/>
          <a:p>
            <a:pPr algn="r"/>
            <a:r>
              <a:rPr lang="en-US" sz="3600" b="1" dirty="0" smtClean="0">
                <a:solidFill>
                  <a:schemeClr val="bg1"/>
                </a:solidFill>
                <a:latin typeface="Calibri" panose="020F0502020204030204" pitchFamily="34" charset="0"/>
                <a:cs typeface="Times New Roman" panose="02020603050405020304" pitchFamily="18" charset="0"/>
              </a:rPr>
              <a:t>Exhaustive Analysis of Indian Agriculture using Power BI</a:t>
            </a:r>
          </a:p>
          <a:p>
            <a:pPr algn="r"/>
            <a:r>
              <a:rPr lang="en-US" sz="3600" b="1" dirty="0" smtClean="0">
                <a:solidFill>
                  <a:schemeClr val="bg1"/>
                </a:solidFill>
                <a:latin typeface="Calibri" panose="020F0502020204030204" pitchFamily="34" charset="0"/>
                <a:cs typeface="Times New Roman" panose="02020603050405020304" pitchFamily="18" charset="0"/>
              </a:rPr>
              <a:t>-</a:t>
            </a:r>
            <a:r>
              <a:rPr lang="en-US" sz="3600" b="1" dirty="0" err="1" smtClean="0">
                <a:solidFill>
                  <a:schemeClr val="bg1"/>
                </a:solidFill>
                <a:latin typeface="Calibri" panose="020F0502020204030204" pitchFamily="34" charset="0"/>
                <a:cs typeface="Times New Roman" panose="02020603050405020304" pitchFamily="18" charset="0"/>
              </a:rPr>
              <a:t>Shwetha</a:t>
            </a:r>
            <a:r>
              <a:rPr lang="en-US" sz="3600" b="1" dirty="0" smtClean="0">
                <a:solidFill>
                  <a:schemeClr val="bg1"/>
                </a:solidFill>
                <a:latin typeface="Calibri" panose="020F0502020204030204" pitchFamily="34" charset="0"/>
                <a:cs typeface="Times New Roman" panose="02020603050405020304" pitchFamily="18" charset="0"/>
              </a:rPr>
              <a:t> </a:t>
            </a:r>
            <a:r>
              <a:rPr lang="en-US" sz="3600" b="1" dirty="0" err="1" smtClean="0">
                <a:solidFill>
                  <a:schemeClr val="bg1"/>
                </a:solidFill>
                <a:latin typeface="Calibri" panose="020F0502020204030204" pitchFamily="34" charset="0"/>
                <a:cs typeface="Times New Roman" panose="02020603050405020304" pitchFamily="18" charset="0"/>
              </a:rPr>
              <a:t>Poojary</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224" y="1133856"/>
            <a:ext cx="11679936" cy="5551456"/>
          </a:xfrm>
          <a:prstGeom prst="rect">
            <a:avLst/>
          </a:prstGeom>
          <a:noFill/>
        </p:spPr>
        <p:txBody>
          <a:bodyPr wrap="square" rtlCol="0">
            <a:spAutoFit/>
          </a:bodyPr>
          <a:lstStyle/>
          <a:p>
            <a:r>
              <a:rPr lang="en-US" dirty="0"/>
              <a:t>10.Using area chart analyze count of crop name by crop </a:t>
            </a:r>
            <a:r>
              <a:rPr lang="en-US" dirty="0" smtClean="0"/>
              <a:t>year:</a:t>
            </a:r>
          </a:p>
          <a:p>
            <a:r>
              <a:rPr lang="en-US" dirty="0"/>
              <a:t> </a:t>
            </a:r>
            <a:r>
              <a:rPr lang="en-US" dirty="0" smtClean="0"/>
              <a:t>              Select area chart and drag and drop count of crop to y-axis and crop year to x-axis.</a:t>
            </a:r>
          </a:p>
          <a:p>
            <a:endParaRPr lang="en-US" dirty="0"/>
          </a:p>
          <a:p>
            <a:r>
              <a:rPr lang="en-US" dirty="0"/>
              <a:t>11.Using donut chart analyze count of crop name by </a:t>
            </a:r>
            <a:r>
              <a:rPr lang="en-US" dirty="0" smtClean="0"/>
              <a:t>season:</a:t>
            </a:r>
          </a:p>
          <a:p>
            <a:r>
              <a:rPr lang="en-US" dirty="0"/>
              <a:t> </a:t>
            </a:r>
            <a:r>
              <a:rPr lang="en-US" dirty="0" smtClean="0"/>
              <a:t>              Select donut chart and drag and drop the crop name and season to it.</a:t>
            </a:r>
          </a:p>
          <a:p>
            <a:endParaRPr lang="en-US" dirty="0"/>
          </a:p>
          <a:p>
            <a:r>
              <a:rPr lang="en-US" dirty="0"/>
              <a:t>12.Analyze sum of productions by crop name using tree </a:t>
            </a:r>
            <a:r>
              <a:rPr lang="en-US" dirty="0" smtClean="0"/>
              <a:t>map:</a:t>
            </a:r>
          </a:p>
          <a:p>
            <a:r>
              <a:rPr lang="en-US" dirty="0"/>
              <a:t> </a:t>
            </a:r>
            <a:r>
              <a:rPr lang="en-US" dirty="0" smtClean="0"/>
              <a:t>              </a:t>
            </a:r>
            <a:r>
              <a:rPr lang="en-US" dirty="0"/>
              <a:t>Here first select the tree map and then  to category drag and drop the </a:t>
            </a:r>
            <a:r>
              <a:rPr lang="en-US" dirty="0" smtClean="0"/>
              <a:t>crop name </a:t>
            </a:r>
            <a:r>
              <a:rPr lang="en-US" dirty="0"/>
              <a:t>and to the value sum of </a:t>
            </a:r>
            <a:r>
              <a:rPr lang="en-US" dirty="0" smtClean="0"/>
              <a:t>productions.</a:t>
            </a:r>
            <a:endParaRPr lang="en-US" dirty="0"/>
          </a:p>
          <a:p>
            <a:endParaRPr lang="en-US" dirty="0"/>
          </a:p>
          <a:p>
            <a:r>
              <a:rPr lang="en-US" dirty="0" smtClean="0"/>
              <a:t>13.Analyze </a:t>
            </a:r>
            <a:r>
              <a:rPr lang="en-US" dirty="0"/>
              <a:t>the data using table </a:t>
            </a:r>
            <a:r>
              <a:rPr lang="en-US" dirty="0" smtClean="0"/>
              <a:t>visual:</a:t>
            </a:r>
          </a:p>
          <a:p>
            <a:r>
              <a:rPr lang="en-US" dirty="0"/>
              <a:t> </a:t>
            </a:r>
            <a:r>
              <a:rPr lang="en-US" dirty="0" smtClean="0"/>
              <a:t>             select table visual and drag and drop the state name, crop name and production.</a:t>
            </a:r>
          </a:p>
          <a:p>
            <a:endParaRPr lang="en-US" dirty="0"/>
          </a:p>
          <a:p>
            <a:r>
              <a:rPr lang="en-US" dirty="0"/>
              <a:t>14.Find the sum of productions by crop name and crop year using any BI </a:t>
            </a:r>
            <a:r>
              <a:rPr lang="en-US" dirty="0" smtClean="0"/>
              <a:t>visual:</a:t>
            </a:r>
          </a:p>
          <a:p>
            <a:r>
              <a:rPr lang="en-US" dirty="0"/>
              <a:t> </a:t>
            </a:r>
            <a:r>
              <a:rPr lang="en-US" dirty="0" smtClean="0"/>
              <a:t>               Select any two bar visuals and drag and drop production to y-axis and  crop name and year to x-axis.</a:t>
            </a:r>
          </a:p>
          <a:p>
            <a:endParaRPr lang="en-US" dirty="0"/>
          </a:p>
          <a:p>
            <a:r>
              <a:rPr lang="en-US" dirty="0"/>
              <a:t>15.Make a interactive </a:t>
            </a:r>
            <a:r>
              <a:rPr lang="en-US" dirty="0" smtClean="0"/>
              <a:t>dashboard:</a:t>
            </a:r>
          </a:p>
          <a:p>
            <a:r>
              <a:rPr lang="en-US" dirty="0"/>
              <a:t> </a:t>
            </a:r>
            <a:r>
              <a:rPr lang="en-US" dirty="0" smtClean="0"/>
              <a:t>             Get all the data together and arrange that in the single dashboard.</a:t>
            </a:r>
            <a:endParaRPr lang="en-US" dirty="0"/>
          </a:p>
        </p:txBody>
      </p:sp>
    </p:spTree>
    <p:extLst>
      <p:ext uri="{BB962C8B-B14F-4D97-AF65-F5344CB8AC3E}">
        <p14:creationId xmlns:p14="http://schemas.microsoft.com/office/powerpoint/2010/main" val="164101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76" y="1577180"/>
            <a:ext cx="11582400" cy="502037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258815" y="1548384"/>
            <a:ext cx="11445505" cy="2103589"/>
          </a:xfrm>
          <a:prstGeom prst="rect">
            <a:avLst/>
          </a:prstGeom>
          <a:noFill/>
        </p:spPr>
        <p:txBody>
          <a:bodyPr wrap="square" rtlCol="0">
            <a:spAutoFit/>
          </a:bodyPr>
          <a:lstStyle/>
          <a:p>
            <a:r>
              <a:rPr lang="en-US" dirty="0"/>
              <a:t>The analysis of Indian agriculture using Power BI provides valuable insights into crop production across different states and seasons. By visualizing the </a:t>
            </a:r>
            <a:r>
              <a:rPr lang="en-US" dirty="0" smtClean="0"/>
              <a:t> sum </a:t>
            </a:r>
            <a:r>
              <a:rPr lang="en-US" dirty="0"/>
              <a:t>of production by season, it becomes clear which </a:t>
            </a:r>
            <a:r>
              <a:rPr lang="en-US" dirty="0" smtClean="0"/>
              <a:t>seasons are </a:t>
            </a:r>
            <a:r>
              <a:rPr lang="en-US" dirty="0"/>
              <a:t>most productive for various crops. The </a:t>
            </a:r>
            <a:r>
              <a:rPr lang="en-US" dirty="0" smtClean="0"/>
              <a:t>sum </a:t>
            </a:r>
            <a:r>
              <a:rPr lang="en-US" dirty="0"/>
              <a:t>of production by </a:t>
            </a:r>
            <a:r>
              <a:rPr lang="en-US" dirty="0" smtClean="0"/>
              <a:t>state highlights </a:t>
            </a:r>
            <a:r>
              <a:rPr lang="en-US" dirty="0"/>
              <a:t>regional differences, helping to identify high-performing states and regions that may require more support or resources. Additionally, the </a:t>
            </a:r>
            <a:r>
              <a:rPr lang="en-US" dirty="0" smtClean="0"/>
              <a:t>count </a:t>
            </a:r>
            <a:r>
              <a:rPr lang="en-US" dirty="0"/>
              <a:t>of crop </a:t>
            </a:r>
            <a:r>
              <a:rPr lang="en-US" dirty="0" smtClean="0"/>
              <a:t>names </a:t>
            </a:r>
            <a:r>
              <a:rPr lang="en-US" dirty="0"/>
              <a:t>provides an understanding of the variety of crops grown in each region and their seasonal patterns. Overall, this Power BI analysis helps to optimize crop planning, improve decision-making, and identify trends that can drive better agricultural policies and strategies.</a:t>
            </a:r>
            <a:endParaRPr lang="en-IN"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995680" y="6135329"/>
            <a:ext cx="5307584" cy="276999"/>
          </a:xfrm>
          <a:prstGeom prst="rect">
            <a:avLst/>
          </a:prstGeom>
          <a:noFill/>
        </p:spPr>
        <p:txBody>
          <a:bodyPr wrap="square" rtlCol="0">
            <a:spAutoFit/>
          </a:bodyPr>
          <a:lstStyle/>
          <a:p>
            <a:pPr>
              <a:spcAft>
                <a:spcPts val="800"/>
              </a:spcAft>
            </a:pPr>
            <a:r>
              <a:rPr lang="en-IN" sz="1200" dirty="0">
                <a:solidFill>
                  <a:srgbClr val="0000FF"/>
                </a:solidFill>
                <a:latin typeface="+mn-lt"/>
              </a:rPr>
              <a:t>https://learn.microsoft.com/en-us/training/modules/introduction-power-bi/</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385590" y="1972019"/>
            <a:ext cx="6290632" cy="379656"/>
          </a:xfrm>
          <a:prstGeom prst="rect">
            <a:avLst/>
          </a:prstGeom>
          <a:noFill/>
        </p:spPr>
        <p:txBody>
          <a:bodyPr wrap="square" rtlCol="0">
            <a:spAutoFit/>
          </a:bodyPr>
          <a:lstStyle/>
          <a:p>
            <a:endParaRPr lang="en-IN" dirty="0"/>
          </a:p>
        </p:txBody>
      </p:sp>
      <p:sp>
        <p:nvSpPr>
          <p:cNvPr id="9" name="TextBox 8"/>
          <p:cNvSpPr txBox="1"/>
          <p:nvPr/>
        </p:nvSpPr>
        <p:spPr>
          <a:xfrm>
            <a:off x="199808" y="1597446"/>
            <a:ext cx="7269627" cy="3540200"/>
          </a:xfrm>
          <a:prstGeom prst="rect">
            <a:avLst/>
          </a:prstGeom>
          <a:noFill/>
        </p:spPr>
        <p:txBody>
          <a:bodyPr wrap="square" rtlCol="0">
            <a:spAutoFit/>
          </a:bodyPr>
          <a:lstStyle/>
          <a:p>
            <a:pPr marL="342900" indent="-342900">
              <a:buFont typeface="Arial" panose="020B0604020202020204" pitchFamily="34" charset="0"/>
              <a:buChar char="•"/>
            </a:pPr>
            <a:r>
              <a:rPr lang="en-US" dirty="0"/>
              <a:t>Describe the business value and features of Power BI</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Compare </a:t>
            </a:r>
            <a:r>
              <a:rPr lang="en-US" dirty="0"/>
              <a:t>and contrast the different components that make up Power BI</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Describe </a:t>
            </a:r>
            <a:r>
              <a:rPr lang="en-US" dirty="0"/>
              <a:t>how to clean and transform data</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Examine </a:t>
            </a:r>
            <a:r>
              <a:rPr lang="en-US" dirty="0"/>
              <a:t>how AI insights help detect anomalies and spot </a:t>
            </a:r>
            <a:r>
              <a:rPr lang="en-US" dirty="0" smtClean="0"/>
              <a:t>trends.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Build </a:t>
            </a:r>
            <a:r>
              <a:rPr lang="en-US" dirty="0"/>
              <a:t>a basic dashboard</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Consume </a:t>
            </a:r>
            <a:r>
              <a:rPr lang="en-US" dirty="0"/>
              <a:t>Power BI reports and dashboards</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p:cNvSpPr txBox="1"/>
          <p:nvPr/>
        </p:nvSpPr>
        <p:spPr>
          <a:xfrm>
            <a:off x="390144" y="1853184"/>
            <a:ext cx="11472672" cy="3252878"/>
          </a:xfrm>
          <a:prstGeom prst="rect">
            <a:avLst/>
          </a:prstGeom>
          <a:noFill/>
        </p:spPr>
        <p:txBody>
          <a:bodyPr wrap="square" rtlCol="0">
            <a:spAutoFit/>
          </a:bodyPr>
          <a:lstStyle/>
          <a:p>
            <a:r>
              <a:rPr lang="en-US" dirty="0" smtClean="0"/>
              <a:t>1.Power BI desktop:</a:t>
            </a:r>
          </a:p>
          <a:p>
            <a:r>
              <a:rPr lang="en-US" dirty="0"/>
              <a:t> </a:t>
            </a:r>
            <a:r>
              <a:rPr lang="en-US" dirty="0" smtClean="0"/>
              <a:t>                                Data import</a:t>
            </a:r>
            <a:r>
              <a:rPr lang="en-US" dirty="0" smtClean="0"/>
              <a:t>, modelling, visualization </a:t>
            </a:r>
            <a:r>
              <a:rPr lang="en-US" dirty="0" smtClean="0"/>
              <a:t>and dashboard creation.</a:t>
            </a:r>
          </a:p>
          <a:p>
            <a:endParaRPr lang="en-US" dirty="0" smtClean="0"/>
          </a:p>
          <a:p>
            <a:r>
              <a:rPr lang="en-US" dirty="0" smtClean="0"/>
              <a:t>2.Power Query Editor:</a:t>
            </a:r>
          </a:p>
          <a:p>
            <a:r>
              <a:rPr lang="en-US" dirty="0"/>
              <a:t> </a:t>
            </a:r>
            <a:r>
              <a:rPr lang="en-US" dirty="0" smtClean="0"/>
              <a:t>                                Data extraction</a:t>
            </a:r>
            <a:r>
              <a:rPr lang="en-US" dirty="0" smtClean="0"/>
              <a:t>, cleaning, transformation, merging</a:t>
            </a:r>
            <a:r>
              <a:rPr lang="en-US" dirty="0" smtClean="0"/>
              <a:t>.</a:t>
            </a:r>
          </a:p>
          <a:p>
            <a:endParaRPr lang="en-US" dirty="0" smtClean="0"/>
          </a:p>
          <a:p>
            <a:r>
              <a:rPr lang="en-US" dirty="0" smtClean="0"/>
              <a:t>3.Power BI visuals:</a:t>
            </a:r>
          </a:p>
          <a:p>
            <a:r>
              <a:rPr lang="en-US" dirty="0"/>
              <a:t> </a:t>
            </a:r>
            <a:r>
              <a:rPr lang="en-US" dirty="0" smtClean="0"/>
              <a:t>                                Bar charts</a:t>
            </a:r>
            <a:r>
              <a:rPr lang="en-US" dirty="0" smtClean="0"/>
              <a:t>, line </a:t>
            </a:r>
            <a:r>
              <a:rPr lang="en-US" dirty="0" smtClean="0"/>
              <a:t>charts</a:t>
            </a:r>
            <a:r>
              <a:rPr lang="en-US" dirty="0" smtClean="0"/>
              <a:t>, maps ,cards </a:t>
            </a:r>
            <a:r>
              <a:rPr lang="en-US" dirty="0" smtClean="0"/>
              <a:t>and slicers.</a:t>
            </a:r>
          </a:p>
          <a:p>
            <a:endParaRPr lang="en-US" dirty="0"/>
          </a:p>
          <a:p>
            <a:endParaRPr lang="en-US" dirty="0" smtClean="0"/>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268356" y="1645920"/>
            <a:ext cx="11411712" cy="3540200"/>
          </a:xfrm>
          <a:prstGeom prst="rect">
            <a:avLst/>
          </a:prstGeom>
          <a:noFill/>
        </p:spPr>
        <p:txBody>
          <a:bodyPr wrap="square" rtlCol="0">
            <a:spAutoFit/>
          </a:bodyPr>
          <a:lstStyle/>
          <a:p>
            <a:pPr marL="457200" indent="-457200">
              <a:buAutoNum type="arabicPeriod"/>
            </a:pPr>
            <a:r>
              <a:rPr lang="en-US" dirty="0" smtClean="0"/>
              <a:t>Power </a:t>
            </a:r>
            <a:r>
              <a:rPr lang="en-US" dirty="0"/>
              <a:t>BI </a:t>
            </a:r>
            <a:r>
              <a:rPr lang="en-US" dirty="0" smtClean="0"/>
              <a:t>Fundamentals:</a:t>
            </a:r>
          </a:p>
          <a:p>
            <a:r>
              <a:rPr lang="en-US" dirty="0"/>
              <a:t> </a:t>
            </a:r>
            <a:r>
              <a:rPr lang="en-US" dirty="0" smtClean="0"/>
              <a:t>          Data </a:t>
            </a:r>
            <a:r>
              <a:rPr lang="en-US" dirty="0" smtClean="0"/>
              <a:t>Importing : Load </a:t>
            </a:r>
            <a:r>
              <a:rPr lang="en-US" dirty="0"/>
              <a:t>cleaned datasets into Power BI from </a:t>
            </a:r>
            <a:r>
              <a:rPr lang="en-US" dirty="0" smtClean="0"/>
              <a:t>Excel</a:t>
            </a:r>
            <a:r>
              <a:rPr lang="en-US" dirty="0"/>
              <a:t>, </a:t>
            </a:r>
            <a:r>
              <a:rPr lang="en-US" dirty="0" smtClean="0"/>
              <a:t>SQL,CSV </a:t>
            </a:r>
            <a:r>
              <a:rPr lang="en-US" dirty="0" smtClean="0"/>
              <a:t>etc.</a:t>
            </a:r>
            <a:endParaRPr lang="en-US" dirty="0" smtClean="0"/>
          </a:p>
          <a:p>
            <a:endParaRPr lang="en-US" dirty="0" smtClean="0"/>
          </a:p>
          <a:p>
            <a:r>
              <a:rPr lang="en-US" dirty="0"/>
              <a:t> </a:t>
            </a:r>
            <a:r>
              <a:rPr lang="en-US" dirty="0" smtClean="0"/>
              <a:t>          Data </a:t>
            </a:r>
            <a:r>
              <a:rPr lang="en-US" dirty="0" smtClean="0"/>
              <a:t>Modeling : Define </a:t>
            </a:r>
            <a:r>
              <a:rPr lang="en-US" dirty="0"/>
              <a:t>relationships between tables (if multiple datasets exist). </a:t>
            </a:r>
            <a:endParaRPr lang="en-US" dirty="0" smtClean="0"/>
          </a:p>
          <a:p>
            <a:endParaRPr lang="en-US" dirty="0" smtClean="0"/>
          </a:p>
          <a:p>
            <a:r>
              <a:rPr lang="en-US" dirty="0" smtClean="0"/>
              <a:t>2. DAX </a:t>
            </a:r>
            <a:r>
              <a:rPr lang="en-US" dirty="0"/>
              <a:t>(Data Analysis Expressions</a:t>
            </a:r>
            <a:r>
              <a:rPr lang="en-US" dirty="0" smtClean="0"/>
              <a:t>) : </a:t>
            </a:r>
            <a:r>
              <a:rPr lang="en-US" dirty="0" smtClean="0"/>
              <a:t>Learn </a:t>
            </a:r>
            <a:r>
              <a:rPr lang="en-US" dirty="0"/>
              <a:t>basic DAX </a:t>
            </a:r>
            <a:r>
              <a:rPr lang="en-US" dirty="0" smtClean="0"/>
              <a:t>functions</a:t>
            </a:r>
            <a:endParaRPr lang="en-US" dirty="0"/>
          </a:p>
          <a:p>
            <a:r>
              <a:rPr lang="en-US" dirty="0" smtClean="0"/>
              <a:t>                 SUM() </a:t>
            </a:r>
            <a:r>
              <a:rPr lang="en-US" dirty="0"/>
              <a:t>– Total production, yield, or revenue.    </a:t>
            </a:r>
            <a:endParaRPr lang="en-US" dirty="0" smtClean="0"/>
          </a:p>
          <a:p>
            <a:r>
              <a:rPr lang="en-US" dirty="0" smtClean="0"/>
              <a:t>                 AVERAGE() </a:t>
            </a:r>
            <a:r>
              <a:rPr lang="en-US" dirty="0"/>
              <a:t>– Average yield per crop or state. </a:t>
            </a:r>
            <a:endParaRPr lang="en-US" dirty="0" smtClean="0"/>
          </a:p>
          <a:p>
            <a:r>
              <a:rPr lang="en-US" dirty="0"/>
              <a:t> </a:t>
            </a:r>
            <a:r>
              <a:rPr lang="en-US" dirty="0" smtClean="0"/>
              <a:t>                FILTER</a:t>
            </a:r>
            <a:r>
              <a:rPr lang="en-US" dirty="0"/>
              <a:t>() &amp; CALCULATE</a:t>
            </a:r>
            <a:r>
              <a:rPr lang="en-US" dirty="0" smtClean="0"/>
              <a:t>() </a:t>
            </a:r>
            <a:r>
              <a:rPr lang="en-US" dirty="0"/>
              <a:t>– Apply conditional </a:t>
            </a:r>
            <a:r>
              <a:rPr lang="en-US" dirty="0" smtClean="0"/>
              <a:t>calculations.</a:t>
            </a:r>
          </a:p>
          <a:p>
            <a:endParaRPr lang="en-US" dirty="0" smtClean="0"/>
          </a:p>
          <a:p>
            <a:r>
              <a:rPr lang="en-US" dirty="0" smtClean="0"/>
              <a:t>3.Visualization </a:t>
            </a:r>
            <a:r>
              <a:rPr lang="en-US" dirty="0" smtClean="0"/>
              <a:t>Tools : Understand </a:t>
            </a:r>
            <a:r>
              <a:rPr lang="en-US" dirty="0"/>
              <a:t>when to use </a:t>
            </a:r>
            <a:r>
              <a:rPr lang="en-US" dirty="0" smtClean="0"/>
              <a:t>bar </a:t>
            </a:r>
            <a:r>
              <a:rPr lang="en-US" dirty="0"/>
              <a:t>charts, line graphs, maps, and </a:t>
            </a:r>
            <a:r>
              <a:rPr lang="en-US" dirty="0" smtClean="0"/>
              <a:t>tables </a:t>
            </a:r>
            <a:r>
              <a:rPr lang="en-US" dirty="0"/>
              <a:t>for agricultural insights.</a:t>
            </a:r>
            <a:endParaRPr lang="en-IN" dirty="0"/>
          </a:p>
        </p:txBody>
      </p:sp>
    </p:spTree>
    <p:extLst>
      <p:ext uri="{BB962C8B-B14F-4D97-AF65-F5344CB8AC3E}">
        <p14:creationId xmlns:p14="http://schemas.microsoft.com/office/powerpoint/2010/main" val="2706790016"/>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p:cNvSpPr txBox="1"/>
          <p:nvPr/>
        </p:nvSpPr>
        <p:spPr>
          <a:xfrm>
            <a:off x="255104" y="1454522"/>
            <a:ext cx="11545824" cy="666977"/>
          </a:xfrm>
          <a:prstGeom prst="rect">
            <a:avLst/>
          </a:prstGeom>
          <a:noFill/>
        </p:spPr>
        <p:txBody>
          <a:bodyPr wrap="square" rtlCol="0">
            <a:spAutoFit/>
          </a:bodyPr>
          <a:lstStyle/>
          <a:p>
            <a:endParaRPr lang="en-US" b="1" dirty="0" smtClean="0"/>
          </a:p>
          <a:p>
            <a:r>
              <a:rPr lang="en-US" b="1" dirty="0" smtClean="0"/>
              <a:t>Exhaustive Analysis of Indian Agriculture Sector Using Power BI</a:t>
            </a:r>
            <a:endParaRPr lang="en-IN" b="1" dirty="0"/>
          </a:p>
        </p:txBody>
      </p:sp>
      <p:sp>
        <p:nvSpPr>
          <p:cNvPr id="4" name="TextBox 3"/>
          <p:cNvSpPr txBox="1"/>
          <p:nvPr/>
        </p:nvSpPr>
        <p:spPr>
          <a:xfrm>
            <a:off x="255104" y="2060448"/>
            <a:ext cx="11558944" cy="5264133"/>
          </a:xfrm>
          <a:prstGeom prst="rect">
            <a:avLst/>
          </a:prstGeom>
          <a:noFill/>
        </p:spPr>
        <p:txBody>
          <a:bodyPr wrap="square" rtlCol="0">
            <a:spAutoFit/>
          </a:bodyPr>
          <a:lstStyle/>
          <a:p>
            <a:endParaRPr lang="en-US" dirty="0" smtClean="0"/>
          </a:p>
          <a:p>
            <a:r>
              <a:rPr lang="en-US" dirty="0" smtClean="0"/>
              <a:t>The </a:t>
            </a:r>
            <a:r>
              <a:rPr lang="en-US" dirty="0"/>
              <a:t>agricultural sector in India faces challenges in optimizing crop production and understanding regional variations. This project aims to use Power BI to analyze agricultural data, focusing on state-wise and district-wise crop performance, seasonal trends, and yearly production patterns. The goal is to identify key insights like crop yield (</a:t>
            </a:r>
            <a:r>
              <a:rPr lang="en-US" dirty="0" smtClean="0"/>
              <a:t>production </a:t>
            </a:r>
            <a:r>
              <a:rPr lang="en-US" dirty="0"/>
              <a:t>per unit area) and highlight variations across different regions and seasons. By visualizing these metrics, the project will support better decision-making and help improve agricultural planning and </a:t>
            </a:r>
            <a:r>
              <a:rPr lang="en-US" dirty="0" smtClean="0"/>
              <a:t>productivity.</a:t>
            </a:r>
          </a:p>
          <a:p>
            <a:endParaRPr lang="en-US" dirty="0"/>
          </a:p>
          <a:p>
            <a:r>
              <a:rPr lang="en-US" dirty="0" smtClean="0"/>
              <a:t>The Questions that I have chosen to solve are :</a:t>
            </a:r>
          </a:p>
          <a:p>
            <a:endParaRPr lang="en-US" dirty="0" smtClean="0"/>
          </a:p>
          <a:p>
            <a:r>
              <a:rPr lang="en-US" dirty="0" smtClean="0"/>
              <a:t>1.From the given data set remove the unwanted data.</a:t>
            </a:r>
          </a:p>
          <a:p>
            <a:r>
              <a:rPr lang="en-US" dirty="0" smtClean="0"/>
              <a:t>2.Find the total count of crops using cards.</a:t>
            </a:r>
          </a:p>
          <a:p>
            <a:r>
              <a:rPr lang="en-US" dirty="0" smtClean="0"/>
              <a:t>3.Find the productions of each state using any charts.</a:t>
            </a:r>
          </a:p>
          <a:p>
            <a:r>
              <a:rPr lang="en-US" dirty="0" smtClean="0"/>
              <a:t>4.Find the productions of each crop.</a:t>
            </a:r>
          </a:p>
          <a:p>
            <a:r>
              <a:rPr lang="en-US" dirty="0" smtClean="0"/>
              <a:t>5.Find the sum of productions by crop year using tree map.</a:t>
            </a:r>
          </a:p>
          <a:p>
            <a:r>
              <a:rPr lang="en-US" dirty="0" smtClean="0"/>
              <a:t>6.Find the sum of productions per season.</a:t>
            </a:r>
          </a:p>
          <a:p>
            <a:endParaRPr lang="en-US" dirty="0" smtClean="0"/>
          </a:p>
          <a:p>
            <a:endParaRPr lang="en-US"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224" y="1146048"/>
            <a:ext cx="11411712" cy="2678234"/>
          </a:xfrm>
          <a:prstGeom prst="rect">
            <a:avLst/>
          </a:prstGeom>
          <a:noFill/>
        </p:spPr>
        <p:txBody>
          <a:bodyPr wrap="square" rtlCol="0">
            <a:spAutoFit/>
          </a:bodyPr>
          <a:lstStyle/>
          <a:p>
            <a:r>
              <a:rPr lang="en-US" dirty="0" smtClean="0"/>
              <a:t>7.Using line chart find the sum of productions per year.</a:t>
            </a:r>
          </a:p>
          <a:p>
            <a:r>
              <a:rPr lang="en-US" dirty="0" smtClean="0"/>
              <a:t>8.Analyse sum of area by state using tree map.</a:t>
            </a:r>
          </a:p>
          <a:p>
            <a:r>
              <a:rPr lang="en-US" dirty="0" smtClean="0"/>
              <a:t>9.</a:t>
            </a:r>
            <a:r>
              <a:rPr lang="en-IN" dirty="0" smtClean="0"/>
              <a:t>Using pie chart find the count of crop of each state.</a:t>
            </a:r>
          </a:p>
          <a:p>
            <a:r>
              <a:rPr lang="en-US" dirty="0" smtClean="0"/>
              <a:t>10.Using area chart analyze count of crop name by crop year.</a:t>
            </a:r>
          </a:p>
          <a:p>
            <a:r>
              <a:rPr lang="en-US" dirty="0" smtClean="0"/>
              <a:t>11.Using donut chart analyze count of crop name by season.</a:t>
            </a:r>
          </a:p>
          <a:p>
            <a:r>
              <a:rPr lang="en-US" dirty="0" smtClean="0"/>
              <a:t>12.Analyze sum of productions by crop name using tree map.</a:t>
            </a:r>
          </a:p>
          <a:p>
            <a:r>
              <a:rPr lang="en-US" dirty="0" smtClean="0"/>
              <a:t>13.Analyze the data using table visual.</a:t>
            </a:r>
          </a:p>
          <a:p>
            <a:r>
              <a:rPr lang="en-US" dirty="0" smtClean="0"/>
              <a:t>14.Find the sum of productions by crop name and crop year using any BI visual.</a:t>
            </a:r>
          </a:p>
          <a:p>
            <a:r>
              <a:rPr lang="en-US" dirty="0" smtClean="0"/>
              <a:t>15.Make a interactive dashboard.</a:t>
            </a:r>
          </a:p>
        </p:txBody>
      </p:sp>
    </p:spTree>
    <p:extLst>
      <p:ext uri="{BB962C8B-B14F-4D97-AF65-F5344CB8AC3E}">
        <p14:creationId xmlns:p14="http://schemas.microsoft.com/office/powerpoint/2010/main" val="207982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smtClean="0">
                <a:solidFill>
                  <a:srgbClr val="213163"/>
                </a:solidFill>
              </a:rPr>
              <a:t>Solution:  </a:t>
            </a:r>
            <a:endParaRPr lang="en-IN" sz="2000" b="1" dirty="0">
              <a:solidFill>
                <a:srgbClr val="213163"/>
              </a:solidFill>
            </a:endParaRPr>
          </a:p>
        </p:txBody>
      </p:sp>
      <p:sp>
        <p:nvSpPr>
          <p:cNvPr id="2" name="TextBox 1"/>
          <p:cNvSpPr txBox="1"/>
          <p:nvPr/>
        </p:nvSpPr>
        <p:spPr>
          <a:xfrm>
            <a:off x="255104" y="1670304"/>
            <a:ext cx="11388256" cy="4114844"/>
          </a:xfrm>
          <a:prstGeom prst="rect">
            <a:avLst/>
          </a:prstGeom>
          <a:noFill/>
        </p:spPr>
        <p:txBody>
          <a:bodyPr wrap="square" rtlCol="0">
            <a:spAutoFit/>
          </a:bodyPr>
          <a:lstStyle/>
          <a:p>
            <a:pPr marL="457200" indent="-457200">
              <a:buAutoNum type="arabicPeriod"/>
            </a:pPr>
            <a:r>
              <a:rPr lang="en-US" dirty="0" smtClean="0"/>
              <a:t>Data </a:t>
            </a:r>
            <a:r>
              <a:rPr lang="en-US" dirty="0"/>
              <a:t>Import and </a:t>
            </a:r>
            <a:r>
              <a:rPr lang="en-US" dirty="0" smtClean="0"/>
              <a:t>Cleaning: </a:t>
            </a:r>
            <a:r>
              <a:rPr lang="en-US" dirty="0"/>
              <a:t>Import the dataset into Power BI, clean it by fixing any errors and ensuring correct data types for each column. </a:t>
            </a:r>
            <a:r>
              <a:rPr lang="en-US" dirty="0" smtClean="0"/>
              <a:t> </a:t>
            </a:r>
          </a:p>
          <a:p>
            <a:pPr marL="457200" indent="-457200">
              <a:buAutoNum type="arabicPeriod"/>
            </a:pPr>
            <a:endParaRPr lang="en-US" dirty="0" smtClean="0"/>
          </a:p>
          <a:p>
            <a:pPr marL="457200" indent="-457200">
              <a:buAutoNum type="arabicPeriod"/>
            </a:pPr>
            <a:r>
              <a:rPr lang="en-US" dirty="0" smtClean="0"/>
              <a:t>Data Modeling</a:t>
            </a:r>
            <a:r>
              <a:rPr lang="en-US" dirty="0" smtClean="0"/>
              <a:t>: Set </a:t>
            </a:r>
            <a:r>
              <a:rPr lang="en-US" dirty="0"/>
              <a:t>up relationships between the fields and create calculated metrics like crop yield (production per area). </a:t>
            </a:r>
            <a:endParaRPr lang="en-US" dirty="0" smtClean="0"/>
          </a:p>
          <a:p>
            <a:pPr marL="457200" indent="-457200">
              <a:buAutoNum type="arabicPeriod"/>
            </a:pPr>
            <a:endParaRPr lang="en-US" dirty="0" smtClean="0"/>
          </a:p>
          <a:p>
            <a:pPr marL="457200" indent="-457200">
              <a:buAutoNum type="arabicPeriod"/>
            </a:pPr>
            <a:r>
              <a:rPr lang="en-US" dirty="0" smtClean="0"/>
              <a:t>Interactive </a:t>
            </a:r>
            <a:r>
              <a:rPr lang="en-US" dirty="0" smtClean="0"/>
              <a:t>Dashboards : Build </a:t>
            </a:r>
            <a:r>
              <a:rPr lang="en-US" dirty="0"/>
              <a:t>dashboards with maps, bar charts, and line charts to display crop production, seasonal trends, and state/district comparisons.  </a:t>
            </a:r>
            <a:endParaRPr lang="en-US" dirty="0" smtClean="0"/>
          </a:p>
          <a:p>
            <a:pPr marL="457200" indent="-457200">
              <a:buAutoNum type="arabicPeriod"/>
            </a:pPr>
            <a:endParaRPr lang="en-US" dirty="0" smtClean="0"/>
          </a:p>
          <a:p>
            <a:pPr marL="457200" indent="-457200">
              <a:buAutoNum type="arabicPeriod"/>
            </a:pPr>
            <a:r>
              <a:rPr lang="en-US" dirty="0" smtClean="0"/>
              <a:t>Filters </a:t>
            </a:r>
            <a:r>
              <a:rPr lang="en-US" dirty="0"/>
              <a:t>and </a:t>
            </a:r>
            <a:r>
              <a:rPr lang="en-US" dirty="0" smtClean="0"/>
              <a:t>Slicers :</a:t>
            </a:r>
            <a:r>
              <a:rPr lang="en-US" dirty="0" smtClean="0"/>
              <a:t>Add </a:t>
            </a:r>
            <a:r>
              <a:rPr lang="en-US" dirty="0"/>
              <a:t>filters for state, district, crop, season, and year to let users drill down into specific details. </a:t>
            </a:r>
            <a:endParaRPr lang="en-US" dirty="0" smtClean="0"/>
          </a:p>
          <a:p>
            <a:pPr marL="457200" indent="-457200">
              <a:buAutoNum type="arabicPeriod"/>
            </a:pPr>
            <a:endParaRPr lang="en-US" dirty="0" smtClean="0"/>
          </a:p>
          <a:p>
            <a:pPr marL="457200" indent="-457200">
              <a:buAutoNum type="arabicPeriod"/>
            </a:pPr>
            <a:r>
              <a:rPr lang="en-US" dirty="0" smtClean="0"/>
              <a:t>Insights </a:t>
            </a:r>
            <a:r>
              <a:rPr lang="en-US" dirty="0"/>
              <a:t>and </a:t>
            </a:r>
            <a:r>
              <a:rPr lang="en-US" dirty="0" smtClean="0"/>
              <a:t>Analysis : </a:t>
            </a:r>
            <a:r>
              <a:rPr lang="en-US" dirty="0" smtClean="0"/>
              <a:t>Use </a:t>
            </a:r>
            <a:r>
              <a:rPr lang="en-US" dirty="0"/>
              <a:t>Power BI’s DAX functions to create KPIs like average yield, growth over time, and trends in crop production</a:t>
            </a:r>
            <a:r>
              <a:rPr lang="en-US" dirty="0" smtClean="0"/>
              <a:t>.</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58240"/>
            <a:ext cx="11423904" cy="6988067"/>
          </a:xfrm>
          <a:prstGeom prst="rect">
            <a:avLst/>
          </a:prstGeom>
          <a:noFill/>
        </p:spPr>
        <p:txBody>
          <a:bodyPr wrap="square" rtlCol="0">
            <a:spAutoFit/>
          </a:bodyPr>
          <a:lstStyle/>
          <a:p>
            <a:r>
              <a:rPr lang="en-US" dirty="0" smtClean="0"/>
              <a:t>Solutions for the problems given above:</a:t>
            </a:r>
          </a:p>
          <a:p>
            <a:endParaRPr lang="en-US" dirty="0"/>
          </a:p>
          <a:p>
            <a:r>
              <a:rPr lang="en-US" dirty="0"/>
              <a:t>1.From the given data set remove the unwanted </a:t>
            </a:r>
            <a:r>
              <a:rPr lang="en-US" dirty="0" smtClean="0"/>
              <a:t>data:</a:t>
            </a:r>
            <a:endParaRPr lang="en-US" dirty="0"/>
          </a:p>
          <a:p>
            <a:r>
              <a:rPr lang="en-US" dirty="0" smtClean="0"/>
              <a:t>            From the given dataset of Exhaustive analysis of Indian agriculture sector by using transform data panel that will redirect you to a power query editor where you can delete the columns which doesn’t have any value by right clicking on the column and there you can find  the option remove column by clicking that easily you can delete the column also you can change the datatype also then click the close and apply.</a:t>
            </a:r>
          </a:p>
          <a:p>
            <a:endParaRPr lang="en-US" dirty="0"/>
          </a:p>
          <a:p>
            <a:r>
              <a:rPr lang="en-US" dirty="0"/>
              <a:t>2.Find the total count of crops using </a:t>
            </a:r>
            <a:r>
              <a:rPr lang="en-US" dirty="0" smtClean="0"/>
              <a:t>cards:</a:t>
            </a:r>
          </a:p>
          <a:p>
            <a:r>
              <a:rPr lang="en-US" dirty="0" smtClean="0"/>
              <a:t>           Firstly choose the card visual from the visualization pane and then drag and drop the crops to the value and there select the count(distinct).</a:t>
            </a:r>
          </a:p>
          <a:p>
            <a:endParaRPr lang="en-US" dirty="0"/>
          </a:p>
          <a:p>
            <a:r>
              <a:rPr lang="en-US" dirty="0"/>
              <a:t>3.Find the productions of each state using any </a:t>
            </a:r>
            <a:r>
              <a:rPr lang="en-US" dirty="0" smtClean="0"/>
              <a:t>charts:</a:t>
            </a:r>
          </a:p>
          <a:p>
            <a:r>
              <a:rPr lang="en-US" dirty="0"/>
              <a:t> </a:t>
            </a:r>
            <a:r>
              <a:rPr lang="en-US" dirty="0" smtClean="0"/>
              <a:t>           Select bar chart from the visual pane and drag the state name to  y-axis and productions to x-axis.</a:t>
            </a:r>
          </a:p>
          <a:p>
            <a:endParaRPr lang="en-US" dirty="0" smtClean="0"/>
          </a:p>
          <a:p>
            <a:r>
              <a:rPr lang="en-US" dirty="0" smtClean="0"/>
              <a:t>4.Find </a:t>
            </a:r>
            <a:r>
              <a:rPr lang="en-US" dirty="0"/>
              <a:t>the productions of each </a:t>
            </a:r>
            <a:r>
              <a:rPr lang="en-US" dirty="0" smtClean="0"/>
              <a:t>crop:</a:t>
            </a:r>
          </a:p>
          <a:p>
            <a:r>
              <a:rPr lang="en-US" dirty="0"/>
              <a:t> </a:t>
            </a:r>
            <a:r>
              <a:rPr lang="en-US" dirty="0" smtClean="0"/>
              <a:t>          Select any bar chart and drag sum of productions to y-axis and crop name to x-axis.</a:t>
            </a:r>
          </a:p>
          <a:p>
            <a:endParaRPr lang="en-US" dirty="0"/>
          </a:p>
          <a:p>
            <a:endParaRPr lang="en-US" dirty="0"/>
          </a:p>
          <a:p>
            <a:endParaRPr lang="en-US" dirty="0" smtClean="0"/>
          </a:p>
          <a:p>
            <a:endParaRPr lang="en-US" dirty="0"/>
          </a:p>
          <a:p>
            <a:endParaRPr lang="en-US" dirty="0" smtClean="0"/>
          </a:p>
          <a:p>
            <a:r>
              <a:rPr lang="en-US" dirty="0"/>
              <a:t> </a:t>
            </a:r>
            <a:r>
              <a:rPr lang="en-US" dirty="0" smtClean="0"/>
              <a:t>           </a:t>
            </a:r>
          </a:p>
          <a:p>
            <a:r>
              <a:rPr lang="en-US" dirty="0"/>
              <a:t> </a:t>
            </a:r>
            <a:r>
              <a:rPr lang="en-US" dirty="0" smtClean="0"/>
              <a:t>            </a:t>
            </a:r>
            <a:endParaRPr lang="en-US" dirty="0"/>
          </a:p>
        </p:txBody>
      </p:sp>
    </p:spTree>
    <p:extLst>
      <p:ext uri="{BB962C8B-B14F-4D97-AF65-F5344CB8AC3E}">
        <p14:creationId xmlns:p14="http://schemas.microsoft.com/office/powerpoint/2010/main" val="315967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52" y="1267968"/>
            <a:ext cx="11399520" cy="5551456"/>
          </a:xfrm>
          <a:prstGeom prst="rect">
            <a:avLst/>
          </a:prstGeom>
          <a:noFill/>
        </p:spPr>
        <p:txBody>
          <a:bodyPr wrap="square" rtlCol="0">
            <a:spAutoFit/>
          </a:bodyPr>
          <a:lstStyle/>
          <a:p>
            <a:r>
              <a:rPr lang="en-US" dirty="0" smtClean="0"/>
              <a:t>5.Find </a:t>
            </a:r>
            <a:r>
              <a:rPr lang="en-US" dirty="0"/>
              <a:t>the sum of productions by crop year using tree </a:t>
            </a:r>
            <a:r>
              <a:rPr lang="en-US" dirty="0" smtClean="0"/>
              <a:t>map:</a:t>
            </a:r>
          </a:p>
          <a:p>
            <a:r>
              <a:rPr lang="en-US" dirty="0"/>
              <a:t> </a:t>
            </a:r>
            <a:r>
              <a:rPr lang="en-US" dirty="0" smtClean="0"/>
              <a:t>            Here first select the tree map and then  to category drag and drop the crop year and to the value sum of productions.</a:t>
            </a:r>
          </a:p>
          <a:p>
            <a:endParaRPr lang="en-US" dirty="0"/>
          </a:p>
          <a:p>
            <a:r>
              <a:rPr lang="en-US" dirty="0"/>
              <a:t>6.Find the sum of productions per </a:t>
            </a:r>
            <a:r>
              <a:rPr lang="en-US" dirty="0" smtClean="0"/>
              <a:t>season:</a:t>
            </a:r>
          </a:p>
          <a:p>
            <a:r>
              <a:rPr lang="en-US" dirty="0"/>
              <a:t> </a:t>
            </a:r>
            <a:r>
              <a:rPr lang="en-US" dirty="0" smtClean="0"/>
              <a:t>          Select column chart from the visual pane and drag and drop the productions to y-axis and seasons to x-axis.</a:t>
            </a:r>
          </a:p>
          <a:p>
            <a:endParaRPr lang="en-US" dirty="0" smtClean="0"/>
          </a:p>
          <a:p>
            <a:r>
              <a:rPr lang="en-US" dirty="0"/>
              <a:t>7.Using line chart find the sum of productions per </a:t>
            </a:r>
            <a:r>
              <a:rPr lang="en-US" dirty="0" smtClean="0"/>
              <a:t>year:</a:t>
            </a:r>
          </a:p>
          <a:p>
            <a:r>
              <a:rPr lang="en-US" dirty="0"/>
              <a:t> </a:t>
            </a:r>
            <a:r>
              <a:rPr lang="en-US" dirty="0" smtClean="0"/>
              <a:t>           Select line chart and </a:t>
            </a:r>
            <a:r>
              <a:rPr lang="en-US" dirty="0"/>
              <a:t>drag and drop the productions to y-axis and </a:t>
            </a:r>
            <a:r>
              <a:rPr lang="en-US" dirty="0" smtClean="0"/>
              <a:t>year to </a:t>
            </a:r>
            <a:r>
              <a:rPr lang="en-US" dirty="0"/>
              <a:t>x-axis.</a:t>
            </a:r>
          </a:p>
          <a:p>
            <a:endParaRPr lang="en-US" dirty="0"/>
          </a:p>
          <a:p>
            <a:r>
              <a:rPr lang="en-US" dirty="0"/>
              <a:t>8.Analyse sum of area by state using tree </a:t>
            </a:r>
            <a:r>
              <a:rPr lang="en-US" dirty="0" smtClean="0"/>
              <a:t>map:</a:t>
            </a:r>
          </a:p>
          <a:p>
            <a:r>
              <a:rPr lang="en-US" dirty="0"/>
              <a:t> </a:t>
            </a:r>
            <a:r>
              <a:rPr lang="en-US" dirty="0" smtClean="0"/>
              <a:t>          </a:t>
            </a:r>
            <a:r>
              <a:rPr lang="en-US" dirty="0"/>
              <a:t>Here first select the tree map and then  to category drag and drop the </a:t>
            </a:r>
            <a:r>
              <a:rPr lang="en-US" dirty="0" smtClean="0"/>
              <a:t>state name and </a:t>
            </a:r>
            <a:r>
              <a:rPr lang="en-US" dirty="0"/>
              <a:t>to the value sum of </a:t>
            </a:r>
            <a:r>
              <a:rPr lang="en-US" dirty="0" smtClean="0"/>
              <a:t>area.</a:t>
            </a:r>
            <a:endParaRPr lang="en-US" dirty="0"/>
          </a:p>
          <a:p>
            <a:endParaRPr lang="en-US" dirty="0"/>
          </a:p>
          <a:p>
            <a:r>
              <a:rPr lang="en-US" dirty="0"/>
              <a:t>9.</a:t>
            </a:r>
            <a:r>
              <a:rPr lang="en-IN" dirty="0"/>
              <a:t>Using pie chart find the count of crop of each </a:t>
            </a:r>
            <a:r>
              <a:rPr lang="en-IN" dirty="0" smtClean="0"/>
              <a:t>state:</a:t>
            </a:r>
          </a:p>
          <a:p>
            <a:r>
              <a:rPr lang="en-US" dirty="0"/>
              <a:t> </a:t>
            </a:r>
            <a:r>
              <a:rPr lang="en-US" dirty="0" smtClean="0"/>
              <a:t>           Select pie chart and drag and drop count of crop and state to it.</a:t>
            </a:r>
            <a:endParaRPr lang="en-IN" dirty="0"/>
          </a:p>
          <a:p>
            <a:endParaRPr lang="en-US" dirty="0"/>
          </a:p>
          <a:p>
            <a:endParaRPr lang="en-IN" dirty="0"/>
          </a:p>
        </p:txBody>
      </p:sp>
    </p:spTree>
    <p:extLst>
      <p:ext uri="{BB962C8B-B14F-4D97-AF65-F5344CB8AC3E}">
        <p14:creationId xmlns:p14="http://schemas.microsoft.com/office/powerpoint/2010/main" val="128320290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145</TotalTime>
  <Words>1255</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SHWETHA</cp:lastModifiedBy>
  <cp:revision>21</cp:revision>
  <dcterms:created xsi:type="dcterms:W3CDTF">2024-12-31T09:40:01Z</dcterms:created>
  <dcterms:modified xsi:type="dcterms:W3CDTF">2025-02-06T17:15:34Z</dcterms:modified>
</cp:coreProperties>
</file>