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4"/>
  </p:sldMasterIdLst>
  <p:sldIdLst>
    <p:sldId id="256" r:id="rId5"/>
    <p:sldId id="258" r:id="rId6"/>
    <p:sldId id="257" r:id="rId7"/>
    <p:sldId id="259" r:id="rId8"/>
    <p:sldId id="260" r:id="rId9"/>
    <p:sldId id="269" r:id="rId10"/>
    <p:sldId id="271" r:id="rId11"/>
    <p:sldId id="272" r:id="rId12"/>
    <p:sldId id="275" r:id="rId13"/>
    <p:sldId id="273" r:id="rId14"/>
    <p:sldId id="274" r:id="rId15"/>
    <p:sldId id="263" r:id="rId16"/>
    <p:sldId id="265" r:id="rId17"/>
    <p:sldId id="266" r:id="rId18"/>
    <p:sldId id="261" r:id="rId19"/>
    <p:sldId id="264" r:id="rId20"/>
    <p:sldId id="262" r:id="rId21"/>
    <p:sldId id="268"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1947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164615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179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2276937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4263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375321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408410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105588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216153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34DBB-95B5-46D7-8840-3BEA812018F7}"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234529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834DBB-95B5-46D7-8840-3BEA812018F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8406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834DBB-95B5-46D7-8840-3BEA812018F7}"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90157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834DBB-95B5-46D7-8840-3BEA812018F7}"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310713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34DBB-95B5-46D7-8840-3BEA812018F7}"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57617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34DBB-95B5-46D7-8840-3BEA812018F7}"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61FF8-1C28-4F77-80E5-66CFC538D31E}" type="slidenum">
              <a:rPr lang="en-US" smtClean="0"/>
              <a:t>‹#›</a:t>
            </a:fld>
            <a:endParaRPr lang="en-US"/>
          </a:p>
        </p:txBody>
      </p:sp>
    </p:spTree>
    <p:extLst>
      <p:ext uri="{BB962C8B-B14F-4D97-AF65-F5344CB8AC3E}">
        <p14:creationId xmlns:p14="http://schemas.microsoft.com/office/powerpoint/2010/main" val="414323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61FF8-1C28-4F77-80E5-66CFC538D31E}" type="slidenum">
              <a:rPr lang="en-US" smtClean="0"/>
              <a:t>‹#›</a:t>
            </a:fld>
            <a:endParaRPr lang="en-US"/>
          </a:p>
        </p:txBody>
      </p:sp>
      <p:sp>
        <p:nvSpPr>
          <p:cNvPr id="5" name="Date Placeholder 4"/>
          <p:cNvSpPr>
            <a:spLocks noGrp="1"/>
          </p:cNvSpPr>
          <p:nvPr>
            <p:ph type="dt" sz="half" idx="10"/>
          </p:nvPr>
        </p:nvSpPr>
        <p:spPr/>
        <p:txBody>
          <a:bodyPr/>
          <a:lstStyle/>
          <a:p>
            <a:fld id="{DB834DBB-95B5-46D7-8840-3BEA812018F7}" type="datetimeFigureOut">
              <a:rPr lang="en-US" smtClean="0"/>
              <a:t>12/9/2022</a:t>
            </a:fld>
            <a:endParaRPr lang="en-US"/>
          </a:p>
        </p:txBody>
      </p:sp>
    </p:spTree>
    <p:extLst>
      <p:ext uri="{BB962C8B-B14F-4D97-AF65-F5344CB8AC3E}">
        <p14:creationId xmlns:p14="http://schemas.microsoft.com/office/powerpoint/2010/main" val="186118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834DBB-95B5-46D7-8840-3BEA812018F7}" type="datetimeFigureOut">
              <a:rPr lang="en-US" smtClean="0"/>
              <a:t>12/9/2022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861FF8-1C28-4F77-80E5-66CFC538D31E}" type="slidenum">
              <a:rPr lang="en-US" smtClean="0"/>
              <a:t>‹#›</a:t>
            </a:fld>
            <a:endParaRPr lang="en-US"/>
          </a:p>
        </p:txBody>
      </p:sp>
    </p:spTree>
    <p:extLst>
      <p:ext uri="{BB962C8B-B14F-4D97-AF65-F5344CB8AC3E}">
        <p14:creationId xmlns:p14="http://schemas.microsoft.com/office/powerpoint/2010/main" val="164754572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A903E2-2EBC-EB0C-618D-07AA823C7D81}"/>
              </a:ext>
            </a:extLst>
          </p:cNvPr>
          <p:cNvSpPr>
            <a:spLocks noGrp="1"/>
          </p:cNvSpPr>
          <p:nvPr>
            <p:ph type="subTitle" idx="1"/>
          </p:nvPr>
        </p:nvSpPr>
        <p:spPr>
          <a:xfrm>
            <a:off x="1087120" y="2499361"/>
            <a:ext cx="8310880" cy="2648372"/>
          </a:xfrm>
        </p:spPr>
        <p:txBody>
          <a:bodyPr/>
          <a:lstStyle/>
          <a:p>
            <a:endParaRPr lang="en-US" dirty="0"/>
          </a:p>
          <a:p>
            <a:pPr algn="ctr"/>
            <a:r>
              <a:rPr lang="en-US" sz="2400" b="1" dirty="0">
                <a:solidFill>
                  <a:schemeClr val="accent2">
                    <a:lumMod val="75000"/>
                  </a:schemeClr>
                </a:solidFill>
              </a:rPr>
              <a:t>GROUP-12</a:t>
            </a:r>
            <a:r>
              <a:rPr lang="en-US" sz="2400" b="1" dirty="0"/>
              <a:t> </a:t>
            </a:r>
          </a:p>
          <a:p>
            <a:pPr algn="ctr"/>
            <a:r>
              <a:rPr lang="en-US" sz="2400" b="1" dirty="0" err="1"/>
              <a:t>Shameema</a:t>
            </a:r>
            <a:r>
              <a:rPr lang="en-US" sz="2400" b="1" dirty="0"/>
              <a:t> Afrin Jahir Husain</a:t>
            </a:r>
          </a:p>
          <a:p>
            <a:pPr algn="ctr"/>
            <a:r>
              <a:rPr lang="en-US" sz="2400" b="1" dirty="0"/>
              <a:t>Shwetha Srinivasan Natesan</a:t>
            </a:r>
          </a:p>
          <a:p>
            <a:pPr algn="ctr"/>
            <a:r>
              <a:rPr lang="en-US" sz="2400" b="1" dirty="0"/>
              <a:t>Aniritha Tharun Krishnakanth </a:t>
            </a:r>
          </a:p>
          <a:p>
            <a:pPr algn="ctr"/>
            <a:endParaRPr lang="en-US" sz="2400" dirty="0"/>
          </a:p>
          <a:p>
            <a:pPr algn="ctr"/>
            <a:endParaRPr lang="en-US" sz="2400" dirty="0"/>
          </a:p>
        </p:txBody>
      </p:sp>
      <p:sp>
        <p:nvSpPr>
          <p:cNvPr id="2" name="Title 1">
            <a:extLst>
              <a:ext uri="{FF2B5EF4-FFF2-40B4-BE49-F238E27FC236}">
                <a16:creationId xmlns:a16="http://schemas.microsoft.com/office/drawing/2014/main" id="{EC22AF96-E705-3B8C-EE54-96213F185FD3}"/>
              </a:ext>
            </a:extLst>
          </p:cNvPr>
          <p:cNvSpPr>
            <a:spLocks noGrp="1"/>
          </p:cNvSpPr>
          <p:nvPr>
            <p:ph type="ctrTitle"/>
          </p:nvPr>
        </p:nvSpPr>
        <p:spPr>
          <a:xfrm>
            <a:off x="1005840" y="294641"/>
            <a:ext cx="8229600" cy="1270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a:lstStyle/>
          <a:p>
            <a:pPr algn="ctr"/>
            <a:r>
              <a:rPr lang="en-US" sz="2800" b="1" dirty="0">
                <a:solidFill>
                  <a:schemeClr val="accent2">
                    <a:lumMod val="75000"/>
                  </a:schemeClr>
                </a:solidFill>
                <a:latin typeface="+mj-lt"/>
                <a:cs typeface="Times New Roman" panose="02020603050405020304" pitchFamily="18" charset="0"/>
              </a:rPr>
              <a:t>Finding Maternal Risk Factors for Low-Birth Weight Delivery Using Machine Learning</a:t>
            </a:r>
          </a:p>
        </p:txBody>
      </p:sp>
    </p:spTree>
    <p:extLst>
      <p:ext uri="{BB962C8B-B14F-4D97-AF65-F5344CB8AC3E}">
        <p14:creationId xmlns:p14="http://schemas.microsoft.com/office/powerpoint/2010/main" val="189648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972C-E9B5-81D9-2290-45159631A403}"/>
              </a:ext>
            </a:extLst>
          </p:cNvPr>
          <p:cNvSpPr>
            <a:spLocks noGrp="1"/>
          </p:cNvSpPr>
          <p:nvPr>
            <p:ph type="title"/>
          </p:nvPr>
        </p:nvSpPr>
        <p:spPr>
          <a:xfrm>
            <a:off x="677334" y="508000"/>
            <a:ext cx="8596668" cy="873760"/>
          </a:xfrm>
        </p:spPr>
        <p:txBody>
          <a:bodyPr/>
          <a:lstStyle/>
          <a:p>
            <a:r>
              <a:rPr lang="en-US" dirty="0">
                <a:solidFill>
                  <a:schemeClr val="tx1"/>
                </a:solidFill>
                <a:latin typeface="Times New Roman" panose="02020603050405020304" pitchFamily="18" charset="0"/>
                <a:cs typeface="Times New Roman" panose="02020603050405020304" pitchFamily="18" charset="0"/>
              </a:rPr>
              <a:t>Logistic Regression for Final Model</a:t>
            </a:r>
          </a:p>
        </p:txBody>
      </p:sp>
      <p:sp>
        <p:nvSpPr>
          <p:cNvPr id="3" name="Content Placeholder 2">
            <a:extLst>
              <a:ext uri="{FF2B5EF4-FFF2-40B4-BE49-F238E27FC236}">
                <a16:creationId xmlns:a16="http://schemas.microsoft.com/office/drawing/2014/main" id="{D1B58AF7-082F-FBB3-CC27-F742BABEBBD6}"/>
              </a:ext>
            </a:extLst>
          </p:cNvPr>
          <p:cNvSpPr>
            <a:spLocks noGrp="1"/>
          </p:cNvSpPr>
          <p:nvPr>
            <p:ph idx="1"/>
          </p:nvPr>
        </p:nvSpPr>
        <p:spPr>
          <a:xfrm>
            <a:off x="677334" y="1178561"/>
            <a:ext cx="8934026" cy="4862802"/>
          </a:xfrm>
        </p:spPr>
        <p:txBody>
          <a:bodyPr/>
          <a:lstStyle/>
          <a:p>
            <a:r>
              <a:rPr lang="en-US" dirty="0">
                <a:latin typeface="Times New Roman" panose="02020603050405020304" pitchFamily="18" charset="0"/>
                <a:cs typeface="Times New Roman" panose="02020603050405020304" pitchFamily="18" charset="0"/>
              </a:rPr>
              <a:t>After the analysis of single and multivariate fit models, it is clear that the mother’s age is a main factor and by using it we can estimate the other factors too.</a:t>
            </a:r>
          </a:p>
          <a:p>
            <a:r>
              <a:rPr lang="en-US" dirty="0">
                <a:latin typeface="Times New Roman" panose="02020603050405020304" pitchFamily="18" charset="0"/>
                <a:cs typeface="Times New Roman" panose="02020603050405020304" pitchFamily="18" charset="0"/>
              </a:rPr>
              <a:t>So, a basic interpretation is done by keeping the age as 5 years  and weight as 20 lbs.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with low confidence">
            <a:extLst>
              <a:ext uri="{FF2B5EF4-FFF2-40B4-BE49-F238E27FC236}">
                <a16:creationId xmlns:a16="http://schemas.microsoft.com/office/drawing/2014/main" id="{3A7D08AB-F273-8FF1-3DB3-33A7032C9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711" y="2438400"/>
            <a:ext cx="6828529" cy="3804409"/>
          </a:xfrm>
          <a:prstGeom prst="rect">
            <a:avLst/>
          </a:prstGeom>
        </p:spPr>
      </p:pic>
    </p:spTree>
    <p:extLst>
      <p:ext uri="{BB962C8B-B14F-4D97-AF65-F5344CB8AC3E}">
        <p14:creationId xmlns:p14="http://schemas.microsoft.com/office/powerpoint/2010/main" val="309515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E580-4960-02D4-E3C5-98CBDE3F5156}"/>
              </a:ext>
            </a:extLst>
          </p:cNvPr>
          <p:cNvSpPr>
            <a:spLocks noGrp="1"/>
          </p:cNvSpPr>
          <p:nvPr>
            <p:ph type="title"/>
          </p:nvPr>
        </p:nvSpPr>
        <p:spPr>
          <a:xfrm>
            <a:off x="675065" y="609600"/>
            <a:ext cx="2930518" cy="1320800"/>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Parameters Estimates</a:t>
            </a:r>
          </a:p>
        </p:txBody>
      </p:sp>
      <p:sp>
        <p:nvSpPr>
          <p:cNvPr id="3" name="Content Placeholder 2">
            <a:extLst>
              <a:ext uri="{FF2B5EF4-FFF2-40B4-BE49-F238E27FC236}">
                <a16:creationId xmlns:a16="http://schemas.microsoft.com/office/drawing/2014/main" id="{E80CC5DD-BA3A-2E08-E7A7-976E734F57BD}"/>
              </a:ext>
            </a:extLst>
          </p:cNvPr>
          <p:cNvSpPr>
            <a:spLocks noGrp="1"/>
          </p:cNvSpPr>
          <p:nvPr>
            <p:ph idx="1"/>
          </p:nvPr>
        </p:nvSpPr>
        <p:spPr>
          <a:xfrm>
            <a:off x="671361" y="2160589"/>
            <a:ext cx="2930517" cy="3880773"/>
          </a:xfrm>
        </p:spPr>
        <p:txBody>
          <a:bodyPr>
            <a:normAutofit/>
          </a:bodyPr>
          <a:lstStyle/>
          <a:p>
            <a:r>
              <a:rPr lang="en-US" dirty="0">
                <a:latin typeface="Times New Roman" panose="02020603050405020304" pitchFamily="18" charset="0"/>
                <a:cs typeface="Times New Roman" panose="02020603050405020304" pitchFamily="18" charset="0"/>
              </a:rPr>
              <a:t>The R package called </a:t>
            </a:r>
            <a:r>
              <a:rPr lang="en-US" dirty="0" err="1">
                <a:latin typeface="Times New Roman" panose="02020603050405020304" pitchFamily="18" charset="0"/>
                <a:cs typeface="Times New Roman" panose="02020603050405020304" pitchFamily="18" charset="0"/>
              </a:rPr>
              <a:t>texreg</a:t>
            </a:r>
            <a:r>
              <a:rPr lang="en-US" dirty="0">
                <a:latin typeface="Times New Roman" panose="02020603050405020304" pitchFamily="18" charset="0"/>
                <a:cs typeface="Times New Roman" panose="02020603050405020304" pitchFamily="18" charset="0"/>
              </a:rPr>
              <a:t> is used to estimate the individual parameters of the dataset and it contains a function called extract ( ) which extracts the information from the model and place them in the right place.</a:t>
            </a:r>
          </a:p>
          <a:p>
            <a:endParaRPr lang="en-US" dirty="0">
              <a:latin typeface="Times New Roman" panose="02020603050405020304" pitchFamily="18"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44029E21-14FD-489F-C314-4F0B3DAE0860}"/>
              </a:ext>
            </a:extLst>
          </p:cNvPr>
          <p:cNvPicPr>
            <a:picLocks noChangeAspect="1"/>
          </p:cNvPicPr>
          <p:nvPr/>
        </p:nvPicPr>
        <p:blipFill>
          <a:blip r:embed="rId2"/>
          <a:stretch>
            <a:fillRect/>
          </a:stretch>
        </p:blipFill>
        <p:spPr>
          <a:xfrm>
            <a:off x="4210395" y="609600"/>
            <a:ext cx="4709045" cy="2601747"/>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CD19AB51-F8B9-80F2-E69F-0F245E6779A0}"/>
              </a:ext>
            </a:extLst>
          </p:cNvPr>
          <p:cNvPicPr>
            <a:picLocks noChangeAspect="1"/>
          </p:cNvPicPr>
          <p:nvPr/>
        </p:nvPicPr>
        <p:blipFill>
          <a:blip r:embed="rId3"/>
          <a:stretch>
            <a:fillRect/>
          </a:stretch>
        </p:blipFill>
        <p:spPr>
          <a:xfrm>
            <a:off x="4754880" y="3439020"/>
            <a:ext cx="3474719" cy="2728100"/>
          </a:xfrm>
          <a:prstGeom prst="rect">
            <a:avLst/>
          </a:prstGeom>
        </p:spPr>
      </p:pic>
    </p:spTree>
    <p:extLst>
      <p:ext uri="{BB962C8B-B14F-4D97-AF65-F5344CB8AC3E}">
        <p14:creationId xmlns:p14="http://schemas.microsoft.com/office/powerpoint/2010/main" val="151959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9BC9-F567-CDDD-6E3A-6133263E7257}"/>
              </a:ext>
            </a:extLst>
          </p:cNvPr>
          <p:cNvSpPr>
            <a:spLocks noGrp="1"/>
          </p:cNvSpPr>
          <p:nvPr>
            <p:ph type="title"/>
          </p:nvPr>
        </p:nvSpPr>
        <p:spPr>
          <a:xfrm>
            <a:off x="676746" y="203200"/>
            <a:ext cx="4565814" cy="1068019"/>
          </a:xfrm>
        </p:spPr>
        <p:txBody>
          <a:bodyPr anchor="ctr">
            <a:normAutofit/>
          </a:bodyPr>
          <a:lstStyle/>
          <a:p>
            <a:pPr>
              <a:lnSpc>
                <a:spcPct val="90000"/>
              </a:lnSpc>
            </a:pPr>
            <a:r>
              <a:rPr lang="en-US" sz="2800" dirty="0">
                <a:solidFill>
                  <a:schemeClr val="tx1"/>
                </a:solidFill>
                <a:latin typeface="Times New Roman" panose="02020603050405020304" pitchFamily="18" charset="0"/>
                <a:cs typeface="Times New Roman" panose="02020603050405020304" pitchFamily="18" charset="0"/>
              </a:rPr>
              <a:t>Plot focusing on Mother’s Weight and Smoking Habit</a:t>
            </a:r>
          </a:p>
        </p:txBody>
      </p:sp>
      <p:sp>
        <p:nvSpPr>
          <p:cNvPr id="7" name="Content Placeholder 6">
            <a:extLst>
              <a:ext uri="{FF2B5EF4-FFF2-40B4-BE49-F238E27FC236}">
                <a16:creationId xmlns:a16="http://schemas.microsoft.com/office/drawing/2014/main" id="{4F10C862-B7F4-F7B5-D584-D4EE31400181}"/>
              </a:ext>
            </a:extLst>
          </p:cNvPr>
          <p:cNvSpPr>
            <a:spLocks noGrp="1"/>
          </p:cNvSpPr>
          <p:nvPr>
            <p:ph idx="1"/>
          </p:nvPr>
        </p:nvSpPr>
        <p:spPr>
          <a:xfrm>
            <a:off x="685167" y="1271219"/>
            <a:ext cx="3720916" cy="4450103"/>
          </a:xfrm>
        </p:spPr>
        <p:txBody>
          <a:bodyPr>
            <a:normAutofit/>
          </a:bodyPr>
          <a:lstStyle/>
          <a:p>
            <a:r>
              <a:rPr lang="en-US" dirty="0">
                <a:latin typeface="Times New Roman" panose="02020603050405020304" pitchFamily="18" charset="0"/>
                <a:cs typeface="Times New Roman" panose="02020603050405020304" pitchFamily="18" charset="0"/>
              </a:rPr>
              <a:t>The function effect ( ) is used to show the relation between the Mother’s Weight and Smoking status along with premature labor and hypertension record.</a:t>
            </a:r>
          </a:p>
          <a:p>
            <a:r>
              <a:rPr lang="en-US" dirty="0">
                <a:latin typeface="Times New Roman" panose="02020603050405020304" pitchFamily="18" charset="0"/>
                <a:cs typeface="Times New Roman" panose="02020603050405020304" pitchFamily="18" charset="0"/>
              </a:rPr>
              <a:t>From the model, the factors premature labor and hypertension are also one of the factors in affecting low birth weight. </a:t>
            </a:r>
          </a:p>
          <a:p>
            <a:r>
              <a:rPr lang="en-US" dirty="0">
                <a:latin typeface="Times New Roman" panose="02020603050405020304" pitchFamily="18" charset="0"/>
                <a:cs typeface="Times New Roman" panose="02020603050405020304" pitchFamily="18" charset="0"/>
              </a:rPr>
              <a:t>The main factor would be smoking which is also a cause for premature labor and hypertension which leads to high risk of low birth  rate.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descr="Chart, line chart&#10;&#10;Description automatically generated">
            <a:extLst>
              <a:ext uri="{FF2B5EF4-FFF2-40B4-BE49-F238E27FC236}">
                <a16:creationId xmlns:a16="http://schemas.microsoft.com/office/drawing/2014/main" id="{F1436A39-7FF8-4EBE-5F6C-DE1D16666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625601"/>
            <a:ext cx="7121471" cy="3961180"/>
          </a:xfrm>
          <a:prstGeom prst="rect">
            <a:avLst/>
          </a:prstGeom>
        </p:spPr>
      </p:pic>
    </p:spTree>
    <p:extLst>
      <p:ext uri="{BB962C8B-B14F-4D97-AF65-F5344CB8AC3E}">
        <p14:creationId xmlns:p14="http://schemas.microsoft.com/office/powerpoint/2010/main" val="30563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21F0-5E15-D26B-BB16-9B5E3688E6E0}"/>
              </a:ext>
            </a:extLst>
          </p:cNvPr>
          <p:cNvSpPr>
            <a:spLocks noGrp="1"/>
          </p:cNvSpPr>
          <p:nvPr>
            <p:ph type="title"/>
          </p:nvPr>
        </p:nvSpPr>
        <p:spPr>
          <a:xfrm>
            <a:off x="677334" y="609600"/>
            <a:ext cx="10630746" cy="6146800"/>
          </a:xfrm>
        </p:spPr>
        <p:txBody>
          <a:bodyPr>
            <a:normAutofit/>
          </a:bodyPr>
          <a:lstStyle/>
          <a:p>
            <a:r>
              <a:rPr lang="en-US" sz="2800" dirty="0">
                <a:solidFill>
                  <a:schemeClr val="accent2">
                    <a:lumMod val="75000"/>
                  </a:schemeClr>
                </a:solidFill>
              </a:rPr>
              <a:t>Create bagged trees by letting </a:t>
            </a:r>
            <a:r>
              <a:rPr lang="en-US" sz="2800" dirty="0" err="1">
                <a:solidFill>
                  <a:schemeClr val="accent2">
                    <a:lumMod val="75000"/>
                  </a:schemeClr>
                </a:solidFill>
              </a:rPr>
              <a:t>mtry</a:t>
            </a:r>
            <a:r>
              <a:rPr lang="en-US" sz="2800" dirty="0">
                <a:solidFill>
                  <a:schemeClr val="accent2">
                    <a:lumMod val="75000"/>
                  </a:schemeClr>
                </a:solidFill>
              </a:rPr>
              <a:t>=6. </a:t>
            </a:r>
            <a:br>
              <a:rPr lang="en-US" sz="2800" dirty="0">
                <a:solidFill>
                  <a:schemeClr val="accent2">
                    <a:lumMod val="75000"/>
                  </a:schemeClr>
                </a:solidFill>
              </a:rPr>
            </a:br>
            <a:r>
              <a:rPr lang="en-US" sz="2800" dirty="0">
                <a:solidFill>
                  <a:schemeClr val="accent2">
                    <a:lumMod val="75000"/>
                  </a:schemeClr>
                </a:solidFill>
              </a:rPr>
              <a:t>The default is to use 25 trees.  </a:t>
            </a:r>
          </a:p>
        </p:txBody>
      </p:sp>
      <p:pic>
        <p:nvPicPr>
          <p:cNvPr id="6" name="Content Placeholder 4">
            <a:extLst>
              <a:ext uri="{FF2B5EF4-FFF2-40B4-BE49-F238E27FC236}">
                <a16:creationId xmlns:a16="http://schemas.microsoft.com/office/drawing/2014/main" id="{588950BA-61F6-4E2B-86DB-A98E2959B01E}"/>
              </a:ext>
            </a:extLst>
          </p:cNvPr>
          <p:cNvPicPr>
            <a:picLocks noChangeAspect="1"/>
          </p:cNvPicPr>
          <p:nvPr/>
        </p:nvPicPr>
        <p:blipFill>
          <a:blip r:embed="rId2"/>
          <a:stretch>
            <a:fillRect/>
          </a:stretch>
        </p:blipFill>
        <p:spPr>
          <a:xfrm>
            <a:off x="2454729" y="3683000"/>
            <a:ext cx="5906951" cy="2808399"/>
          </a:xfrm>
          <a:prstGeom prst="rect">
            <a:avLst/>
          </a:prstGeom>
        </p:spPr>
      </p:pic>
      <p:pic>
        <p:nvPicPr>
          <p:cNvPr id="16" name="Picture 15">
            <a:extLst>
              <a:ext uri="{FF2B5EF4-FFF2-40B4-BE49-F238E27FC236}">
                <a16:creationId xmlns:a16="http://schemas.microsoft.com/office/drawing/2014/main" id="{27EBF5A1-1BF3-91C6-C772-D5AFC2CC39B8}"/>
              </a:ext>
            </a:extLst>
          </p:cNvPr>
          <p:cNvPicPr>
            <a:picLocks noChangeAspect="1"/>
          </p:cNvPicPr>
          <p:nvPr/>
        </p:nvPicPr>
        <p:blipFill>
          <a:blip r:embed="rId3"/>
          <a:stretch>
            <a:fillRect/>
          </a:stretch>
        </p:blipFill>
        <p:spPr>
          <a:xfrm>
            <a:off x="145159" y="2188164"/>
            <a:ext cx="9950961" cy="1790792"/>
          </a:xfrm>
          <a:prstGeom prst="rect">
            <a:avLst/>
          </a:prstGeom>
        </p:spPr>
      </p:pic>
      <p:sp>
        <p:nvSpPr>
          <p:cNvPr id="20" name="Content Placeholder 19">
            <a:extLst>
              <a:ext uri="{FF2B5EF4-FFF2-40B4-BE49-F238E27FC236}">
                <a16:creationId xmlns:a16="http://schemas.microsoft.com/office/drawing/2014/main" id="{9FDB48E3-D869-2875-1CF0-1A3FB8B488C7}"/>
              </a:ext>
            </a:extLst>
          </p:cNvPr>
          <p:cNvSpPr>
            <a:spLocks noGrp="1"/>
          </p:cNvSpPr>
          <p:nvPr>
            <p:ph idx="1"/>
          </p:nvPr>
        </p:nvSpPr>
        <p:spPr>
          <a:xfrm>
            <a:off x="145158" y="366601"/>
            <a:ext cx="10146921" cy="6267879"/>
          </a:xfrm>
        </p:spPr>
        <p:txBody>
          <a:bodyPr/>
          <a:lstStyle/>
          <a:p>
            <a:endParaRPr lang="en-US" dirty="0"/>
          </a:p>
        </p:txBody>
      </p:sp>
    </p:spTree>
    <p:extLst>
      <p:ext uri="{BB962C8B-B14F-4D97-AF65-F5344CB8AC3E}">
        <p14:creationId xmlns:p14="http://schemas.microsoft.com/office/powerpoint/2010/main" val="179320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EF9C-45C6-1CB0-6E83-5913A6CE5019}"/>
              </a:ext>
            </a:extLst>
          </p:cNvPr>
          <p:cNvSpPr>
            <a:spLocks noGrp="1"/>
          </p:cNvSpPr>
          <p:nvPr>
            <p:ph type="title"/>
          </p:nvPr>
        </p:nvSpPr>
        <p:spPr>
          <a:xfrm>
            <a:off x="677334" y="609600"/>
            <a:ext cx="10590106" cy="5953760"/>
          </a:xfrm>
        </p:spPr>
        <p:txBody>
          <a:bodyPr>
            <a:normAutofit/>
          </a:bodyPr>
          <a:lstStyle/>
          <a:p>
            <a:r>
              <a:rPr lang="en-US" sz="3200" b="1" dirty="0">
                <a:solidFill>
                  <a:schemeClr val="accent2">
                    <a:lumMod val="75000"/>
                  </a:schemeClr>
                </a:solidFill>
              </a:rPr>
              <a:t>Test Vs Trained Result </a:t>
            </a:r>
          </a:p>
        </p:txBody>
      </p:sp>
      <p:pic>
        <p:nvPicPr>
          <p:cNvPr id="5" name="Content Placeholder 4">
            <a:extLst>
              <a:ext uri="{FF2B5EF4-FFF2-40B4-BE49-F238E27FC236}">
                <a16:creationId xmlns:a16="http://schemas.microsoft.com/office/drawing/2014/main" id="{371016DE-93CC-BB4B-7F77-1C4C1161C605}"/>
              </a:ext>
            </a:extLst>
          </p:cNvPr>
          <p:cNvPicPr>
            <a:picLocks noGrp="1" noChangeAspect="1"/>
          </p:cNvPicPr>
          <p:nvPr>
            <p:ph idx="1"/>
          </p:nvPr>
        </p:nvPicPr>
        <p:blipFill>
          <a:blip r:embed="rId2"/>
          <a:stretch>
            <a:fillRect/>
          </a:stretch>
        </p:blipFill>
        <p:spPr>
          <a:xfrm>
            <a:off x="677862" y="2442611"/>
            <a:ext cx="8650827" cy="3338429"/>
          </a:xfrm>
        </p:spPr>
      </p:pic>
    </p:spTree>
    <p:extLst>
      <p:ext uri="{BB962C8B-B14F-4D97-AF65-F5344CB8AC3E}">
        <p14:creationId xmlns:p14="http://schemas.microsoft.com/office/powerpoint/2010/main" val="217454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1B9C-1B65-6212-5633-EC1E3C667E08}"/>
              </a:ext>
            </a:extLst>
          </p:cNvPr>
          <p:cNvSpPr>
            <a:spLocks noGrp="1"/>
          </p:cNvSpPr>
          <p:nvPr>
            <p:ph type="title"/>
          </p:nvPr>
        </p:nvSpPr>
        <p:spPr/>
        <p:txBody>
          <a:bodyPr/>
          <a:lstStyle/>
          <a:p>
            <a:r>
              <a:rPr lang="en-US" b="1" dirty="0">
                <a:solidFill>
                  <a:schemeClr val="accent2">
                    <a:lumMod val="75000"/>
                  </a:schemeClr>
                </a:solidFill>
              </a:rPr>
              <a:t>Random Forest:</a:t>
            </a:r>
          </a:p>
        </p:txBody>
      </p:sp>
      <p:sp>
        <p:nvSpPr>
          <p:cNvPr id="3" name="Content Placeholder 2">
            <a:extLst>
              <a:ext uri="{FF2B5EF4-FFF2-40B4-BE49-F238E27FC236}">
                <a16:creationId xmlns:a16="http://schemas.microsoft.com/office/drawing/2014/main" id="{07656B3A-FC54-9E7B-75F4-89D3391F986A}"/>
              </a:ext>
            </a:extLst>
          </p:cNvPr>
          <p:cNvSpPr>
            <a:spLocks noGrp="1"/>
          </p:cNvSpPr>
          <p:nvPr>
            <p:ph idx="1"/>
          </p:nvPr>
        </p:nvSpPr>
        <p:spPr>
          <a:xfrm>
            <a:off x="677333" y="1477039"/>
            <a:ext cx="9294707" cy="5177762"/>
          </a:xfrm>
        </p:spPr>
        <p:txBody>
          <a:bodyPr/>
          <a:lstStyle/>
          <a:p>
            <a:endParaRPr lang="en-US" dirty="0"/>
          </a:p>
        </p:txBody>
      </p:sp>
      <p:sp>
        <p:nvSpPr>
          <p:cNvPr id="4" name="Rectangle 3">
            <a:extLst>
              <a:ext uri="{FF2B5EF4-FFF2-40B4-BE49-F238E27FC236}">
                <a16:creationId xmlns:a16="http://schemas.microsoft.com/office/drawing/2014/main" id="{08EDCD85-C2AC-9535-029E-BCB89E2B315B}"/>
              </a:ext>
            </a:extLst>
          </p:cNvPr>
          <p:cNvSpPr/>
          <p:nvPr/>
        </p:nvSpPr>
        <p:spPr>
          <a:xfrm>
            <a:off x="752302" y="1523602"/>
            <a:ext cx="2143760" cy="599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 Data/Cleaning</a:t>
            </a:r>
          </a:p>
        </p:txBody>
      </p:sp>
      <p:cxnSp>
        <p:nvCxnSpPr>
          <p:cNvPr id="18" name="Straight Arrow Connector 17">
            <a:extLst>
              <a:ext uri="{FF2B5EF4-FFF2-40B4-BE49-F238E27FC236}">
                <a16:creationId xmlns:a16="http://schemas.microsoft.com/office/drawing/2014/main" id="{1AA8EE02-D092-A32D-9EE4-5F9FEB93DAF4}"/>
              </a:ext>
            </a:extLst>
          </p:cNvPr>
          <p:cNvCxnSpPr>
            <a:cxnSpLocks/>
          </p:cNvCxnSpPr>
          <p:nvPr/>
        </p:nvCxnSpPr>
        <p:spPr>
          <a:xfrm>
            <a:off x="3053080" y="1950068"/>
            <a:ext cx="1066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FF2FB5A0-8A96-D90D-FE13-8C95D5A36BBD}"/>
              </a:ext>
            </a:extLst>
          </p:cNvPr>
          <p:cNvSpPr/>
          <p:nvPr/>
        </p:nvSpPr>
        <p:spPr>
          <a:xfrm>
            <a:off x="4335780" y="1686605"/>
            <a:ext cx="1818640" cy="507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Classification</a:t>
            </a:r>
          </a:p>
        </p:txBody>
      </p:sp>
      <p:sp>
        <p:nvSpPr>
          <p:cNvPr id="22" name="Rectangle 21">
            <a:extLst>
              <a:ext uri="{FF2B5EF4-FFF2-40B4-BE49-F238E27FC236}">
                <a16:creationId xmlns:a16="http://schemas.microsoft.com/office/drawing/2014/main" id="{678C3E99-6FE2-35FC-CFF7-A2154A83EB70}"/>
              </a:ext>
            </a:extLst>
          </p:cNvPr>
          <p:cNvSpPr/>
          <p:nvPr/>
        </p:nvSpPr>
        <p:spPr>
          <a:xfrm>
            <a:off x="7572202" y="1607782"/>
            <a:ext cx="1554480" cy="528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selection</a:t>
            </a:r>
          </a:p>
        </p:txBody>
      </p:sp>
      <p:cxnSp>
        <p:nvCxnSpPr>
          <p:cNvPr id="26" name="Straight Arrow Connector 25">
            <a:extLst>
              <a:ext uri="{FF2B5EF4-FFF2-40B4-BE49-F238E27FC236}">
                <a16:creationId xmlns:a16="http://schemas.microsoft.com/office/drawing/2014/main" id="{20047C52-CF32-51D1-9CD5-90429D91AB3B}"/>
              </a:ext>
            </a:extLst>
          </p:cNvPr>
          <p:cNvCxnSpPr/>
          <p:nvPr/>
        </p:nvCxnSpPr>
        <p:spPr>
          <a:xfrm flipH="1">
            <a:off x="6311438" y="1897348"/>
            <a:ext cx="103632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C54C853-4813-B51E-DB6E-999A1612EAF0}"/>
              </a:ext>
            </a:extLst>
          </p:cNvPr>
          <p:cNvCxnSpPr>
            <a:cxnSpLocks/>
          </p:cNvCxnSpPr>
          <p:nvPr/>
        </p:nvCxnSpPr>
        <p:spPr>
          <a:xfrm flipH="1">
            <a:off x="4405976" y="2322817"/>
            <a:ext cx="675640" cy="365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199BBBD9-149B-667B-BEAF-4DBCC10D2AE0}"/>
              </a:ext>
            </a:extLst>
          </p:cNvPr>
          <p:cNvCxnSpPr>
            <a:cxnSpLocks/>
          </p:cNvCxnSpPr>
          <p:nvPr/>
        </p:nvCxnSpPr>
        <p:spPr>
          <a:xfrm>
            <a:off x="5311713" y="2320622"/>
            <a:ext cx="868680" cy="3370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99008654-4711-506D-CF35-A50F6BFA615C}"/>
              </a:ext>
            </a:extLst>
          </p:cNvPr>
          <p:cNvSpPr/>
          <p:nvPr/>
        </p:nvSpPr>
        <p:spPr>
          <a:xfrm>
            <a:off x="2328562" y="2580893"/>
            <a:ext cx="1899920" cy="4571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(70%)</a:t>
            </a:r>
          </a:p>
        </p:txBody>
      </p:sp>
      <p:sp>
        <p:nvSpPr>
          <p:cNvPr id="33" name="Rectangle 32">
            <a:extLst>
              <a:ext uri="{FF2B5EF4-FFF2-40B4-BE49-F238E27FC236}">
                <a16:creationId xmlns:a16="http://schemas.microsoft.com/office/drawing/2014/main" id="{DF3CC551-5429-B053-B151-4221547D13B3}"/>
              </a:ext>
            </a:extLst>
          </p:cNvPr>
          <p:cNvSpPr/>
          <p:nvPr/>
        </p:nvSpPr>
        <p:spPr>
          <a:xfrm>
            <a:off x="6154420" y="2845030"/>
            <a:ext cx="2158154" cy="457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(20%)</a:t>
            </a:r>
          </a:p>
        </p:txBody>
      </p:sp>
      <p:cxnSp>
        <p:nvCxnSpPr>
          <p:cNvPr id="40" name="Straight Arrow Connector 39">
            <a:extLst>
              <a:ext uri="{FF2B5EF4-FFF2-40B4-BE49-F238E27FC236}">
                <a16:creationId xmlns:a16="http://schemas.microsoft.com/office/drawing/2014/main" id="{F97AF366-0B36-5CE1-4D75-73E78CF19C03}"/>
              </a:ext>
            </a:extLst>
          </p:cNvPr>
          <p:cNvCxnSpPr>
            <a:cxnSpLocks/>
          </p:cNvCxnSpPr>
          <p:nvPr/>
        </p:nvCxnSpPr>
        <p:spPr>
          <a:xfrm>
            <a:off x="3278522" y="3122869"/>
            <a:ext cx="0" cy="4077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Oval 40">
            <a:extLst>
              <a:ext uri="{FF2B5EF4-FFF2-40B4-BE49-F238E27FC236}">
                <a16:creationId xmlns:a16="http://schemas.microsoft.com/office/drawing/2014/main" id="{D70CB201-58B2-4664-77AB-1C5617530E8E}"/>
              </a:ext>
            </a:extLst>
          </p:cNvPr>
          <p:cNvSpPr/>
          <p:nvPr/>
        </p:nvSpPr>
        <p:spPr>
          <a:xfrm>
            <a:off x="2219959" y="3547801"/>
            <a:ext cx="2196637" cy="85023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Provide Classifiers</a:t>
            </a:r>
          </a:p>
        </p:txBody>
      </p:sp>
      <p:sp>
        <p:nvSpPr>
          <p:cNvPr id="42" name="Oval 41">
            <a:extLst>
              <a:ext uri="{FF2B5EF4-FFF2-40B4-BE49-F238E27FC236}">
                <a16:creationId xmlns:a16="http://schemas.microsoft.com/office/drawing/2014/main" id="{5843B60F-9FC2-A11C-18A8-116635F9A727}"/>
              </a:ext>
            </a:extLst>
          </p:cNvPr>
          <p:cNvSpPr/>
          <p:nvPr/>
        </p:nvSpPr>
        <p:spPr>
          <a:xfrm>
            <a:off x="5984026" y="4181663"/>
            <a:ext cx="2498941" cy="7802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predicative</a:t>
            </a:r>
          </a:p>
        </p:txBody>
      </p:sp>
      <p:cxnSp>
        <p:nvCxnSpPr>
          <p:cNvPr id="44" name="Straight Arrow Connector 43">
            <a:extLst>
              <a:ext uri="{FF2B5EF4-FFF2-40B4-BE49-F238E27FC236}">
                <a16:creationId xmlns:a16="http://schemas.microsoft.com/office/drawing/2014/main" id="{6CB7557D-8AE1-1E6C-8FF5-F47A091142F0}"/>
              </a:ext>
            </a:extLst>
          </p:cNvPr>
          <p:cNvCxnSpPr>
            <a:cxnSpLocks/>
          </p:cNvCxnSpPr>
          <p:nvPr/>
        </p:nvCxnSpPr>
        <p:spPr>
          <a:xfrm>
            <a:off x="7214865" y="3302226"/>
            <a:ext cx="0" cy="813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EBE785F5-3524-6624-86AD-297934178EF3}"/>
              </a:ext>
            </a:extLst>
          </p:cNvPr>
          <p:cNvCxnSpPr/>
          <p:nvPr/>
        </p:nvCxnSpPr>
        <p:spPr>
          <a:xfrm>
            <a:off x="3278522" y="4294518"/>
            <a:ext cx="0" cy="54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1D673606-0352-A2E5-DD0F-846062B00847}"/>
              </a:ext>
            </a:extLst>
          </p:cNvPr>
          <p:cNvSpPr/>
          <p:nvPr/>
        </p:nvSpPr>
        <p:spPr>
          <a:xfrm>
            <a:off x="2473000" y="4883798"/>
            <a:ext cx="1605280" cy="7299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Tunning Model</a:t>
            </a:r>
          </a:p>
        </p:txBody>
      </p:sp>
      <p:cxnSp>
        <p:nvCxnSpPr>
          <p:cNvPr id="52" name="Connector: Elbow 51">
            <a:extLst>
              <a:ext uri="{FF2B5EF4-FFF2-40B4-BE49-F238E27FC236}">
                <a16:creationId xmlns:a16="http://schemas.microsoft.com/office/drawing/2014/main" id="{F7C0F78C-CB13-9305-4EA3-6B4A6D8AE0C9}"/>
              </a:ext>
            </a:extLst>
          </p:cNvPr>
          <p:cNvCxnSpPr>
            <a:cxnSpLocks/>
          </p:cNvCxnSpPr>
          <p:nvPr/>
        </p:nvCxnSpPr>
        <p:spPr>
          <a:xfrm rot="5400000">
            <a:off x="6541547" y="4985874"/>
            <a:ext cx="680720" cy="64812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A1E3D758-7EC8-341A-94B7-239119746E54}"/>
              </a:ext>
            </a:extLst>
          </p:cNvPr>
          <p:cNvCxnSpPr>
            <a:cxnSpLocks/>
          </p:cNvCxnSpPr>
          <p:nvPr/>
        </p:nvCxnSpPr>
        <p:spPr>
          <a:xfrm>
            <a:off x="4086061" y="5300857"/>
            <a:ext cx="735927" cy="382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72906F0-DE62-20D5-A040-C4F61F9A3BC7}"/>
              </a:ext>
            </a:extLst>
          </p:cNvPr>
          <p:cNvSpPr/>
          <p:nvPr/>
        </p:nvSpPr>
        <p:spPr>
          <a:xfrm>
            <a:off x="4851400" y="5613734"/>
            <a:ext cx="2606040" cy="352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Performance Analysis </a:t>
            </a:r>
          </a:p>
        </p:txBody>
      </p:sp>
      <p:sp>
        <p:nvSpPr>
          <p:cNvPr id="58" name="Rectangle: Rounded Corners 57">
            <a:extLst>
              <a:ext uri="{FF2B5EF4-FFF2-40B4-BE49-F238E27FC236}">
                <a16:creationId xmlns:a16="http://schemas.microsoft.com/office/drawing/2014/main" id="{8047EE63-A030-5DA7-B572-B782212B2A97}"/>
              </a:ext>
            </a:extLst>
          </p:cNvPr>
          <p:cNvSpPr/>
          <p:nvPr/>
        </p:nvSpPr>
        <p:spPr>
          <a:xfrm>
            <a:off x="5092238" y="6202057"/>
            <a:ext cx="1307630" cy="5037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 LBW</a:t>
            </a:r>
          </a:p>
        </p:txBody>
      </p:sp>
      <p:cxnSp>
        <p:nvCxnSpPr>
          <p:cNvPr id="60" name="Straight Arrow Connector 59">
            <a:extLst>
              <a:ext uri="{FF2B5EF4-FFF2-40B4-BE49-F238E27FC236}">
                <a16:creationId xmlns:a16="http://schemas.microsoft.com/office/drawing/2014/main" id="{E075E999-E3A5-A12D-B2CB-FB9DFC8EFEEE}"/>
              </a:ext>
            </a:extLst>
          </p:cNvPr>
          <p:cNvCxnSpPr/>
          <p:nvPr/>
        </p:nvCxnSpPr>
        <p:spPr>
          <a:xfrm>
            <a:off x="6045200" y="5988697"/>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53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DC1B-0545-DC83-ED0F-49BC4770A1D9}"/>
              </a:ext>
            </a:extLst>
          </p:cNvPr>
          <p:cNvSpPr>
            <a:spLocks noGrp="1"/>
          </p:cNvSpPr>
          <p:nvPr>
            <p:ph type="title"/>
          </p:nvPr>
        </p:nvSpPr>
        <p:spPr>
          <a:xfrm>
            <a:off x="121920" y="609600"/>
            <a:ext cx="9946640" cy="5811520"/>
          </a:xfrm>
        </p:spPr>
        <p:txBody>
          <a:bodyPr>
            <a:normAutofit/>
          </a:bodyPr>
          <a:lstStyle/>
          <a:p>
            <a: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t> Tune the Model</a:t>
            </a:r>
            <a:b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449662A3-1D70-90BE-D1B3-636EEA4AC9E0}"/>
              </a:ext>
            </a:extLst>
          </p:cNvPr>
          <p:cNvPicPr>
            <a:picLocks noChangeAspect="1"/>
          </p:cNvPicPr>
          <p:nvPr/>
        </p:nvPicPr>
        <p:blipFill>
          <a:blip r:embed="rId2"/>
          <a:stretch>
            <a:fillRect/>
          </a:stretch>
        </p:blipFill>
        <p:spPr>
          <a:xfrm>
            <a:off x="1377769" y="3807922"/>
            <a:ext cx="5906951" cy="2808399"/>
          </a:xfrm>
          <a:prstGeom prst="rect">
            <a:avLst/>
          </a:prstGeom>
        </p:spPr>
      </p:pic>
      <p:pic>
        <p:nvPicPr>
          <p:cNvPr id="7" name="Content Placeholder 8">
            <a:extLst>
              <a:ext uri="{FF2B5EF4-FFF2-40B4-BE49-F238E27FC236}">
                <a16:creationId xmlns:a16="http://schemas.microsoft.com/office/drawing/2014/main" id="{B79886A4-C1DE-0EF3-D4BA-63BD8ADEA990}"/>
              </a:ext>
            </a:extLst>
          </p:cNvPr>
          <p:cNvPicPr>
            <a:picLocks noChangeAspect="1"/>
          </p:cNvPicPr>
          <p:nvPr/>
        </p:nvPicPr>
        <p:blipFill>
          <a:blip r:embed="rId3"/>
          <a:stretch>
            <a:fillRect/>
          </a:stretch>
        </p:blipFill>
        <p:spPr>
          <a:xfrm>
            <a:off x="5762797" y="1527707"/>
            <a:ext cx="4117241" cy="1784453"/>
          </a:xfrm>
          <a:prstGeom prst="rect">
            <a:avLst/>
          </a:prstGeom>
        </p:spPr>
      </p:pic>
      <p:sp>
        <p:nvSpPr>
          <p:cNvPr id="37" name="Content Placeholder 36">
            <a:extLst>
              <a:ext uri="{FF2B5EF4-FFF2-40B4-BE49-F238E27FC236}">
                <a16:creationId xmlns:a16="http://schemas.microsoft.com/office/drawing/2014/main" id="{F8535EC9-A7C4-95C2-4888-CC99B457932B}"/>
              </a:ext>
            </a:extLst>
          </p:cNvPr>
          <p:cNvSpPr>
            <a:spLocks noGrp="1"/>
          </p:cNvSpPr>
          <p:nvPr>
            <p:ph idx="1"/>
          </p:nvPr>
        </p:nvSpPr>
        <p:spPr>
          <a:xfrm>
            <a:off x="121920" y="414399"/>
            <a:ext cx="11694160" cy="6443601"/>
          </a:xfrm>
        </p:spPr>
        <p:txBody>
          <a:bodyPr/>
          <a:lstStyle/>
          <a:p>
            <a:pPr marL="0" indent="0">
              <a:buNone/>
            </a:pPr>
            <a:endParaRPr lang="en-US" dirty="0"/>
          </a:p>
        </p:txBody>
      </p:sp>
      <p:pic>
        <p:nvPicPr>
          <p:cNvPr id="39" name="Picture 38">
            <a:extLst>
              <a:ext uri="{FF2B5EF4-FFF2-40B4-BE49-F238E27FC236}">
                <a16:creationId xmlns:a16="http://schemas.microsoft.com/office/drawing/2014/main" id="{90C35854-C6C4-D3D0-6C0D-002D46ADF534}"/>
              </a:ext>
            </a:extLst>
          </p:cNvPr>
          <p:cNvPicPr>
            <a:picLocks noChangeAspect="1"/>
          </p:cNvPicPr>
          <p:nvPr/>
        </p:nvPicPr>
        <p:blipFill>
          <a:blip r:embed="rId4"/>
          <a:stretch>
            <a:fillRect/>
          </a:stretch>
        </p:blipFill>
        <p:spPr>
          <a:xfrm>
            <a:off x="690879" y="1492785"/>
            <a:ext cx="4561841" cy="2119936"/>
          </a:xfrm>
          <a:prstGeom prst="rect">
            <a:avLst/>
          </a:prstGeom>
        </p:spPr>
      </p:pic>
    </p:spTree>
    <p:extLst>
      <p:ext uri="{BB962C8B-B14F-4D97-AF65-F5344CB8AC3E}">
        <p14:creationId xmlns:p14="http://schemas.microsoft.com/office/powerpoint/2010/main" val="131546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002E-ECB5-0CC6-7408-D19DB34EDD7A}"/>
              </a:ext>
            </a:extLst>
          </p:cNvPr>
          <p:cNvSpPr>
            <a:spLocks noGrp="1"/>
          </p:cNvSpPr>
          <p:nvPr>
            <p:ph type="title"/>
          </p:nvPr>
        </p:nvSpPr>
        <p:spPr>
          <a:xfrm>
            <a:off x="518160" y="233680"/>
            <a:ext cx="8755842" cy="6156960"/>
          </a:xfrm>
        </p:spPr>
        <p:txBody>
          <a:bodyPr>
            <a:normAutofit fontScale="90000"/>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chemeClr val="accent2">
                    <a:lumMod val="75000"/>
                  </a:schemeClr>
                </a:solidFill>
                <a:latin typeface="Times New Roman" panose="02020603050405020304" pitchFamily="18" charset="0"/>
                <a:cs typeface="Times New Roman" panose="02020603050405020304" pitchFamily="18" charset="0"/>
              </a:rPr>
              <a:t>From the results, we can see that the simulation that provided the lowest test mean squared error (MSE) utilized 499 trees.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chemeClr val="accent2">
                    <a:lumMod val="75000"/>
                  </a:schemeClr>
                </a:solidFill>
                <a:latin typeface="Times New Roman" panose="02020603050405020304" pitchFamily="18" charset="0"/>
                <a:cs typeface="Times New Roman" panose="02020603050405020304" pitchFamily="18" charset="0"/>
              </a:rPr>
              <a:t>We can also see that the root mean squared error of that model was 0.018 and the test vs training result is 0.041. This can be thought of as the average difference between the expected and observed values for BWT.</a:t>
            </a:r>
            <a:br>
              <a:rPr lang="en-US" sz="2800" dirty="0">
                <a:solidFill>
                  <a:schemeClr val="accent2">
                    <a:lumMod val="75000"/>
                  </a:schemeClr>
                </a:solidFill>
                <a:latin typeface="Times New Roman" panose="02020603050405020304" pitchFamily="18" charset="0"/>
                <a:cs typeface="Times New Roman" panose="02020603050405020304" pitchFamily="18" charset="0"/>
              </a:rPr>
            </a:br>
            <a:br>
              <a:rPr lang="en-US" sz="2800" dirty="0">
                <a:solidFill>
                  <a:schemeClr val="accent2">
                    <a:lumMod val="75000"/>
                  </a:schemeClr>
                </a:solidFill>
                <a:latin typeface="Times New Roman" panose="02020603050405020304" pitchFamily="18" charset="0"/>
                <a:cs typeface="Times New Roman" panose="02020603050405020304" pitchFamily="18" charset="0"/>
              </a:rPr>
            </a:br>
            <a:br>
              <a:rPr lang="en-US" sz="2800" dirty="0">
                <a:solidFill>
                  <a:schemeClr val="accent2">
                    <a:lumMod val="75000"/>
                  </a:schemeClr>
                </a:solidFill>
                <a:latin typeface="Times New Roman" panose="02020603050405020304" pitchFamily="18" charset="0"/>
                <a:cs typeface="Times New Roman" panose="02020603050405020304" pitchFamily="18" charset="0"/>
              </a:rPr>
            </a:br>
            <a:br>
              <a:rPr lang="en-US" sz="2800" dirty="0">
                <a:solidFill>
                  <a:schemeClr val="accent2">
                    <a:lumMod val="75000"/>
                  </a:schemeClr>
                </a:solidFill>
                <a:latin typeface="Times New Roman" panose="02020603050405020304" pitchFamily="18" charset="0"/>
                <a:cs typeface="Times New Roman" panose="02020603050405020304" pitchFamily="18" charset="0"/>
              </a:rPr>
            </a:br>
            <a:br>
              <a:rPr lang="en-US" sz="2800" dirty="0">
                <a:solidFill>
                  <a:schemeClr val="accent2">
                    <a:lumMod val="75000"/>
                  </a:schemeClr>
                </a:solidFill>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45C94B2-5BA0-73C5-D6AF-73BD122867A6}"/>
              </a:ext>
            </a:extLst>
          </p:cNvPr>
          <p:cNvPicPr>
            <a:picLocks noGrp="1" noChangeAspect="1"/>
          </p:cNvPicPr>
          <p:nvPr>
            <p:ph idx="1"/>
          </p:nvPr>
        </p:nvPicPr>
        <p:blipFill>
          <a:blip r:embed="rId2"/>
          <a:stretch>
            <a:fillRect/>
          </a:stretch>
        </p:blipFill>
        <p:spPr>
          <a:xfrm>
            <a:off x="707814" y="467360"/>
            <a:ext cx="5388186" cy="783758"/>
          </a:xfrm>
        </p:spPr>
      </p:pic>
    </p:spTree>
    <p:extLst>
      <p:ext uri="{BB962C8B-B14F-4D97-AF65-F5344CB8AC3E}">
        <p14:creationId xmlns:p14="http://schemas.microsoft.com/office/powerpoint/2010/main" val="30013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68FA-D01B-269E-5DEC-28E3780C50C7}"/>
              </a:ext>
            </a:extLst>
          </p:cNvPr>
          <p:cNvSpPr>
            <a:spLocks noGrp="1"/>
          </p:cNvSpPr>
          <p:nvPr>
            <p:ph type="title"/>
          </p:nvPr>
        </p:nvSpPr>
        <p:spPr>
          <a:xfrm>
            <a:off x="677334" y="609600"/>
            <a:ext cx="8596668" cy="6055360"/>
          </a:xfrm>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This function produces the following plot, which displays the number of predictors used at each split when building the trees on the x-axis and the out-of-bag estimated error on the y-axis:</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347E181-CDBF-8EF9-BA5E-04BE0BE3411D}"/>
              </a:ext>
            </a:extLst>
          </p:cNvPr>
          <p:cNvPicPr>
            <a:picLocks noGrp="1" noChangeAspect="1"/>
          </p:cNvPicPr>
          <p:nvPr>
            <p:ph idx="1"/>
          </p:nvPr>
        </p:nvPicPr>
        <p:blipFill>
          <a:blip r:embed="rId2"/>
          <a:stretch>
            <a:fillRect/>
          </a:stretch>
        </p:blipFill>
        <p:spPr>
          <a:xfrm>
            <a:off x="677334" y="1696561"/>
            <a:ext cx="7795802" cy="3881437"/>
          </a:xfrm>
        </p:spPr>
      </p:pic>
    </p:spTree>
    <p:extLst>
      <p:ext uri="{BB962C8B-B14F-4D97-AF65-F5344CB8AC3E}">
        <p14:creationId xmlns:p14="http://schemas.microsoft.com/office/powerpoint/2010/main" val="302774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10AD-ADEC-7B85-AA2B-248C038943B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D1DD519-4C2E-1527-DB45-F17613A9CB25}"/>
              </a:ext>
            </a:extLst>
          </p:cNvPr>
          <p:cNvSpPr>
            <a:spLocks noGrp="1"/>
          </p:cNvSpPr>
          <p:nvPr>
            <p:ph idx="1"/>
          </p:nvPr>
        </p:nvSpPr>
        <p:spPr>
          <a:xfrm>
            <a:off x="677334" y="1930401"/>
            <a:ext cx="8596668" cy="3180079"/>
          </a:xfrm>
        </p:spPr>
        <p:txBody>
          <a:bodyPr/>
          <a:lstStyle/>
          <a:p>
            <a:r>
              <a:rPr lang="en-US" dirty="0"/>
              <a:t>Analyzing logistic regression, Bagged tree and Random Forest we could determine that the </a:t>
            </a:r>
            <a:r>
              <a:rPr lang="en-US" b="1" i="0" dirty="0">
                <a:solidFill>
                  <a:srgbClr val="333333"/>
                </a:solidFill>
                <a:effectLst/>
                <a:latin typeface="Helvetica Neue"/>
              </a:rPr>
              <a:t>History of premature </a:t>
            </a:r>
            <a:r>
              <a:rPr lang="en-US" b="1" i="0" dirty="0" err="1">
                <a:solidFill>
                  <a:srgbClr val="333333"/>
                </a:solidFill>
                <a:effectLst/>
                <a:latin typeface="Helvetica Neue"/>
              </a:rPr>
              <a:t>labour</a:t>
            </a:r>
            <a:r>
              <a:rPr lang="en-US" dirty="0">
                <a:solidFill>
                  <a:srgbClr val="333333"/>
                </a:solidFill>
                <a:latin typeface="Helvetica Neue"/>
              </a:rPr>
              <a:t> and the </a:t>
            </a:r>
            <a:r>
              <a:rPr lang="en-US" sz="1800" b="1" dirty="0"/>
              <a:t>Mother’s Weight, </a:t>
            </a:r>
            <a:r>
              <a:rPr lang="en-US" sz="1800" dirty="0"/>
              <a:t>are the very high-risk factor for Low-birth rates.</a:t>
            </a:r>
          </a:p>
          <a:p>
            <a:r>
              <a:rPr lang="en-US" sz="1800" dirty="0"/>
              <a:t>And we overcome the logistic regression’s difficulty of prediction using the p-value for each variable by bagged and Rf performance.</a:t>
            </a:r>
          </a:p>
          <a:p>
            <a:r>
              <a:rPr lang="en-US" dirty="0"/>
              <a:t>The Random Forest is the most accurate method compared to all the methods of regression. Because The MSE and mean difference of the Train and test got reduced even more to 0.018,0,041 from 0.020 and 0.041.</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4000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A903E2-2EBC-EB0C-618D-07AA823C7D81}"/>
              </a:ext>
            </a:extLst>
          </p:cNvPr>
          <p:cNvSpPr>
            <a:spLocks noGrp="1"/>
          </p:cNvSpPr>
          <p:nvPr>
            <p:ph type="subTitle" idx="1"/>
          </p:nvPr>
        </p:nvSpPr>
        <p:spPr>
          <a:xfrm>
            <a:off x="670560" y="1554480"/>
            <a:ext cx="9204959" cy="4825999"/>
          </a:xfrm>
        </p:spPr>
        <p:txBody>
          <a:bodyPr>
            <a:normAutofit lnSpcReduction="10000"/>
          </a:bodyPr>
          <a:lstStyle/>
          <a:p>
            <a:pPr algn="l"/>
            <a:r>
              <a:rPr lang="en-US" sz="2400" b="1" u="sng" dirty="0">
                <a:solidFill>
                  <a:schemeClr val="tx1"/>
                </a:solidFill>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a:t>
            </a:r>
          </a:p>
          <a:p>
            <a:pPr algn="just"/>
            <a:r>
              <a:rPr lang="en-US"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To determine the term Low Birth Weight (LBW) rate and the incidence of certain risk factors</a:t>
            </a:r>
            <a:r>
              <a:rPr lang="en-US" sz="2400" dirty="0">
                <a:latin typeface="Times New Roman" panose="02020603050405020304" pitchFamily="18" charset="0"/>
                <a:cs typeface="Times New Roman" panose="02020603050405020304" pitchFamily="18" charset="0"/>
              </a:rPr>
              <a:t>.</a:t>
            </a:r>
          </a:p>
          <a:p>
            <a:pPr algn="l"/>
            <a:endParaRPr lang="en-US" sz="2000" b="1" dirty="0">
              <a:latin typeface="Times New Roman" panose="02020603050405020304" pitchFamily="18" charset="0"/>
              <a:cs typeface="Times New Roman" panose="02020603050405020304" pitchFamily="18" charset="0"/>
            </a:endParaRPr>
          </a:p>
          <a:p>
            <a:pPr algn="l"/>
            <a:r>
              <a:rPr lang="en-US" sz="2400" b="1" u="sng" dirty="0">
                <a:solidFill>
                  <a:schemeClr val="tx1"/>
                </a:solidFill>
                <a:latin typeface="Times New Roman" panose="02020603050405020304" pitchFamily="18" charset="0"/>
                <a:cs typeface="Times New Roman" panose="02020603050405020304" pitchFamily="18" charset="0"/>
              </a:rPr>
              <a:t>Methods</a:t>
            </a:r>
            <a:r>
              <a:rPr lang="en-US" sz="2000" b="1"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                 </a:t>
            </a:r>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This study implemented predictive LBW models. The study was employed to compare and identify the best-suited classifier for predictive classification among Logistic Regression,  bagged-tree, and Random Forest (RF). </a:t>
            </a:r>
          </a:p>
          <a:p>
            <a:pPr algn="l"/>
            <a:r>
              <a:rPr lang="en-US" sz="2200" dirty="0">
                <a:solidFill>
                  <a:schemeClr val="tx1">
                    <a:lumMod val="65000"/>
                    <a:lumOff val="35000"/>
                  </a:schemeClr>
                </a:solidFill>
                <a:latin typeface="Times New Roman" panose="02020603050405020304" pitchFamily="18" charset="0"/>
                <a:cs typeface="Times New Roman" panose="02020603050405020304" pitchFamily="18" charset="0"/>
              </a:rPr>
              <a:t>              </a:t>
            </a:r>
          </a:p>
          <a:p>
            <a:pPr algn="l"/>
            <a:endParaRPr lang="en-US" sz="2000"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EC22AF96-E705-3B8C-EE54-96213F185FD3}"/>
              </a:ext>
            </a:extLst>
          </p:cNvPr>
          <p:cNvSpPr>
            <a:spLocks noGrp="1"/>
          </p:cNvSpPr>
          <p:nvPr>
            <p:ph type="ctrTitle"/>
          </p:nvPr>
        </p:nvSpPr>
        <p:spPr>
          <a:xfrm>
            <a:off x="1507067" y="477520"/>
            <a:ext cx="7766936" cy="8839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r>
              <a:rPr lang="en-US" sz="4000" b="1" dirty="0">
                <a:solidFill>
                  <a:schemeClr val="tx1"/>
                </a:solidFill>
                <a:cs typeface="Times New Roman" panose="02020603050405020304" pitchFamily="18" charset="0"/>
              </a:rPr>
              <a:t>Abstract</a:t>
            </a:r>
          </a:p>
        </p:txBody>
      </p:sp>
    </p:spTree>
    <p:extLst>
      <p:ext uri="{BB962C8B-B14F-4D97-AF65-F5344CB8AC3E}">
        <p14:creationId xmlns:p14="http://schemas.microsoft.com/office/powerpoint/2010/main" val="60591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AF96-E705-3B8C-EE54-96213F185FD3}"/>
              </a:ext>
            </a:extLst>
          </p:cNvPr>
          <p:cNvSpPr>
            <a:spLocks noGrp="1"/>
          </p:cNvSpPr>
          <p:nvPr>
            <p:ph type="ctrTitle"/>
          </p:nvPr>
        </p:nvSpPr>
        <p:spPr>
          <a:xfrm>
            <a:off x="1026160" y="243840"/>
            <a:ext cx="8247843" cy="58928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lstStyle/>
          <a:p>
            <a:pPr algn="ctr"/>
            <a:r>
              <a:rPr lang="en-US" sz="3600" b="1" dirty="0">
                <a:solidFill>
                  <a:schemeClr val="tx1"/>
                </a:solidFill>
                <a:latin typeface="+mj-lt"/>
                <a:cs typeface="Times New Roman" panose="02020603050405020304" pitchFamily="18" charset="0"/>
              </a:rPr>
              <a:t>Questions on Focus </a:t>
            </a:r>
          </a:p>
        </p:txBody>
      </p:sp>
      <p:sp>
        <p:nvSpPr>
          <p:cNvPr id="75" name="Oval 74">
            <a:extLst>
              <a:ext uri="{FF2B5EF4-FFF2-40B4-BE49-F238E27FC236}">
                <a16:creationId xmlns:a16="http://schemas.microsoft.com/office/drawing/2014/main" id="{9DD32441-FDD5-9FB7-6896-2A6B19F42104}"/>
              </a:ext>
            </a:extLst>
          </p:cNvPr>
          <p:cNvSpPr/>
          <p:nvPr/>
        </p:nvSpPr>
        <p:spPr>
          <a:xfrm>
            <a:off x="409537" y="2854501"/>
            <a:ext cx="808649" cy="80864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Q2</a:t>
            </a:r>
          </a:p>
        </p:txBody>
      </p:sp>
      <p:sp>
        <p:nvSpPr>
          <p:cNvPr id="76" name="Oval 75">
            <a:extLst>
              <a:ext uri="{FF2B5EF4-FFF2-40B4-BE49-F238E27FC236}">
                <a16:creationId xmlns:a16="http://schemas.microsoft.com/office/drawing/2014/main" id="{BCAFC578-4B04-8141-4BC3-D38E4E338C34}"/>
              </a:ext>
            </a:extLst>
          </p:cNvPr>
          <p:cNvSpPr/>
          <p:nvPr/>
        </p:nvSpPr>
        <p:spPr>
          <a:xfrm>
            <a:off x="409537" y="3984731"/>
            <a:ext cx="808649" cy="808649"/>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Q3</a:t>
            </a:r>
          </a:p>
        </p:txBody>
      </p:sp>
      <p:sp>
        <p:nvSpPr>
          <p:cNvPr id="77" name="Oval 76">
            <a:extLst>
              <a:ext uri="{FF2B5EF4-FFF2-40B4-BE49-F238E27FC236}">
                <a16:creationId xmlns:a16="http://schemas.microsoft.com/office/drawing/2014/main" id="{01472A21-C38E-F15D-B226-10569C23F1BF}"/>
              </a:ext>
            </a:extLst>
          </p:cNvPr>
          <p:cNvSpPr/>
          <p:nvPr/>
        </p:nvSpPr>
        <p:spPr>
          <a:xfrm>
            <a:off x="409537" y="5114961"/>
            <a:ext cx="808649" cy="80864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Q4</a:t>
            </a:r>
          </a:p>
        </p:txBody>
      </p:sp>
      <p:sp>
        <p:nvSpPr>
          <p:cNvPr id="78" name="Oval 77">
            <a:extLst>
              <a:ext uri="{FF2B5EF4-FFF2-40B4-BE49-F238E27FC236}">
                <a16:creationId xmlns:a16="http://schemas.microsoft.com/office/drawing/2014/main" id="{55EC1A6C-5804-29D1-D19E-8E3434127E40}"/>
              </a:ext>
            </a:extLst>
          </p:cNvPr>
          <p:cNvSpPr/>
          <p:nvPr/>
        </p:nvSpPr>
        <p:spPr>
          <a:xfrm>
            <a:off x="409537" y="1724271"/>
            <a:ext cx="808649" cy="80864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Q1</a:t>
            </a:r>
          </a:p>
        </p:txBody>
      </p:sp>
      <p:sp>
        <p:nvSpPr>
          <p:cNvPr id="79" name="Freeform: Shape 78" descr="timeline ">
            <a:extLst>
              <a:ext uri="{FF2B5EF4-FFF2-40B4-BE49-F238E27FC236}">
                <a16:creationId xmlns:a16="http://schemas.microsoft.com/office/drawing/2014/main" id="{357D493B-54C8-5703-900B-45262F46EBED}"/>
              </a:ext>
            </a:extLst>
          </p:cNvPr>
          <p:cNvSpPr/>
          <p:nvPr/>
        </p:nvSpPr>
        <p:spPr>
          <a:xfrm rot="16200000" flipV="1">
            <a:off x="-1484144" y="3214134"/>
            <a:ext cx="4613198" cy="1177550"/>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5400" dirty="0">
              <a:solidFill>
                <a:schemeClr val="bg1"/>
              </a:solidFill>
            </a:endParaRPr>
          </a:p>
        </p:txBody>
      </p:sp>
      <p:sp>
        <p:nvSpPr>
          <p:cNvPr id="80" name="Oval 79" descr="timeline endpoints">
            <a:extLst>
              <a:ext uri="{FF2B5EF4-FFF2-40B4-BE49-F238E27FC236}">
                <a16:creationId xmlns:a16="http://schemas.microsoft.com/office/drawing/2014/main" id="{43AE9E52-AB8C-ED18-2B05-C072608F3235}"/>
              </a:ext>
            </a:extLst>
          </p:cNvPr>
          <p:cNvSpPr/>
          <p:nvPr/>
        </p:nvSpPr>
        <p:spPr>
          <a:xfrm>
            <a:off x="745262" y="1409218"/>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descr="timeline endpoints">
            <a:extLst>
              <a:ext uri="{FF2B5EF4-FFF2-40B4-BE49-F238E27FC236}">
                <a16:creationId xmlns:a16="http://schemas.microsoft.com/office/drawing/2014/main" id="{23E243FF-F80E-5BB1-EDAD-7B6829B0CD2B}"/>
              </a:ext>
            </a:extLst>
          </p:cNvPr>
          <p:cNvSpPr/>
          <p:nvPr/>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83" name="Text Placeholder 32">
            <a:extLst>
              <a:ext uri="{FF2B5EF4-FFF2-40B4-BE49-F238E27FC236}">
                <a16:creationId xmlns:a16="http://schemas.microsoft.com/office/drawing/2014/main" id="{09168C7C-872D-F2F8-E19D-48A14B992282}"/>
              </a:ext>
            </a:extLst>
          </p:cNvPr>
          <p:cNvSpPr txBox="1">
            <a:spLocks/>
          </p:cNvSpPr>
          <p:nvPr/>
        </p:nvSpPr>
        <p:spPr>
          <a:xfrm>
            <a:off x="1580060" y="1808481"/>
            <a:ext cx="7401380" cy="706438"/>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tx1"/>
                </a:solidFill>
                <a:latin typeface="Times New Roman" panose="02020603050405020304" pitchFamily="18" charset="0"/>
                <a:cs typeface="Times New Roman" panose="02020603050405020304" pitchFamily="18" charset="0"/>
              </a:rPr>
              <a:t>Q1</a:t>
            </a:r>
            <a:r>
              <a:rPr lang="en-US" sz="2400" dirty="0">
                <a:solidFill>
                  <a:schemeClr val="tx1"/>
                </a:solidFill>
                <a:latin typeface="Times New Roman" panose="02020603050405020304" pitchFamily="18" charset="0"/>
                <a:cs typeface="Times New Roman" panose="02020603050405020304" pitchFamily="18" charset="0"/>
              </a:rPr>
              <a:t>) What is the most important factor influencing the low birth rate?</a:t>
            </a:r>
            <a:endParaRPr lang="en-US" sz="2400" dirty="0"/>
          </a:p>
        </p:txBody>
      </p:sp>
      <p:sp>
        <p:nvSpPr>
          <p:cNvPr id="84" name="Text Placeholder 37">
            <a:extLst>
              <a:ext uri="{FF2B5EF4-FFF2-40B4-BE49-F238E27FC236}">
                <a16:creationId xmlns:a16="http://schemas.microsoft.com/office/drawing/2014/main" id="{578E842F-5566-86B7-8C1A-9EC69439C185}"/>
              </a:ext>
            </a:extLst>
          </p:cNvPr>
          <p:cNvSpPr txBox="1">
            <a:spLocks/>
          </p:cNvSpPr>
          <p:nvPr/>
        </p:nvSpPr>
        <p:spPr>
          <a:xfrm>
            <a:off x="1580060" y="2647811"/>
            <a:ext cx="2159000" cy="33460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dirty="0"/>
          </a:p>
          <a:p>
            <a:pPr algn="ctr"/>
            <a:endParaRPr lang="en-US" dirty="0"/>
          </a:p>
        </p:txBody>
      </p:sp>
      <p:sp>
        <p:nvSpPr>
          <p:cNvPr id="85" name="Text Placeholder 38">
            <a:extLst>
              <a:ext uri="{FF2B5EF4-FFF2-40B4-BE49-F238E27FC236}">
                <a16:creationId xmlns:a16="http://schemas.microsoft.com/office/drawing/2014/main" id="{F99B1D3A-3AEC-B6DD-FB64-D90E82655DC6}"/>
              </a:ext>
            </a:extLst>
          </p:cNvPr>
          <p:cNvSpPr txBox="1">
            <a:spLocks/>
          </p:cNvSpPr>
          <p:nvPr/>
        </p:nvSpPr>
        <p:spPr>
          <a:xfrm>
            <a:off x="1587088" y="2762862"/>
            <a:ext cx="7518085" cy="103659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chemeClr val="tx1"/>
                </a:solidFill>
                <a:latin typeface="Times New Roman" panose="02020603050405020304" pitchFamily="18" charset="0"/>
                <a:cs typeface="Times New Roman" panose="02020603050405020304" pitchFamily="18" charset="0"/>
              </a:rPr>
              <a:t>Q2</a:t>
            </a:r>
            <a:r>
              <a:rPr lang="en-US" sz="2400" dirty="0">
                <a:solidFill>
                  <a:schemeClr val="tx1"/>
                </a:solidFill>
                <a:latin typeface="Times New Roman" panose="02020603050405020304" pitchFamily="18" charset="0"/>
                <a:cs typeface="Times New Roman" panose="02020603050405020304" pitchFamily="18" charset="0"/>
              </a:rPr>
              <a:t>) Which ML classifier is most appropriate for predictive classification among </a:t>
            </a:r>
            <a:r>
              <a:rPr lang="en-US" sz="2400" dirty="0">
                <a:latin typeface="Times New Roman" panose="02020603050405020304" pitchFamily="18" charset="0"/>
                <a:cs typeface="Times New Roman" panose="02020603050405020304" pitchFamily="18" charset="0"/>
              </a:rPr>
              <a:t>Generalized Linear Models &amp; Nonlinear Models</a:t>
            </a:r>
            <a:r>
              <a:rPr lang="en-US" sz="2400" dirty="0">
                <a:solidFill>
                  <a:schemeClr val="tx1"/>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7" name="Text Placeholder 44">
            <a:extLst>
              <a:ext uri="{FF2B5EF4-FFF2-40B4-BE49-F238E27FC236}">
                <a16:creationId xmlns:a16="http://schemas.microsoft.com/office/drawing/2014/main" id="{5AF988F7-A4FC-DE2D-2797-E90C9E0BAD94}"/>
              </a:ext>
            </a:extLst>
          </p:cNvPr>
          <p:cNvSpPr txBox="1">
            <a:spLocks/>
          </p:cNvSpPr>
          <p:nvPr/>
        </p:nvSpPr>
        <p:spPr>
          <a:xfrm>
            <a:off x="1026160" y="3984730"/>
            <a:ext cx="8534400" cy="6792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chemeClr val="tx1"/>
                </a:solidFill>
                <a:latin typeface="Times New Roman" panose="02020603050405020304" pitchFamily="18" charset="0"/>
                <a:cs typeface="Times New Roman" panose="02020603050405020304" pitchFamily="18" charset="0"/>
              </a:rPr>
              <a:t>Q3</a:t>
            </a:r>
            <a:r>
              <a:rPr lang="en-US" sz="2400" dirty="0">
                <a:solidFill>
                  <a:schemeClr val="tx1"/>
                </a:solidFill>
                <a:latin typeface="Times New Roman" panose="02020603050405020304" pitchFamily="18" charset="0"/>
                <a:cs typeface="Times New Roman" panose="02020603050405020304" pitchFamily="18" charset="0"/>
              </a:rPr>
              <a:t>) What are the methods for lowering regression error?</a:t>
            </a:r>
            <a:endParaRPr lang="en-US" dirty="0"/>
          </a:p>
        </p:txBody>
      </p:sp>
      <p:sp>
        <p:nvSpPr>
          <p:cNvPr id="88" name="Text Placeholder 83">
            <a:extLst>
              <a:ext uri="{FF2B5EF4-FFF2-40B4-BE49-F238E27FC236}">
                <a16:creationId xmlns:a16="http://schemas.microsoft.com/office/drawing/2014/main" id="{1FF9EACD-B571-8262-8890-8D4816096C82}"/>
              </a:ext>
            </a:extLst>
          </p:cNvPr>
          <p:cNvSpPr txBox="1">
            <a:spLocks/>
          </p:cNvSpPr>
          <p:nvPr/>
        </p:nvSpPr>
        <p:spPr>
          <a:xfrm>
            <a:off x="1580060" y="4663954"/>
            <a:ext cx="2159000" cy="4510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endParaRPr lang="en-US" dirty="0"/>
          </a:p>
          <a:p>
            <a:pPr algn="ctr"/>
            <a:endParaRPr lang="en-US" dirty="0"/>
          </a:p>
        </p:txBody>
      </p:sp>
      <p:sp>
        <p:nvSpPr>
          <p:cNvPr id="89" name="Text Placeholder 84">
            <a:extLst>
              <a:ext uri="{FF2B5EF4-FFF2-40B4-BE49-F238E27FC236}">
                <a16:creationId xmlns:a16="http://schemas.microsoft.com/office/drawing/2014/main" id="{551CEEB7-06E8-3D70-ED34-E18E93DDAB89}"/>
              </a:ext>
            </a:extLst>
          </p:cNvPr>
          <p:cNvSpPr txBox="1">
            <a:spLocks/>
          </p:cNvSpPr>
          <p:nvPr/>
        </p:nvSpPr>
        <p:spPr>
          <a:xfrm>
            <a:off x="1394044" y="5039361"/>
            <a:ext cx="8034436" cy="88425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chemeClr val="tx1"/>
                </a:solidFill>
                <a:latin typeface="Times New Roman" panose="02020603050405020304" pitchFamily="18" charset="0"/>
                <a:cs typeface="Times New Roman" panose="02020603050405020304" pitchFamily="18" charset="0"/>
              </a:rPr>
              <a:t>Q4</a:t>
            </a:r>
            <a:r>
              <a:rPr lang="en-US" sz="2400" dirty="0">
                <a:solidFill>
                  <a:schemeClr val="tx1"/>
                </a:solidFill>
                <a:latin typeface="Times New Roman" panose="02020603050405020304" pitchFamily="18" charset="0"/>
                <a:cs typeface="Times New Roman" panose="02020603050405020304" pitchFamily="18" charset="0"/>
              </a:rPr>
              <a:t>)What is the conclusion of having a high-risk factor? </a:t>
            </a:r>
            <a:endParaRPr lang="en-US" sz="2400" dirty="0"/>
          </a:p>
        </p:txBody>
      </p:sp>
    </p:spTree>
    <p:extLst>
      <p:ext uri="{BB962C8B-B14F-4D97-AF65-F5344CB8AC3E}">
        <p14:creationId xmlns:p14="http://schemas.microsoft.com/office/powerpoint/2010/main" val="337612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AF96-E705-3B8C-EE54-96213F185FD3}"/>
              </a:ext>
            </a:extLst>
          </p:cNvPr>
          <p:cNvSpPr>
            <a:spLocks noGrp="1"/>
          </p:cNvSpPr>
          <p:nvPr>
            <p:ph type="ctrTitle"/>
          </p:nvPr>
        </p:nvSpPr>
        <p:spPr>
          <a:xfrm>
            <a:off x="1507067" y="345440"/>
            <a:ext cx="7766936" cy="762000"/>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sz="3600" b="1" dirty="0">
                <a:solidFill>
                  <a:schemeClr val="tx1"/>
                </a:solidFill>
                <a:cs typeface="Times New Roman" panose="02020603050405020304" pitchFamily="18" charset="0"/>
              </a:rPr>
              <a:t>Data Exploration </a:t>
            </a:r>
          </a:p>
        </p:txBody>
      </p:sp>
      <p:sp>
        <p:nvSpPr>
          <p:cNvPr id="3" name="Subtitle 2">
            <a:extLst>
              <a:ext uri="{FF2B5EF4-FFF2-40B4-BE49-F238E27FC236}">
                <a16:creationId xmlns:a16="http://schemas.microsoft.com/office/drawing/2014/main" id="{25A903E2-2EBC-EB0C-618D-07AA823C7D81}"/>
              </a:ext>
            </a:extLst>
          </p:cNvPr>
          <p:cNvSpPr>
            <a:spLocks noGrp="1"/>
          </p:cNvSpPr>
          <p:nvPr>
            <p:ph type="subTitle" idx="1"/>
          </p:nvPr>
        </p:nvSpPr>
        <p:spPr>
          <a:xfrm>
            <a:off x="1507067" y="1239520"/>
            <a:ext cx="7766936" cy="5110479"/>
          </a:xfrm>
        </p:spPr>
        <p:txBody>
          <a:bodyPr>
            <a:normAutofit lnSpcReduction="10000"/>
          </a:bodyPr>
          <a:lstStyle/>
          <a:p>
            <a:pPr algn="l"/>
            <a:r>
              <a:rPr lang="en-US" sz="2000" b="1" u="sng" dirty="0">
                <a:solidFill>
                  <a:schemeClr val="accent1">
                    <a:lumMod val="75000"/>
                  </a:schemeClr>
                </a:solidFill>
              </a:rPr>
              <a:t>Variable That is dependent </a:t>
            </a:r>
            <a:r>
              <a:rPr lang="en-US" sz="2000" dirty="0">
                <a:solidFill>
                  <a:schemeClr val="accent1">
                    <a:lumMod val="75000"/>
                  </a:schemeClr>
                </a:solidFill>
              </a:rPr>
              <a:t>:                              </a:t>
            </a:r>
          </a:p>
          <a:p>
            <a:pPr marL="285750" indent="-285750" algn="l">
              <a:buFont typeface="Arial" panose="020B0604020202020204" pitchFamily="34" charset="0"/>
              <a:buChar char="•"/>
            </a:pPr>
            <a:r>
              <a:rPr lang="en-US" sz="1800" b="1" dirty="0">
                <a:solidFill>
                  <a:schemeClr val="tx1"/>
                </a:solidFill>
              </a:rPr>
              <a:t>LOW</a:t>
            </a:r>
            <a:r>
              <a:rPr lang="en-US" sz="1800" dirty="0"/>
              <a:t>: </a:t>
            </a:r>
            <a:r>
              <a:rPr lang="en-US" sz="1800" b="0" i="0" dirty="0">
                <a:solidFill>
                  <a:srgbClr val="333333"/>
                </a:solidFill>
                <a:effectLst/>
                <a:latin typeface="Helvetica Neue"/>
              </a:rPr>
              <a:t>Low birth weight </a:t>
            </a:r>
          </a:p>
          <a:p>
            <a:pPr marL="285750" indent="-285750" algn="l">
              <a:buFont typeface="Arial" panose="020B0604020202020204" pitchFamily="34" charset="0"/>
              <a:buChar char="•"/>
            </a:pPr>
            <a:r>
              <a:rPr lang="en-US" sz="1800" dirty="0">
                <a:solidFill>
                  <a:schemeClr val="tx1"/>
                </a:solidFill>
              </a:rPr>
              <a:t>BWT</a:t>
            </a:r>
            <a:r>
              <a:rPr lang="en-US" sz="1800" dirty="0"/>
              <a:t>: Actual Infant birth weight       </a:t>
            </a:r>
          </a:p>
          <a:p>
            <a:pPr algn="l"/>
            <a:r>
              <a:rPr lang="en-US" sz="2000" b="1" u="sng" dirty="0">
                <a:solidFill>
                  <a:schemeClr val="accent1">
                    <a:lumMod val="75000"/>
                  </a:schemeClr>
                </a:solidFill>
              </a:rPr>
              <a:t>The variable that is Independent</a:t>
            </a:r>
            <a:r>
              <a:rPr lang="en-US" sz="2000" dirty="0">
                <a:solidFill>
                  <a:schemeClr val="accent1">
                    <a:lumMod val="75000"/>
                  </a:schemeClr>
                </a:solidFill>
              </a:rPr>
              <a:t>:</a:t>
            </a:r>
          </a:p>
          <a:p>
            <a:pPr marL="285750" indent="-285750" algn="l">
              <a:buFont typeface="Arial" panose="020B0604020202020204" pitchFamily="34" charset="0"/>
              <a:buChar char="•"/>
            </a:pPr>
            <a:r>
              <a:rPr lang="en-US" sz="1800" b="1" i="0" dirty="0">
                <a:solidFill>
                  <a:schemeClr val="tx1"/>
                </a:solidFill>
                <a:effectLst/>
                <a:latin typeface="Helvetica Neue"/>
              </a:rPr>
              <a:t>AGE</a:t>
            </a:r>
            <a:r>
              <a:rPr lang="en-US" sz="1800" b="0" i="0" dirty="0">
                <a:solidFill>
                  <a:srgbClr val="333333"/>
                </a:solidFill>
                <a:effectLst/>
                <a:latin typeface="Helvetica Neue"/>
              </a:rPr>
              <a:t>: The age of the mother</a:t>
            </a:r>
          </a:p>
          <a:p>
            <a:pPr marL="285750" indent="-285750" algn="l">
              <a:buFont typeface="Arial" panose="020B0604020202020204" pitchFamily="34" charset="0"/>
              <a:buChar char="•"/>
            </a:pPr>
            <a:r>
              <a:rPr lang="en-US" sz="1800" b="1" dirty="0">
                <a:solidFill>
                  <a:schemeClr val="tx1"/>
                </a:solidFill>
              </a:rPr>
              <a:t>LWT</a:t>
            </a:r>
            <a:r>
              <a:rPr lang="en-US" sz="1800" dirty="0"/>
              <a:t>: Mothers Weight at last</a:t>
            </a:r>
          </a:p>
          <a:p>
            <a:pPr marL="285750" indent="-285750" algn="l">
              <a:buFont typeface="Arial" panose="020B0604020202020204" pitchFamily="34" charset="0"/>
              <a:buChar char="•"/>
            </a:pPr>
            <a:r>
              <a:rPr lang="en-US" b="1" i="0" dirty="0">
                <a:solidFill>
                  <a:schemeClr val="tx1"/>
                </a:solidFill>
                <a:effectLst/>
                <a:latin typeface="Helvetica Neue"/>
              </a:rPr>
              <a:t>RACE</a:t>
            </a:r>
            <a:r>
              <a:rPr lang="en-US" b="0" i="0" dirty="0">
                <a:solidFill>
                  <a:srgbClr val="333333"/>
                </a:solidFill>
                <a:effectLst/>
                <a:latin typeface="Helvetica Neue"/>
              </a:rPr>
              <a:t>: 1 = White, 2 = Black, 3 = Other</a:t>
            </a:r>
          </a:p>
          <a:p>
            <a:pPr marL="285750" indent="-285750" algn="l">
              <a:buFont typeface="Arial" panose="020B0604020202020204" pitchFamily="34" charset="0"/>
              <a:buChar char="•"/>
            </a:pPr>
            <a:r>
              <a:rPr lang="en-US" b="1" i="0" dirty="0">
                <a:solidFill>
                  <a:schemeClr val="tx1"/>
                </a:solidFill>
                <a:effectLst/>
                <a:latin typeface="Helvetica Neue"/>
              </a:rPr>
              <a:t>SMOKE</a:t>
            </a:r>
            <a:r>
              <a:rPr lang="en-US" b="0" i="0" dirty="0">
                <a:solidFill>
                  <a:srgbClr val="333333"/>
                </a:solidFill>
                <a:effectLst/>
                <a:latin typeface="Helvetica Neue"/>
              </a:rPr>
              <a:t>: Smoking status during pregnancy:1 = Yes, 0 = No</a:t>
            </a:r>
          </a:p>
          <a:p>
            <a:pPr marL="285750" indent="-285750" algn="l">
              <a:buFont typeface="Arial" panose="020B0604020202020204" pitchFamily="34" charset="0"/>
              <a:buChar char="•"/>
            </a:pPr>
            <a:r>
              <a:rPr lang="en-US" b="1" dirty="0">
                <a:solidFill>
                  <a:schemeClr val="tx1"/>
                </a:solidFill>
              </a:rPr>
              <a:t>PTL</a:t>
            </a:r>
            <a:r>
              <a:rPr lang="en-US" dirty="0"/>
              <a:t>: </a:t>
            </a:r>
            <a:r>
              <a:rPr lang="en-US" b="0" i="0" dirty="0">
                <a:solidFill>
                  <a:srgbClr val="333333"/>
                </a:solidFill>
                <a:effectLst/>
                <a:latin typeface="Helvetica Neue"/>
              </a:rPr>
              <a:t>History of premature labor: 0 = None, 1 = One, 2 = two, 3 = three</a:t>
            </a:r>
          </a:p>
          <a:p>
            <a:pPr marL="285750" indent="-285750" algn="l">
              <a:buFont typeface="Arial" panose="020B0604020202020204" pitchFamily="34" charset="0"/>
              <a:buChar char="•"/>
            </a:pPr>
            <a:r>
              <a:rPr lang="en-US" b="1" dirty="0">
                <a:solidFill>
                  <a:schemeClr val="tx1"/>
                </a:solidFill>
                <a:latin typeface="Helvetica Neue"/>
              </a:rPr>
              <a:t>HT</a:t>
            </a:r>
            <a:r>
              <a:rPr lang="en-US" dirty="0">
                <a:solidFill>
                  <a:srgbClr val="333333"/>
                </a:solidFill>
                <a:latin typeface="Helvetica Neue"/>
              </a:rPr>
              <a:t>: </a:t>
            </a:r>
            <a:r>
              <a:rPr lang="en-US" b="0" i="0" dirty="0">
                <a:solidFill>
                  <a:srgbClr val="333333"/>
                </a:solidFill>
                <a:effectLst/>
                <a:latin typeface="Helvetica Neue"/>
              </a:rPr>
              <a:t>History of hypertension: 1 = Yes, 0 = No</a:t>
            </a:r>
          </a:p>
          <a:p>
            <a:pPr marL="285750" indent="-285750" algn="l">
              <a:buFont typeface="Arial" panose="020B0604020202020204" pitchFamily="34" charset="0"/>
              <a:buChar char="•"/>
            </a:pPr>
            <a:r>
              <a:rPr lang="en-US" b="1" i="0" dirty="0">
                <a:solidFill>
                  <a:schemeClr val="tx1"/>
                </a:solidFill>
                <a:effectLst/>
                <a:latin typeface="Helvetica Neue"/>
              </a:rPr>
              <a:t>UI</a:t>
            </a:r>
            <a:r>
              <a:rPr lang="en-US" b="0" i="0" dirty="0">
                <a:solidFill>
                  <a:srgbClr val="333333"/>
                </a:solidFill>
                <a:effectLst/>
                <a:latin typeface="Helvetica Neue"/>
              </a:rPr>
              <a:t>: Uterine irritability: 1 = Yes, 0 = No</a:t>
            </a:r>
          </a:p>
          <a:p>
            <a:pPr marL="285750" indent="-285750" algn="l">
              <a:buFont typeface="Arial" panose="020B0604020202020204" pitchFamily="34" charset="0"/>
              <a:buChar char="•"/>
            </a:pPr>
            <a:r>
              <a:rPr lang="en-US" b="1" i="0" dirty="0">
                <a:solidFill>
                  <a:schemeClr val="tx1"/>
                </a:solidFill>
                <a:effectLst/>
                <a:latin typeface="Helvetica Neue"/>
              </a:rPr>
              <a:t>FTV</a:t>
            </a:r>
            <a:r>
              <a:rPr lang="en-US" b="0" i="0" dirty="0">
                <a:solidFill>
                  <a:srgbClr val="333333"/>
                </a:solidFill>
                <a:effectLst/>
                <a:latin typeface="Helvetica Neue"/>
              </a:rPr>
              <a:t>: Number of physician visits in 1st trimester: 0 = None, 1 = One, … 6 = six</a:t>
            </a:r>
            <a:endParaRPr lang="en-US" dirty="0">
              <a:solidFill>
                <a:srgbClr val="333333"/>
              </a:solidFill>
              <a:latin typeface="Helvetica Neue"/>
            </a:endParaRPr>
          </a:p>
          <a:p>
            <a:pPr algn="l"/>
            <a:endParaRPr lang="en-US" dirty="0">
              <a:solidFill>
                <a:srgbClr val="333333"/>
              </a:solidFill>
              <a:latin typeface="Helvetica Neue"/>
            </a:endParaRPr>
          </a:p>
          <a:p>
            <a:pPr algn="l"/>
            <a:endParaRPr lang="en-US" b="0" i="0" dirty="0">
              <a:solidFill>
                <a:srgbClr val="333333"/>
              </a:solidFill>
              <a:effectLst/>
              <a:latin typeface="Helvetica Neue"/>
            </a:endParaRPr>
          </a:p>
          <a:p>
            <a:pPr algn="l"/>
            <a:endParaRPr lang="en-US" dirty="0"/>
          </a:p>
        </p:txBody>
      </p:sp>
    </p:spTree>
    <p:extLst>
      <p:ext uri="{BB962C8B-B14F-4D97-AF65-F5344CB8AC3E}">
        <p14:creationId xmlns:p14="http://schemas.microsoft.com/office/powerpoint/2010/main" val="207651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0CED-45F0-585C-F56D-AF36866B895C}"/>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rmAutofit fontScale="90000"/>
          </a:bodyPr>
          <a:lstStyle/>
          <a:p>
            <a:r>
              <a:rPr lang="en-US" b="1" dirty="0">
                <a:solidFill>
                  <a:schemeClr val="tx1"/>
                </a:solidFill>
              </a:rPr>
              <a:t>The dataset's "clean" version:</a:t>
            </a:r>
            <a:br>
              <a:rPr lang="en-US" b="1" dirty="0">
                <a:solidFill>
                  <a:schemeClr val="tx1"/>
                </a:solidFill>
              </a:rPr>
            </a:br>
            <a:br>
              <a:rPr lang="en-US" b="1" dirty="0">
                <a:solidFill>
                  <a:schemeClr val="tx1"/>
                </a:solidFill>
              </a:rPr>
            </a:br>
            <a:endParaRPr lang="en-US" b="1" dirty="0">
              <a:solidFill>
                <a:schemeClr val="tx1"/>
              </a:solidFill>
            </a:endParaRPr>
          </a:p>
        </p:txBody>
      </p:sp>
      <p:pic>
        <p:nvPicPr>
          <p:cNvPr id="5" name="Content Placeholder 4">
            <a:extLst>
              <a:ext uri="{FF2B5EF4-FFF2-40B4-BE49-F238E27FC236}">
                <a16:creationId xmlns:a16="http://schemas.microsoft.com/office/drawing/2014/main" id="{33E8D016-D28C-31BA-91E4-68112CC43468}"/>
              </a:ext>
            </a:extLst>
          </p:cNvPr>
          <p:cNvPicPr>
            <a:picLocks noGrp="1" noChangeAspect="1"/>
          </p:cNvPicPr>
          <p:nvPr>
            <p:ph idx="1"/>
          </p:nvPr>
        </p:nvPicPr>
        <p:blipFill>
          <a:blip r:embed="rId2"/>
          <a:stretch>
            <a:fillRect/>
          </a:stretch>
        </p:blipFill>
        <p:spPr>
          <a:xfrm>
            <a:off x="1513840" y="1391920"/>
            <a:ext cx="7528560" cy="425015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120319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B7F2-7127-09F7-4155-CF1EA9C5B4FD}"/>
              </a:ext>
            </a:extLst>
          </p:cNvPr>
          <p:cNvSpPr>
            <a:spLocks noGrp="1"/>
          </p:cNvSpPr>
          <p:nvPr>
            <p:ph type="title"/>
          </p:nvPr>
        </p:nvSpPr>
        <p:spPr>
          <a:xfrm>
            <a:off x="677334" y="447040"/>
            <a:ext cx="8596668" cy="741680"/>
          </a:xfrm>
        </p:spPr>
        <p:txBody>
          <a:bodyPr/>
          <a:lstStyle/>
          <a:p>
            <a:r>
              <a:rPr lang="en-US" dirty="0">
                <a:solidFill>
                  <a:schemeClr val="tx1"/>
                </a:solidFill>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7475A992-8B2E-BF1A-1D75-CFA23FE22BB2}"/>
              </a:ext>
            </a:extLst>
          </p:cNvPr>
          <p:cNvSpPr>
            <a:spLocks noGrp="1"/>
          </p:cNvSpPr>
          <p:nvPr>
            <p:ph idx="1"/>
          </p:nvPr>
        </p:nvSpPr>
        <p:spPr>
          <a:xfrm>
            <a:off x="677334" y="1107440"/>
            <a:ext cx="10366586" cy="4933923"/>
          </a:xfrm>
        </p:spPr>
        <p:txBody>
          <a:bodyPr/>
          <a:lstStyle/>
          <a:p>
            <a:r>
              <a:rPr lang="en-US" dirty="0">
                <a:solidFill>
                  <a:schemeClr val="tx1"/>
                </a:solidFill>
                <a:latin typeface="Times New Roman" panose="02020603050405020304" pitchFamily="18" charset="0"/>
                <a:cs typeface="Times New Roman" panose="02020603050405020304" pitchFamily="18" charset="0"/>
              </a:rPr>
              <a:t>Logistic Regression is a method for fitting a regression curve y = f(x) where y is a categorical variable. </a:t>
            </a:r>
          </a:p>
          <a:p>
            <a:r>
              <a:rPr lang="en-US" dirty="0">
                <a:solidFill>
                  <a:schemeClr val="tx1"/>
                </a:solidFill>
                <a:latin typeface="Times New Roman" panose="02020603050405020304" pitchFamily="18" charset="0"/>
                <a:cs typeface="Times New Roman" panose="02020603050405020304" pitchFamily="18" charset="0"/>
              </a:rPr>
              <a:t>The function used is </a:t>
            </a:r>
            <a:r>
              <a:rPr lang="en-US" dirty="0" err="1">
                <a:solidFill>
                  <a:schemeClr val="tx1"/>
                </a:solidFill>
                <a:latin typeface="Times New Roman" panose="02020603050405020304" pitchFamily="18" charset="0"/>
                <a:cs typeface="Times New Roman" panose="02020603050405020304" pitchFamily="18" charset="0"/>
              </a:rPr>
              <a:t>glm</a:t>
            </a:r>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The dataset is cleaned using the Tibble function.</a:t>
            </a: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EF6276-79A2-B747-0CBC-3F6D82B4598B}"/>
              </a:ext>
            </a:extLst>
          </p:cNvPr>
          <p:cNvPicPr>
            <a:picLocks noChangeAspect="1"/>
          </p:cNvPicPr>
          <p:nvPr/>
        </p:nvPicPr>
        <p:blipFill>
          <a:blip r:embed="rId2"/>
          <a:stretch>
            <a:fillRect/>
          </a:stretch>
        </p:blipFill>
        <p:spPr>
          <a:xfrm>
            <a:off x="1148080" y="2844800"/>
            <a:ext cx="6820251" cy="2570480"/>
          </a:xfrm>
          <a:prstGeom prst="rect">
            <a:avLst/>
          </a:prstGeom>
        </p:spPr>
      </p:pic>
    </p:spTree>
    <p:extLst>
      <p:ext uri="{BB962C8B-B14F-4D97-AF65-F5344CB8AC3E}">
        <p14:creationId xmlns:p14="http://schemas.microsoft.com/office/powerpoint/2010/main" val="239333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FD35-05A0-1D1A-2137-A128101953C6}"/>
              </a:ext>
            </a:extLst>
          </p:cNvPr>
          <p:cNvSpPr>
            <a:spLocks noGrp="1"/>
          </p:cNvSpPr>
          <p:nvPr>
            <p:ph type="title"/>
          </p:nvPr>
        </p:nvSpPr>
        <p:spPr>
          <a:xfrm>
            <a:off x="675065" y="609600"/>
            <a:ext cx="2930518" cy="1320800"/>
          </a:xfrm>
        </p:spPr>
        <p:txBody>
          <a:bodyPr anchor="ctr">
            <a:normAutofit/>
          </a:bodyPr>
          <a:lstStyle/>
          <a:p>
            <a:r>
              <a:rPr lang="en-US" dirty="0">
                <a:solidFill>
                  <a:schemeClr val="tx1"/>
                </a:solidFill>
                <a:latin typeface="Times New Roman" panose="02020603050405020304" pitchFamily="18" charset="0"/>
                <a:cs typeface="Times New Roman" panose="02020603050405020304" pitchFamily="18" charset="0"/>
              </a:rPr>
              <a:t>Scatter Plot</a:t>
            </a:r>
          </a:p>
        </p:txBody>
      </p:sp>
      <p:sp>
        <p:nvSpPr>
          <p:cNvPr id="3" name="Content Placeholder 2">
            <a:extLst>
              <a:ext uri="{FF2B5EF4-FFF2-40B4-BE49-F238E27FC236}">
                <a16:creationId xmlns:a16="http://schemas.microsoft.com/office/drawing/2014/main" id="{F6075E0F-B134-852B-FE4D-94FB1F4230FC}"/>
              </a:ext>
            </a:extLst>
          </p:cNvPr>
          <p:cNvSpPr>
            <a:spLocks noGrp="1"/>
          </p:cNvSpPr>
          <p:nvPr>
            <p:ph idx="1"/>
          </p:nvPr>
        </p:nvSpPr>
        <p:spPr>
          <a:xfrm>
            <a:off x="671361" y="2160589"/>
            <a:ext cx="2930517" cy="3880773"/>
          </a:xfrm>
        </p:spPr>
        <p:txBody>
          <a:bodyPr>
            <a:normAutofit/>
          </a:bodyPr>
          <a:lstStyle/>
          <a:p>
            <a:r>
              <a:rPr lang="en-US" dirty="0">
                <a:latin typeface="Times New Roman" panose="02020603050405020304" pitchFamily="18" charset="0"/>
                <a:cs typeface="Times New Roman" panose="02020603050405020304" pitchFamily="18" charset="0"/>
              </a:rPr>
              <a:t>A combination of scatterplot and correlations are obtained by implementing </a:t>
            </a:r>
            <a:r>
              <a:rPr lang="en-US" dirty="0" err="1">
                <a:latin typeface="Times New Roman" panose="02020603050405020304" pitchFamily="18" charset="0"/>
                <a:cs typeface="Times New Roman" panose="02020603050405020304" pitchFamily="18" charset="0"/>
              </a:rPr>
              <a:t>GGally</a:t>
            </a:r>
            <a:r>
              <a:rPr lang="en-US" dirty="0">
                <a:latin typeface="Times New Roman" panose="02020603050405020304" pitchFamily="18" charset="0"/>
                <a:cs typeface="Times New Roman" panose="02020603050405020304" pitchFamily="18" charset="0"/>
              </a:rPr>
              <a:t> library and </a:t>
            </a:r>
            <a:r>
              <a:rPr lang="en-US" dirty="0" err="1">
                <a:latin typeface="Times New Roman" panose="02020603050405020304" pitchFamily="18" charset="0"/>
                <a:cs typeface="Times New Roman" panose="02020603050405020304" pitchFamily="18" charset="0"/>
              </a:rPr>
              <a:t>ggscatmat</a:t>
            </a:r>
            <a:r>
              <a:rPr lang="en-US" dirty="0">
                <a:latin typeface="Times New Roman" panose="02020603050405020304" pitchFamily="18" charset="0"/>
                <a:cs typeface="Times New Roman" panose="02020603050405020304" pitchFamily="18" charset="0"/>
              </a:rPr>
              <a:t> ( ) function and a simple </a:t>
            </a:r>
            <a:r>
              <a:rPr lang="en-US" dirty="0" err="1">
                <a:latin typeface="Times New Roman" panose="02020603050405020304" pitchFamily="18" charset="0"/>
                <a:cs typeface="Times New Roman" panose="02020603050405020304" pitchFamily="18" charset="0"/>
              </a:rPr>
              <a:t>ggplot</a:t>
            </a:r>
            <a:r>
              <a:rPr lang="en-US" dirty="0">
                <a:latin typeface="Times New Roman" panose="02020603050405020304" pitchFamily="18" charset="0"/>
                <a:cs typeface="Times New Roman" panose="02020603050405020304" pitchFamily="18" charset="0"/>
              </a:rPr>
              <a:t> to show the relation between Age and Low birth weight.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descr="Scatter chart&#10;&#10;Description automatically generated with medium confidence">
            <a:extLst>
              <a:ext uri="{FF2B5EF4-FFF2-40B4-BE49-F238E27FC236}">
                <a16:creationId xmlns:a16="http://schemas.microsoft.com/office/drawing/2014/main" id="{46261EBB-AEB0-D0EC-0613-194F63623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891" y="609600"/>
            <a:ext cx="5256053" cy="2601747"/>
          </a:xfrm>
          <a:prstGeom prst="rect">
            <a:avLst/>
          </a:prstGeom>
        </p:spPr>
      </p:pic>
      <p:pic>
        <p:nvPicPr>
          <p:cNvPr id="5" name="Picture 4" descr="Chart&#10;&#10;Description automatically generated">
            <a:extLst>
              <a:ext uri="{FF2B5EF4-FFF2-40B4-BE49-F238E27FC236}">
                <a16:creationId xmlns:a16="http://schemas.microsoft.com/office/drawing/2014/main" id="{870968E2-E617-EBAA-637B-9C8910C76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906" y="3439020"/>
            <a:ext cx="2812025" cy="2602341"/>
          </a:xfrm>
          <a:prstGeom prst="rect">
            <a:avLst/>
          </a:prstGeom>
        </p:spPr>
      </p:pic>
    </p:spTree>
    <p:extLst>
      <p:ext uri="{BB962C8B-B14F-4D97-AF65-F5344CB8AC3E}">
        <p14:creationId xmlns:p14="http://schemas.microsoft.com/office/powerpoint/2010/main" val="141307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7A9B-3F4C-412E-3806-92AF67B342C9}"/>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dirty="0">
                <a:solidFill>
                  <a:schemeClr val="tx1"/>
                </a:solidFill>
                <a:latin typeface="Times New Roman" panose="02020603050405020304" pitchFamily="18" charset="0"/>
                <a:cs typeface="Times New Roman" panose="02020603050405020304" pitchFamily="18" charset="0"/>
              </a:rPr>
              <a:t>Logistic Regression for Simple models</a:t>
            </a:r>
          </a:p>
        </p:txBody>
      </p:sp>
      <p:sp>
        <p:nvSpPr>
          <p:cNvPr id="3" name="Content Placeholder 2">
            <a:extLst>
              <a:ext uri="{FF2B5EF4-FFF2-40B4-BE49-F238E27FC236}">
                <a16:creationId xmlns:a16="http://schemas.microsoft.com/office/drawing/2014/main" id="{CDE83EFF-8B0C-3FFF-DF02-18AA61AB6869}"/>
              </a:ext>
            </a:extLst>
          </p:cNvPr>
          <p:cNvSpPr>
            <a:spLocks noGrp="1"/>
          </p:cNvSpPr>
          <p:nvPr>
            <p:ph idx="1"/>
          </p:nvPr>
        </p:nvSpPr>
        <p:spPr>
          <a:xfrm>
            <a:off x="671361" y="2160589"/>
            <a:ext cx="2930517" cy="3880773"/>
          </a:xfrm>
        </p:spPr>
        <p:txBody>
          <a:bodyPr>
            <a:normAutofit/>
          </a:bodyPr>
          <a:lstStyle/>
          <a:p>
            <a:r>
              <a:rPr lang="en-US" dirty="0">
                <a:latin typeface="Times New Roman" panose="02020603050405020304" pitchFamily="18" charset="0"/>
                <a:cs typeface="Times New Roman" panose="02020603050405020304" pitchFamily="18" charset="0"/>
              </a:rPr>
              <a:t>A simple logistic regression for each of the variable is performed and the summary of each variable is obtained.</a:t>
            </a:r>
          </a:p>
          <a:p>
            <a:r>
              <a:rPr lang="en-US" dirty="0">
                <a:latin typeface="Times New Roman" panose="02020603050405020304" pitchFamily="18" charset="0"/>
                <a:cs typeface="Times New Roman" panose="02020603050405020304" pitchFamily="18" charset="0"/>
              </a:rPr>
              <a:t>Using the performance function, comparison of two models are made and the efficiency is obtained.</a:t>
            </a:r>
          </a:p>
        </p:txBody>
      </p:sp>
      <p:pic>
        <p:nvPicPr>
          <p:cNvPr id="7" name="Picture 6" descr="Table&#10;&#10;Description automatically generated">
            <a:extLst>
              <a:ext uri="{FF2B5EF4-FFF2-40B4-BE49-F238E27FC236}">
                <a16:creationId xmlns:a16="http://schemas.microsoft.com/office/drawing/2014/main" id="{88138728-A4DB-E4D4-3E9F-AD2A94A37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37" y="758477"/>
            <a:ext cx="5421162" cy="2303992"/>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D8F576C6-E2F6-4561-F227-5A80803AE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338" y="3439021"/>
            <a:ext cx="5238862" cy="2602341"/>
          </a:xfrm>
          <a:prstGeom prst="rect">
            <a:avLst/>
          </a:prstGeom>
        </p:spPr>
      </p:pic>
    </p:spTree>
    <p:extLst>
      <p:ext uri="{BB962C8B-B14F-4D97-AF65-F5344CB8AC3E}">
        <p14:creationId xmlns:p14="http://schemas.microsoft.com/office/powerpoint/2010/main" val="190068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D8C9-DE1B-AAF2-FE4F-AE59146C0913}"/>
              </a:ext>
            </a:extLst>
          </p:cNvPr>
          <p:cNvSpPr>
            <a:spLocks noGrp="1"/>
          </p:cNvSpPr>
          <p:nvPr>
            <p:ph type="title"/>
          </p:nvPr>
        </p:nvSpPr>
        <p:spPr>
          <a:xfrm>
            <a:off x="677334" y="355600"/>
            <a:ext cx="8596668" cy="690880"/>
          </a:xfrm>
        </p:spPr>
        <p:txBody>
          <a:bodyPr/>
          <a:lstStyle/>
          <a:p>
            <a:r>
              <a:rPr lang="en-US" dirty="0">
                <a:solidFill>
                  <a:schemeClr val="tx1"/>
                </a:solidFill>
                <a:latin typeface="Times New Roman" panose="02020603050405020304" pitchFamily="18" charset="0"/>
                <a:cs typeface="Times New Roman" panose="02020603050405020304" pitchFamily="18" charset="0"/>
              </a:rPr>
              <a:t>Logistic Regression for Multivariate models</a:t>
            </a:r>
          </a:p>
        </p:txBody>
      </p:sp>
      <p:sp>
        <p:nvSpPr>
          <p:cNvPr id="3" name="Content Placeholder 2">
            <a:extLst>
              <a:ext uri="{FF2B5EF4-FFF2-40B4-BE49-F238E27FC236}">
                <a16:creationId xmlns:a16="http://schemas.microsoft.com/office/drawing/2014/main" id="{B44C2761-C603-6466-E08E-B00DC442381F}"/>
              </a:ext>
            </a:extLst>
          </p:cNvPr>
          <p:cNvSpPr>
            <a:spLocks noGrp="1"/>
          </p:cNvSpPr>
          <p:nvPr>
            <p:ph idx="1"/>
          </p:nvPr>
        </p:nvSpPr>
        <p:spPr>
          <a:xfrm>
            <a:off x="677334" y="1046480"/>
            <a:ext cx="9594426" cy="5455919"/>
          </a:xfrm>
        </p:spPr>
        <p:txBody>
          <a:bodyPr/>
          <a:lstStyle/>
          <a:p>
            <a:r>
              <a:rPr lang="en-US" dirty="0">
                <a:latin typeface="Times New Roman" panose="02020603050405020304" pitchFamily="18" charset="0"/>
                <a:cs typeface="Times New Roman" panose="02020603050405020304" pitchFamily="18" charset="0"/>
              </a:rPr>
              <a:t>Few Logistic comparisons are made with the main variables after removing the minor effects that don’t affect the birth rate much and then comparison is done between them.</a:t>
            </a:r>
          </a:p>
          <a:p>
            <a:r>
              <a:rPr lang="en-US" dirty="0">
                <a:latin typeface="Times New Roman" panose="02020603050405020304" pitchFamily="18" charset="0"/>
                <a:cs typeface="Times New Roman" panose="02020603050405020304" pitchFamily="18" charset="0"/>
              </a:rPr>
              <a:t>Here the factors Age and Weight, Age and Smoking, Weight and Smoking are used, and the fit models are compared and tested using Likelihood Ratio Test.</a:t>
            </a:r>
          </a:p>
          <a:p>
            <a:r>
              <a:rPr lang="en-US" dirty="0">
                <a:latin typeface="Times New Roman" panose="02020603050405020304" pitchFamily="18" charset="0"/>
                <a:cs typeface="Times New Roman" panose="02020603050405020304" pitchFamily="18" charset="0"/>
              </a:rPr>
              <a:t>As we can see here </a:t>
            </a:r>
            <a:r>
              <a:rPr lang="en-US" dirty="0" err="1">
                <a:latin typeface="Times New Roman" panose="02020603050405020304" pitchFamily="18" charset="0"/>
                <a:cs typeface="Times New Roman" panose="02020603050405020304" pitchFamily="18" charset="0"/>
              </a:rPr>
              <a:t>anova</a:t>
            </a:r>
            <a:r>
              <a:rPr lang="en-US" dirty="0">
                <a:latin typeface="Times New Roman" panose="02020603050405020304" pitchFamily="18" charset="0"/>
                <a:cs typeface="Times New Roman" panose="02020603050405020304" pitchFamily="18" charset="0"/>
              </a:rPr>
              <a:t> is used to test the level of changes between the original fit model and the model with Weight and Smoking.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DF5379-283A-A9F6-6CC0-867CBCC64A1C}"/>
              </a:ext>
            </a:extLst>
          </p:cNvPr>
          <p:cNvPicPr>
            <a:picLocks noChangeAspect="1"/>
          </p:cNvPicPr>
          <p:nvPr/>
        </p:nvPicPr>
        <p:blipFill>
          <a:blip r:embed="rId2"/>
          <a:stretch>
            <a:fillRect/>
          </a:stretch>
        </p:blipFill>
        <p:spPr>
          <a:xfrm>
            <a:off x="1638740" y="3429000"/>
            <a:ext cx="7671614" cy="2079079"/>
          </a:xfrm>
          <a:prstGeom prst="rect">
            <a:avLst/>
          </a:prstGeom>
        </p:spPr>
      </p:pic>
    </p:spTree>
    <p:extLst>
      <p:ext uri="{BB962C8B-B14F-4D97-AF65-F5344CB8AC3E}">
        <p14:creationId xmlns:p14="http://schemas.microsoft.com/office/powerpoint/2010/main" val="1065996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CD5FDCE0E1874BA61A6DA7B84A0EB3" ma:contentTypeVersion="2" ma:contentTypeDescription="Create a new document." ma:contentTypeScope="" ma:versionID="90ad957410cdf04b6ae788fe0e310573">
  <xsd:schema xmlns:xsd="http://www.w3.org/2001/XMLSchema" xmlns:xs="http://www.w3.org/2001/XMLSchema" xmlns:p="http://schemas.microsoft.com/office/2006/metadata/properties" xmlns:ns3="50cad89d-e812-4259-aeea-7081872d7ca7" targetNamespace="http://schemas.microsoft.com/office/2006/metadata/properties" ma:root="true" ma:fieldsID="f322a996ecaffd907ccb9d7c129dfc26" ns3:_="">
    <xsd:import namespace="50cad89d-e812-4259-aeea-7081872d7ca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cad89d-e812-4259-aeea-7081872d7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28CD3C-2E6C-4E92-97A8-05E44E21AC6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0cad89d-e812-4259-aeea-7081872d7ca7"/>
    <ds:schemaRef ds:uri="http://www.w3.org/XML/1998/namespace"/>
    <ds:schemaRef ds:uri="http://purl.org/dc/dcmitype/"/>
  </ds:schemaRefs>
</ds:datastoreItem>
</file>

<file path=customXml/itemProps2.xml><?xml version="1.0" encoding="utf-8"?>
<ds:datastoreItem xmlns:ds="http://schemas.openxmlformats.org/officeDocument/2006/customXml" ds:itemID="{9577E57F-1D0A-4A26-AFC1-12270125DB3B}">
  <ds:schemaRefs>
    <ds:schemaRef ds:uri="http://schemas.microsoft.com/sharepoint/v3/contenttype/forms"/>
  </ds:schemaRefs>
</ds:datastoreItem>
</file>

<file path=customXml/itemProps3.xml><?xml version="1.0" encoding="utf-8"?>
<ds:datastoreItem xmlns:ds="http://schemas.openxmlformats.org/officeDocument/2006/customXml" ds:itemID="{AFED9DB0-4957-4164-B69F-701702B6A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cad89d-e812-4259-aeea-7081872d7c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407</TotalTime>
  <Words>936</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 Neue</vt:lpstr>
      <vt:lpstr>Times New Roman</vt:lpstr>
      <vt:lpstr>Trebuchet MS</vt:lpstr>
      <vt:lpstr>Wingdings 3</vt:lpstr>
      <vt:lpstr>Facet</vt:lpstr>
      <vt:lpstr>Finding Maternal Risk Factors for Low-Birth Weight Delivery Using Machine Learning</vt:lpstr>
      <vt:lpstr>Abstract</vt:lpstr>
      <vt:lpstr>Questions on Focus </vt:lpstr>
      <vt:lpstr>Data Exploration </vt:lpstr>
      <vt:lpstr>The dataset's "clean" version:  </vt:lpstr>
      <vt:lpstr>Logistic Regression</vt:lpstr>
      <vt:lpstr>Scatter Plot</vt:lpstr>
      <vt:lpstr>Logistic Regression for Simple models</vt:lpstr>
      <vt:lpstr>Logistic Regression for Multivariate models</vt:lpstr>
      <vt:lpstr>Logistic Regression for Final Model</vt:lpstr>
      <vt:lpstr>Parameters Estimates</vt:lpstr>
      <vt:lpstr>Plot focusing on Mother’s Weight and Smoking Habit</vt:lpstr>
      <vt:lpstr>Create bagged trees by letting mtry=6.  The default is to use 25 trees.  </vt:lpstr>
      <vt:lpstr>Test Vs Trained Result </vt:lpstr>
      <vt:lpstr>Random Forest:</vt:lpstr>
      <vt:lpstr> Tune the Model </vt:lpstr>
      <vt:lpstr>   From the results, we can see that the simulation that provided the lowest test mean squared error (MSE) utilized 499 trees.  We can also see that the root mean squared error of that model was 0.018 and the test vs training result is 0.041. This can be thought of as the average difference between the expected and observed values for BWT.      </vt:lpstr>
      <vt:lpstr>This function produces the following plot, which displays the number of predictors used at each split when building the trees on the x-axis and the out-of-bag estimated error on the y-axis: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Maternal Risk Factors for Low-Birth Weight Delivery Using Machine Learning</dc:title>
  <dc:creator>Aniritha Tharun Krishnakanth</dc:creator>
  <cp:lastModifiedBy>Shwetha Srinivasan</cp:lastModifiedBy>
  <cp:revision>11</cp:revision>
  <dcterms:created xsi:type="dcterms:W3CDTF">2022-12-08T23:36:16Z</dcterms:created>
  <dcterms:modified xsi:type="dcterms:W3CDTF">2022-12-09T07:26:26Z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0x010100D8CD5FDCE0E1874BA61A6DA7B84A0EB3</vt:lpwstr>
  </property>
</Properties>
</file>