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71" r:id="rId12"/>
    <p:sldId id="266" r:id="rId13"/>
    <p:sldId id="272" r:id="rId14"/>
    <p:sldId id="273" r:id="rId15"/>
    <p:sldId id="267" r:id="rId16"/>
    <p:sldId id="268" r:id="rId17"/>
    <p:sldId id="269" r:id="rId18"/>
    <p:sldId id="270"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Nunito"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806CE5-FD1D-4CD0-8828-14919788997E}" v="6" dt="2023-12-01T19:00:38.2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wetha Srinivasan" userId="ca7bc53fd27e52a0" providerId="LiveId" clId="{01806CE5-FD1D-4CD0-8828-14919788997E}"/>
    <pc:docChg chg="custSel addSld modSld">
      <pc:chgData name="Shwetha Srinivasan" userId="ca7bc53fd27e52a0" providerId="LiveId" clId="{01806CE5-FD1D-4CD0-8828-14919788997E}" dt="2023-12-01T19:01:00.662" v="81" actId="14100"/>
      <pc:docMkLst>
        <pc:docMk/>
      </pc:docMkLst>
      <pc:sldChg chg="modSp mod">
        <pc:chgData name="Shwetha Srinivasan" userId="ca7bc53fd27e52a0" providerId="LiveId" clId="{01806CE5-FD1D-4CD0-8828-14919788997E}" dt="2023-12-01T18:49:52.879" v="12" actId="27636"/>
        <pc:sldMkLst>
          <pc:docMk/>
          <pc:sldMk cId="0" sldId="259"/>
        </pc:sldMkLst>
        <pc:spChg chg="mod">
          <ac:chgData name="Shwetha Srinivasan" userId="ca7bc53fd27e52a0" providerId="LiveId" clId="{01806CE5-FD1D-4CD0-8828-14919788997E}" dt="2023-12-01T18:49:52.879" v="12" actId="27636"/>
          <ac:spMkLst>
            <pc:docMk/>
            <pc:sldMk cId="0" sldId="259"/>
            <ac:spMk id="147" creationId="{00000000-0000-0000-0000-000000000000}"/>
          </ac:spMkLst>
        </pc:spChg>
      </pc:sldChg>
      <pc:sldChg chg="modSp mod">
        <pc:chgData name="Shwetha Srinivasan" userId="ca7bc53fd27e52a0" providerId="LiveId" clId="{01806CE5-FD1D-4CD0-8828-14919788997E}" dt="2023-12-01T18:49:52.903" v="13" actId="27636"/>
        <pc:sldMkLst>
          <pc:docMk/>
          <pc:sldMk cId="0" sldId="262"/>
        </pc:sldMkLst>
        <pc:spChg chg="mod">
          <ac:chgData name="Shwetha Srinivasan" userId="ca7bc53fd27e52a0" providerId="LiveId" clId="{01806CE5-FD1D-4CD0-8828-14919788997E}" dt="2023-12-01T18:49:52.903" v="13" actId="27636"/>
          <ac:spMkLst>
            <pc:docMk/>
            <pc:sldMk cId="0" sldId="262"/>
            <ac:spMk id="165" creationId="{00000000-0000-0000-0000-000000000000}"/>
          </ac:spMkLst>
        </pc:spChg>
      </pc:sldChg>
      <pc:sldChg chg="modSp mod">
        <pc:chgData name="Shwetha Srinivasan" userId="ca7bc53fd27e52a0" providerId="LiveId" clId="{01806CE5-FD1D-4CD0-8828-14919788997E}" dt="2023-12-01T18:49:52.853" v="11" actId="27636"/>
        <pc:sldMkLst>
          <pc:docMk/>
          <pc:sldMk cId="0" sldId="270"/>
        </pc:sldMkLst>
        <pc:spChg chg="mod">
          <ac:chgData name="Shwetha Srinivasan" userId="ca7bc53fd27e52a0" providerId="LiveId" clId="{01806CE5-FD1D-4CD0-8828-14919788997E}" dt="2023-12-01T18:49:52.853" v="11" actId="27636"/>
          <ac:spMkLst>
            <pc:docMk/>
            <pc:sldMk cId="0" sldId="270"/>
            <ac:spMk id="222" creationId="{00000000-0000-0000-0000-000000000000}"/>
          </ac:spMkLst>
        </pc:spChg>
      </pc:sldChg>
      <pc:sldChg chg="addSp delSp modSp new mod">
        <pc:chgData name="Shwetha Srinivasan" userId="ca7bc53fd27e52a0" providerId="LiveId" clId="{01806CE5-FD1D-4CD0-8828-14919788997E}" dt="2023-12-01T18:50:41.259" v="26" actId="14100"/>
        <pc:sldMkLst>
          <pc:docMk/>
          <pc:sldMk cId="1317390785" sldId="271"/>
        </pc:sldMkLst>
        <pc:spChg chg="del mod">
          <ac:chgData name="Shwetha Srinivasan" userId="ca7bc53fd27e52a0" providerId="LiveId" clId="{01806CE5-FD1D-4CD0-8828-14919788997E}" dt="2023-12-01T18:49:07.838" v="6" actId="21"/>
          <ac:spMkLst>
            <pc:docMk/>
            <pc:sldMk cId="1317390785" sldId="271"/>
            <ac:spMk id="2" creationId="{32BF984C-A2C7-5055-FC7D-DE146F4D66FE}"/>
          </ac:spMkLst>
        </pc:spChg>
        <pc:spChg chg="mod">
          <ac:chgData name="Shwetha Srinivasan" userId="ca7bc53fd27e52a0" providerId="LiveId" clId="{01806CE5-FD1D-4CD0-8828-14919788997E}" dt="2023-12-01T18:49:16.297" v="9" actId="5793"/>
          <ac:spMkLst>
            <pc:docMk/>
            <pc:sldMk cId="1317390785" sldId="271"/>
            <ac:spMk id="3" creationId="{8CAD7098-DFBF-639F-6717-D5EA649C42E3}"/>
          </ac:spMkLst>
        </pc:spChg>
        <pc:picChg chg="add mod">
          <ac:chgData name="Shwetha Srinivasan" userId="ca7bc53fd27e52a0" providerId="LiveId" clId="{01806CE5-FD1D-4CD0-8828-14919788997E}" dt="2023-12-01T18:50:41.259" v="26" actId="14100"/>
          <ac:picMkLst>
            <pc:docMk/>
            <pc:sldMk cId="1317390785" sldId="271"/>
            <ac:picMk id="5" creationId="{2281F46D-1B96-7045-7F69-9BEA52588A23}"/>
          </ac:picMkLst>
        </pc:picChg>
        <pc:picChg chg="add mod">
          <ac:chgData name="Shwetha Srinivasan" userId="ca7bc53fd27e52a0" providerId="LiveId" clId="{01806CE5-FD1D-4CD0-8828-14919788997E}" dt="2023-12-01T18:50:33.359" v="24" actId="14100"/>
          <ac:picMkLst>
            <pc:docMk/>
            <pc:sldMk cId="1317390785" sldId="271"/>
            <ac:picMk id="7" creationId="{FB4F3968-B909-58DF-0844-80DE90D8D5D1}"/>
          </ac:picMkLst>
        </pc:picChg>
      </pc:sldChg>
      <pc:sldChg chg="addSp delSp modSp new mod">
        <pc:chgData name="Shwetha Srinivasan" userId="ca7bc53fd27e52a0" providerId="LiveId" clId="{01806CE5-FD1D-4CD0-8828-14919788997E}" dt="2023-12-01T19:01:00.662" v="81" actId="14100"/>
        <pc:sldMkLst>
          <pc:docMk/>
          <pc:sldMk cId="4003361221" sldId="272"/>
        </pc:sldMkLst>
        <pc:spChg chg="del">
          <ac:chgData name="Shwetha Srinivasan" userId="ca7bc53fd27e52a0" providerId="LiveId" clId="{01806CE5-FD1D-4CD0-8828-14919788997E}" dt="2023-12-01T18:51:54.321" v="28" actId="21"/>
          <ac:spMkLst>
            <pc:docMk/>
            <pc:sldMk cId="4003361221" sldId="272"/>
            <ac:spMk id="2" creationId="{2FC71456-4BC5-84A2-D09F-64E496E83A99}"/>
          </ac:spMkLst>
        </pc:spChg>
        <pc:spChg chg="del mod">
          <ac:chgData name="Shwetha Srinivasan" userId="ca7bc53fd27e52a0" providerId="LiveId" clId="{01806CE5-FD1D-4CD0-8828-14919788997E}" dt="2023-12-01T19:00:25.216" v="73" actId="21"/>
          <ac:spMkLst>
            <pc:docMk/>
            <pc:sldMk cId="4003361221" sldId="272"/>
            <ac:spMk id="3" creationId="{4841C5F3-3D15-BD59-BA9A-B1FEDB089C73}"/>
          </ac:spMkLst>
        </pc:spChg>
        <pc:picChg chg="add mod">
          <ac:chgData name="Shwetha Srinivasan" userId="ca7bc53fd27e52a0" providerId="LiveId" clId="{01806CE5-FD1D-4CD0-8828-14919788997E}" dt="2023-12-01T18:57:04.130" v="47" actId="14100"/>
          <ac:picMkLst>
            <pc:docMk/>
            <pc:sldMk cId="4003361221" sldId="272"/>
            <ac:picMk id="5" creationId="{BCAC5610-5C7B-D8CC-07B0-6A8BD2AA7FD6}"/>
          </ac:picMkLst>
        </pc:picChg>
        <pc:picChg chg="add del mod">
          <ac:chgData name="Shwetha Srinivasan" userId="ca7bc53fd27e52a0" providerId="LiveId" clId="{01806CE5-FD1D-4CD0-8828-14919788997E}" dt="2023-12-01T19:00:20.688" v="72" actId="21"/>
          <ac:picMkLst>
            <pc:docMk/>
            <pc:sldMk cId="4003361221" sldId="272"/>
            <ac:picMk id="6" creationId="{96227FA4-2133-A670-AAFD-557F2EE787C0}"/>
          </ac:picMkLst>
        </pc:picChg>
        <pc:picChg chg="add mod">
          <ac:chgData name="Shwetha Srinivasan" userId="ca7bc53fd27e52a0" providerId="LiveId" clId="{01806CE5-FD1D-4CD0-8828-14919788997E}" dt="2023-12-01T19:01:00.662" v="81" actId="14100"/>
          <ac:picMkLst>
            <pc:docMk/>
            <pc:sldMk cId="4003361221" sldId="272"/>
            <ac:picMk id="8" creationId="{D47BA85B-3B1C-A1C9-15D5-E5B8357AC082}"/>
          </ac:picMkLst>
        </pc:picChg>
      </pc:sldChg>
      <pc:sldChg chg="addSp delSp modSp new mod">
        <pc:chgData name="Shwetha Srinivasan" userId="ca7bc53fd27e52a0" providerId="LiveId" clId="{01806CE5-FD1D-4CD0-8828-14919788997E}" dt="2023-12-01T18:59:00.347" v="69" actId="14100"/>
        <pc:sldMkLst>
          <pc:docMk/>
          <pc:sldMk cId="3009271031" sldId="273"/>
        </pc:sldMkLst>
        <pc:spChg chg="del mod">
          <ac:chgData name="Shwetha Srinivasan" userId="ca7bc53fd27e52a0" providerId="LiveId" clId="{01806CE5-FD1D-4CD0-8828-14919788997E}" dt="2023-12-01T18:58:02.438" v="54" actId="21"/>
          <ac:spMkLst>
            <pc:docMk/>
            <pc:sldMk cId="3009271031" sldId="273"/>
            <ac:spMk id="2" creationId="{1B70DD2F-1EB9-CF7E-AA5F-8CABFCA18320}"/>
          </ac:spMkLst>
        </pc:spChg>
        <pc:spChg chg="mod">
          <ac:chgData name="Shwetha Srinivasan" userId="ca7bc53fd27e52a0" providerId="LiveId" clId="{01806CE5-FD1D-4CD0-8828-14919788997E}" dt="2023-12-01T18:58:28.141" v="59" actId="5793"/>
          <ac:spMkLst>
            <pc:docMk/>
            <pc:sldMk cId="3009271031" sldId="273"/>
            <ac:spMk id="3" creationId="{4A981D69-949B-A785-A8C2-D69C2F6EA9E7}"/>
          </ac:spMkLst>
        </pc:spChg>
        <pc:picChg chg="add mod">
          <ac:chgData name="Shwetha Srinivasan" userId="ca7bc53fd27e52a0" providerId="LiveId" clId="{01806CE5-FD1D-4CD0-8828-14919788997E}" dt="2023-12-01T18:59:00.347" v="69" actId="14100"/>
          <ac:picMkLst>
            <pc:docMk/>
            <pc:sldMk cId="3009271031" sldId="273"/>
            <ac:picMk id="5" creationId="{1CC9F414-14EA-156C-47A1-A42A67A3B25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9ff26f5e0b_0_19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9ff26f5e0b_0_19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01182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9ff26f5e0b_0_1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9ff26f5e0b_0_1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9ff26f5e0b_0_19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9ff26f5e0b_0_1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9ff26f5e0b_0_19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9ff26f5e0b_0_19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9ff26f5e0b_0_19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9ff26f5e0b_0_1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9ff26f5e0b_0_19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9ff26f5e0b_0_19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9ff26f5e0b_0_14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9ff26f5e0b_0_1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9ff26f5e0b_0_18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9ff26f5e0b_0_18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9ff26f5e0b_0_18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9ff26f5e0b_0_18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9ff26f5e0b_0_18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9ff26f5e0b_0_18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9ff26f5e0b_0_19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9ff26f5e0b_0_19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9ff26f5e0b_0_1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9ff26f5e0b_0_1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9ff26f5e0b_0_19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9ff26f5e0b_0_19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9ff26f5e0b_0_19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9ff26f5e0b_0_1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hyperlink" Target="https://r4ds.had.co.nz/data-visualisation.html" TargetMode="External"/><Relationship Id="rId3" Type="http://schemas.openxmlformats.org/officeDocument/2006/relationships/hyperlink" Target="https://digitalcommons.iwu.edu/econ_honproj/108" TargetMode="External"/><Relationship Id="rId7" Type="http://schemas.openxmlformats.org/officeDocument/2006/relationships/hyperlink" Target="https://spark.apache.org/docs/latest/api/python/index.html%20"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s://www.kaggle.com/datasets/maureenada/video-games-sales%20" TargetMode="External"/><Relationship Id="rId5" Type="http://schemas.openxmlformats.org/officeDocument/2006/relationships/hyperlink" Target="https://ieeexplore-ieee-org.mutex.gmu.edu/document/9755343" TargetMode="External"/><Relationship Id="rId4" Type="http://schemas.openxmlformats.org/officeDocument/2006/relationships/hyperlink" Target="https://ieeexplore-ieee-org.mutex.gmu.edu/document/5170617/authors%23author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824000" y="473200"/>
            <a:ext cx="7659300" cy="2903100"/>
          </a:xfrm>
          <a:prstGeom prst="rect">
            <a:avLst/>
          </a:prstGeom>
        </p:spPr>
        <p:txBody>
          <a:bodyPr spcFirstLastPara="1" wrap="square" lIns="91425" tIns="91425" rIns="91425" bIns="91425" anchor="ctr" anchorCtr="0">
            <a:noAutofit/>
          </a:bodyPr>
          <a:lstStyle/>
          <a:p>
            <a:pPr marL="0" lvl="0" indent="0" algn="ctr" rtl="0">
              <a:lnSpc>
                <a:spcPct val="150000"/>
              </a:lnSpc>
              <a:spcBef>
                <a:spcPts val="1200"/>
              </a:spcBef>
              <a:spcAft>
                <a:spcPts val="0"/>
              </a:spcAft>
              <a:buNone/>
            </a:pPr>
            <a:endParaRPr sz="1200" b="0">
              <a:solidFill>
                <a:srgbClr val="000000"/>
              </a:solidFill>
              <a:latin typeface="Times New Roman"/>
              <a:ea typeface="Times New Roman"/>
              <a:cs typeface="Times New Roman"/>
              <a:sym typeface="Times New Roman"/>
            </a:endParaRPr>
          </a:p>
          <a:p>
            <a:pPr marL="0" lvl="0" indent="0" algn="ctr" rtl="0">
              <a:lnSpc>
                <a:spcPct val="150000"/>
              </a:lnSpc>
              <a:spcBef>
                <a:spcPts val="1200"/>
              </a:spcBef>
              <a:spcAft>
                <a:spcPts val="0"/>
              </a:spcAft>
              <a:buNone/>
            </a:pPr>
            <a:endParaRPr sz="1200" b="0">
              <a:solidFill>
                <a:srgbClr val="000000"/>
              </a:solidFill>
              <a:latin typeface="Times New Roman"/>
              <a:ea typeface="Times New Roman"/>
              <a:cs typeface="Times New Roman"/>
              <a:sym typeface="Times New Roman"/>
            </a:endParaRPr>
          </a:p>
          <a:p>
            <a:pPr marL="0" lvl="0" indent="0" algn="ctr" rtl="0">
              <a:lnSpc>
                <a:spcPct val="150000"/>
              </a:lnSpc>
              <a:spcBef>
                <a:spcPts val="1200"/>
              </a:spcBef>
              <a:spcAft>
                <a:spcPts val="0"/>
              </a:spcAft>
              <a:buNone/>
            </a:pPr>
            <a:endParaRPr sz="1200" b="0">
              <a:solidFill>
                <a:srgbClr val="000000"/>
              </a:solidFill>
              <a:latin typeface="Times New Roman"/>
              <a:ea typeface="Times New Roman"/>
              <a:cs typeface="Times New Roman"/>
              <a:sym typeface="Times New Roman"/>
            </a:endParaRPr>
          </a:p>
          <a:p>
            <a:pPr marL="0" lvl="0" indent="0" algn="ctr" rtl="0">
              <a:lnSpc>
                <a:spcPct val="150000"/>
              </a:lnSpc>
              <a:spcBef>
                <a:spcPts val="1200"/>
              </a:spcBef>
              <a:spcAft>
                <a:spcPts val="0"/>
              </a:spcAft>
              <a:buNone/>
            </a:pPr>
            <a:r>
              <a:rPr lang="en" sz="1200" b="0">
                <a:solidFill>
                  <a:srgbClr val="000000"/>
                </a:solidFill>
                <a:latin typeface="Times New Roman"/>
                <a:ea typeface="Times New Roman"/>
                <a:cs typeface="Times New Roman"/>
                <a:sym typeface="Times New Roman"/>
              </a:rPr>
              <a:t>Analyzing the Evolution of Video Game Sales: Trends, Factors, and Future Projections</a:t>
            </a:r>
            <a:endParaRPr sz="1240"/>
          </a:p>
          <a:p>
            <a:pPr marL="0" lvl="0" indent="0" algn="ctr" rtl="0">
              <a:lnSpc>
                <a:spcPct val="150000"/>
              </a:lnSpc>
              <a:spcBef>
                <a:spcPts val="1200"/>
              </a:spcBef>
              <a:spcAft>
                <a:spcPts val="0"/>
              </a:spcAft>
              <a:buNone/>
            </a:pPr>
            <a:r>
              <a:rPr lang="en" sz="1200" b="0">
                <a:solidFill>
                  <a:srgbClr val="000000"/>
                </a:solidFill>
                <a:latin typeface="Times New Roman"/>
                <a:ea typeface="Times New Roman"/>
                <a:cs typeface="Times New Roman"/>
                <a:sym typeface="Times New Roman"/>
              </a:rPr>
              <a:t>Shameema Afrin Jahir Husain</a:t>
            </a:r>
            <a:endParaRPr sz="1200" b="0">
              <a:solidFill>
                <a:srgbClr val="000000"/>
              </a:solidFill>
              <a:latin typeface="Times New Roman"/>
              <a:ea typeface="Times New Roman"/>
              <a:cs typeface="Times New Roman"/>
              <a:sym typeface="Times New Roman"/>
            </a:endParaRPr>
          </a:p>
          <a:p>
            <a:pPr marL="0" lvl="0" indent="0" algn="ctr" rtl="0">
              <a:lnSpc>
                <a:spcPct val="150000"/>
              </a:lnSpc>
              <a:spcBef>
                <a:spcPts val="1200"/>
              </a:spcBef>
              <a:spcAft>
                <a:spcPts val="0"/>
              </a:spcAft>
              <a:buNone/>
            </a:pPr>
            <a:r>
              <a:rPr lang="en" sz="1200" b="0">
                <a:solidFill>
                  <a:srgbClr val="000000"/>
                </a:solidFill>
                <a:latin typeface="Times New Roman"/>
                <a:ea typeface="Times New Roman"/>
                <a:cs typeface="Times New Roman"/>
                <a:sym typeface="Times New Roman"/>
              </a:rPr>
              <a:t>Shashikiran Sai Voruganti</a:t>
            </a:r>
            <a:endParaRPr sz="1200" b="0">
              <a:solidFill>
                <a:srgbClr val="000000"/>
              </a:solidFill>
              <a:latin typeface="Times New Roman"/>
              <a:ea typeface="Times New Roman"/>
              <a:cs typeface="Times New Roman"/>
              <a:sym typeface="Times New Roman"/>
            </a:endParaRPr>
          </a:p>
          <a:p>
            <a:pPr marL="0" lvl="0" indent="0" algn="ctr" rtl="0">
              <a:lnSpc>
                <a:spcPct val="150000"/>
              </a:lnSpc>
              <a:spcBef>
                <a:spcPts val="1200"/>
              </a:spcBef>
              <a:spcAft>
                <a:spcPts val="0"/>
              </a:spcAft>
              <a:buNone/>
            </a:pPr>
            <a:r>
              <a:rPr lang="en" sz="1200" b="0">
                <a:solidFill>
                  <a:srgbClr val="000000"/>
                </a:solidFill>
                <a:latin typeface="Times New Roman"/>
                <a:ea typeface="Times New Roman"/>
                <a:cs typeface="Times New Roman"/>
                <a:sym typeface="Times New Roman"/>
              </a:rPr>
              <a:t>Shwetha Srinivasan Natesan</a:t>
            </a:r>
            <a:endParaRPr sz="1200" b="0">
              <a:solidFill>
                <a:srgbClr val="000000"/>
              </a:solidFill>
              <a:latin typeface="Times New Roman"/>
              <a:ea typeface="Times New Roman"/>
              <a:cs typeface="Times New Roman"/>
              <a:sym typeface="Times New Roman"/>
            </a:endParaRPr>
          </a:p>
          <a:p>
            <a:pPr marL="0" lvl="0" indent="0" algn="ctr" rtl="0">
              <a:lnSpc>
                <a:spcPct val="150000"/>
              </a:lnSpc>
              <a:spcBef>
                <a:spcPts val="1200"/>
              </a:spcBef>
              <a:spcAft>
                <a:spcPts val="0"/>
              </a:spcAft>
              <a:buNone/>
            </a:pPr>
            <a:r>
              <a:rPr lang="en" sz="1200" b="0">
                <a:solidFill>
                  <a:srgbClr val="000000"/>
                </a:solidFill>
                <a:latin typeface="Times New Roman"/>
                <a:ea typeface="Times New Roman"/>
                <a:cs typeface="Times New Roman"/>
                <a:sym typeface="Times New Roman"/>
              </a:rPr>
              <a:t>Venkatesh Rakurthi</a:t>
            </a:r>
            <a:endParaRPr sz="1200" b="0">
              <a:solidFill>
                <a:srgbClr val="000000"/>
              </a:solidFill>
              <a:latin typeface="Times New Roman"/>
              <a:ea typeface="Times New Roman"/>
              <a:cs typeface="Times New Roman"/>
              <a:sym typeface="Times New Roman"/>
            </a:endParaRPr>
          </a:p>
          <a:p>
            <a:pPr marL="0" lvl="0" indent="0" algn="ctr" rtl="0">
              <a:lnSpc>
                <a:spcPct val="150000"/>
              </a:lnSpc>
              <a:spcBef>
                <a:spcPts val="1200"/>
              </a:spcBef>
              <a:spcAft>
                <a:spcPts val="0"/>
              </a:spcAft>
              <a:buNone/>
            </a:pPr>
            <a:r>
              <a:rPr lang="en" sz="1200" b="0">
                <a:solidFill>
                  <a:srgbClr val="000000"/>
                </a:solidFill>
                <a:latin typeface="Times New Roman"/>
                <a:ea typeface="Times New Roman"/>
                <a:cs typeface="Times New Roman"/>
                <a:sym typeface="Times New Roman"/>
              </a:rPr>
              <a:t>Professor. Dr.</a:t>
            </a:r>
            <a:r>
              <a:rPr lang="en" sz="1200" b="0">
                <a:solidFill>
                  <a:srgbClr val="000000"/>
                </a:solidFill>
                <a:latin typeface="Arial"/>
                <a:ea typeface="Arial"/>
                <a:cs typeface="Arial"/>
                <a:sym typeface="Arial"/>
              </a:rPr>
              <a:t> </a:t>
            </a:r>
            <a:r>
              <a:rPr lang="en" sz="1200" b="0">
                <a:solidFill>
                  <a:srgbClr val="000000"/>
                </a:solidFill>
                <a:latin typeface="Times New Roman"/>
                <a:ea typeface="Times New Roman"/>
                <a:cs typeface="Times New Roman"/>
                <a:sym typeface="Times New Roman"/>
              </a:rPr>
              <a:t>Duoduo Liao</a:t>
            </a:r>
            <a:endParaRPr sz="1200" b="0">
              <a:solidFill>
                <a:srgbClr val="000000"/>
              </a:solidFill>
              <a:latin typeface="Times New Roman"/>
              <a:ea typeface="Times New Roman"/>
              <a:cs typeface="Times New Roman"/>
              <a:sym typeface="Times New Roman"/>
            </a:endParaRPr>
          </a:p>
          <a:p>
            <a:pPr marL="0" lvl="0" indent="0" algn="ctr" rtl="0">
              <a:lnSpc>
                <a:spcPct val="150000"/>
              </a:lnSpc>
              <a:spcBef>
                <a:spcPts val="1200"/>
              </a:spcBef>
              <a:spcAft>
                <a:spcPts val="0"/>
              </a:spcAft>
              <a:buNone/>
            </a:pPr>
            <a:r>
              <a:rPr lang="en" sz="1200" b="0">
                <a:solidFill>
                  <a:srgbClr val="000000"/>
                </a:solidFill>
                <a:latin typeface="Times New Roman"/>
                <a:ea typeface="Times New Roman"/>
                <a:cs typeface="Times New Roman"/>
                <a:sym typeface="Times New Roman"/>
              </a:rPr>
              <a:t>	</a:t>
            </a:r>
            <a:endParaRPr sz="1200" b="0">
              <a:solidFill>
                <a:srgbClr val="000000"/>
              </a:solidFill>
              <a:latin typeface="Times New Roman"/>
              <a:ea typeface="Times New Roman"/>
              <a:cs typeface="Times New Roman"/>
              <a:sym typeface="Times New Roman"/>
            </a:endParaRPr>
          </a:p>
          <a:p>
            <a:pPr marL="0" lvl="0" indent="0" algn="ctr" rtl="0">
              <a:lnSpc>
                <a:spcPct val="150000"/>
              </a:lnSpc>
              <a:spcBef>
                <a:spcPts val="1200"/>
              </a:spcBef>
              <a:spcAft>
                <a:spcPts val="0"/>
              </a:spcAft>
              <a:buNone/>
            </a:pPr>
            <a:endParaRPr sz="1200" b="0">
              <a:solidFill>
                <a:srgbClr val="000000"/>
              </a:solidFill>
              <a:latin typeface="Times New Roman"/>
              <a:ea typeface="Times New Roman"/>
              <a:cs typeface="Times New Roman"/>
              <a:sym typeface="Times New Roman"/>
            </a:endParaRPr>
          </a:p>
          <a:p>
            <a:pPr marL="0" lvl="0" indent="0" algn="ctr" rtl="0">
              <a:spcBef>
                <a:spcPts val="0"/>
              </a:spcBef>
              <a:spcAft>
                <a:spcPts val="0"/>
              </a:spcAft>
              <a:buSzPts val="990"/>
              <a:buNone/>
            </a:pPr>
            <a:endParaRPr sz="1240"/>
          </a:p>
        </p:txBody>
      </p:sp>
      <p:sp>
        <p:nvSpPr>
          <p:cNvPr id="129" name="Google Shape;129;p13"/>
          <p:cNvSpPr txBox="1">
            <a:spLocks noGrp="1"/>
          </p:cNvSpPr>
          <p:nvPr>
            <p:ph type="subTitle" idx="1"/>
          </p:nvPr>
        </p:nvSpPr>
        <p:spPr>
          <a:xfrm>
            <a:off x="824000" y="3596300"/>
            <a:ext cx="7659300" cy="991800"/>
          </a:xfrm>
          <a:prstGeom prst="rect">
            <a:avLst/>
          </a:prstGeom>
        </p:spPr>
        <p:txBody>
          <a:bodyPr spcFirstLastPara="1" wrap="square" lIns="91425" tIns="91425" rIns="91425" bIns="91425" anchor="t" anchorCtr="0">
            <a:normAutofit fontScale="25000" lnSpcReduction="20000"/>
          </a:bodyPr>
          <a:lstStyle/>
          <a:p>
            <a:pPr marL="0" lvl="0" indent="0" algn="ctr" rtl="0">
              <a:lnSpc>
                <a:spcPct val="150000"/>
              </a:lnSpc>
              <a:spcBef>
                <a:spcPts val="1200"/>
              </a:spcBef>
              <a:spcAft>
                <a:spcPts val="0"/>
              </a:spcAft>
              <a:buNone/>
            </a:pPr>
            <a:r>
              <a:rPr lang="en" sz="4857">
                <a:solidFill>
                  <a:srgbClr val="000000"/>
                </a:solidFill>
                <a:latin typeface="Times New Roman"/>
                <a:ea typeface="Times New Roman"/>
                <a:cs typeface="Times New Roman"/>
                <a:sym typeface="Times New Roman"/>
              </a:rPr>
              <a:t>George Mason University</a:t>
            </a:r>
            <a:br>
              <a:rPr lang="en" sz="4857">
                <a:solidFill>
                  <a:srgbClr val="000000"/>
                </a:solidFill>
                <a:latin typeface="Times New Roman"/>
                <a:ea typeface="Times New Roman"/>
                <a:cs typeface="Times New Roman"/>
                <a:sym typeface="Times New Roman"/>
              </a:rPr>
            </a:br>
            <a:r>
              <a:rPr lang="en" sz="4857">
                <a:solidFill>
                  <a:srgbClr val="000000"/>
                </a:solidFill>
                <a:latin typeface="Times New Roman"/>
                <a:ea typeface="Times New Roman"/>
                <a:cs typeface="Times New Roman"/>
                <a:sym typeface="Times New Roman"/>
              </a:rPr>
              <a:t> AIT 614-012 Big Data Essentials</a:t>
            </a:r>
            <a:br>
              <a:rPr lang="en" sz="4857">
                <a:solidFill>
                  <a:srgbClr val="000000"/>
                </a:solidFill>
                <a:latin typeface="Times New Roman"/>
                <a:ea typeface="Times New Roman"/>
                <a:cs typeface="Times New Roman"/>
                <a:sym typeface="Times New Roman"/>
              </a:rPr>
            </a:br>
            <a:r>
              <a:rPr lang="en" sz="4857">
                <a:solidFill>
                  <a:srgbClr val="000000"/>
                </a:solidFill>
                <a:latin typeface="Times New Roman"/>
                <a:ea typeface="Times New Roman"/>
                <a:cs typeface="Times New Roman"/>
                <a:sym typeface="Times New Roman"/>
              </a:rPr>
              <a:t> 10/24/2023</a:t>
            </a:r>
            <a:endParaRPr sz="4857">
              <a:solidFill>
                <a:srgbClr val="000000"/>
              </a:solidFill>
              <a:latin typeface="Times New Roman"/>
              <a:ea typeface="Times New Roman"/>
              <a:cs typeface="Times New Roman"/>
              <a:sym typeface="Times New Roman"/>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body" idx="1"/>
          </p:nvPr>
        </p:nvSpPr>
        <p:spPr>
          <a:xfrm>
            <a:off x="819150" y="884675"/>
            <a:ext cx="7505700" cy="3965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9" name="Google Shape;189;p22"/>
          <p:cNvPicPr preferRelativeResize="0"/>
          <p:nvPr/>
        </p:nvPicPr>
        <p:blipFill>
          <a:blip r:embed="rId3">
            <a:alphaModFix/>
          </a:blip>
          <a:stretch>
            <a:fillRect/>
          </a:stretch>
        </p:blipFill>
        <p:spPr>
          <a:xfrm>
            <a:off x="819150" y="884675"/>
            <a:ext cx="3892301" cy="3348976"/>
          </a:xfrm>
          <a:prstGeom prst="rect">
            <a:avLst/>
          </a:prstGeom>
          <a:noFill/>
          <a:ln>
            <a:noFill/>
          </a:ln>
        </p:spPr>
      </p:pic>
      <p:pic>
        <p:nvPicPr>
          <p:cNvPr id="190" name="Google Shape;190;p22"/>
          <p:cNvPicPr preferRelativeResize="0"/>
          <p:nvPr/>
        </p:nvPicPr>
        <p:blipFill>
          <a:blip r:embed="rId4">
            <a:alphaModFix/>
          </a:blip>
          <a:stretch>
            <a:fillRect/>
          </a:stretch>
        </p:blipFill>
        <p:spPr>
          <a:xfrm>
            <a:off x="4837175" y="884675"/>
            <a:ext cx="3244950" cy="3476600"/>
          </a:xfrm>
          <a:prstGeom prst="rect">
            <a:avLst/>
          </a:prstGeom>
          <a:noFill/>
          <a:ln>
            <a:noFill/>
          </a:ln>
        </p:spPr>
      </p:pic>
      <p:sp>
        <p:nvSpPr>
          <p:cNvPr id="191" name="Google Shape;191;p22"/>
          <p:cNvSpPr txBox="1"/>
          <p:nvPr/>
        </p:nvSpPr>
        <p:spPr>
          <a:xfrm>
            <a:off x="819150" y="212225"/>
            <a:ext cx="70443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Nunito"/>
                <a:ea typeface="Nunito"/>
                <a:cs typeface="Nunito"/>
                <a:sym typeface="Nunito"/>
              </a:rPr>
              <a:t>Data Visualization using Python and 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CAD7098-DFBF-639F-6717-D5EA649C42E3}"/>
              </a:ext>
            </a:extLst>
          </p:cNvPr>
          <p:cNvSpPr>
            <a:spLocks noGrp="1"/>
          </p:cNvSpPr>
          <p:nvPr>
            <p:ph type="body" idx="1"/>
          </p:nvPr>
        </p:nvSpPr>
        <p:spPr>
          <a:xfrm>
            <a:off x="819150" y="334736"/>
            <a:ext cx="7505700" cy="4474027"/>
          </a:xfrm>
        </p:spPr>
        <p:txBody>
          <a:bodyPr/>
          <a:lstStyle/>
          <a:p>
            <a:pPr marL="146050" indent="0">
              <a:buNone/>
            </a:pPr>
            <a:endParaRPr lang="en-US" dirty="0"/>
          </a:p>
        </p:txBody>
      </p:sp>
      <p:pic>
        <p:nvPicPr>
          <p:cNvPr id="5" name="Picture 4" descr="A graph showing the number of companies&#10;&#10;Description automatically generated">
            <a:extLst>
              <a:ext uri="{FF2B5EF4-FFF2-40B4-BE49-F238E27FC236}">
                <a16:creationId xmlns:a16="http://schemas.microsoft.com/office/drawing/2014/main" id="{2281F46D-1B96-7045-7F69-9BEA52588A23}"/>
              </a:ext>
            </a:extLst>
          </p:cNvPr>
          <p:cNvPicPr>
            <a:picLocks noChangeAspect="1"/>
          </p:cNvPicPr>
          <p:nvPr/>
        </p:nvPicPr>
        <p:blipFill>
          <a:blip r:embed="rId3"/>
          <a:stretch>
            <a:fillRect/>
          </a:stretch>
        </p:blipFill>
        <p:spPr>
          <a:xfrm>
            <a:off x="542925" y="233362"/>
            <a:ext cx="3841296" cy="4575401"/>
          </a:xfrm>
          <a:prstGeom prst="rect">
            <a:avLst/>
          </a:prstGeom>
        </p:spPr>
      </p:pic>
      <p:pic>
        <p:nvPicPr>
          <p:cNvPr id="7" name="Picture 6" descr="A graph of sales in each region&#10;&#10;Description automatically generated">
            <a:extLst>
              <a:ext uri="{FF2B5EF4-FFF2-40B4-BE49-F238E27FC236}">
                <a16:creationId xmlns:a16="http://schemas.microsoft.com/office/drawing/2014/main" id="{FB4F3968-B909-58DF-0844-80DE90D8D5D1}"/>
              </a:ext>
            </a:extLst>
          </p:cNvPr>
          <p:cNvPicPr>
            <a:picLocks noChangeAspect="1"/>
          </p:cNvPicPr>
          <p:nvPr/>
        </p:nvPicPr>
        <p:blipFill>
          <a:blip r:embed="rId4"/>
          <a:stretch>
            <a:fillRect/>
          </a:stretch>
        </p:blipFill>
        <p:spPr>
          <a:xfrm>
            <a:off x="4384221" y="334736"/>
            <a:ext cx="4216853" cy="4474027"/>
          </a:xfrm>
          <a:prstGeom prst="rect">
            <a:avLst/>
          </a:prstGeom>
        </p:spPr>
      </p:pic>
    </p:spTree>
    <p:extLst>
      <p:ext uri="{BB962C8B-B14F-4D97-AF65-F5344CB8AC3E}">
        <p14:creationId xmlns:p14="http://schemas.microsoft.com/office/powerpoint/2010/main" val="1317390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body" idx="1"/>
          </p:nvPr>
        </p:nvSpPr>
        <p:spPr>
          <a:xfrm>
            <a:off x="516625" y="564650"/>
            <a:ext cx="7808100" cy="4372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198" name="Google Shape;198;p23"/>
          <p:cNvPicPr preferRelativeResize="0"/>
          <p:nvPr/>
        </p:nvPicPr>
        <p:blipFill>
          <a:blip r:embed="rId3">
            <a:alphaModFix/>
          </a:blip>
          <a:stretch>
            <a:fillRect/>
          </a:stretch>
        </p:blipFill>
        <p:spPr>
          <a:xfrm>
            <a:off x="4825750" y="628652"/>
            <a:ext cx="3918200" cy="4219620"/>
          </a:xfrm>
          <a:prstGeom prst="rect">
            <a:avLst/>
          </a:prstGeom>
          <a:noFill/>
          <a:ln>
            <a:noFill/>
          </a:ln>
        </p:spPr>
      </p:pic>
      <p:pic>
        <p:nvPicPr>
          <p:cNvPr id="3" name="Picture 2">
            <a:extLst>
              <a:ext uri="{FF2B5EF4-FFF2-40B4-BE49-F238E27FC236}">
                <a16:creationId xmlns:a16="http://schemas.microsoft.com/office/drawing/2014/main" id="{E25FCE8C-79F3-D120-45AB-663B55E0A41C}"/>
              </a:ext>
            </a:extLst>
          </p:cNvPr>
          <p:cNvPicPr>
            <a:picLocks noChangeAspect="1"/>
          </p:cNvPicPr>
          <p:nvPr/>
        </p:nvPicPr>
        <p:blipFill>
          <a:blip r:embed="rId4"/>
          <a:stretch>
            <a:fillRect/>
          </a:stretch>
        </p:blipFill>
        <p:spPr>
          <a:xfrm>
            <a:off x="516624" y="628651"/>
            <a:ext cx="4309125" cy="41556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a growing graph&#10;&#10;Description automatically generated with medium confidence">
            <a:extLst>
              <a:ext uri="{FF2B5EF4-FFF2-40B4-BE49-F238E27FC236}">
                <a16:creationId xmlns:a16="http://schemas.microsoft.com/office/drawing/2014/main" id="{BCAC5610-5C7B-D8CC-07B0-6A8BD2AA7FD6}"/>
              </a:ext>
            </a:extLst>
          </p:cNvPr>
          <p:cNvPicPr>
            <a:picLocks noChangeAspect="1"/>
          </p:cNvPicPr>
          <p:nvPr/>
        </p:nvPicPr>
        <p:blipFill>
          <a:blip r:embed="rId2"/>
          <a:stretch>
            <a:fillRect/>
          </a:stretch>
        </p:blipFill>
        <p:spPr>
          <a:xfrm>
            <a:off x="408214" y="424543"/>
            <a:ext cx="4016829" cy="4392385"/>
          </a:xfrm>
          <a:prstGeom prst="rect">
            <a:avLst/>
          </a:prstGeom>
        </p:spPr>
      </p:pic>
      <p:pic>
        <p:nvPicPr>
          <p:cNvPr id="8" name="Picture 7" descr="A graph with colorful lines&#10;&#10;Description automatically generated">
            <a:extLst>
              <a:ext uri="{FF2B5EF4-FFF2-40B4-BE49-F238E27FC236}">
                <a16:creationId xmlns:a16="http://schemas.microsoft.com/office/drawing/2014/main" id="{D47BA85B-3B1C-A1C9-15D5-E5B8357AC082}"/>
              </a:ext>
            </a:extLst>
          </p:cNvPr>
          <p:cNvPicPr>
            <a:picLocks noChangeAspect="1"/>
          </p:cNvPicPr>
          <p:nvPr/>
        </p:nvPicPr>
        <p:blipFill>
          <a:blip r:embed="rId3"/>
          <a:stretch>
            <a:fillRect/>
          </a:stretch>
        </p:blipFill>
        <p:spPr>
          <a:xfrm>
            <a:off x="4572000" y="424543"/>
            <a:ext cx="4278086" cy="4392385"/>
          </a:xfrm>
          <a:prstGeom prst="rect">
            <a:avLst/>
          </a:prstGeom>
        </p:spPr>
      </p:pic>
    </p:spTree>
    <p:extLst>
      <p:ext uri="{BB962C8B-B14F-4D97-AF65-F5344CB8AC3E}">
        <p14:creationId xmlns:p14="http://schemas.microsoft.com/office/powerpoint/2010/main" val="4003361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A981D69-949B-A785-A8C2-D69C2F6EA9E7}"/>
              </a:ext>
            </a:extLst>
          </p:cNvPr>
          <p:cNvSpPr>
            <a:spLocks noGrp="1"/>
          </p:cNvSpPr>
          <p:nvPr>
            <p:ph type="body" idx="1"/>
          </p:nvPr>
        </p:nvSpPr>
        <p:spPr>
          <a:xfrm>
            <a:off x="457200" y="465364"/>
            <a:ext cx="8294914" cy="4229100"/>
          </a:xfrm>
        </p:spPr>
        <p:txBody>
          <a:bodyPr/>
          <a:lstStyle/>
          <a:p>
            <a:pPr marL="146050" indent="0">
              <a:buNone/>
            </a:pPr>
            <a:endParaRPr lang="en-US" dirty="0"/>
          </a:p>
        </p:txBody>
      </p:sp>
      <p:pic>
        <p:nvPicPr>
          <p:cNvPr id="5" name="Picture 4" descr="A screen shot of a graph&#10;&#10;Description automatically generated">
            <a:extLst>
              <a:ext uri="{FF2B5EF4-FFF2-40B4-BE49-F238E27FC236}">
                <a16:creationId xmlns:a16="http://schemas.microsoft.com/office/drawing/2014/main" id="{1CC9F414-14EA-156C-47A1-A42A67A3B25A}"/>
              </a:ext>
            </a:extLst>
          </p:cNvPr>
          <p:cNvPicPr>
            <a:picLocks noChangeAspect="1"/>
          </p:cNvPicPr>
          <p:nvPr/>
        </p:nvPicPr>
        <p:blipFill>
          <a:blip r:embed="rId2"/>
          <a:stretch>
            <a:fillRect/>
          </a:stretch>
        </p:blipFill>
        <p:spPr>
          <a:xfrm>
            <a:off x="391886" y="440708"/>
            <a:ext cx="8360228" cy="4368055"/>
          </a:xfrm>
          <a:prstGeom prst="rect">
            <a:avLst/>
          </a:prstGeom>
        </p:spPr>
      </p:pic>
    </p:spTree>
    <p:extLst>
      <p:ext uri="{BB962C8B-B14F-4D97-AF65-F5344CB8AC3E}">
        <p14:creationId xmlns:p14="http://schemas.microsoft.com/office/powerpoint/2010/main" val="3009271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a:spLocks noGrp="1"/>
          </p:cNvSpPr>
          <p:nvPr>
            <p:ph type="title"/>
          </p:nvPr>
        </p:nvSpPr>
        <p:spPr>
          <a:xfrm>
            <a:off x="613425" y="9713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204" name="Google Shape;204;p2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a:t>According to the data, the most popular genre on the gaming platform is Action, and GB has the greatest average global sales. The strong effectiveness of the statistical model used to predict global sales is demonstrated by its high R-squared value of 0.9693, which indicates that it accounts for around 96.93% of the variance in global sales. The low Mean Squared Error of 0.0390 further suggests precise forecasts with little variation from actual data. In conclusion, the model successfully describes and captures the global sales trends, fostering trust in its dependability for insights into the dynamics of the gaming business.</a:t>
            </a:r>
            <a:endParaRPr/>
          </a:p>
          <a:p>
            <a:pPr marL="0" lvl="0" indent="0" algn="just" rtl="0">
              <a:spcBef>
                <a:spcPts val="12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Future Scope</a:t>
            </a:r>
            <a:endParaRPr/>
          </a:p>
        </p:txBody>
      </p:sp>
      <p:sp>
        <p:nvSpPr>
          <p:cNvPr id="210" name="Google Shape;210;p2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a:t>Future iterations of the model may benefit from adding more data streams in an effort to improve predicted accuracy. Incorporating real-time game streaming measurements, player demographic insights, and details on major gaming tournaments across several areas will enhance the model's ability to accurately represent changing patterns and subtle impacts on game sales. Given the ever-changing nature of the gaming business, ongoing updates that take into account newly developed platforms would enhance our ability to make predictions and provide a more complete picture. This forward-looking strategy guarantees that the model will always be flexible and representative of the various elements influencing the global game.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Acknowledgement </a:t>
            </a:r>
            <a:endParaRPr/>
          </a:p>
        </p:txBody>
      </p:sp>
      <p:sp>
        <p:nvSpPr>
          <p:cNvPr id="216" name="Google Shape;216;p2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a:t>We would like to thank Kaggle for providing an open-source data platform that has made it possible to gain a thorough understanding of video game sales across the globe. We also thank the Databricks student community for providing us a great opportunity to experiment with various approaches for our project. We would especially like to thank our lecturer for helping us at every developmental step. Furthermore, we would like to express our sincere gratitude to our committed team members, whose superb teamwork was a major factor in our project's success. All of these tools and networks of support have been essential to the success of our mission.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7"/>
          <p:cNvSpPr txBox="1">
            <a:spLocks noGrp="1"/>
          </p:cNvSpPr>
          <p:nvPr>
            <p:ph type="title"/>
          </p:nvPr>
        </p:nvSpPr>
        <p:spPr>
          <a:xfrm>
            <a:off x="819150" y="845600"/>
            <a:ext cx="2817900" cy="690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References</a:t>
            </a:r>
            <a:endParaRPr/>
          </a:p>
        </p:txBody>
      </p:sp>
      <p:sp>
        <p:nvSpPr>
          <p:cNvPr id="222" name="Google Shape;222;p27"/>
          <p:cNvSpPr txBox="1">
            <a:spLocks noGrp="1"/>
          </p:cNvSpPr>
          <p:nvPr>
            <p:ph type="body" idx="1"/>
          </p:nvPr>
        </p:nvSpPr>
        <p:spPr>
          <a:xfrm>
            <a:off x="819150" y="1410450"/>
            <a:ext cx="7505700" cy="3028200"/>
          </a:xfrm>
          <a:prstGeom prst="rect">
            <a:avLst/>
          </a:prstGeom>
        </p:spPr>
        <p:txBody>
          <a:bodyPr spcFirstLastPara="1" wrap="square" lIns="91425" tIns="91425" rIns="91425" bIns="91425" anchor="t" anchorCtr="0">
            <a:normAutofit fontScale="85000" lnSpcReduction="10000"/>
          </a:bodyPr>
          <a:lstStyle/>
          <a:p>
            <a:pPr marL="355600" lvl="0" indent="-12700" algn="l" rtl="0">
              <a:spcBef>
                <a:spcPts val="1200"/>
              </a:spcBef>
              <a:spcAft>
                <a:spcPts val="0"/>
              </a:spcAft>
              <a:buNone/>
            </a:pPr>
            <a:r>
              <a:rPr lang="en" sz="1100">
                <a:solidFill>
                  <a:srgbClr val="000000"/>
                </a:solidFill>
                <a:latin typeface="Arial"/>
                <a:ea typeface="Arial"/>
                <a:cs typeface="Arial"/>
                <a:sym typeface="Arial"/>
              </a:rPr>
              <a:t>1.  Sacranie, John, "Consumer Perceptions &amp; Video Game Sales: A Meeting of the Minds" (2010). Honors Projects. 108.</a:t>
            </a:r>
            <a:r>
              <a:rPr lang="en" sz="1100">
                <a:solidFill>
                  <a:srgbClr val="000000"/>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 </a:t>
            </a:r>
            <a:r>
              <a:rPr lang="en" sz="1100" u="sng">
                <a:solidFill>
                  <a:schemeClr val="hlink"/>
                </a:solidFill>
                <a:latin typeface="Arial"/>
                <a:ea typeface="Arial"/>
                <a:cs typeface="Arial"/>
                <a:sym typeface="Arial"/>
                <a:hlinkClick r:id="rId3"/>
              </a:rPr>
              <a:t>https://digitalcommons.iwu.edu/econ_honproj/108</a:t>
            </a:r>
            <a:endParaRPr sz="1100" u="sng">
              <a:solidFill>
                <a:schemeClr val="hlink"/>
              </a:solidFill>
              <a:latin typeface="Arial"/>
              <a:ea typeface="Arial"/>
              <a:cs typeface="Arial"/>
              <a:sym typeface="Arial"/>
            </a:endParaRPr>
          </a:p>
          <a:p>
            <a:pPr marL="355600" lvl="0" indent="-12700" algn="l" rtl="0">
              <a:spcBef>
                <a:spcPts val="1200"/>
              </a:spcBef>
              <a:spcAft>
                <a:spcPts val="0"/>
              </a:spcAft>
              <a:buNone/>
            </a:pPr>
            <a:r>
              <a:rPr lang="en" sz="1100">
                <a:solidFill>
                  <a:srgbClr val="000000"/>
                </a:solidFill>
                <a:latin typeface="Arial"/>
                <a:ea typeface="Arial"/>
                <a:cs typeface="Arial"/>
                <a:sym typeface="Arial"/>
              </a:rPr>
              <a:t>2.  J. Marcoux and S. -A. Selouani, "A Hybrid Subspace-Connectionist Data Mining Approach for Sales Forecasting in the Video Game Industry," 2009 WRI World Congress on Computer Science and Information Engineering, Los Angeles, CA, USA, 2009, pp. 666-670, doi: 10.1109/CSIE.2009.1001.</a:t>
            </a:r>
            <a:r>
              <a:rPr lang="en" sz="1100">
                <a:solidFill>
                  <a:srgbClr val="000000"/>
                </a:solidFill>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 </a:t>
            </a:r>
            <a:r>
              <a:rPr lang="en" sz="1100" u="sng">
                <a:solidFill>
                  <a:schemeClr val="hlink"/>
                </a:solidFill>
                <a:latin typeface="Arial"/>
                <a:ea typeface="Arial"/>
                <a:cs typeface="Arial"/>
                <a:sym typeface="Arial"/>
                <a:hlinkClick r:id="rId4"/>
              </a:rPr>
              <a:t>https://ieeexplore-ieee-org.mutex.gmu.edu/document/5170617/authors#authors</a:t>
            </a:r>
            <a:endParaRPr sz="1100" u="sng">
              <a:solidFill>
                <a:schemeClr val="hlink"/>
              </a:solidFill>
              <a:latin typeface="Arial"/>
              <a:ea typeface="Arial"/>
              <a:cs typeface="Arial"/>
              <a:sym typeface="Arial"/>
            </a:endParaRPr>
          </a:p>
          <a:p>
            <a:pPr marL="355600" lvl="0" indent="-12700" algn="l" rtl="0">
              <a:spcBef>
                <a:spcPts val="1200"/>
              </a:spcBef>
              <a:spcAft>
                <a:spcPts val="0"/>
              </a:spcAft>
              <a:buNone/>
            </a:pPr>
            <a:r>
              <a:rPr lang="en" sz="1100">
                <a:solidFill>
                  <a:srgbClr val="000000"/>
                </a:solidFill>
                <a:latin typeface="Arial"/>
                <a:ea typeface="Arial"/>
                <a:cs typeface="Arial"/>
                <a:sym typeface="Arial"/>
              </a:rPr>
              <a:t>3.  J. Li, Y. Zheng, H. Hu, J. Lu and C. Zhan, "Predicting Video Game Sales Based on Machine Learning and Hybrid Feature Selection Method," 2021 16th International Conference on Intelligent Systems and Knowledge Engineering (ISKE), Chengdu, China, 2021, pp. 497-502, doi: 10.1109/ISKE54062.2021.9755343.</a:t>
            </a:r>
            <a:r>
              <a:rPr lang="en" sz="1100">
                <a:solidFill>
                  <a:srgbClr val="000000"/>
                </a:solidFill>
                <a:uFill>
                  <a:noFill/>
                </a:uFill>
                <a:latin typeface="Arial"/>
                <a:ea typeface="Arial"/>
                <a:cs typeface="Arial"/>
                <a:sym typeface="Arial"/>
                <a:hlinkClick r:id="rId5">
                  <a:extLst>
                    <a:ext uri="{A12FA001-AC4F-418D-AE19-62706E023703}">
                      <ahyp:hlinkClr xmlns:ahyp="http://schemas.microsoft.com/office/drawing/2018/hyperlinkcolor" val="tx"/>
                    </a:ext>
                  </a:extLst>
                </a:hlinkClick>
              </a:rPr>
              <a:t> </a:t>
            </a:r>
            <a:r>
              <a:rPr lang="en" sz="1100" u="sng">
                <a:solidFill>
                  <a:schemeClr val="hlink"/>
                </a:solidFill>
                <a:latin typeface="Arial"/>
                <a:ea typeface="Arial"/>
                <a:cs typeface="Arial"/>
                <a:sym typeface="Arial"/>
                <a:hlinkClick r:id="rId5"/>
              </a:rPr>
              <a:t>https://ieeexplore-ieee-org.mutex.gmu.edu/document/9755343</a:t>
            </a:r>
            <a:endParaRPr sz="1100" u="sng">
              <a:solidFill>
                <a:schemeClr val="hlink"/>
              </a:solidFill>
              <a:latin typeface="Arial"/>
              <a:ea typeface="Arial"/>
              <a:cs typeface="Arial"/>
              <a:sym typeface="Arial"/>
            </a:endParaRPr>
          </a:p>
          <a:p>
            <a:pPr marL="355600" lvl="0" indent="-12700" algn="l" rtl="0">
              <a:spcBef>
                <a:spcPts val="1200"/>
              </a:spcBef>
              <a:spcAft>
                <a:spcPts val="0"/>
              </a:spcAft>
              <a:buNone/>
            </a:pPr>
            <a:r>
              <a:rPr lang="en" sz="1100">
                <a:solidFill>
                  <a:srgbClr val="000000"/>
                </a:solidFill>
                <a:latin typeface="Arial"/>
                <a:ea typeface="Arial"/>
                <a:cs typeface="Arial"/>
                <a:sym typeface="Arial"/>
              </a:rPr>
              <a:t>4.  Ada, M. (2023, June 12). Video games sales. Kaggle.</a:t>
            </a:r>
            <a:r>
              <a:rPr lang="en" sz="1100">
                <a:solidFill>
                  <a:srgbClr val="000000"/>
                </a:solidFill>
                <a:uFill>
                  <a:noFill/>
                </a:uFill>
                <a:latin typeface="Arial"/>
                <a:ea typeface="Arial"/>
                <a:cs typeface="Arial"/>
                <a:sym typeface="Arial"/>
                <a:hlinkClick r:id="rId6">
                  <a:extLst>
                    <a:ext uri="{A12FA001-AC4F-418D-AE19-62706E023703}">
                      <ahyp:hlinkClr xmlns:ahyp="http://schemas.microsoft.com/office/drawing/2018/hyperlinkcolor" val="tx"/>
                    </a:ext>
                  </a:extLst>
                </a:hlinkClick>
              </a:rPr>
              <a:t> </a:t>
            </a:r>
            <a:r>
              <a:rPr lang="en" sz="1100" u="sng">
                <a:solidFill>
                  <a:schemeClr val="hlink"/>
                </a:solidFill>
                <a:latin typeface="Arial"/>
                <a:ea typeface="Arial"/>
                <a:cs typeface="Arial"/>
                <a:sym typeface="Arial"/>
                <a:hlinkClick r:id="rId6"/>
              </a:rPr>
              <a:t>https://www.kaggle.com/datasets/maureenada/video-games-sales</a:t>
            </a:r>
            <a:endParaRPr sz="1100" u="sng">
              <a:solidFill>
                <a:schemeClr val="hlink"/>
              </a:solidFill>
              <a:latin typeface="Arial"/>
              <a:ea typeface="Arial"/>
              <a:cs typeface="Arial"/>
              <a:sym typeface="Arial"/>
            </a:endParaRPr>
          </a:p>
          <a:p>
            <a:pPr marL="355600" lvl="0" indent="-12700" algn="l" rtl="0">
              <a:spcBef>
                <a:spcPts val="1200"/>
              </a:spcBef>
              <a:spcAft>
                <a:spcPts val="0"/>
              </a:spcAft>
              <a:buNone/>
            </a:pPr>
            <a:r>
              <a:rPr lang="en" sz="1100">
                <a:solidFill>
                  <a:srgbClr val="000000"/>
                </a:solidFill>
                <a:latin typeface="Arial"/>
                <a:ea typeface="Arial"/>
                <a:cs typeface="Arial"/>
                <a:sym typeface="Arial"/>
              </a:rPr>
              <a:t>5.  PySpark overview¶. PySpark Overview - PySpark 3.5.0 documentation. (n.d.).</a:t>
            </a:r>
            <a:r>
              <a:rPr lang="en" sz="1100">
                <a:solidFill>
                  <a:srgbClr val="000000"/>
                </a:solidFill>
                <a:uFill>
                  <a:noFill/>
                </a:uFill>
                <a:latin typeface="Arial"/>
                <a:ea typeface="Arial"/>
                <a:cs typeface="Arial"/>
                <a:sym typeface="Arial"/>
                <a:hlinkClick r:id="rId7">
                  <a:extLst>
                    <a:ext uri="{A12FA001-AC4F-418D-AE19-62706E023703}">
                      <ahyp:hlinkClr xmlns:ahyp="http://schemas.microsoft.com/office/drawing/2018/hyperlinkcolor" val="tx"/>
                    </a:ext>
                  </a:extLst>
                </a:hlinkClick>
              </a:rPr>
              <a:t> </a:t>
            </a:r>
            <a:r>
              <a:rPr lang="en" sz="1100" u="sng">
                <a:solidFill>
                  <a:schemeClr val="hlink"/>
                </a:solidFill>
                <a:latin typeface="Arial"/>
                <a:ea typeface="Arial"/>
                <a:cs typeface="Arial"/>
                <a:sym typeface="Arial"/>
                <a:hlinkClick r:id="rId7"/>
              </a:rPr>
              <a:t>https://spark.apache.org/docs/latest/api/python/index.html</a:t>
            </a:r>
            <a:endParaRPr sz="1100" u="sng">
              <a:solidFill>
                <a:schemeClr val="hlink"/>
              </a:solidFill>
              <a:latin typeface="Arial"/>
              <a:ea typeface="Arial"/>
              <a:cs typeface="Arial"/>
              <a:sym typeface="Arial"/>
            </a:endParaRPr>
          </a:p>
          <a:p>
            <a:pPr marL="355600" lvl="0" indent="-12700" algn="l" rtl="0">
              <a:spcBef>
                <a:spcPts val="1200"/>
              </a:spcBef>
              <a:spcAft>
                <a:spcPts val="0"/>
              </a:spcAft>
              <a:buNone/>
            </a:pPr>
            <a:r>
              <a:rPr lang="en" sz="1100">
                <a:solidFill>
                  <a:srgbClr val="000000"/>
                </a:solidFill>
                <a:latin typeface="Arial"/>
                <a:ea typeface="Arial"/>
                <a:cs typeface="Arial"/>
                <a:sym typeface="Arial"/>
              </a:rPr>
              <a:t>6.  Grolemund, H. W. and G. (n.d.). R for data science. 3 Data visualisation.</a:t>
            </a:r>
            <a:r>
              <a:rPr lang="en" sz="1100">
                <a:solidFill>
                  <a:srgbClr val="000000"/>
                </a:solidFill>
                <a:uFill>
                  <a:noFill/>
                </a:uFill>
                <a:latin typeface="Arial"/>
                <a:ea typeface="Arial"/>
                <a:cs typeface="Arial"/>
                <a:sym typeface="Arial"/>
                <a:hlinkClick r:id="rId8">
                  <a:extLst>
                    <a:ext uri="{A12FA001-AC4F-418D-AE19-62706E023703}">
                      <ahyp:hlinkClr xmlns:ahyp="http://schemas.microsoft.com/office/drawing/2018/hyperlinkcolor" val="tx"/>
                    </a:ext>
                  </a:extLst>
                </a:hlinkClick>
              </a:rPr>
              <a:t> </a:t>
            </a:r>
            <a:r>
              <a:rPr lang="en" sz="1100" u="sng">
                <a:solidFill>
                  <a:schemeClr val="hlink"/>
                </a:solidFill>
                <a:latin typeface="Arial"/>
                <a:ea typeface="Arial"/>
                <a:cs typeface="Arial"/>
                <a:sym typeface="Arial"/>
                <a:hlinkClick r:id="rId8"/>
              </a:rPr>
              <a:t>https://r4ds.had.co.nz/data-visualisation.html</a:t>
            </a:r>
            <a:endParaRPr sz="1100" u="sng">
              <a:solidFill>
                <a:schemeClr val="hlink"/>
              </a:solidFill>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a:t>
            </a:r>
            <a:endParaRPr/>
          </a:p>
        </p:txBody>
      </p:sp>
      <p:sp>
        <p:nvSpPr>
          <p:cNvPr id="135" name="Google Shape;135;p1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a:t>Video game sales have increased dramatically over the last few decades, going from simple arcade games in the early 1990s to realistic multiplayer experiences in the present day. The industry's enormous economic impact, which is expected to reach $150 billion by 2021, highlights the growing need. This study focuses on identifying important aspects influencing sales, such as gaming platforms, shifting demographics, and creative business strategies. It is based on a dataset of over 16,600 video games from 1980 to 2016. The information gathered is intended to help players make educated decisions about the platforms, genres, and nations with the greatest sales. This will add significant value to the ever-changing video game business.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Objectives</a:t>
            </a:r>
            <a:endParaRPr/>
          </a:p>
        </p:txBody>
      </p:sp>
      <p:sp>
        <p:nvSpPr>
          <p:cNvPr id="141" name="Google Shape;141;p1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fontScale="25000" lnSpcReduction="20000"/>
          </a:bodyPr>
          <a:lstStyle/>
          <a:p>
            <a:pPr marL="0" lvl="0" indent="-228600" algn="just" rtl="0">
              <a:lnSpc>
                <a:spcPct val="150000"/>
              </a:lnSpc>
              <a:spcBef>
                <a:spcPts val="120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r>
              <a:rPr lang="en" sz="4800">
                <a:solidFill>
                  <a:srgbClr val="000000"/>
                </a:solidFill>
                <a:latin typeface="Arial"/>
                <a:ea typeface="Arial"/>
                <a:cs typeface="Arial"/>
                <a:sym typeface="Arial"/>
              </a:rPr>
              <a:t>Which gaming platform has the highest average global sales? How are the global sales of the various platforms distributed across time?</a:t>
            </a:r>
            <a:endParaRPr sz="4800">
              <a:solidFill>
                <a:srgbClr val="000000"/>
              </a:solidFill>
              <a:latin typeface="Arial"/>
              <a:ea typeface="Arial"/>
              <a:cs typeface="Arial"/>
              <a:sym typeface="Arial"/>
            </a:endParaRPr>
          </a:p>
          <a:p>
            <a:pPr marL="0" lvl="0" indent="0" algn="just" rtl="0">
              <a:lnSpc>
                <a:spcPct val="150000"/>
              </a:lnSpc>
              <a:spcBef>
                <a:spcPts val="1200"/>
              </a:spcBef>
              <a:spcAft>
                <a:spcPts val="0"/>
              </a:spcAft>
              <a:buNone/>
            </a:pPr>
            <a:r>
              <a:rPr lang="en" sz="4800">
                <a:solidFill>
                  <a:srgbClr val="000000"/>
                </a:solidFill>
                <a:latin typeface="Arial"/>
                <a:ea typeface="Arial"/>
                <a:cs typeface="Arial"/>
                <a:sym typeface="Arial"/>
              </a:rPr>
              <a:t>What patterns may be seen in the evolution of the global sales ranking of video games over time?</a:t>
            </a:r>
            <a:endParaRPr sz="4800">
              <a:solidFill>
                <a:srgbClr val="000000"/>
              </a:solidFill>
              <a:latin typeface="Arial"/>
              <a:ea typeface="Arial"/>
              <a:cs typeface="Arial"/>
              <a:sym typeface="Arial"/>
            </a:endParaRPr>
          </a:p>
          <a:p>
            <a:pPr marL="0" lvl="0" indent="0" algn="just" rtl="0">
              <a:lnSpc>
                <a:spcPct val="150000"/>
              </a:lnSpc>
              <a:spcBef>
                <a:spcPts val="1200"/>
              </a:spcBef>
              <a:spcAft>
                <a:spcPts val="0"/>
              </a:spcAft>
              <a:buNone/>
            </a:pPr>
            <a:r>
              <a:rPr lang="en" sz="4800">
                <a:solidFill>
                  <a:srgbClr val="000000"/>
                </a:solidFill>
                <a:latin typeface="Arial"/>
                <a:ea typeface="Arial"/>
                <a:cs typeface="Arial"/>
                <a:sym typeface="Arial"/>
              </a:rPr>
              <a:t>Which genres do regions tend to like more, and how does this affect overall sales rankings?</a:t>
            </a:r>
            <a:endParaRPr sz="4800">
              <a:solidFill>
                <a:srgbClr val="000000"/>
              </a:solidFill>
              <a:latin typeface="Arial"/>
              <a:ea typeface="Arial"/>
              <a:cs typeface="Arial"/>
              <a:sym typeface="Arial"/>
            </a:endParaRPr>
          </a:p>
          <a:p>
            <a:pPr marL="0" lvl="0" indent="0" algn="just" rtl="0">
              <a:lnSpc>
                <a:spcPct val="150000"/>
              </a:lnSpc>
              <a:spcBef>
                <a:spcPts val="1200"/>
              </a:spcBef>
              <a:spcAft>
                <a:spcPts val="0"/>
              </a:spcAft>
              <a:buNone/>
            </a:pPr>
            <a:r>
              <a:rPr lang="en" sz="4800">
                <a:solidFill>
                  <a:srgbClr val="000000"/>
                </a:solidFill>
                <a:latin typeface="Arial"/>
                <a:ea typeface="Arial"/>
                <a:cs typeface="Arial"/>
                <a:sym typeface="Arial"/>
              </a:rPr>
              <a:t>Which video games are best-selling in North America, Europe, Japan, and other countries, and how do their sales compare to those across the globe?</a:t>
            </a:r>
            <a:endParaRPr sz="4800">
              <a:solidFill>
                <a:srgbClr val="000000"/>
              </a:solidFill>
              <a:latin typeface="Arial"/>
              <a:ea typeface="Arial"/>
              <a:cs typeface="Arial"/>
              <a:sym typeface="Arial"/>
            </a:endParaRPr>
          </a:p>
          <a:p>
            <a:pPr marL="0" lvl="0" indent="0" algn="just" rtl="0">
              <a:lnSpc>
                <a:spcPct val="150000"/>
              </a:lnSpc>
              <a:spcBef>
                <a:spcPts val="1200"/>
              </a:spcBef>
              <a:spcAft>
                <a:spcPts val="0"/>
              </a:spcAft>
              <a:buNone/>
            </a:pPr>
            <a:endParaRPr sz="1900">
              <a:solidFill>
                <a:srgbClr val="000000"/>
              </a:solidFill>
              <a:latin typeface="Arial"/>
              <a:ea typeface="Arial"/>
              <a:cs typeface="Arial"/>
              <a:sym typeface="Arial"/>
            </a:endParaRPr>
          </a:p>
          <a:p>
            <a:pPr marL="457200" lvl="0" indent="0" algn="just" rtl="0">
              <a:lnSpc>
                <a:spcPct val="150000"/>
              </a:lnSpc>
              <a:spcBef>
                <a:spcPts val="1200"/>
              </a:spcBef>
              <a:spcAft>
                <a:spcPts val="0"/>
              </a:spcAft>
              <a:buNone/>
            </a:pPr>
            <a:endParaRPr sz="1200">
              <a:solidFill>
                <a:srgbClr val="000000"/>
              </a:solidFill>
              <a:latin typeface="Times New Roman"/>
              <a:ea typeface="Times New Roman"/>
              <a:cs typeface="Times New Roman"/>
              <a:sym typeface="Times New Roman"/>
            </a:endParaRPr>
          </a:p>
          <a:p>
            <a:pPr marL="457200" lvl="0" indent="0" algn="just" rtl="0">
              <a:lnSpc>
                <a:spcPct val="150000"/>
              </a:lnSpc>
              <a:spcBef>
                <a:spcPts val="1200"/>
              </a:spcBef>
              <a:spcAft>
                <a:spcPts val="0"/>
              </a:spcAft>
              <a:buNone/>
            </a:pPr>
            <a:endParaRPr sz="1200">
              <a:solidFill>
                <a:srgbClr val="000000"/>
              </a:solidFill>
              <a:latin typeface="Times New Roman"/>
              <a:ea typeface="Times New Roman"/>
              <a:cs typeface="Times New Roman"/>
              <a:sym typeface="Times New Roman"/>
            </a:endParaRPr>
          </a:p>
          <a:p>
            <a:pPr marL="457200" lvl="0" indent="0" algn="l" rtl="0">
              <a:spcBef>
                <a:spcPts val="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Objectives</a:t>
            </a:r>
            <a:endParaRPr/>
          </a:p>
        </p:txBody>
      </p:sp>
      <p:sp>
        <p:nvSpPr>
          <p:cNvPr id="147" name="Google Shape;147;p1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In the top global sales rankings, which game genre is most popular, and is there a specific region where it is more popular?</a:t>
            </a:r>
            <a:endParaRPr/>
          </a:p>
          <a:p>
            <a:pPr marL="0" lvl="0" indent="0" algn="l" rtl="0">
              <a:spcBef>
                <a:spcPts val="1200"/>
              </a:spcBef>
              <a:spcAft>
                <a:spcPts val="0"/>
              </a:spcAft>
              <a:buNone/>
            </a:pPr>
            <a:r>
              <a:rPr lang="en"/>
              <a:t>Which publishers are most frequently linked to highly ranked games, and which publishers are particularly successful in genres or geographical areas?</a:t>
            </a:r>
            <a:endParaRPr/>
          </a:p>
          <a:p>
            <a:pPr marL="0" lvl="0" indent="0" algn="l" rtl="0">
              <a:spcBef>
                <a:spcPts val="1200"/>
              </a:spcBef>
              <a:spcAft>
                <a:spcPts val="0"/>
              </a:spcAft>
              <a:buNone/>
            </a:pPr>
            <a:r>
              <a:rPr lang="en"/>
              <a:t>What is the relationship between the publisher preference and the geographic sales (NA, EU, JP, Other)? Does this relationship change depending on the platform? </a:t>
            </a:r>
            <a:endParaRPr/>
          </a:p>
          <a:p>
            <a:pPr marL="0" lvl="0" indent="0" algn="l" rtl="0">
              <a:spcBef>
                <a:spcPts val="1200"/>
              </a:spcBef>
              <a:spcAft>
                <a:spcPts val="0"/>
              </a:spcAft>
              <a:buNone/>
            </a:pPr>
            <a:r>
              <a:rPr lang="en"/>
              <a:t>Is there a game in the dataset that a less well-known publisher released that has a high global sales ranking? If so, what variables made that publisher successful? </a:t>
            </a: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19150" y="845600"/>
            <a:ext cx="3753000" cy="507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Summarized Timeline</a:t>
            </a:r>
            <a:endParaRPr/>
          </a:p>
        </p:txBody>
      </p:sp>
      <p:sp>
        <p:nvSpPr>
          <p:cNvPr id="153" name="Google Shape;153;p17"/>
          <p:cNvSpPr txBox="1">
            <a:spLocks noGrp="1"/>
          </p:cNvSpPr>
          <p:nvPr>
            <p:ph type="body" idx="1"/>
          </p:nvPr>
        </p:nvSpPr>
        <p:spPr>
          <a:xfrm>
            <a:off x="819150" y="1433325"/>
            <a:ext cx="7505700" cy="3005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4" name="Google Shape;154;p17"/>
          <p:cNvPicPr preferRelativeResize="0"/>
          <p:nvPr/>
        </p:nvPicPr>
        <p:blipFill>
          <a:blip r:embed="rId3">
            <a:alphaModFix/>
          </a:blip>
          <a:stretch>
            <a:fillRect/>
          </a:stretch>
        </p:blipFill>
        <p:spPr>
          <a:xfrm>
            <a:off x="407675" y="1433325"/>
            <a:ext cx="8393799" cy="3302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819150" y="564650"/>
            <a:ext cx="4806600" cy="594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Selected DataSet</a:t>
            </a:r>
            <a:endParaRPr/>
          </a:p>
        </p:txBody>
      </p:sp>
      <p:sp>
        <p:nvSpPr>
          <p:cNvPr id="160" name="Google Shape;160;p18"/>
          <p:cNvSpPr txBox="1">
            <a:spLocks noGrp="1"/>
          </p:cNvSpPr>
          <p:nvPr>
            <p:ph type="body" idx="1"/>
          </p:nvPr>
        </p:nvSpPr>
        <p:spPr>
          <a:xfrm>
            <a:off x="819150" y="1239000"/>
            <a:ext cx="7505700" cy="3554700"/>
          </a:xfrm>
          <a:prstGeom prst="rect">
            <a:avLst/>
          </a:prstGeom>
        </p:spPr>
        <p:txBody>
          <a:bodyPr spcFirstLastPara="1" wrap="square" lIns="91425" tIns="91425" rIns="91425" bIns="91425" anchor="t" anchorCtr="0">
            <a:normAutofit fontScale="25000" lnSpcReduction="20000"/>
          </a:bodyPr>
          <a:lstStyle/>
          <a:p>
            <a:pPr marL="0" lvl="0" indent="0" algn="just" rtl="0">
              <a:spcBef>
                <a:spcPts val="0"/>
              </a:spcBef>
              <a:spcAft>
                <a:spcPts val="0"/>
              </a:spcAft>
              <a:buNone/>
            </a:pPr>
            <a:r>
              <a:rPr lang="en" sz="4450" b="1"/>
              <a:t>Rank</a:t>
            </a:r>
            <a:r>
              <a:rPr lang="en" sz="4450"/>
              <a:t>: Numerical representation of sales performance ranking.</a:t>
            </a:r>
            <a:endParaRPr sz="4450"/>
          </a:p>
          <a:p>
            <a:pPr marL="0" lvl="0" indent="0" algn="just" rtl="0">
              <a:spcBef>
                <a:spcPts val="1200"/>
              </a:spcBef>
              <a:spcAft>
                <a:spcPts val="0"/>
              </a:spcAft>
              <a:buNone/>
            </a:pPr>
            <a:r>
              <a:rPr lang="en" sz="4450" b="1"/>
              <a:t>Name</a:t>
            </a:r>
            <a:r>
              <a:rPr lang="en" sz="4450"/>
              <a:t>: Textual information indicating the name of the video game.</a:t>
            </a:r>
            <a:endParaRPr sz="4450"/>
          </a:p>
          <a:p>
            <a:pPr marL="0" lvl="0" indent="0" algn="just" rtl="0">
              <a:spcBef>
                <a:spcPts val="1200"/>
              </a:spcBef>
              <a:spcAft>
                <a:spcPts val="0"/>
              </a:spcAft>
              <a:buNone/>
            </a:pPr>
            <a:r>
              <a:rPr lang="en" sz="4450" b="1"/>
              <a:t>Platform</a:t>
            </a:r>
            <a:r>
              <a:rPr lang="en" sz="4450"/>
              <a:t>: Specifies the release platform for the games, ranging from PC to PS4 and others.</a:t>
            </a:r>
            <a:endParaRPr sz="4450"/>
          </a:p>
          <a:p>
            <a:pPr marL="0" lvl="0" indent="0" algn="just" rtl="0">
              <a:spcBef>
                <a:spcPts val="1200"/>
              </a:spcBef>
              <a:spcAft>
                <a:spcPts val="0"/>
              </a:spcAft>
              <a:buNone/>
            </a:pPr>
            <a:r>
              <a:rPr lang="en" sz="4450" b="1"/>
              <a:t>Year</a:t>
            </a:r>
            <a:r>
              <a:rPr lang="en" sz="4450"/>
              <a:t>: Numeric data representing the game release year.</a:t>
            </a:r>
            <a:endParaRPr sz="4450"/>
          </a:p>
          <a:p>
            <a:pPr marL="0" lvl="0" indent="0" algn="just" rtl="0">
              <a:spcBef>
                <a:spcPts val="1200"/>
              </a:spcBef>
              <a:spcAft>
                <a:spcPts val="0"/>
              </a:spcAft>
              <a:buNone/>
            </a:pPr>
            <a:r>
              <a:rPr lang="en" sz="4450" b="1"/>
              <a:t>Genre</a:t>
            </a:r>
            <a:r>
              <a:rPr lang="en" sz="4450"/>
              <a:t>: Textual information detailing the genre of the video game.</a:t>
            </a:r>
            <a:endParaRPr sz="4450"/>
          </a:p>
          <a:p>
            <a:pPr marL="0" lvl="0" indent="0" algn="just" rtl="0">
              <a:spcBef>
                <a:spcPts val="1200"/>
              </a:spcBef>
              <a:spcAft>
                <a:spcPts val="0"/>
              </a:spcAft>
              <a:buNone/>
            </a:pPr>
            <a:r>
              <a:rPr lang="en" sz="4450" b="1"/>
              <a:t>Publisher</a:t>
            </a:r>
            <a:r>
              <a:rPr lang="en" sz="4450"/>
              <a:t>: Identifies the game publisher responsible for the title.</a:t>
            </a:r>
            <a:endParaRPr sz="4450"/>
          </a:p>
          <a:p>
            <a:pPr marL="0" lvl="0" indent="0" algn="just" rtl="0">
              <a:spcBef>
                <a:spcPts val="1200"/>
              </a:spcBef>
              <a:spcAft>
                <a:spcPts val="0"/>
              </a:spcAft>
              <a:buNone/>
            </a:pPr>
            <a:r>
              <a:rPr lang="en" sz="4450" b="1"/>
              <a:t>NA_Sales</a:t>
            </a:r>
            <a:r>
              <a:rPr lang="en" sz="4450"/>
              <a:t>: Numeric data indicating North America sales in millions.</a:t>
            </a:r>
            <a:endParaRPr sz="4450"/>
          </a:p>
          <a:p>
            <a:pPr marL="0" lvl="0" indent="0" algn="just" rtl="0">
              <a:spcBef>
                <a:spcPts val="1200"/>
              </a:spcBef>
              <a:spcAft>
                <a:spcPts val="0"/>
              </a:spcAft>
              <a:buNone/>
            </a:pPr>
            <a:r>
              <a:rPr lang="en" sz="4450" b="1"/>
              <a:t>EU_Sales</a:t>
            </a:r>
            <a:r>
              <a:rPr lang="en" sz="4450"/>
              <a:t>: Numeric data reflecting Europe sales in millions.</a:t>
            </a:r>
            <a:endParaRPr sz="4450"/>
          </a:p>
          <a:p>
            <a:pPr marL="0" lvl="0" indent="0" algn="just" rtl="0">
              <a:spcBef>
                <a:spcPts val="1200"/>
              </a:spcBef>
              <a:spcAft>
                <a:spcPts val="0"/>
              </a:spcAft>
              <a:buNone/>
            </a:pPr>
            <a:r>
              <a:rPr lang="en" sz="4450" b="1"/>
              <a:t>JP_Sales</a:t>
            </a:r>
            <a:r>
              <a:rPr lang="en" sz="4450"/>
              <a:t>: Numeric data representing Japan sales in millions.</a:t>
            </a:r>
            <a:endParaRPr sz="4450"/>
          </a:p>
          <a:p>
            <a:pPr marL="0" lvl="0" indent="0" algn="just" rtl="0">
              <a:spcBef>
                <a:spcPts val="1200"/>
              </a:spcBef>
              <a:spcAft>
                <a:spcPts val="0"/>
              </a:spcAft>
              <a:buNone/>
            </a:pPr>
            <a:r>
              <a:rPr lang="en" sz="4450" b="1"/>
              <a:t>Other_Sales</a:t>
            </a:r>
            <a:r>
              <a:rPr lang="en" sz="4450"/>
              <a:t>: Numeric data accounting for sales in the rest of the world, measured in millions.</a:t>
            </a:r>
            <a:endParaRPr sz="4450"/>
          </a:p>
          <a:p>
            <a:pPr marL="0" lvl="0" indent="0" algn="just" rtl="0">
              <a:spcBef>
                <a:spcPts val="1200"/>
              </a:spcBef>
              <a:spcAft>
                <a:spcPts val="0"/>
              </a:spcAft>
              <a:buNone/>
            </a:pPr>
            <a:r>
              <a:rPr lang="en" sz="4450" b="1"/>
              <a:t>Global_Sales</a:t>
            </a:r>
            <a:r>
              <a:rPr lang="en" sz="4450"/>
              <a:t>: Numeric data capturing total worldwide sales.</a:t>
            </a:r>
            <a:endParaRPr sz="4450"/>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819150" y="845600"/>
            <a:ext cx="32178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System and Tools </a:t>
            </a:r>
            <a:endParaRPr/>
          </a:p>
        </p:txBody>
      </p:sp>
      <p:sp>
        <p:nvSpPr>
          <p:cNvPr id="166" name="Google Shape;166;p19"/>
          <p:cNvSpPr txBox="1">
            <a:spLocks noGrp="1"/>
          </p:cNvSpPr>
          <p:nvPr>
            <p:ph type="body" idx="1"/>
          </p:nvPr>
        </p:nvSpPr>
        <p:spPr>
          <a:xfrm>
            <a:off x="819150" y="1524750"/>
            <a:ext cx="7505700" cy="2913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7" name="Google Shape;167;p19"/>
          <p:cNvPicPr preferRelativeResize="0"/>
          <p:nvPr/>
        </p:nvPicPr>
        <p:blipFill>
          <a:blip r:embed="rId3">
            <a:alphaModFix/>
          </a:blip>
          <a:stretch>
            <a:fillRect/>
          </a:stretch>
        </p:blipFill>
        <p:spPr>
          <a:xfrm>
            <a:off x="994390" y="1668200"/>
            <a:ext cx="1956849" cy="1559625"/>
          </a:xfrm>
          <a:prstGeom prst="rect">
            <a:avLst/>
          </a:prstGeom>
          <a:noFill/>
          <a:ln>
            <a:noFill/>
          </a:ln>
        </p:spPr>
      </p:pic>
      <p:pic>
        <p:nvPicPr>
          <p:cNvPr id="168" name="Google Shape;168;p19"/>
          <p:cNvPicPr preferRelativeResize="0"/>
          <p:nvPr/>
        </p:nvPicPr>
        <p:blipFill>
          <a:blip r:embed="rId4">
            <a:alphaModFix/>
          </a:blip>
          <a:stretch>
            <a:fillRect/>
          </a:stretch>
        </p:blipFill>
        <p:spPr>
          <a:xfrm>
            <a:off x="3042650" y="2793500"/>
            <a:ext cx="3169026" cy="1559625"/>
          </a:xfrm>
          <a:prstGeom prst="rect">
            <a:avLst/>
          </a:prstGeom>
          <a:noFill/>
          <a:ln>
            <a:noFill/>
          </a:ln>
        </p:spPr>
      </p:pic>
      <p:pic>
        <p:nvPicPr>
          <p:cNvPr id="169" name="Google Shape;169;p19"/>
          <p:cNvPicPr preferRelativeResize="0"/>
          <p:nvPr/>
        </p:nvPicPr>
        <p:blipFill>
          <a:blip r:embed="rId5">
            <a:alphaModFix/>
          </a:blip>
          <a:stretch>
            <a:fillRect/>
          </a:stretch>
        </p:blipFill>
        <p:spPr>
          <a:xfrm>
            <a:off x="6328788" y="1668200"/>
            <a:ext cx="1645926" cy="1623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20"/>
          <p:cNvPicPr preferRelativeResize="0"/>
          <p:nvPr/>
        </p:nvPicPr>
        <p:blipFill>
          <a:blip r:embed="rId3">
            <a:alphaModFix/>
          </a:blip>
          <a:stretch>
            <a:fillRect/>
          </a:stretch>
        </p:blipFill>
        <p:spPr>
          <a:xfrm>
            <a:off x="1609725" y="1569300"/>
            <a:ext cx="5924550" cy="3334150"/>
          </a:xfrm>
          <a:prstGeom prst="rect">
            <a:avLst/>
          </a:prstGeom>
          <a:noFill/>
          <a:ln>
            <a:noFill/>
          </a:ln>
        </p:spPr>
      </p:pic>
      <p:sp>
        <p:nvSpPr>
          <p:cNvPr id="175" name="Google Shape;175;p20"/>
          <p:cNvSpPr txBox="1">
            <a:spLocks noGrp="1"/>
          </p:cNvSpPr>
          <p:nvPr>
            <p:ph type="body" idx="1"/>
          </p:nvPr>
        </p:nvSpPr>
        <p:spPr>
          <a:xfrm>
            <a:off x="819150" y="1150450"/>
            <a:ext cx="7505700" cy="3753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76" name="Google Shape;176;p20"/>
          <p:cNvSpPr txBox="1"/>
          <p:nvPr/>
        </p:nvSpPr>
        <p:spPr>
          <a:xfrm>
            <a:off x="819150" y="262475"/>
            <a:ext cx="76473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Nunito"/>
                <a:ea typeface="Nunito"/>
                <a:cs typeface="Nunito"/>
                <a:sym typeface="Nunito"/>
              </a:rPr>
              <a:t>Modeling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body" idx="1"/>
          </p:nvPr>
        </p:nvSpPr>
        <p:spPr>
          <a:xfrm>
            <a:off x="819150" y="1167200"/>
            <a:ext cx="7505700" cy="3786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2" name="Google Shape;182;p21"/>
          <p:cNvPicPr preferRelativeResize="0"/>
          <p:nvPr/>
        </p:nvPicPr>
        <p:blipFill>
          <a:blip r:embed="rId3">
            <a:alphaModFix/>
          </a:blip>
          <a:stretch>
            <a:fillRect/>
          </a:stretch>
        </p:blipFill>
        <p:spPr>
          <a:xfrm>
            <a:off x="833438" y="800100"/>
            <a:ext cx="7477125" cy="3543300"/>
          </a:xfrm>
          <a:prstGeom prst="rect">
            <a:avLst/>
          </a:prstGeom>
          <a:noFill/>
          <a:ln>
            <a:noFill/>
          </a:ln>
        </p:spPr>
      </p:pic>
      <p:sp>
        <p:nvSpPr>
          <p:cNvPr id="183" name="Google Shape;183;p21"/>
          <p:cNvSpPr txBox="1"/>
          <p:nvPr/>
        </p:nvSpPr>
        <p:spPr>
          <a:xfrm>
            <a:off x="833450" y="212225"/>
            <a:ext cx="6560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Nunito"/>
                <a:ea typeface="Nunito"/>
                <a:cs typeface="Nunito"/>
                <a:sym typeface="Nunito"/>
              </a:rPr>
              <a:t> Feature selection</a:t>
            </a:r>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1175</Words>
  <Application>Microsoft Office PowerPoint</Application>
  <PresentationFormat>On-screen Show (16:9)</PresentationFormat>
  <Paragraphs>56</Paragraphs>
  <Slides>18</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Nunito</vt:lpstr>
      <vt:lpstr>Arial</vt:lpstr>
      <vt:lpstr>Calibri</vt:lpstr>
      <vt:lpstr>Times New Roman</vt:lpstr>
      <vt:lpstr>Shift</vt:lpstr>
      <vt:lpstr>   Analyzing the Evolution of Video Game Sales: Trends, Factors, and Future Projections Shameema Afrin Jahir Husain Shashikiran Sai Voruganti Shwetha Srinivasan Natesan Venkatesh Rakurthi Professor. Dr. Duoduo Liao    </vt:lpstr>
      <vt:lpstr>Introduction</vt:lpstr>
      <vt:lpstr>Objectives</vt:lpstr>
      <vt:lpstr>Objectives</vt:lpstr>
      <vt:lpstr>Summarized Timeline</vt:lpstr>
      <vt:lpstr>Selected DataSet</vt:lpstr>
      <vt:lpstr>System and Tools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Scope</vt:lpstr>
      <vt:lpstr>Acknowledgement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Analyzing the Evolution of Video Game Sales: Trends, Factors, and Future Projections Shameema Afrin Jahir Husain Shashikiran Sai Voruganti Shwetha Srinivasan Natesan Venkatesh Rakurthi Professor. Dr. Duoduo Liao    </dc:title>
  <dc:creator>Shwetha Srinivasan</dc:creator>
  <cp:lastModifiedBy>Shwetha Srinivasan</cp:lastModifiedBy>
  <cp:revision>1</cp:revision>
  <dcterms:modified xsi:type="dcterms:W3CDTF">2023-12-01T19:01:11Z</dcterms:modified>
</cp:coreProperties>
</file>