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293" r:id="rId4"/>
    <p:sldId id="294" r:id="rId5"/>
    <p:sldId id="295" r:id="rId6"/>
    <p:sldId id="257" r:id="rId7"/>
    <p:sldId id="258" r:id="rId8"/>
    <p:sldId id="259" r:id="rId9"/>
    <p:sldId id="260" r:id="rId10"/>
    <p:sldId id="261" r:id="rId11"/>
    <p:sldId id="262" r:id="rId12"/>
    <p:sldId id="263" r:id="rId13"/>
    <p:sldId id="264" r:id="rId14"/>
    <p:sldId id="265" r:id="rId15"/>
    <p:sldId id="296"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97" r:id="rId37"/>
    <p:sldId id="286" r:id="rId38"/>
    <p:sldId id="287" r:id="rId39"/>
    <p:sldId id="288" r:id="rId40"/>
    <p:sldId id="289" r:id="rId41"/>
    <p:sldId id="290" r:id="rId42"/>
    <p:sldId id="29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BF10535-7700-4ECF-8A5D-49947B9092FF}" type="datetimeFigureOut">
              <a:rPr lang="en-IN" smtClean="0"/>
              <a:t>10-07-2019</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C8EBCD7-899E-46E3-AAF5-7935D8A7A661}"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10535-7700-4ECF-8A5D-49947B9092FF}" type="datetimeFigureOut">
              <a:rPr lang="en-IN" smtClean="0"/>
              <a:t>10-07-2019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10535-7700-4ECF-8A5D-49947B9092FF}" type="datetimeFigureOut">
              <a:rPr lang="en-IN" smtClean="0"/>
              <a:t>10-07-2019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10535-7700-4ECF-8A5D-49947B9092FF}" type="datetimeFigureOut">
              <a:rPr lang="en-IN" smtClean="0"/>
              <a:t>10-07-2019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10535-7700-4ECF-8A5D-49947B9092FF}" type="datetimeFigureOut">
              <a:rPr lang="en-IN" smtClean="0"/>
              <a:t>10-07-2019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BF10535-7700-4ECF-8A5D-49947B9092FF}" type="datetimeFigureOut">
              <a:rPr lang="en-IN" smtClean="0"/>
              <a:t>10-07-2019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EBCD7-899E-46E3-AAF5-7935D8A7A661}"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10535-7700-4ECF-8A5D-49947B9092FF}" type="datetimeFigureOut">
              <a:rPr lang="en-IN" smtClean="0"/>
              <a:t>10-07-2019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F10535-7700-4ECF-8A5D-49947B9092FF}" type="datetimeFigureOut">
              <a:rPr lang="en-IN" smtClean="0"/>
              <a:t>10-07-2019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10535-7700-4ECF-8A5D-49947B9092FF}" type="datetimeFigureOut">
              <a:rPr lang="en-IN" smtClean="0"/>
              <a:t>10-07-2019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BF10535-7700-4ECF-8A5D-49947B9092FF}" type="datetimeFigureOut">
              <a:rPr lang="en-IN" smtClean="0"/>
              <a:t>10-07-2019</a:t>
            </a:fld>
            <a:endParaRPr lang="en-IN"/>
          </a:p>
        </p:txBody>
      </p:sp>
      <p:sp>
        <p:nvSpPr>
          <p:cNvPr id="7" name="Slide Number Placeholder 6"/>
          <p:cNvSpPr>
            <a:spLocks noGrp="1"/>
          </p:cNvSpPr>
          <p:nvPr>
            <p:ph type="sldNum" sz="quarter" idx="12"/>
          </p:nvPr>
        </p:nvSpPr>
        <p:spPr/>
        <p:txBody>
          <a:bodyPr/>
          <a:lstStyle/>
          <a:p>
            <a:fld id="{1C8EBCD7-899E-46E3-AAF5-7935D8A7A661}"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10535-7700-4ECF-8A5D-49947B9092FF}" type="datetimeFigureOut">
              <a:rPr lang="en-IN" smtClean="0"/>
              <a:t>10-07-2019</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1C8EBCD7-899E-46E3-AAF5-7935D8A7A66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BF10535-7700-4ECF-8A5D-49947B9092FF}" type="datetimeFigureOut">
              <a:rPr lang="en-IN" smtClean="0"/>
              <a:t>10-07-2019</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C8EBCD7-899E-46E3-AAF5-7935D8A7A66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Triggers</a:t>
            </a:r>
            <a:endParaRPr lang="en-IN" dirty="0"/>
          </a:p>
        </p:txBody>
      </p:sp>
      <p:sp>
        <p:nvSpPr>
          <p:cNvPr id="3" name="Subtitle 2"/>
          <p:cNvSpPr>
            <a:spLocks noGrp="1"/>
          </p:cNvSpPr>
          <p:nvPr>
            <p:ph type="subTitle" idx="1"/>
          </p:nvPr>
        </p:nvSpPr>
        <p:spPr/>
        <p:txBody>
          <a:bodyPr/>
          <a:lstStyle/>
          <a:p>
            <a:r>
              <a:rPr lang="en-IN" dirty="0" err="1" smtClean="0"/>
              <a:t>Shwetha.K.R</a:t>
            </a:r>
            <a:endParaRPr lang="en-IN" dirty="0"/>
          </a:p>
        </p:txBody>
      </p:sp>
    </p:spTree>
    <p:extLst>
      <p:ext uri="{BB962C8B-B14F-4D97-AF65-F5344CB8AC3E}">
        <p14:creationId xmlns:p14="http://schemas.microsoft.com/office/powerpoint/2010/main" val="3360775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67512"/>
          </a:xfrm>
        </p:spPr>
        <p:txBody>
          <a:bodyPr>
            <a:normAutofit fontScale="90000"/>
          </a:bodyPr>
          <a:lstStyle/>
          <a:p>
            <a:r>
              <a:rPr lang="en-IN" b="1" dirty="0"/>
              <a:t>Restriction on Triggers</a:t>
            </a:r>
            <a:r>
              <a:rPr lang="en-IN" dirty="0"/>
              <a:t/>
            </a:r>
            <a:br>
              <a:rPr lang="en-IN" dirty="0"/>
            </a:br>
            <a:endParaRPr lang="en-IN" dirty="0"/>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r>
              <a:rPr lang="en-US" dirty="0">
                <a:solidFill>
                  <a:schemeClr val="bg2">
                    <a:lumMod val="25000"/>
                  </a:schemeClr>
                </a:solidFill>
              </a:rPr>
              <a:t>Maximum size of the trigger body must not exceed 32,760 bytes because triggers’ bodies are stored in LONG </a:t>
            </a:r>
            <a:r>
              <a:rPr lang="en-US" dirty="0" err="1">
                <a:solidFill>
                  <a:schemeClr val="bg2">
                    <a:lumMod val="25000"/>
                  </a:schemeClr>
                </a:solidFill>
              </a:rPr>
              <a:t>datatypes</a:t>
            </a:r>
            <a:r>
              <a:rPr lang="en-US" dirty="0">
                <a:solidFill>
                  <a:schemeClr val="bg2">
                    <a:lumMod val="25000"/>
                  </a:schemeClr>
                </a:solidFill>
              </a:rPr>
              <a:t> columns.</a:t>
            </a:r>
          </a:p>
          <a:p>
            <a:r>
              <a:rPr lang="en-US" dirty="0">
                <a:solidFill>
                  <a:schemeClr val="bg2">
                    <a:lumMod val="25000"/>
                  </a:schemeClr>
                </a:solidFill>
              </a:rPr>
              <a:t>A trigger may not issue transaction control statements or TCL statements such as COMMIT, ROLLBACK or SAVEPOINT. All operations performed when the trigger fires, become part of a transaction. Therefore whenever this transaction is rolled back or committed it leads to the respective rolling back or committing of the operations performed.</a:t>
            </a:r>
          </a:p>
          <a:p>
            <a:r>
              <a:rPr lang="en-US" dirty="0">
                <a:solidFill>
                  <a:schemeClr val="bg2">
                    <a:lumMod val="25000"/>
                  </a:schemeClr>
                </a:solidFill>
              </a:rPr>
              <a:t>Any function or procedure called by a trigger may not issue a transactional control statement unless it contains an autonomous transaction.</a:t>
            </a:r>
          </a:p>
          <a:p>
            <a:r>
              <a:rPr lang="en-US" dirty="0">
                <a:solidFill>
                  <a:schemeClr val="bg2">
                    <a:lumMod val="25000"/>
                  </a:schemeClr>
                </a:solidFill>
              </a:rPr>
              <a:t>Declaring LONG or LONG RAW variable is not permissible in the body of the trigger.</a:t>
            </a:r>
          </a:p>
        </p:txBody>
      </p:sp>
    </p:spTree>
    <p:extLst>
      <p:ext uri="{BB962C8B-B14F-4D97-AF65-F5344CB8AC3E}">
        <p14:creationId xmlns:p14="http://schemas.microsoft.com/office/powerpoint/2010/main" val="2279632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10000"/>
          </a:bodyPr>
          <a:lstStyle/>
          <a:p>
            <a:pPr marL="0" indent="0">
              <a:buNone/>
            </a:pPr>
            <a:endParaRPr lang="en-US" dirty="0" smtClean="0">
              <a:solidFill>
                <a:schemeClr val="bg2">
                  <a:lumMod val="25000"/>
                </a:schemeClr>
              </a:solidFill>
            </a:endParaRPr>
          </a:p>
          <a:p>
            <a:pPr marL="0" indent="0">
              <a:buNone/>
            </a:pPr>
            <a:r>
              <a:rPr lang="en-US" dirty="0" smtClean="0">
                <a:solidFill>
                  <a:schemeClr val="bg2">
                    <a:lumMod val="25000"/>
                  </a:schemeClr>
                </a:solidFill>
              </a:rPr>
              <a:t>CREATE </a:t>
            </a:r>
            <a:r>
              <a:rPr lang="en-US" dirty="0">
                <a:solidFill>
                  <a:schemeClr val="bg2">
                    <a:lumMod val="25000"/>
                  </a:schemeClr>
                </a:solidFill>
              </a:rPr>
              <a:t>TABLE superheroes (</a:t>
            </a:r>
            <a:r>
              <a:rPr lang="en-US" dirty="0" err="1">
                <a:solidFill>
                  <a:schemeClr val="bg2">
                    <a:lumMod val="25000"/>
                  </a:schemeClr>
                </a:solidFill>
              </a:rPr>
              <a:t>sh_name</a:t>
            </a:r>
            <a:r>
              <a:rPr lang="en-US" dirty="0">
                <a:solidFill>
                  <a:schemeClr val="bg2">
                    <a:lumMod val="25000"/>
                  </a:schemeClr>
                </a:solidFill>
              </a:rPr>
              <a:t> VARCHAR2 (15));</a:t>
            </a:r>
          </a:p>
          <a:p>
            <a:pPr marL="0" indent="0">
              <a:buNone/>
            </a:pPr>
            <a:r>
              <a:rPr lang="en-US" dirty="0" smtClean="0">
                <a:solidFill>
                  <a:schemeClr val="bg2">
                    <a:lumMod val="25000"/>
                  </a:schemeClr>
                </a:solidFill>
              </a:rPr>
              <a:t>insert </a:t>
            </a:r>
            <a:r>
              <a:rPr lang="en-US" dirty="0">
                <a:solidFill>
                  <a:schemeClr val="bg2">
                    <a:lumMod val="25000"/>
                  </a:schemeClr>
                </a:solidFill>
              </a:rPr>
              <a:t>into superheroes values('</a:t>
            </a:r>
            <a:r>
              <a:rPr lang="en-US" dirty="0" err="1">
                <a:solidFill>
                  <a:schemeClr val="bg2">
                    <a:lumMod val="25000"/>
                  </a:schemeClr>
                </a:solidFill>
              </a:rPr>
              <a:t>ss</a:t>
            </a:r>
            <a:r>
              <a:rPr lang="en-US" dirty="0">
                <a:solidFill>
                  <a:schemeClr val="bg2">
                    <a:lumMod val="25000"/>
                  </a:schemeClr>
                </a:solidFill>
              </a:rPr>
              <a:t>');</a:t>
            </a:r>
          </a:p>
          <a:p>
            <a:pPr marL="0" indent="0">
              <a:buNone/>
            </a:pPr>
            <a:endParaRPr lang="en-US" dirty="0">
              <a:solidFill>
                <a:schemeClr val="bg2">
                  <a:lumMod val="25000"/>
                </a:schemeClr>
              </a:solidFill>
            </a:endParaRPr>
          </a:p>
          <a:p>
            <a:pPr marL="0" indent="0">
              <a:buNone/>
            </a:pPr>
            <a:r>
              <a:rPr lang="en-US" dirty="0">
                <a:solidFill>
                  <a:schemeClr val="bg2">
                    <a:lumMod val="25000"/>
                  </a:schemeClr>
                </a:solidFill>
              </a:rPr>
              <a:t>CREATE OR REPLACE TRIGGER </a:t>
            </a:r>
            <a:r>
              <a:rPr lang="en-US" dirty="0" err="1">
                <a:solidFill>
                  <a:schemeClr val="bg2">
                    <a:lumMod val="25000"/>
                  </a:schemeClr>
                </a:solidFill>
              </a:rPr>
              <a:t>bi_Superheroes</a:t>
            </a:r>
            <a:endParaRPr lang="en-US" dirty="0">
              <a:solidFill>
                <a:schemeClr val="bg2">
                  <a:lumMod val="25000"/>
                </a:schemeClr>
              </a:solidFill>
            </a:endParaRPr>
          </a:p>
          <a:p>
            <a:pPr marL="0" indent="0">
              <a:buNone/>
            </a:pPr>
            <a:r>
              <a:rPr lang="en-US" dirty="0">
                <a:solidFill>
                  <a:schemeClr val="bg2">
                    <a:lumMod val="25000"/>
                  </a:schemeClr>
                </a:solidFill>
              </a:rPr>
              <a:t>BEFORE INSERT ON superheroes</a:t>
            </a:r>
          </a:p>
          <a:p>
            <a:pPr marL="0" indent="0">
              <a:buNone/>
            </a:pPr>
            <a:r>
              <a:rPr lang="en-US" dirty="0">
                <a:solidFill>
                  <a:schemeClr val="bg2">
                    <a:lumMod val="25000"/>
                  </a:schemeClr>
                </a:solidFill>
              </a:rPr>
              <a:t>FOR EACH ROW</a:t>
            </a:r>
          </a:p>
          <a:p>
            <a:pPr marL="0" indent="0">
              <a:buNone/>
            </a:pPr>
            <a:r>
              <a:rPr lang="en-US" dirty="0">
                <a:solidFill>
                  <a:schemeClr val="bg2">
                    <a:lumMod val="25000"/>
                  </a:schemeClr>
                </a:solidFill>
              </a:rPr>
              <a:t>ENABLE</a:t>
            </a:r>
          </a:p>
          <a:p>
            <a:pPr marL="0" indent="0">
              <a:buNone/>
            </a:pPr>
            <a:r>
              <a:rPr lang="en-US" dirty="0">
                <a:solidFill>
                  <a:schemeClr val="bg2">
                    <a:lumMod val="25000"/>
                  </a:schemeClr>
                </a:solidFill>
              </a:rPr>
              <a:t>DECLARE</a:t>
            </a:r>
          </a:p>
          <a:p>
            <a:pPr marL="0" indent="0">
              <a:buNone/>
            </a:pPr>
            <a:r>
              <a:rPr lang="en-US" dirty="0" err="1">
                <a:solidFill>
                  <a:schemeClr val="bg2">
                    <a:lumMod val="25000"/>
                  </a:schemeClr>
                </a:solidFill>
              </a:rPr>
              <a:t>v_user</a:t>
            </a:r>
            <a:r>
              <a:rPr lang="en-US" dirty="0">
                <a:solidFill>
                  <a:schemeClr val="bg2">
                    <a:lumMod val="25000"/>
                  </a:schemeClr>
                </a:solidFill>
              </a:rPr>
              <a:t> VARCHAR2 (15);</a:t>
            </a:r>
          </a:p>
          <a:p>
            <a:pPr marL="0" indent="0">
              <a:buNone/>
            </a:pPr>
            <a:r>
              <a:rPr lang="en-US" dirty="0">
                <a:solidFill>
                  <a:schemeClr val="bg2">
                    <a:lumMod val="25000"/>
                  </a:schemeClr>
                </a:solidFill>
              </a:rPr>
              <a:t>BEGIN</a:t>
            </a:r>
          </a:p>
          <a:p>
            <a:pPr marL="0" indent="0">
              <a:buNone/>
            </a:pPr>
            <a:r>
              <a:rPr lang="en-US" dirty="0">
                <a:solidFill>
                  <a:schemeClr val="bg2">
                    <a:lumMod val="25000"/>
                  </a:schemeClr>
                </a:solidFill>
              </a:rPr>
              <a:t>SELECT user INTO </a:t>
            </a:r>
            <a:r>
              <a:rPr lang="en-US" dirty="0" err="1">
                <a:solidFill>
                  <a:schemeClr val="bg2">
                    <a:lumMod val="25000"/>
                  </a:schemeClr>
                </a:solidFill>
              </a:rPr>
              <a:t>v_user</a:t>
            </a:r>
            <a:r>
              <a:rPr lang="en-US" dirty="0">
                <a:solidFill>
                  <a:schemeClr val="bg2">
                    <a:lumMod val="25000"/>
                  </a:schemeClr>
                </a:solidFill>
              </a:rPr>
              <a:t> FROM dual;</a:t>
            </a:r>
          </a:p>
          <a:p>
            <a:pPr marL="0" indent="0">
              <a:buNone/>
            </a:pPr>
            <a:r>
              <a:rPr lang="en-US" dirty="0">
                <a:solidFill>
                  <a:schemeClr val="bg2">
                    <a:lumMod val="25000"/>
                  </a:schemeClr>
                </a:solidFill>
              </a:rPr>
              <a:t>DBMS_OUTPUT.PUT_LINE('You Just Inserted a Row Mr.'|| </a:t>
            </a:r>
            <a:r>
              <a:rPr lang="en-US" dirty="0" err="1">
                <a:solidFill>
                  <a:schemeClr val="bg2">
                    <a:lumMod val="25000"/>
                  </a:schemeClr>
                </a:solidFill>
              </a:rPr>
              <a:t>v_user</a:t>
            </a:r>
            <a:r>
              <a:rPr lang="en-US" dirty="0">
                <a:solidFill>
                  <a:schemeClr val="bg2">
                    <a:lumMod val="25000"/>
                  </a:schemeClr>
                </a:solidFill>
              </a:rPr>
              <a:t>);</a:t>
            </a:r>
          </a:p>
          <a:p>
            <a:pPr marL="0" indent="0">
              <a:buNone/>
            </a:pPr>
            <a:r>
              <a:rPr lang="en-US" dirty="0">
                <a:solidFill>
                  <a:schemeClr val="bg2">
                    <a:lumMod val="25000"/>
                  </a:schemeClr>
                </a:solidFill>
              </a:rPr>
              <a:t>END;</a:t>
            </a:r>
          </a:p>
          <a:p>
            <a:pPr marL="0" indent="0">
              <a:buNone/>
            </a:pPr>
            <a:r>
              <a:rPr lang="en-US" dirty="0">
                <a:solidFill>
                  <a:schemeClr val="bg2">
                    <a:lumMod val="25000"/>
                  </a:schemeClr>
                </a:solidFill>
              </a:rPr>
              <a:t>/</a:t>
            </a:r>
          </a:p>
        </p:txBody>
      </p:sp>
    </p:spTree>
    <p:extLst>
      <p:ext uri="{BB962C8B-B14F-4D97-AF65-F5344CB8AC3E}">
        <p14:creationId xmlns:p14="http://schemas.microsoft.com/office/powerpoint/2010/main" val="3878233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38201"/>
            <a:ext cx="7696200" cy="4524315"/>
          </a:xfrm>
          <a:prstGeom prst="rect">
            <a:avLst/>
          </a:prstGeom>
        </p:spPr>
        <p:txBody>
          <a:bodyPr wrap="square">
            <a:spAutoFit/>
          </a:bodyPr>
          <a:lstStyle/>
          <a:p>
            <a:r>
              <a:rPr lang="en-IN" sz="2400" dirty="0">
                <a:solidFill>
                  <a:schemeClr val="bg2">
                    <a:lumMod val="25000"/>
                  </a:schemeClr>
                </a:solidFill>
              </a:rPr>
              <a:t>CREATE OR REPLACE TRIGGER </a:t>
            </a:r>
            <a:r>
              <a:rPr lang="en-IN" sz="2400" dirty="0" err="1">
                <a:solidFill>
                  <a:schemeClr val="bg2">
                    <a:lumMod val="25000"/>
                  </a:schemeClr>
                </a:solidFill>
              </a:rPr>
              <a:t>bu_Superheroes</a:t>
            </a:r>
            <a:r>
              <a:rPr lang="en-IN" sz="2400" dirty="0">
                <a:solidFill>
                  <a:schemeClr val="bg2">
                    <a:lumMod val="25000"/>
                  </a:schemeClr>
                </a:solidFill>
              </a:rPr>
              <a:t/>
            </a:r>
            <a:br>
              <a:rPr lang="en-IN" sz="2400" dirty="0">
                <a:solidFill>
                  <a:schemeClr val="bg2">
                    <a:lumMod val="25000"/>
                  </a:schemeClr>
                </a:solidFill>
              </a:rPr>
            </a:br>
            <a:r>
              <a:rPr lang="en-IN" sz="2400" dirty="0">
                <a:solidFill>
                  <a:schemeClr val="bg2">
                    <a:lumMod val="25000"/>
                  </a:schemeClr>
                </a:solidFill>
              </a:rPr>
              <a:t> </a:t>
            </a:r>
            <a:r>
              <a:rPr lang="en-IN" sz="2400" b="1" dirty="0">
                <a:solidFill>
                  <a:schemeClr val="bg2">
                    <a:lumMod val="25000"/>
                  </a:schemeClr>
                </a:solidFill>
              </a:rPr>
              <a:t>BEFORE UPDATE</a:t>
            </a:r>
            <a:r>
              <a:rPr lang="en-IN" sz="2400" dirty="0">
                <a:solidFill>
                  <a:schemeClr val="bg2">
                    <a:lumMod val="25000"/>
                  </a:schemeClr>
                </a:solidFill>
              </a:rPr>
              <a:t> ON superheroes</a:t>
            </a:r>
            <a:br>
              <a:rPr lang="en-IN" sz="2400" dirty="0">
                <a:solidFill>
                  <a:schemeClr val="bg2">
                    <a:lumMod val="25000"/>
                  </a:schemeClr>
                </a:solidFill>
              </a:rPr>
            </a:br>
            <a:r>
              <a:rPr lang="en-IN" sz="2400" dirty="0">
                <a:solidFill>
                  <a:schemeClr val="bg2">
                    <a:lumMod val="25000"/>
                  </a:schemeClr>
                </a:solidFill>
              </a:rPr>
              <a:t> FOR EACH ROW</a:t>
            </a:r>
            <a:br>
              <a:rPr lang="en-IN" sz="2400" dirty="0">
                <a:solidFill>
                  <a:schemeClr val="bg2">
                    <a:lumMod val="25000"/>
                  </a:schemeClr>
                </a:solidFill>
              </a:rPr>
            </a:br>
            <a:r>
              <a:rPr lang="en-IN" sz="2400" dirty="0">
                <a:solidFill>
                  <a:schemeClr val="bg2">
                    <a:lumMod val="25000"/>
                  </a:schemeClr>
                </a:solidFill>
              </a:rPr>
              <a:t> ENABLE</a:t>
            </a:r>
            <a:br>
              <a:rPr lang="en-IN" sz="2400" dirty="0">
                <a:solidFill>
                  <a:schemeClr val="bg2">
                    <a:lumMod val="25000"/>
                  </a:schemeClr>
                </a:solidFill>
              </a:rPr>
            </a:br>
            <a:r>
              <a:rPr lang="en-IN" sz="2400" dirty="0">
                <a:solidFill>
                  <a:schemeClr val="bg2">
                    <a:lumMod val="25000"/>
                  </a:schemeClr>
                </a:solidFill>
              </a:rPr>
              <a:t> DECLARE</a:t>
            </a:r>
            <a:br>
              <a:rPr lang="en-IN" sz="2400" dirty="0">
                <a:solidFill>
                  <a:schemeClr val="bg2">
                    <a:lumMod val="25000"/>
                  </a:schemeClr>
                </a:solidFill>
              </a:rPr>
            </a:br>
            <a:r>
              <a:rPr lang="en-IN" sz="2400" dirty="0">
                <a:solidFill>
                  <a:schemeClr val="bg2">
                    <a:lumMod val="25000"/>
                  </a:schemeClr>
                </a:solidFill>
              </a:rPr>
              <a:t>  </a:t>
            </a:r>
            <a:r>
              <a:rPr lang="en-IN" sz="2400" dirty="0" err="1">
                <a:solidFill>
                  <a:schemeClr val="bg2">
                    <a:lumMod val="25000"/>
                  </a:schemeClr>
                </a:solidFill>
              </a:rPr>
              <a:t>v_user</a:t>
            </a:r>
            <a:r>
              <a:rPr lang="en-IN" sz="2400" dirty="0">
                <a:solidFill>
                  <a:schemeClr val="bg2">
                    <a:lumMod val="25000"/>
                  </a:schemeClr>
                </a:solidFill>
              </a:rPr>
              <a:t> VARCHAR2 (15);</a:t>
            </a:r>
            <a:br>
              <a:rPr lang="en-IN" sz="2400" dirty="0">
                <a:solidFill>
                  <a:schemeClr val="bg2">
                    <a:lumMod val="25000"/>
                  </a:schemeClr>
                </a:solidFill>
              </a:rPr>
            </a:br>
            <a:r>
              <a:rPr lang="en-IN" sz="2400" dirty="0">
                <a:solidFill>
                  <a:schemeClr val="bg2">
                    <a:lumMod val="25000"/>
                  </a:schemeClr>
                </a:solidFill>
              </a:rPr>
              <a:t> BEGIN</a:t>
            </a:r>
            <a:br>
              <a:rPr lang="en-IN" sz="2400" dirty="0">
                <a:solidFill>
                  <a:schemeClr val="bg2">
                    <a:lumMod val="25000"/>
                  </a:schemeClr>
                </a:solidFill>
              </a:rPr>
            </a:br>
            <a:r>
              <a:rPr lang="en-IN" sz="2400" dirty="0">
                <a:solidFill>
                  <a:schemeClr val="bg2">
                    <a:lumMod val="25000"/>
                  </a:schemeClr>
                </a:solidFill>
              </a:rPr>
              <a:t>  SELECT user INTO </a:t>
            </a:r>
            <a:r>
              <a:rPr lang="en-IN" sz="2400" dirty="0" err="1">
                <a:solidFill>
                  <a:schemeClr val="bg2">
                    <a:lumMod val="25000"/>
                  </a:schemeClr>
                </a:solidFill>
              </a:rPr>
              <a:t>v_user</a:t>
            </a:r>
            <a:r>
              <a:rPr lang="en-IN" sz="2400" dirty="0">
                <a:solidFill>
                  <a:schemeClr val="bg2">
                    <a:lumMod val="25000"/>
                  </a:schemeClr>
                </a:solidFill>
              </a:rPr>
              <a:t> FROM dual;</a:t>
            </a:r>
            <a:br>
              <a:rPr lang="en-IN" sz="2400" dirty="0">
                <a:solidFill>
                  <a:schemeClr val="bg2">
                    <a:lumMod val="25000"/>
                  </a:schemeClr>
                </a:solidFill>
              </a:rPr>
            </a:br>
            <a:r>
              <a:rPr lang="en-IN" sz="2400" dirty="0">
                <a:solidFill>
                  <a:schemeClr val="bg2">
                    <a:lumMod val="25000"/>
                  </a:schemeClr>
                </a:solidFill>
              </a:rPr>
              <a:t>  DBMS_OUTPUT.PUT_LINE('You Just Updated a Row </a:t>
            </a:r>
            <a:r>
              <a:rPr lang="en-IN" sz="2400" dirty="0" err="1">
                <a:solidFill>
                  <a:schemeClr val="bg2">
                    <a:lumMod val="25000"/>
                  </a:schemeClr>
                </a:solidFill>
              </a:rPr>
              <a:t>Mr.</a:t>
            </a:r>
            <a:r>
              <a:rPr lang="en-IN" sz="2400" dirty="0">
                <a:solidFill>
                  <a:schemeClr val="bg2">
                    <a:lumMod val="25000"/>
                  </a:schemeClr>
                </a:solidFill>
              </a:rPr>
              <a:t>'|| </a:t>
            </a:r>
            <a:r>
              <a:rPr lang="en-IN" sz="2400" dirty="0" err="1">
                <a:solidFill>
                  <a:schemeClr val="bg2">
                    <a:lumMod val="25000"/>
                  </a:schemeClr>
                </a:solidFill>
              </a:rPr>
              <a:t>v_user</a:t>
            </a:r>
            <a:r>
              <a:rPr lang="en-IN" sz="2400" dirty="0">
                <a:solidFill>
                  <a:schemeClr val="bg2">
                    <a:lumMod val="25000"/>
                  </a:schemeClr>
                </a:solidFill>
              </a:rPr>
              <a:t>); </a:t>
            </a:r>
            <a:br>
              <a:rPr lang="en-IN" sz="2400" dirty="0">
                <a:solidFill>
                  <a:schemeClr val="bg2">
                    <a:lumMod val="25000"/>
                  </a:schemeClr>
                </a:solidFill>
              </a:rPr>
            </a:br>
            <a:r>
              <a:rPr lang="en-IN" sz="2400" dirty="0">
                <a:solidFill>
                  <a:schemeClr val="bg2">
                    <a:lumMod val="25000"/>
                  </a:schemeClr>
                </a:solidFill>
              </a:rPr>
              <a:t> END;</a:t>
            </a:r>
            <a:br>
              <a:rPr lang="en-IN" sz="2400" dirty="0">
                <a:solidFill>
                  <a:schemeClr val="bg2">
                    <a:lumMod val="25000"/>
                  </a:schemeClr>
                </a:solidFill>
              </a:rPr>
            </a:br>
            <a:r>
              <a:rPr lang="en-IN" sz="2400" dirty="0">
                <a:solidFill>
                  <a:schemeClr val="bg2">
                    <a:lumMod val="25000"/>
                  </a:schemeClr>
                </a:solidFill>
              </a:rPr>
              <a:t> /</a:t>
            </a:r>
          </a:p>
        </p:txBody>
      </p:sp>
    </p:spTree>
    <p:extLst>
      <p:ext uri="{BB962C8B-B14F-4D97-AF65-F5344CB8AC3E}">
        <p14:creationId xmlns:p14="http://schemas.microsoft.com/office/powerpoint/2010/main" val="2938495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1"/>
            <a:ext cx="6324600" cy="4893647"/>
          </a:xfrm>
          <a:prstGeom prst="rect">
            <a:avLst/>
          </a:prstGeom>
        </p:spPr>
        <p:txBody>
          <a:bodyPr wrap="square">
            <a:spAutoFit/>
          </a:bodyPr>
          <a:lstStyle/>
          <a:p>
            <a:r>
              <a:rPr lang="en-IN" sz="2400" dirty="0">
                <a:solidFill>
                  <a:schemeClr val="bg2">
                    <a:lumMod val="25000"/>
                  </a:schemeClr>
                </a:solidFill>
              </a:rPr>
              <a:t>CREATE OR REPLACE TRIGGER </a:t>
            </a:r>
            <a:r>
              <a:rPr lang="en-IN" sz="2400" dirty="0" err="1">
                <a:solidFill>
                  <a:schemeClr val="bg2">
                    <a:lumMod val="25000"/>
                  </a:schemeClr>
                </a:solidFill>
              </a:rPr>
              <a:t>bu_Superheroes</a:t>
            </a:r>
            <a:r>
              <a:rPr lang="en-IN" sz="2400" dirty="0">
                <a:solidFill>
                  <a:schemeClr val="bg2">
                    <a:lumMod val="25000"/>
                  </a:schemeClr>
                </a:solidFill>
              </a:rPr>
              <a:t/>
            </a:r>
            <a:br>
              <a:rPr lang="en-IN" sz="2400" dirty="0">
                <a:solidFill>
                  <a:schemeClr val="bg2">
                    <a:lumMod val="25000"/>
                  </a:schemeClr>
                </a:solidFill>
              </a:rPr>
            </a:br>
            <a:r>
              <a:rPr lang="en-IN" sz="2400" dirty="0">
                <a:solidFill>
                  <a:schemeClr val="bg2">
                    <a:lumMod val="25000"/>
                  </a:schemeClr>
                </a:solidFill>
              </a:rPr>
              <a:t> </a:t>
            </a:r>
            <a:r>
              <a:rPr lang="en-IN" sz="2400" b="1" dirty="0">
                <a:solidFill>
                  <a:schemeClr val="bg2">
                    <a:lumMod val="25000"/>
                  </a:schemeClr>
                </a:solidFill>
              </a:rPr>
              <a:t>BEFORE DELETE</a:t>
            </a:r>
            <a:r>
              <a:rPr lang="en-IN" sz="2400" dirty="0">
                <a:solidFill>
                  <a:schemeClr val="bg2">
                    <a:lumMod val="25000"/>
                  </a:schemeClr>
                </a:solidFill>
              </a:rPr>
              <a:t> ON superheroes</a:t>
            </a:r>
            <a:br>
              <a:rPr lang="en-IN" sz="2400" dirty="0">
                <a:solidFill>
                  <a:schemeClr val="bg2">
                    <a:lumMod val="25000"/>
                  </a:schemeClr>
                </a:solidFill>
              </a:rPr>
            </a:br>
            <a:r>
              <a:rPr lang="en-IN" sz="2400" dirty="0">
                <a:solidFill>
                  <a:schemeClr val="bg2">
                    <a:lumMod val="25000"/>
                  </a:schemeClr>
                </a:solidFill>
              </a:rPr>
              <a:t> FOR EACH ROW</a:t>
            </a:r>
            <a:br>
              <a:rPr lang="en-IN" sz="2400" dirty="0">
                <a:solidFill>
                  <a:schemeClr val="bg2">
                    <a:lumMod val="25000"/>
                  </a:schemeClr>
                </a:solidFill>
              </a:rPr>
            </a:br>
            <a:r>
              <a:rPr lang="en-IN" sz="2400" dirty="0">
                <a:solidFill>
                  <a:schemeClr val="bg2">
                    <a:lumMod val="25000"/>
                  </a:schemeClr>
                </a:solidFill>
              </a:rPr>
              <a:t> ENABLE</a:t>
            </a:r>
            <a:br>
              <a:rPr lang="en-IN" sz="2400" dirty="0">
                <a:solidFill>
                  <a:schemeClr val="bg2">
                    <a:lumMod val="25000"/>
                  </a:schemeClr>
                </a:solidFill>
              </a:rPr>
            </a:br>
            <a:r>
              <a:rPr lang="en-IN" sz="2400" dirty="0">
                <a:solidFill>
                  <a:schemeClr val="bg2">
                    <a:lumMod val="25000"/>
                  </a:schemeClr>
                </a:solidFill>
              </a:rPr>
              <a:t> DECLARE</a:t>
            </a:r>
            <a:br>
              <a:rPr lang="en-IN" sz="2400" dirty="0">
                <a:solidFill>
                  <a:schemeClr val="bg2">
                    <a:lumMod val="25000"/>
                  </a:schemeClr>
                </a:solidFill>
              </a:rPr>
            </a:br>
            <a:r>
              <a:rPr lang="en-IN" sz="2400" dirty="0">
                <a:solidFill>
                  <a:schemeClr val="bg2">
                    <a:lumMod val="25000"/>
                  </a:schemeClr>
                </a:solidFill>
              </a:rPr>
              <a:t>  </a:t>
            </a:r>
            <a:r>
              <a:rPr lang="en-IN" sz="2400" dirty="0" err="1">
                <a:solidFill>
                  <a:schemeClr val="bg2">
                    <a:lumMod val="25000"/>
                  </a:schemeClr>
                </a:solidFill>
              </a:rPr>
              <a:t>v_user</a:t>
            </a:r>
            <a:r>
              <a:rPr lang="en-IN" sz="2400" dirty="0">
                <a:solidFill>
                  <a:schemeClr val="bg2">
                    <a:lumMod val="25000"/>
                  </a:schemeClr>
                </a:solidFill>
              </a:rPr>
              <a:t> VARCHAR2 (15);</a:t>
            </a:r>
            <a:br>
              <a:rPr lang="en-IN" sz="2400" dirty="0">
                <a:solidFill>
                  <a:schemeClr val="bg2">
                    <a:lumMod val="25000"/>
                  </a:schemeClr>
                </a:solidFill>
              </a:rPr>
            </a:br>
            <a:r>
              <a:rPr lang="en-IN" sz="2400" dirty="0">
                <a:solidFill>
                  <a:schemeClr val="bg2">
                    <a:lumMod val="25000"/>
                  </a:schemeClr>
                </a:solidFill>
              </a:rPr>
              <a:t> BEGIN</a:t>
            </a:r>
            <a:br>
              <a:rPr lang="en-IN" sz="2400" dirty="0">
                <a:solidFill>
                  <a:schemeClr val="bg2">
                    <a:lumMod val="25000"/>
                  </a:schemeClr>
                </a:solidFill>
              </a:rPr>
            </a:br>
            <a:r>
              <a:rPr lang="en-IN" sz="2400" dirty="0">
                <a:solidFill>
                  <a:schemeClr val="bg2">
                    <a:lumMod val="25000"/>
                  </a:schemeClr>
                </a:solidFill>
              </a:rPr>
              <a:t>  SELECT user INTO </a:t>
            </a:r>
            <a:r>
              <a:rPr lang="en-IN" sz="2400" dirty="0" err="1">
                <a:solidFill>
                  <a:schemeClr val="bg2">
                    <a:lumMod val="25000"/>
                  </a:schemeClr>
                </a:solidFill>
              </a:rPr>
              <a:t>v_user</a:t>
            </a:r>
            <a:r>
              <a:rPr lang="en-IN" sz="2400" dirty="0">
                <a:solidFill>
                  <a:schemeClr val="bg2">
                    <a:lumMod val="25000"/>
                  </a:schemeClr>
                </a:solidFill>
              </a:rPr>
              <a:t> FROM dual;</a:t>
            </a:r>
            <a:br>
              <a:rPr lang="en-IN" sz="2400" dirty="0">
                <a:solidFill>
                  <a:schemeClr val="bg2">
                    <a:lumMod val="25000"/>
                  </a:schemeClr>
                </a:solidFill>
              </a:rPr>
            </a:br>
            <a:r>
              <a:rPr lang="en-IN" sz="2400" dirty="0">
                <a:solidFill>
                  <a:schemeClr val="bg2">
                    <a:lumMod val="25000"/>
                  </a:schemeClr>
                </a:solidFill>
              </a:rPr>
              <a:t>  DBMS_OUTPUT.PUT_LINE('You Just Deleted a Row </a:t>
            </a:r>
            <a:r>
              <a:rPr lang="en-IN" sz="2400" dirty="0" err="1">
                <a:solidFill>
                  <a:schemeClr val="bg2">
                    <a:lumMod val="25000"/>
                  </a:schemeClr>
                </a:solidFill>
              </a:rPr>
              <a:t>Mr.</a:t>
            </a:r>
            <a:r>
              <a:rPr lang="en-IN" sz="2400" dirty="0">
                <a:solidFill>
                  <a:schemeClr val="bg2">
                    <a:lumMod val="25000"/>
                  </a:schemeClr>
                </a:solidFill>
              </a:rPr>
              <a:t>'|| </a:t>
            </a:r>
            <a:r>
              <a:rPr lang="en-IN" sz="2400" dirty="0" err="1">
                <a:solidFill>
                  <a:schemeClr val="bg2">
                    <a:lumMod val="25000"/>
                  </a:schemeClr>
                </a:solidFill>
              </a:rPr>
              <a:t>v_user</a:t>
            </a:r>
            <a:r>
              <a:rPr lang="en-IN" sz="2400" dirty="0">
                <a:solidFill>
                  <a:schemeClr val="bg2">
                    <a:lumMod val="25000"/>
                  </a:schemeClr>
                </a:solidFill>
              </a:rPr>
              <a:t>); </a:t>
            </a:r>
            <a:br>
              <a:rPr lang="en-IN" sz="2400" dirty="0">
                <a:solidFill>
                  <a:schemeClr val="bg2">
                    <a:lumMod val="25000"/>
                  </a:schemeClr>
                </a:solidFill>
              </a:rPr>
            </a:br>
            <a:r>
              <a:rPr lang="en-IN" sz="2400" dirty="0">
                <a:solidFill>
                  <a:schemeClr val="bg2">
                    <a:lumMod val="25000"/>
                  </a:schemeClr>
                </a:solidFill>
              </a:rPr>
              <a:t> END;</a:t>
            </a:r>
            <a:br>
              <a:rPr lang="en-IN" sz="2400" dirty="0">
                <a:solidFill>
                  <a:schemeClr val="bg2">
                    <a:lumMod val="25000"/>
                  </a:schemeClr>
                </a:solidFill>
              </a:rPr>
            </a:br>
            <a:r>
              <a:rPr lang="en-IN" sz="2400" dirty="0">
                <a:solidFill>
                  <a:schemeClr val="bg2">
                    <a:lumMod val="25000"/>
                  </a:schemeClr>
                </a:solidFill>
              </a:rPr>
              <a:t> /</a:t>
            </a:r>
          </a:p>
        </p:txBody>
      </p:sp>
    </p:spTree>
    <p:extLst>
      <p:ext uri="{BB962C8B-B14F-4D97-AF65-F5344CB8AC3E}">
        <p14:creationId xmlns:p14="http://schemas.microsoft.com/office/powerpoint/2010/main" val="67152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990600"/>
            <a:ext cx="7162800" cy="5078313"/>
          </a:xfrm>
          <a:prstGeom prst="rect">
            <a:avLst/>
          </a:prstGeom>
        </p:spPr>
        <p:txBody>
          <a:bodyPr wrap="square">
            <a:spAutoFit/>
          </a:bodyPr>
          <a:lstStyle/>
          <a:p>
            <a:r>
              <a:rPr lang="en-IN" dirty="0">
                <a:solidFill>
                  <a:schemeClr val="bg2">
                    <a:lumMod val="25000"/>
                  </a:schemeClr>
                </a:solidFill>
              </a:rPr>
              <a:t>CREATE OR REPLACE TRIGGER </a:t>
            </a:r>
            <a:r>
              <a:rPr lang="en-IN" dirty="0" err="1">
                <a:solidFill>
                  <a:schemeClr val="bg2">
                    <a:lumMod val="25000"/>
                  </a:schemeClr>
                </a:solidFill>
              </a:rPr>
              <a:t>tr_superheroes</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 BEFORE INSERT OR DELETE OR UPDATE ON superheroes</a:t>
            </a:r>
            <a:br>
              <a:rPr lang="en-IN" dirty="0">
                <a:solidFill>
                  <a:schemeClr val="bg2">
                    <a:lumMod val="25000"/>
                  </a:schemeClr>
                </a:solidFill>
              </a:rPr>
            </a:br>
            <a:r>
              <a:rPr lang="en-IN" dirty="0">
                <a:solidFill>
                  <a:schemeClr val="bg2">
                    <a:lumMod val="25000"/>
                  </a:schemeClr>
                </a:solidFill>
              </a:rPr>
              <a:t> FOR EACH ROW</a:t>
            </a:r>
            <a:br>
              <a:rPr lang="en-IN" dirty="0">
                <a:solidFill>
                  <a:schemeClr val="bg2">
                    <a:lumMod val="25000"/>
                  </a:schemeClr>
                </a:solidFill>
              </a:rPr>
            </a:br>
            <a:r>
              <a:rPr lang="en-IN" dirty="0">
                <a:solidFill>
                  <a:schemeClr val="bg2">
                    <a:lumMod val="25000"/>
                  </a:schemeClr>
                </a:solidFill>
              </a:rPr>
              <a:t> ENABLE</a:t>
            </a:r>
            <a:br>
              <a:rPr lang="en-IN" dirty="0">
                <a:solidFill>
                  <a:schemeClr val="bg2">
                    <a:lumMod val="25000"/>
                  </a:schemeClr>
                </a:solidFill>
              </a:rPr>
            </a:br>
            <a:r>
              <a:rPr lang="en-IN" dirty="0">
                <a:solidFill>
                  <a:schemeClr val="bg2">
                    <a:lumMod val="25000"/>
                  </a:schemeClr>
                </a:solidFill>
              </a:rPr>
              <a:t> DECLARE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v_user</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 BEGIN</a:t>
            </a:r>
            <a:br>
              <a:rPr lang="en-IN" dirty="0">
                <a:solidFill>
                  <a:schemeClr val="bg2">
                    <a:lumMod val="25000"/>
                  </a:schemeClr>
                </a:solidFill>
              </a:rPr>
            </a:br>
            <a:r>
              <a:rPr lang="en-IN" dirty="0">
                <a:solidFill>
                  <a:schemeClr val="bg2">
                    <a:lumMod val="25000"/>
                  </a:schemeClr>
                </a:solidFill>
              </a:rPr>
              <a:t> SELECT </a:t>
            </a:r>
            <a:br>
              <a:rPr lang="en-IN" dirty="0">
                <a:solidFill>
                  <a:schemeClr val="bg2">
                    <a:lumMod val="25000"/>
                  </a:schemeClr>
                </a:solidFill>
              </a:rPr>
            </a:br>
            <a:r>
              <a:rPr lang="en-IN" dirty="0">
                <a:solidFill>
                  <a:schemeClr val="bg2">
                    <a:lumMod val="25000"/>
                  </a:schemeClr>
                </a:solidFill>
              </a:rPr>
              <a:t>  user INTO </a:t>
            </a:r>
            <a:r>
              <a:rPr lang="en-IN" dirty="0" err="1">
                <a:solidFill>
                  <a:schemeClr val="bg2">
                    <a:lumMod val="25000"/>
                  </a:schemeClr>
                </a:solidFill>
              </a:rPr>
              <a:t>v_user</a:t>
            </a:r>
            <a:r>
              <a:rPr lang="en-IN" dirty="0">
                <a:solidFill>
                  <a:schemeClr val="bg2">
                    <a:lumMod val="25000"/>
                  </a:schemeClr>
                </a:solidFill>
              </a:rPr>
              <a:t> FROM dual;</a:t>
            </a:r>
            <a:br>
              <a:rPr lang="en-IN" dirty="0">
                <a:solidFill>
                  <a:schemeClr val="bg2">
                    <a:lumMod val="25000"/>
                  </a:schemeClr>
                </a:solidFill>
              </a:rPr>
            </a:br>
            <a:r>
              <a:rPr lang="en-IN" dirty="0">
                <a:solidFill>
                  <a:schemeClr val="bg2">
                    <a:lumMod val="25000"/>
                  </a:schemeClr>
                </a:solidFill>
              </a:rPr>
              <a:t> IF INSERTING THEN</a:t>
            </a:r>
            <a:br>
              <a:rPr lang="en-IN" dirty="0">
                <a:solidFill>
                  <a:schemeClr val="bg2">
                    <a:lumMod val="25000"/>
                  </a:schemeClr>
                </a:solidFill>
              </a:rPr>
            </a:br>
            <a:r>
              <a:rPr lang="en-IN" dirty="0">
                <a:solidFill>
                  <a:schemeClr val="bg2">
                    <a:lumMod val="25000"/>
                  </a:schemeClr>
                </a:solidFill>
              </a:rPr>
              <a:t>  DBMS_OUTPUT.PUT_LINE('one line inserted by '||</a:t>
            </a:r>
            <a:r>
              <a:rPr lang="en-IN" dirty="0" err="1">
                <a:solidFill>
                  <a:schemeClr val="bg2">
                    <a:lumMod val="25000"/>
                  </a:schemeClr>
                </a:solidFill>
              </a:rPr>
              <a:t>v_user</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 ELSIF DELETING THEN</a:t>
            </a:r>
            <a:br>
              <a:rPr lang="en-IN" dirty="0">
                <a:solidFill>
                  <a:schemeClr val="bg2">
                    <a:lumMod val="25000"/>
                  </a:schemeClr>
                </a:solidFill>
              </a:rPr>
            </a:br>
            <a:r>
              <a:rPr lang="en-IN" dirty="0">
                <a:solidFill>
                  <a:schemeClr val="bg2">
                    <a:lumMod val="25000"/>
                  </a:schemeClr>
                </a:solidFill>
              </a:rPr>
              <a:t>  DBMS_OUTPUT.PUT_LINE('one line Deleted by '||</a:t>
            </a:r>
            <a:r>
              <a:rPr lang="en-IN" dirty="0" err="1">
                <a:solidFill>
                  <a:schemeClr val="bg2">
                    <a:lumMod val="25000"/>
                  </a:schemeClr>
                </a:solidFill>
              </a:rPr>
              <a:t>v_user</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 ELSIF UPDATING THEN</a:t>
            </a:r>
            <a:br>
              <a:rPr lang="en-IN" dirty="0">
                <a:solidFill>
                  <a:schemeClr val="bg2">
                    <a:lumMod val="25000"/>
                  </a:schemeClr>
                </a:solidFill>
              </a:rPr>
            </a:br>
            <a:r>
              <a:rPr lang="en-IN" dirty="0">
                <a:solidFill>
                  <a:schemeClr val="bg2">
                    <a:lumMod val="25000"/>
                  </a:schemeClr>
                </a:solidFill>
              </a:rPr>
              <a:t>  DBMS_OUTPUT.PUT_LINE('one line Updated by '||</a:t>
            </a:r>
            <a:r>
              <a:rPr lang="en-IN" dirty="0" err="1">
                <a:solidFill>
                  <a:schemeClr val="bg2">
                    <a:lumMod val="25000"/>
                  </a:schemeClr>
                </a:solidFill>
              </a:rPr>
              <a:t>v_user</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 END IF;</a:t>
            </a:r>
            <a:br>
              <a:rPr lang="en-IN" dirty="0">
                <a:solidFill>
                  <a:schemeClr val="bg2">
                    <a:lumMod val="25000"/>
                  </a:schemeClr>
                </a:solidFill>
              </a:rPr>
            </a:br>
            <a:r>
              <a:rPr lang="en-IN" dirty="0">
                <a:solidFill>
                  <a:schemeClr val="bg2">
                    <a:lumMod val="25000"/>
                  </a:schemeClr>
                </a:solidFill>
              </a:rPr>
              <a:t> END;</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1726925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157143"/>
            <a:ext cx="8064896" cy="8679299"/>
          </a:xfrm>
          <a:prstGeom prst="rect">
            <a:avLst/>
          </a:prstGeom>
        </p:spPr>
        <p:txBody>
          <a:bodyPr wrap="square">
            <a:spAutoFit/>
          </a:bodyPr>
          <a:lstStyle/>
          <a:p>
            <a:endParaRPr lang="en-IN" dirty="0"/>
          </a:p>
          <a:p>
            <a:r>
              <a:rPr lang="en-IN" dirty="0"/>
              <a:t>create or replace trigger job_trig1</a:t>
            </a:r>
          </a:p>
          <a:p>
            <a:r>
              <a:rPr lang="en-IN" dirty="0"/>
              <a:t>before insert or update or delete on job</a:t>
            </a:r>
          </a:p>
          <a:p>
            <a:r>
              <a:rPr lang="en-IN" dirty="0"/>
              <a:t>for each row</a:t>
            </a:r>
          </a:p>
          <a:p>
            <a:r>
              <a:rPr lang="en-IN" dirty="0"/>
              <a:t>enable</a:t>
            </a:r>
          </a:p>
          <a:p>
            <a:r>
              <a:rPr lang="en-IN" dirty="0"/>
              <a:t>declare</a:t>
            </a:r>
          </a:p>
          <a:p>
            <a:r>
              <a:rPr lang="en-IN" dirty="0"/>
              <a:t>    </a:t>
            </a:r>
            <a:r>
              <a:rPr lang="en-IN" dirty="0" err="1"/>
              <a:t>v_user</a:t>
            </a:r>
            <a:r>
              <a:rPr lang="en-IN" dirty="0"/>
              <a:t> </a:t>
            </a:r>
            <a:r>
              <a:rPr lang="en-IN" dirty="0" err="1"/>
              <a:t>varchar</a:t>
            </a:r>
            <a:r>
              <a:rPr lang="en-IN" dirty="0"/>
              <a:t>(20);</a:t>
            </a:r>
          </a:p>
          <a:p>
            <a:r>
              <a:rPr lang="en-IN" dirty="0"/>
              <a:t>    </a:t>
            </a:r>
            <a:r>
              <a:rPr lang="en-IN" dirty="0" err="1"/>
              <a:t>v_date</a:t>
            </a:r>
            <a:r>
              <a:rPr lang="en-IN" dirty="0"/>
              <a:t>  </a:t>
            </a:r>
            <a:r>
              <a:rPr lang="en-IN" dirty="0" err="1"/>
              <a:t>varchar</a:t>
            </a:r>
            <a:r>
              <a:rPr lang="en-IN" dirty="0"/>
              <a:t>(40);</a:t>
            </a:r>
          </a:p>
          <a:p>
            <a:r>
              <a:rPr lang="en-IN" dirty="0"/>
              <a:t>begin </a:t>
            </a:r>
          </a:p>
          <a:p>
            <a:r>
              <a:rPr lang="en-IN" dirty="0"/>
              <a:t> select </a:t>
            </a:r>
            <a:r>
              <a:rPr lang="en-IN" dirty="0" err="1"/>
              <a:t>user,to_char</a:t>
            </a:r>
            <a:r>
              <a:rPr lang="en-IN" dirty="0"/>
              <a:t>(</a:t>
            </a:r>
            <a:r>
              <a:rPr lang="en-IN" dirty="0" err="1"/>
              <a:t>sysdate</a:t>
            </a:r>
            <a:r>
              <a:rPr lang="en-IN" dirty="0"/>
              <a:t>,'DD/MON/YYYY HH24:MI:SS') into </a:t>
            </a:r>
            <a:r>
              <a:rPr lang="en-IN" dirty="0" err="1"/>
              <a:t>v_user,v_date</a:t>
            </a:r>
            <a:r>
              <a:rPr lang="en-IN" dirty="0"/>
              <a:t> from dual;</a:t>
            </a:r>
          </a:p>
          <a:p>
            <a:r>
              <a:rPr lang="en-IN" dirty="0"/>
              <a:t> if inserting then</a:t>
            </a:r>
          </a:p>
          <a:p>
            <a:r>
              <a:rPr lang="en-IN" dirty="0"/>
              <a:t>  insert into </a:t>
            </a:r>
            <a:r>
              <a:rPr lang="en-IN" dirty="0" err="1"/>
              <a:t>job_audit</a:t>
            </a:r>
            <a:r>
              <a:rPr lang="en-IN" dirty="0"/>
              <a:t>(old_jcode,new_jcode,old_jname,new_jname,who,when1, operation)</a:t>
            </a:r>
          </a:p>
          <a:p>
            <a:r>
              <a:rPr lang="en-IN" dirty="0"/>
              <a:t>  values(null,:new.jcode,null,:</a:t>
            </a:r>
            <a:r>
              <a:rPr lang="en-IN" dirty="0" err="1"/>
              <a:t>new.jname</a:t>
            </a:r>
            <a:r>
              <a:rPr lang="en-IN" dirty="0"/>
              <a:t>, </a:t>
            </a:r>
            <a:r>
              <a:rPr lang="en-IN" dirty="0" err="1"/>
              <a:t>v_user,v_date,'insert</a:t>
            </a:r>
            <a:r>
              <a:rPr lang="en-IN" dirty="0"/>
              <a:t>');</a:t>
            </a:r>
          </a:p>
          <a:p>
            <a:r>
              <a:rPr lang="en-IN" dirty="0"/>
              <a:t> </a:t>
            </a:r>
            <a:r>
              <a:rPr lang="en-IN" dirty="0" err="1"/>
              <a:t>elsif</a:t>
            </a:r>
            <a:r>
              <a:rPr lang="en-IN" dirty="0"/>
              <a:t>  deleting then</a:t>
            </a:r>
          </a:p>
          <a:p>
            <a:r>
              <a:rPr lang="en-IN" dirty="0"/>
              <a:t>    insert into </a:t>
            </a:r>
            <a:r>
              <a:rPr lang="en-IN" dirty="0" err="1"/>
              <a:t>job_audit</a:t>
            </a:r>
            <a:r>
              <a:rPr lang="en-IN" dirty="0"/>
              <a:t>(old_jcode,new_jcode,old_jname,new_jname,who,when1, operation)</a:t>
            </a:r>
          </a:p>
          <a:p>
            <a:r>
              <a:rPr lang="en-IN" dirty="0"/>
              <a:t>  values(:old.jcode,null,:</a:t>
            </a:r>
            <a:r>
              <a:rPr lang="en-IN" dirty="0" err="1"/>
              <a:t>old.jname</a:t>
            </a:r>
            <a:r>
              <a:rPr lang="en-IN" dirty="0"/>
              <a:t>, null, </a:t>
            </a:r>
            <a:r>
              <a:rPr lang="en-IN" dirty="0" err="1"/>
              <a:t>v_user,v_date,'delete</a:t>
            </a:r>
            <a:r>
              <a:rPr lang="en-IN" dirty="0"/>
              <a:t>');</a:t>
            </a:r>
          </a:p>
          <a:p>
            <a:r>
              <a:rPr lang="en-IN" dirty="0"/>
              <a:t> </a:t>
            </a:r>
            <a:r>
              <a:rPr lang="en-IN" dirty="0" err="1"/>
              <a:t>elsif</a:t>
            </a:r>
            <a:r>
              <a:rPr lang="en-IN" dirty="0"/>
              <a:t>  updating then</a:t>
            </a:r>
          </a:p>
          <a:p>
            <a:r>
              <a:rPr lang="en-IN" dirty="0"/>
              <a:t>    insert into </a:t>
            </a:r>
            <a:r>
              <a:rPr lang="en-IN" dirty="0" err="1"/>
              <a:t>job_audit</a:t>
            </a:r>
            <a:r>
              <a:rPr lang="en-IN" dirty="0"/>
              <a:t>(old_jcode,new_jcode,old_jname,new_jname,who,when1, operation)</a:t>
            </a:r>
          </a:p>
          <a:p>
            <a:r>
              <a:rPr lang="en-IN" dirty="0"/>
              <a:t>  values(:old.jcode,:new.jcode,:old.jname,:new.jname,v_user,v_date,'update');</a:t>
            </a:r>
          </a:p>
          <a:p>
            <a:r>
              <a:rPr lang="en-IN" dirty="0"/>
              <a:t>  end if;</a:t>
            </a:r>
          </a:p>
          <a:p>
            <a:r>
              <a:rPr lang="en-IN" dirty="0"/>
              <a:t> end;</a:t>
            </a:r>
          </a:p>
          <a:p>
            <a:r>
              <a:rPr lang="en-IN" dirty="0"/>
              <a:t> /</a:t>
            </a:r>
          </a:p>
        </p:txBody>
      </p:sp>
    </p:spTree>
    <p:extLst>
      <p:ext uri="{BB962C8B-B14F-4D97-AF65-F5344CB8AC3E}">
        <p14:creationId xmlns:p14="http://schemas.microsoft.com/office/powerpoint/2010/main" val="173523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Auditing</a:t>
            </a:r>
            <a:endParaRPr lang="en-IN" dirty="0"/>
          </a:p>
        </p:txBody>
      </p:sp>
      <p:sp>
        <p:nvSpPr>
          <p:cNvPr id="3" name="Content Placeholder 2"/>
          <p:cNvSpPr>
            <a:spLocks noGrp="1"/>
          </p:cNvSpPr>
          <p:nvPr>
            <p:ph idx="1"/>
          </p:nvPr>
        </p:nvSpPr>
        <p:spPr/>
        <p:txBody>
          <a:bodyPr/>
          <a:lstStyle/>
          <a:p>
            <a:r>
              <a:rPr lang="en-US" dirty="0">
                <a:solidFill>
                  <a:schemeClr val="bg2">
                    <a:lumMod val="25000"/>
                  </a:schemeClr>
                </a:solidFill>
              </a:rPr>
              <a:t>Table auditing means keeping a track of all the </a:t>
            </a:r>
            <a:r>
              <a:rPr lang="en-US" dirty="0" err="1">
                <a:solidFill>
                  <a:schemeClr val="bg2">
                    <a:lumMod val="25000"/>
                  </a:schemeClr>
                </a:solidFill>
              </a:rPr>
              <a:t>dml</a:t>
            </a:r>
            <a:r>
              <a:rPr lang="en-US" dirty="0">
                <a:solidFill>
                  <a:schemeClr val="bg2">
                    <a:lumMod val="25000"/>
                  </a:schemeClr>
                </a:solidFill>
              </a:rPr>
              <a:t> activities performed on a specific table of the database for example which user Inserted, updated or deleted a row from the table and when. It is like spying on the users who are messing your table’s data. </a:t>
            </a:r>
            <a:endParaRPr lang="en-IN" dirty="0">
              <a:solidFill>
                <a:schemeClr val="bg2">
                  <a:lumMod val="25000"/>
                </a:schemeClr>
              </a:solidFill>
            </a:endParaRPr>
          </a:p>
        </p:txBody>
      </p:sp>
    </p:spTree>
    <p:extLst>
      <p:ext uri="{BB962C8B-B14F-4D97-AF65-F5344CB8AC3E}">
        <p14:creationId xmlns:p14="http://schemas.microsoft.com/office/powerpoint/2010/main" val="642164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7144" y="457198"/>
            <a:ext cx="4357256" cy="2514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57200" y="609600"/>
            <a:ext cx="4495800" cy="2246769"/>
          </a:xfrm>
          <a:prstGeom prst="rect">
            <a:avLst/>
          </a:prstGeom>
        </p:spPr>
        <p:txBody>
          <a:bodyPr wrap="square">
            <a:spAutoFit/>
          </a:bodyPr>
          <a:lstStyle/>
          <a:p>
            <a:r>
              <a:rPr lang="en-US" sz="2000" dirty="0">
                <a:solidFill>
                  <a:schemeClr val="bg1"/>
                </a:solidFill>
              </a:rPr>
              <a:t>CREATE TABLE  </a:t>
            </a:r>
            <a:r>
              <a:rPr lang="en-US" sz="2000" dirty="0" err="1">
                <a:solidFill>
                  <a:schemeClr val="bg1"/>
                </a:solidFill>
              </a:rPr>
              <a:t>sh_audit</a:t>
            </a:r>
            <a:r>
              <a:rPr lang="en-US" sz="2000" dirty="0">
                <a:solidFill>
                  <a:schemeClr val="bg1"/>
                </a:solidFill>
              </a:rPr>
              <a:t> (</a:t>
            </a:r>
            <a:br>
              <a:rPr lang="en-US" sz="2000" dirty="0">
                <a:solidFill>
                  <a:schemeClr val="bg1"/>
                </a:solidFill>
              </a:rPr>
            </a:br>
            <a:r>
              <a:rPr lang="en-US" sz="2000" dirty="0">
                <a:solidFill>
                  <a:schemeClr val="bg1"/>
                </a:solidFill>
              </a:rPr>
              <a:t>  </a:t>
            </a:r>
            <a:r>
              <a:rPr lang="en-US" sz="2000" dirty="0" err="1">
                <a:solidFill>
                  <a:schemeClr val="bg1"/>
                </a:solidFill>
              </a:rPr>
              <a:t>new_name</a:t>
            </a:r>
            <a:r>
              <a:rPr lang="en-US" sz="2000" dirty="0">
                <a:solidFill>
                  <a:schemeClr val="bg1"/>
                </a:solidFill>
              </a:rPr>
              <a:t>   varchar2(30),</a:t>
            </a:r>
            <a:br>
              <a:rPr lang="en-US" sz="2000" dirty="0">
                <a:solidFill>
                  <a:schemeClr val="bg1"/>
                </a:solidFill>
              </a:rPr>
            </a:br>
            <a:r>
              <a:rPr lang="en-US" sz="2000" dirty="0">
                <a:solidFill>
                  <a:schemeClr val="bg1"/>
                </a:solidFill>
              </a:rPr>
              <a:t>  </a:t>
            </a:r>
            <a:r>
              <a:rPr lang="en-US" sz="2000" dirty="0" err="1">
                <a:solidFill>
                  <a:schemeClr val="bg1"/>
                </a:solidFill>
              </a:rPr>
              <a:t>old_name</a:t>
            </a:r>
            <a:r>
              <a:rPr lang="en-US" sz="2000" dirty="0">
                <a:solidFill>
                  <a:schemeClr val="bg1"/>
                </a:solidFill>
              </a:rPr>
              <a:t>   varchar2(30),</a:t>
            </a:r>
            <a:br>
              <a:rPr lang="en-US" sz="2000" dirty="0">
                <a:solidFill>
                  <a:schemeClr val="bg1"/>
                </a:solidFill>
              </a:rPr>
            </a:br>
            <a:r>
              <a:rPr lang="en-US" sz="2000" dirty="0">
                <a:solidFill>
                  <a:schemeClr val="bg1"/>
                </a:solidFill>
              </a:rPr>
              <a:t>  </a:t>
            </a:r>
            <a:r>
              <a:rPr lang="en-US" sz="2000" dirty="0" err="1">
                <a:solidFill>
                  <a:schemeClr val="bg1"/>
                </a:solidFill>
              </a:rPr>
              <a:t>user_name</a:t>
            </a:r>
            <a:r>
              <a:rPr lang="en-US" sz="2000" dirty="0">
                <a:solidFill>
                  <a:schemeClr val="bg1"/>
                </a:solidFill>
              </a:rPr>
              <a:t>   varchar2(30),</a:t>
            </a:r>
            <a:br>
              <a:rPr lang="en-US" sz="2000" dirty="0">
                <a:solidFill>
                  <a:schemeClr val="bg1"/>
                </a:solidFill>
              </a:rPr>
            </a:br>
            <a:r>
              <a:rPr lang="en-US" sz="2000" dirty="0">
                <a:solidFill>
                  <a:schemeClr val="bg1"/>
                </a:solidFill>
              </a:rPr>
              <a:t>  </a:t>
            </a:r>
            <a:r>
              <a:rPr lang="en-US" sz="2000" dirty="0" err="1">
                <a:solidFill>
                  <a:schemeClr val="bg1"/>
                </a:solidFill>
              </a:rPr>
              <a:t>entry_date</a:t>
            </a:r>
            <a:r>
              <a:rPr lang="en-US" sz="2000" dirty="0">
                <a:solidFill>
                  <a:schemeClr val="bg1"/>
                </a:solidFill>
              </a:rPr>
              <a:t>   varchar2(30),</a:t>
            </a:r>
            <a:br>
              <a:rPr lang="en-US" sz="2000" dirty="0">
                <a:solidFill>
                  <a:schemeClr val="bg1"/>
                </a:solidFill>
              </a:rPr>
            </a:br>
            <a:r>
              <a:rPr lang="en-US" sz="2000" dirty="0">
                <a:solidFill>
                  <a:schemeClr val="bg1"/>
                </a:solidFill>
              </a:rPr>
              <a:t>  operation   varchar2(30)</a:t>
            </a:r>
            <a:br>
              <a:rPr lang="en-US" sz="2000" dirty="0">
                <a:solidFill>
                  <a:schemeClr val="bg1"/>
                </a:solidFill>
              </a:rPr>
            </a:br>
            <a:r>
              <a:rPr lang="en-US" sz="2000" dirty="0">
                <a:solidFill>
                  <a:schemeClr val="bg1"/>
                </a:solidFill>
              </a:rPr>
              <a:t>);</a:t>
            </a:r>
            <a:endParaRPr lang="en-IN" sz="2000" dirty="0">
              <a:solidFill>
                <a:schemeClr val="bg1"/>
              </a:solidFill>
            </a:endParaRPr>
          </a:p>
        </p:txBody>
      </p:sp>
    </p:spTree>
    <p:extLst>
      <p:ext uri="{BB962C8B-B14F-4D97-AF65-F5344CB8AC3E}">
        <p14:creationId xmlns:p14="http://schemas.microsoft.com/office/powerpoint/2010/main" val="390702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5" y="0"/>
            <a:ext cx="9143999" cy="6740307"/>
          </a:xfrm>
          <a:prstGeom prst="rect">
            <a:avLst/>
          </a:prstGeom>
        </p:spPr>
        <p:txBody>
          <a:bodyPr wrap="square">
            <a:spAutoFit/>
          </a:bodyPr>
          <a:lstStyle/>
          <a:p>
            <a:r>
              <a:rPr lang="en-IN" dirty="0">
                <a:solidFill>
                  <a:schemeClr val="bg2">
                    <a:lumMod val="25000"/>
                  </a:schemeClr>
                </a:solidFill>
              </a:rPr>
              <a:t> CREATE  OR  REPLACE  TRIGGER  </a:t>
            </a:r>
            <a:r>
              <a:rPr lang="en-IN" dirty="0" err="1">
                <a:solidFill>
                  <a:schemeClr val="bg2">
                    <a:lumMod val="25000"/>
                  </a:schemeClr>
                </a:solidFill>
              </a:rPr>
              <a:t>superheroes_audit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 BEFORE  INSERT  OR DELETE  OR UPDATE  ON  superheroes</a:t>
            </a:r>
            <a:br>
              <a:rPr lang="en-IN" dirty="0">
                <a:solidFill>
                  <a:schemeClr val="bg2">
                    <a:lumMod val="25000"/>
                  </a:schemeClr>
                </a:solidFill>
              </a:rPr>
            </a:br>
            <a:r>
              <a:rPr lang="en-IN" dirty="0">
                <a:solidFill>
                  <a:schemeClr val="bg2">
                    <a:lumMod val="25000"/>
                  </a:schemeClr>
                </a:solidFill>
              </a:rPr>
              <a:t> FOR EACH ROW</a:t>
            </a:r>
            <a:br>
              <a:rPr lang="en-IN" dirty="0">
                <a:solidFill>
                  <a:schemeClr val="bg2">
                    <a:lumMod val="25000"/>
                  </a:schemeClr>
                </a:solidFill>
              </a:rPr>
            </a:br>
            <a:r>
              <a:rPr lang="en-IN" dirty="0">
                <a:solidFill>
                  <a:schemeClr val="bg2">
                    <a:lumMod val="25000"/>
                  </a:schemeClr>
                </a:solidFill>
              </a:rPr>
              <a:t> ENABLE</a:t>
            </a:r>
            <a:br>
              <a:rPr lang="en-IN" dirty="0">
                <a:solidFill>
                  <a:schemeClr val="bg2">
                    <a:lumMod val="25000"/>
                  </a:schemeClr>
                </a:solidFill>
              </a:rPr>
            </a:br>
            <a:r>
              <a:rPr lang="en-IN" dirty="0">
                <a:solidFill>
                  <a:schemeClr val="bg2">
                    <a:lumMod val="25000"/>
                  </a:schemeClr>
                </a:solidFill>
              </a:rPr>
              <a:t> DECLARE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v_user</a:t>
            </a:r>
            <a:r>
              <a:rPr lang="en-IN" dirty="0">
                <a:solidFill>
                  <a:schemeClr val="bg2">
                    <a:lumMod val="25000"/>
                  </a:schemeClr>
                </a:solidFill>
              </a:rPr>
              <a:t>  varchar2 (30);</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v_date</a:t>
            </a:r>
            <a:r>
              <a:rPr lang="en-IN" dirty="0">
                <a:solidFill>
                  <a:schemeClr val="bg2">
                    <a:lumMod val="25000"/>
                  </a:schemeClr>
                </a:solidFill>
              </a:rPr>
              <a:t>  varchar2(30);</a:t>
            </a:r>
            <a:br>
              <a:rPr lang="en-IN" dirty="0">
                <a:solidFill>
                  <a:schemeClr val="bg2">
                    <a:lumMod val="25000"/>
                  </a:schemeClr>
                </a:solidFill>
              </a:rPr>
            </a:br>
            <a:r>
              <a:rPr lang="en-IN" dirty="0">
                <a:solidFill>
                  <a:schemeClr val="bg2">
                    <a:lumMod val="25000"/>
                  </a:schemeClr>
                </a:solidFill>
              </a:rPr>
              <a:t> BEGIN</a:t>
            </a:r>
            <a:br>
              <a:rPr lang="en-IN" dirty="0">
                <a:solidFill>
                  <a:schemeClr val="bg2">
                    <a:lumMod val="25000"/>
                  </a:schemeClr>
                </a:solidFill>
              </a:rPr>
            </a:br>
            <a:r>
              <a:rPr lang="en-IN" dirty="0">
                <a:solidFill>
                  <a:schemeClr val="bg2">
                    <a:lumMod val="25000"/>
                  </a:schemeClr>
                </a:solidFill>
              </a:rPr>
              <a:t>  SELECT user, TO_CHAR(</a:t>
            </a:r>
            <a:r>
              <a:rPr lang="en-IN" dirty="0" err="1">
                <a:solidFill>
                  <a:schemeClr val="bg2">
                    <a:lumMod val="25000"/>
                  </a:schemeClr>
                </a:solidFill>
              </a:rPr>
              <a:t>sysdate</a:t>
            </a:r>
            <a:r>
              <a:rPr lang="en-IN" dirty="0">
                <a:solidFill>
                  <a:schemeClr val="bg2">
                    <a:lumMod val="25000"/>
                  </a:schemeClr>
                </a:solidFill>
              </a:rPr>
              <a:t>, 'DD/MON/YYYY HH24:MI:SS') INTO </a:t>
            </a:r>
            <a:r>
              <a:rPr lang="en-IN" dirty="0" err="1">
                <a:solidFill>
                  <a:schemeClr val="bg2">
                    <a:lumMod val="25000"/>
                  </a:schemeClr>
                </a:solidFill>
              </a:rPr>
              <a:t>v_user</a:t>
            </a:r>
            <a:r>
              <a:rPr lang="en-IN" dirty="0">
                <a:solidFill>
                  <a:schemeClr val="bg2">
                    <a:lumMod val="25000"/>
                  </a:schemeClr>
                </a:solidFill>
              </a:rPr>
              <a:t>, </a:t>
            </a:r>
            <a:r>
              <a:rPr lang="en-IN" dirty="0" err="1">
                <a:solidFill>
                  <a:schemeClr val="bg2">
                    <a:lumMod val="25000"/>
                  </a:schemeClr>
                </a:solidFill>
              </a:rPr>
              <a:t>v_date</a:t>
            </a:r>
            <a:r>
              <a:rPr lang="en-IN" dirty="0">
                <a:solidFill>
                  <a:schemeClr val="bg2">
                    <a:lumMod val="25000"/>
                  </a:schemeClr>
                </a:solidFill>
              </a:rPr>
              <a:t> FROM dual;</a:t>
            </a:r>
            <a:br>
              <a:rPr lang="en-IN" dirty="0">
                <a:solidFill>
                  <a:schemeClr val="bg2">
                    <a:lumMod val="25000"/>
                  </a:schemeClr>
                </a:solidFill>
              </a:rPr>
            </a:b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  IF </a:t>
            </a:r>
            <a:r>
              <a:rPr lang="en-IN" b="1" dirty="0">
                <a:solidFill>
                  <a:schemeClr val="bg2">
                    <a:lumMod val="25000"/>
                  </a:schemeClr>
                </a:solidFill>
              </a:rPr>
              <a:t>INSERTING</a:t>
            </a:r>
            <a:r>
              <a:rPr lang="en-IN" dirty="0">
                <a:solidFill>
                  <a:schemeClr val="bg2">
                    <a:lumMod val="25000"/>
                  </a:schemeClr>
                </a:solidFill>
              </a:rPr>
              <a:t> THEN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sh_audit</a:t>
            </a:r>
            <a:r>
              <a:rPr lang="en-IN" dirty="0">
                <a:solidFill>
                  <a:schemeClr val="bg2">
                    <a:lumMod val="25000"/>
                  </a:schemeClr>
                </a:solidFill>
              </a:rPr>
              <a:t> (</a:t>
            </a:r>
            <a:r>
              <a:rPr lang="en-IN" dirty="0" err="1">
                <a:solidFill>
                  <a:schemeClr val="bg2">
                    <a:lumMod val="25000"/>
                  </a:schemeClr>
                </a:solidFill>
              </a:rPr>
              <a:t>new_name,old_name</a:t>
            </a:r>
            <a:r>
              <a:rPr lang="en-IN" dirty="0">
                <a:solidFill>
                  <a:schemeClr val="bg2">
                    <a:lumMod val="25000"/>
                  </a:schemeClr>
                </a:solidFill>
              </a:rPr>
              <a:t>, </a:t>
            </a:r>
            <a:r>
              <a:rPr lang="en-IN" dirty="0" err="1">
                <a:solidFill>
                  <a:schemeClr val="bg2">
                    <a:lumMod val="25000"/>
                  </a:schemeClr>
                </a:solidFill>
              </a:rPr>
              <a:t>user_name</a:t>
            </a:r>
            <a:r>
              <a:rPr lang="en-IN" dirty="0">
                <a:solidFill>
                  <a:schemeClr val="bg2">
                    <a:lumMod val="25000"/>
                  </a:schemeClr>
                </a:solidFill>
              </a:rPr>
              <a:t>, </a:t>
            </a:r>
            <a:r>
              <a:rPr lang="en-IN" dirty="0" err="1">
                <a:solidFill>
                  <a:schemeClr val="bg2">
                    <a:lumMod val="25000"/>
                  </a:schemeClr>
                </a:solidFill>
              </a:rPr>
              <a:t>entry_date</a:t>
            </a:r>
            <a:r>
              <a:rPr lang="en-IN" dirty="0">
                <a:solidFill>
                  <a:schemeClr val="bg2">
                    <a:lumMod val="25000"/>
                  </a:schemeClr>
                </a:solidFill>
              </a:rPr>
              <a:t>, operation)</a:t>
            </a:r>
            <a:br>
              <a:rPr lang="en-IN" dirty="0">
                <a:solidFill>
                  <a:schemeClr val="bg2">
                    <a:lumMod val="25000"/>
                  </a:schemeClr>
                </a:solidFill>
              </a:rPr>
            </a:br>
            <a:r>
              <a:rPr lang="en-IN" dirty="0">
                <a:solidFill>
                  <a:schemeClr val="bg2">
                    <a:lumMod val="25000"/>
                  </a:schemeClr>
                </a:solidFill>
              </a:rPr>
              <a:t>   VALUES(:NEW.SH_NAME, Null , </a:t>
            </a:r>
            <a:r>
              <a:rPr lang="en-IN" dirty="0" err="1">
                <a:solidFill>
                  <a:schemeClr val="bg2">
                    <a:lumMod val="25000"/>
                  </a:schemeClr>
                </a:solidFill>
              </a:rPr>
              <a:t>v_user</a:t>
            </a:r>
            <a:r>
              <a:rPr lang="en-IN" dirty="0">
                <a:solidFill>
                  <a:schemeClr val="bg2">
                    <a:lumMod val="25000"/>
                  </a:schemeClr>
                </a:solidFill>
              </a:rPr>
              <a:t>, </a:t>
            </a:r>
            <a:r>
              <a:rPr lang="en-IN" dirty="0" err="1">
                <a:solidFill>
                  <a:schemeClr val="bg2">
                    <a:lumMod val="25000"/>
                  </a:schemeClr>
                </a:solidFill>
              </a:rPr>
              <a:t>v_date</a:t>
            </a:r>
            <a:r>
              <a:rPr lang="en-IN" dirty="0">
                <a:solidFill>
                  <a:schemeClr val="bg2">
                    <a:lumMod val="25000"/>
                  </a:schemeClr>
                </a:solidFill>
              </a:rPr>
              <a:t>, 'Insert');</a:t>
            </a:r>
            <a:br>
              <a:rPr lang="en-IN" dirty="0">
                <a:solidFill>
                  <a:schemeClr val="bg2">
                    <a:lumMod val="25000"/>
                  </a:schemeClr>
                </a:solidFill>
              </a:rPr>
            </a:b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  ELSIF </a:t>
            </a:r>
            <a:r>
              <a:rPr lang="en-IN" b="1" dirty="0">
                <a:solidFill>
                  <a:schemeClr val="bg2">
                    <a:lumMod val="25000"/>
                  </a:schemeClr>
                </a:solidFill>
              </a:rPr>
              <a:t>DELETING</a:t>
            </a:r>
            <a:r>
              <a:rPr lang="en-IN" dirty="0">
                <a:solidFill>
                  <a:schemeClr val="bg2">
                    <a:lumMod val="25000"/>
                  </a:schemeClr>
                </a:solidFill>
              </a:rPr>
              <a:t> THEN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sh_audit</a:t>
            </a:r>
            <a:r>
              <a:rPr lang="en-IN" dirty="0">
                <a:solidFill>
                  <a:schemeClr val="bg2">
                    <a:lumMod val="25000"/>
                  </a:schemeClr>
                </a:solidFill>
              </a:rPr>
              <a:t> (</a:t>
            </a:r>
            <a:r>
              <a:rPr lang="en-IN" dirty="0" err="1">
                <a:solidFill>
                  <a:schemeClr val="bg2">
                    <a:lumMod val="25000"/>
                  </a:schemeClr>
                </a:solidFill>
              </a:rPr>
              <a:t>new_name,old_name</a:t>
            </a:r>
            <a:r>
              <a:rPr lang="en-IN" dirty="0">
                <a:solidFill>
                  <a:schemeClr val="bg2">
                    <a:lumMod val="25000"/>
                  </a:schemeClr>
                </a:solidFill>
              </a:rPr>
              <a:t>, </a:t>
            </a:r>
            <a:r>
              <a:rPr lang="en-IN" dirty="0" err="1">
                <a:solidFill>
                  <a:schemeClr val="bg2">
                    <a:lumMod val="25000"/>
                  </a:schemeClr>
                </a:solidFill>
              </a:rPr>
              <a:t>user_name</a:t>
            </a:r>
            <a:r>
              <a:rPr lang="en-IN" dirty="0">
                <a:solidFill>
                  <a:schemeClr val="bg2">
                    <a:lumMod val="25000"/>
                  </a:schemeClr>
                </a:solidFill>
              </a:rPr>
              <a:t>, </a:t>
            </a:r>
            <a:r>
              <a:rPr lang="en-IN" dirty="0" err="1">
                <a:solidFill>
                  <a:schemeClr val="bg2">
                    <a:lumMod val="25000"/>
                  </a:schemeClr>
                </a:solidFill>
              </a:rPr>
              <a:t>entry_date</a:t>
            </a:r>
            <a:r>
              <a:rPr lang="en-IN" dirty="0">
                <a:solidFill>
                  <a:schemeClr val="bg2">
                    <a:lumMod val="25000"/>
                  </a:schemeClr>
                </a:solidFill>
              </a:rPr>
              <a:t>, operation)</a:t>
            </a:r>
            <a:br>
              <a:rPr lang="en-IN" dirty="0">
                <a:solidFill>
                  <a:schemeClr val="bg2">
                    <a:lumMod val="25000"/>
                  </a:schemeClr>
                </a:solidFill>
              </a:rPr>
            </a:br>
            <a:r>
              <a:rPr lang="en-IN" dirty="0">
                <a:solidFill>
                  <a:schemeClr val="bg2">
                    <a:lumMod val="25000"/>
                  </a:schemeClr>
                </a:solidFill>
              </a:rPr>
              <a:t>   VALUES(NULL,:OLD.SH_NAME, </a:t>
            </a:r>
            <a:r>
              <a:rPr lang="en-IN" dirty="0" err="1">
                <a:solidFill>
                  <a:schemeClr val="bg2">
                    <a:lumMod val="25000"/>
                  </a:schemeClr>
                </a:solidFill>
              </a:rPr>
              <a:t>v_user</a:t>
            </a:r>
            <a:r>
              <a:rPr lang="en-IN" dirty="0">
                <a:solidFill>
                  <a:schemeClr val="bg2">
                    <a:lumMod val="25000"/>
                  </a:schemeClr>
                </a:solidFill>
              </a:rPr>
              <a:t>, </a:t>
            </a:r>
            <a:r>
              <a:rPr lang="en-IN" dirty="0" err="1">
                <a:solidFill>
                  <a:schemeClr val="bg2">
                    <a:lumMod val="25000"/>
                  </a:schemeClr>
                </a:solidFill>
              </a:rPr>
              <a:t>v_date</a:t>
            </a:r>
            <a:r>
              <a:rPr lang="en-IN" dirty="0">
                <a:solidFill>
                  <a:schemeClr val="bg2">
                    <a:lumMod val="25000"/>
                  </a:schemeClr>
                </a:solidFill>
              </a:rPr>
              <a:t>, 'Delete');</a:t>
            </a:r>
            <a:br>
              <a:rPr lang="en-IN" dirty="0">
                <a:solidFill>
                  <a:schemeClr val="bg2">
                    <a:lumMod val="25000"/>
                  </a:schemeClr>
                </a:solidFill>
              </a:rPr>
            </a:b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  ELSIF </a:t>
            </a:r>
            <a:r>
              <a:rPr lang="en-IN" b="1" dirty="0">
                <a:solidFill>
                  <a:schemeClr val="bg2">
                    <a:lumMod val="25000"/>
                  </a:schemeClr>
                </a:solidFill>
              </a:rPr>
              <a:t>UPDATING</a:t>
            </a:r>
            <a:r>
              <a:rPr lang="en-IN" dirty="0">
                <a:solidFill>
                  <a:schemeClr val="bg2">
                    <a:lumMod val="25000"/>
                  </a:schemeClr>
                </a:solidFill>
              </a:rPr>
              <a:t> THEN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sh_audit</a:t>
            </a:r>
            <a:r>
              <a:rPr lang="en-IN" dirty="0">
                <a:solidFill>
                  <a:schemeClr val="bg2">
                    <a:lumMod val="25000"/>
                  </a:schemeClr>
                </a:solidFill>
              </a:rPr>
              <a:t> (</a:t>
            </a:r>
            <a:r>
              <a:rPr lang="en-IN" dirty="0" err="1">
                <a:solidFill>
                  <a:schemeClr val="bg2">
                    <a:lumMod val="25000"/>
                  </a:schemeClr>
                </a:solidFill>
              </a:rPr>
              <a:t>new_name,old_name</a:t>
            </a:r>
            <a:r>
              <a:rPr lang="en-IN" dirty="0">
                <a:solidFill>
                  <a:schemeClr val="bg2">
                    <a:lumMod val="25000"/>
                  </a:schemeClr>
                </a:solidFill>
              </a:rPr>
              <a:t>, </a:t>
            </a:r>
            <a:r>
              <a:rPr lang="en-IN" dirty="0" err="1">
                <a:solidFill>
                  <a:schemeClr val="bg2">
                    <a:lumMod val="25000"/>
                  </a:schemeClr>
                </a:solidFill>
              </a:rPr>
              <a:t>user_name</a:t>
            </a:r>
            <a:r>
              <a:rPr lang="en-IN" dirty="0">
                <a:solidFill>
                  <a:schemeClr val="bg2">
                    <a:lumMod val="25000"/>
                  </a:schemeClr>
                </a:solidFill>
              </a:rPr>
              <a:t>, </a:t>
            </a:r>
            <a:r>
              <a:rPr lang="en-IN" dirty="0" err="1">
                <a:solidFill>
                  <a:schemeClr val="bg2">
                    <a:lumMod val="25000"/>
                  </a:schemeClr>
                </a:solidFill>
              </a:rPr>
              <a:t>entry_date</a:t>
            </a:r>
            <a:r>
              <a:rPr lang="en-IN" dirty="0">
                <a:solidFill>
                  <a:schemeClr val="bg2">
                    <a:lumMod val="25000"/>
                  </a:schemeClr>
                </a:solidFill>
              </a:rPr>
              <a:t>, operation)</a:t>
            </a:r>
            <a:br>
              <a:rPr lang="en-IN" dirty="0">
                <a:solidFill>
                  <a:schemeClr val="bg2">
                    <a:lumMod val="25000"/>
                  </a:schemeClr>
                </a:solidFill>
              </a:rPr>
            </a:br>
            <a:r>
              <a:rPr lang="en-IN" dirty="0">
                <a:solidFill>
                  <a:schemeClr val="bg2">
                    <a:lumMod val="25000"/>
                  </a:schemeClr>
                </a:solidFill>
              </a:rPr>
              <a:t>   VALUES(:NEW.SH_NAME, :OLD.SH_NAME, </a:t>
            </a:r>
            <a:r>
              <a:rPr lang="en-IN" dirty="0" err="1">
                <a:solidFill>
                  <a:schemeClr val="bg2">
                    <a:lumMod val="25000"/>
                  </a:schemeClr>
                </a:solidFill>
              </a:rPr>
              <a:t>v_user</a:t>
            </a:r>
            <a:r>
              <a:rPr lang="en-IN" dirty="0">
                <a:solidFill>
                  <a:schemeClr val="bg2">
                    <a:lumMod val="25000"/>
                  </a:schemeClr>
                </a:solidFill>
              </a:rPr>
              <a:t>, </a:t>
            </a:r>
            <a:r>
              <a:rPr lang="en-IN" dirty="0" err="1">
                <a:solidFill>
                  <a:schemeClr val="bg2">
                    <a:lumMod val="25000"/>
                  </a:schemeClr>
                </a:solidFill>
              </a:rPr>
              <a:t>v_date,'Update</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  END IF;</a:t>
            </a:r>
            <a:br>
              <a:rPr lang="en-IN" dirty="0">
                <a:solidFill>
                  <a:schemeClr val="bg2">
                    <a:lumMod val="25000"/>
                  </a:schemeClr>
                </a:solidFill>
              </a:rPr>
            </a:br>
            <a:r>
              <a:rPr lang="en-IN" dirty="0">
                <a:solidFill>
                  <a:schemeClr val="bg2">
                    <a:lumMod val="25000"/>
                  </a:schemeClr>
                </a:solidFill>
              </a:rPr>
              <a:t> END</a:t>
            </a:r>
            <a:r>
              <a:rPr lang="en-IN" dirty="0" smtClean="0">
                <a:solidFill>
                  <a:schemeClr val="bg2">
                    <a:lumMod val="25000"/>
                  </a:schemeClr>
                </a:solidFill>
              </a:rPr>
              <a:t>;</a:t>
            </a:r>
            <a:endParaRPr lang="en-IN" dirty="0">
              <a:solidFill>
                <a:schemeClr val="bg2">
                  <a:lumMod val="25000"/>
                </a:schemeClr>
              </a:solidFill>
            </a:endParaRPr>
          </a:p>
        </p:txBody>
      </p:sp>
    </p:spTree>
    <p:extLst>
      <p:ext uri="{BB962C8B-B14F-4D97-AF65-F5344CB8AC3E}">
        <p14:creationId xmlns:p14="http://schemas.microsoft.com/office/powerpoint/2010/main" val="3413963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Synchronized Table Backup Using DML </a:t>
            </a:r>
            <a:r>
              <a:rPr lang="en-US" dirty="0" smtClean="0"/>
              <a:t>Trigger</a:t>
            </a:r>
            <a:endParaRPr lang="en-IN" dirty="0"/>
          </a:p>
        </p:txBody>
      </p:sp>
      <p:sp>
        <p:nvSpPr>
          <p:cNvPr id="3" name="Content Placeholder 2"/>
          <p:cNvSpPr>
            <a:spLocks noGrp="1"/>
          </p:cNvSpPr>
          <p:nvPr>
            <p:ph idx="1"/>
          </p:nvPr>
        </p:nvSpPr>
        <p:spPr/>
        <p:txBody>
          <a:bodyPr/>
          <a:lstStyle/>
          <a:p>
            <a:r>
              <a:rPr lang="en-US" dirty="0">
                <a:solidFill>
                  <a:schemeClr val="bg2">
                    <a:lumMod val="25000"/>
                  </a:schemeClr>
                </a:solidFill>
              </a:rPr>
              <a:t> CREATE TABLE  superheroes(</a:t>
            </a:r>
            <a:br>
              <a:rPr lang="en-US" dirty="0">
                <a:solidFill>
                  <a:schemeClr val="bg2">
                    <a:lumMod val="25000"/>
                  </a:schemeClr>
                </a:solidFill>
              </a:rPr>
            </a:br>
            <a:r>
              <a:rPr lang="en-US" dirty="0">
                <a:solidFill>
                  <a:schemeClr val="bg2">
                    <a:lumMod val="25000"/>
                  </a:schemeClr>
                </a:solidFill>
              </a:rPr>
              <a:t>  </a:t>
            </a:r>
            <a:r>
              <a:rPr lang="en-US" dirty="0" err="1">
                <a:solidFill>
                  <a:schemeClr val="bg2">
                    <a:lumMod val="25000"/>
                  </a:schemeClr>
                </a:solidFill>
              </a:rPr>
              <a:t>Sh_name</a:t>
            </a:r>
            <a:r>
              <a:rPr lang="en-US" dirty="0">
                <a:solidFill>
                  <a:schemeClr val="bg2">
                    <a:lumMod val="25000"/>
                  </a:schemeClr>
                </a:solidFill>
              </a:rPr>
              <a:t>  VARCHAR2(30)</a:t>
            </a:r>
            <a:br>
              <a:rPr lang="en-US" dirty="0">
                <a:solidFill>
                  <a:schemeClr val="bg2">
                    <a:lumMod val="25000"/>
                  </a:schemeClr>
                </a:solidFill>
              </a:rPr>
            </a:br>
            <a:r>
              <a:rPr lang="en-US" dirty="0">
                <a:solidFill>
                  <a:schemeClr val="bg2">
                    <a:lumMod val="25000"/>
                  </a:schemeClr>
                </a:solidFill>
              </a:rPr>
              <a:t> </a:t>
            </a:r>
            <a:r>
              <a:rPr lang="en-US" dirty="0" smtClean="0">
                <a:solidFill>
                  <a:schemeClr val="bg2">
                    <a:lumMod val="25000"/>
                  </a:schemeClr>
                </a:solidFill>
              </a:rPr>
              <a:t>);</a:t>
            </a:r>
          </a:p>
          <a:p>
            <a:r>
              <a:rPr lang="en-US" sz="3600" dirty="0">
                <a:solidFill>
                  <a:schemeClr val="bg2">
                    <a:lumMod val="25000"/>
                  </a:schemeClr>
                </a:solidFill>
              </a:rPr>
              <a:t>create table </a:t>
            </a:r>
            <a:r>
              <a:rPr lang="en-US" sz="3600" dirty="0" err="1">
                <a:solidFill>
                  <a:schemeClr val="bg2">
                    <a:lumMod val="25000"/>
                  </a:schemeClr>
                </a:solidFill>
              </a:rPr>
              <a:t>sup_backup</a:t>
            </a:r>
            <a:r>
              <a:rPr lang="en-US" sz="3600" dirty="0">
                <a:solidFill>
                  <a:schemeClr val="bg2">
                    <a:lumMod val="25000"/>
                  </a:schemeClr>
                </a:solidFill>
              </a:rPr>
              <a:t> as select * from superheroes where 1=2;</a:t>
            </a:r>
            <a:endParaRPr lang="en-IN" sz="3600" dirty="0">
              <a:solidFill>
                <a:schemeClr val="bg2">
                  <a:lumMod val="25000"/>
                </a:schemeClr>
              </a:solidFill>
            </a:endParaRPr>
          </a:p>
        </p:txBody>
      </p:sp>
    </p:spTree>
    <p:extLst>
      <p:ext uri="{BB962C8B-B14F-4D97-AF65-F5344CB8AC3E}">
        <p14:creationId xmlns:p14="http://schemas.microsoft.com/office/powerpoint/2010/main" val="2447384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a:t>
            </a:r>
            <a:endParaRPr lang="en-IN" dirty="0"/>
          </a:p>
        </p:txBody>
      </p:sp>
      <p:sp>
        <p:nvSpPr>
          <p:cNvPr id="3" name="Content Placeholder 2"/>
          <p:cNvSpPr>
            <a:spLocks noGrp="1"/>
          </p:cNvSpPr>
          <p:nvPr>
            <p:ph idx="1"/>
          </p:nvPr>
        </p:nvSpPr>
        <p:spPr/>
        <p:txBody>
          <a:bodyPr>
            <a:normAutofit fontScale="92500"/>
          </a:bodyPr>
          <a:lstStyle/>
          <a:p>
            <a:r>
              <a:rPr lang="en-US" dirty="0"/>
              <a:t>In SQL, a view is a virtual table based on the result-set of an SQL statement.</a:t>
            </a:r>
          </a:p>
          <a:p>
            <a:r>
              <a:rPr lang="en-US" dirty="0"/>
              <a:t>A view contains rows and columns, just like a real table. The fields in a view are fields from one or more real tables in the database.</a:t>
            </a:r>
          </a:p>
          <a:p>
            <a:r>
              <a:rPr lang="en-US" dirty="0"/>
              <a:t>You can add SQL functions, WHERE, and JOIN statements to a view and present the data as if the data were coming from one single table.</a:t>
            </a:r>
          </a:p>
          <a:p>
            <a:endParaRPr lang="en-IN" dirty="0"/>
          </a:p>
        </p:txBody>
      </p:sp>
    </p:spTree>
    <p:extLst>
      <p:ext uri="{BB962C8B-B14F-4D97-AF65-F5344CB8AC3E}">
        <p14:creationId xmlns:p14="http://schemas.microsoft.com/office/powerpoint/2010/main" val="1959006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389120"/>
          </a:xfrm>
        </p:spPr>
        <p:txBody>
          <a:bodyPr>
            <a:noAutofit/>
          </a:bodyPr>
          <a:lstStyle/>
          <a:p>
            <a:pPr marL="0" indent="0">
              <a:buNone/>
            </a:pPr>
            <a:r>
              <a:rPr lang="en-US" sz="2000" dirty="0">
                <a:solidFill>
                  <a:schemeClr val="bg2">
                    <a:lumMod val="25000"/>
                  </a:schemeClr>
                </a:solidFill>
              </a:rPr>
              <a:t>CREATE or REPLACE trigger </a:t>
            </a:r>
            <a:r>
              <a:rPr lang="en-US" sz="2000" dirty="0" err="1">
                <a:solidFill>
                  <a:schemeClr val="bg2">
                    <a:lumMod val="25000"/>
                  </a:schemeClr>
                </a:solidFill>
              </a:rPr>
              <a:t>Sh_Backup</a:t>
            </a:r>
            <a:endParaRPr lang="en-US" sz="2000" dirty="0">
              <a:solidFill>
                <a:schemeClr val="bg2">
                  <a:lumMod val="25000"/>
                </a:schemeClr>
              </a:solidFill>
            </a:endParaRPr>
          </a:p>
          <a:p>
            <a:pPr marL="0" indent="0">
              <a:buNone/>
            </a:pPr>
            <a:r>
              <a:rPr lang="en-US" sz="2000" dirty="0">
                <a:solidFill>
                  <a:schemeClr val="bg2">
                    <a:lumMod val="25000"/>
                  </a:schemeClr>
                </a:solidFill>
              </a:rPr>
              <a:t>BEFORE INSERT OR DELETE OR UPDATE ON superheroes</a:t>
            </a:r>
          </a:p>
          <a:p>
            <a:pPr marL="0" indent="0">
              <a:buNone/>
            </a:pPr>
            <a:r>
              <a:rPr lang="en-US" sz="2000" dirty="0">
                <a:solidFill>
                  <a:schemeClr val="bg2">
                    <a:lumMod val="25000"/>
                  </a:schemeClr>
                </a:solidFill>
              </a:rPr>
              <a:t>FOR EACH ROW</a:t>
            </a:r>
          </a:p>
          <a:p>
            <a:pPr marL="0" indent="0">
              <a:buNone/>
            </a:pPr>
            <a:r>
              <a:rPr lang="en-US" sz="2000" dirty="0">
                <a:solidFill>
                  <a:schemeClr val="bg2">
                    <a:lumMod val="25000"/>
                  </a:schemeClr>
                </a:solidFill>
              </a:rPr>
              <a:t>ENABLE</a:t>
            </a:r>
          </a:p>
          <a:p>
            <a:pPr marL="0" indent="0">
              <a:buNone/>
            </a:pPr>
            <a:r>
              <a:rPr lang="en-US" sz="2000" dirty="0">
                <a:solidFill>
                  <a:schemeClr val="bg2">
                    <a:lumMod val="25000"/>
                  </a:schemeClr>
                </a:solidFill>
              </a:rPr>
              <a:t>BEGIN</a:t>
            </a:r>
          </a:p>
          <a:p>
            <a:pPr marL="0" indent="0">
              <a:buNone/>
            </a:pPr>
            <a:r>
              <a:rPr lang="en-US" sz="2000" dirty="0">
                <a:solidFill>
                  <a:schemeClr val="bg2">
                    <a:lumMod val="25000"/>
                  </a:schemeClr>
                </a:solidFill>
              </a:rPr>
              <a:t>IF INSERTING THEN</a:t>
            </a:r>
          </a:p>
          <a:p>
            <a:pPr marL="0" indent="0">
              <a:buNone/>
            </a:pPr>
            <a:r>
              <a:rPr lang="en-US" sz="2000" dirty="0">
                <a:solidFill>
                  <a:schemeClr val="bg2">
                    <a:lumMod val="25000"/>
                  </a:schemeClr>
                </a:solidFill>
              </a:rPr>
              <a:t>INSERT INTO </a:t>
            </a:r>
            <a:r>
              <a:rPr lang="en-US" sz="2000" dirty="0" err="1">
                <a:solidFill>
                  <a:schemeClr val="bg2">
                    <a:lumMod val="25000"/>
                  </a:schemeClr>
                </a:solidFill>
              </a:rPr>
              <a:t>sup_backup</a:t>
            </a:r>
            <a:r>
              <a:rPr lang="en-US" sz="2000" dirty="0">
                <a:solidFill>
                  <a:schemeClr val="bg2">
                    <a:lumMod val="25000"/>
                  </a:schemeClr>
                </a:solidFill>
              </a:rPr>
              <a:t> (SH_NAME) VALUES (:NEW.SH_NAME);</a:t>
            </a:r>
          </a:p>
          <a:p>
            <a:pPr marL="0" indent="0">
              <a:buNone/>
            </a:pPr>
            <a:r>
              <a:rPr lang="en-US" sz="2000" dirty="0">
                <a:solidFill>
                  <a:schemeClr val="bg2">
                    <a:lumMod val="25000"/>
                  </a:schemeClr>
                </a:solidFill>
              </a:rPr>
              <a:t>ELSIF DELETING THEN</a:t>
            </a:r>
          </a:p>
          <a:p>
            <a:pPr marL="0" indent="0">
              <a:buNone/>
            </a:pPr>
            <a:r>
              <a:rPr lang="en-US" sz="2000" dirty="0">
                <a:solidFill>
                  <a:schemeClr val="bg2">
                    <a:lumMod val="25000"/>
                  </a:schemeClr>
                </a:solidFill>
              </a:rPr>
              <a:t>DELETE FROM </a:t>
            </a:r>
            <a:r>
              <a:rPr lang="en-US" sz="2000" dirty="0" err="1">
                <a:solidFill>
                  <a:schemeClr val="bg2">
                    <a:lumMod val="25000"/>
                  </a:schemeClr>
                </a:solidFill>
              </a:rPr>
              <a:t>sup_backup</a:t>
            </a:r>
            <a:r>
              <a:rPr lang="en-US" sz="2000" dirty="0">
                <a:solidFill>
                  <a:schemeClr val="bg2">
                    <a:lumMod val="25000"/>
                  </a:schemeClr>
                </a:solidFill>
              </a:rPr>
              <a:t> WHERE SH_NAME =:</a:t>
            </a:r>
            <a:r>
              <a:rPr lang="en-US" sz="2000" dirty="0" err="1">
                <a:solidFill>
                  <a:schemeClr val="bg2">
                    <a:lumMod val="25000"/>
                  </a:schemeClr>
                </a:solidFill>
              </a:rPr>
              <a:t>old.sh_name</a:t>
            </a:r>
            <a:r>
              <a:rPr lang="en-US" sz="2000" dirty="0">
                <a:solidFill>
                  <a:schemeClr val="bg2">
                    <a:lumMod val="25000"/>
                  </a:schemeClr>
                </a:solidFill>
              </a:rPr>
              <a:t>;</a:t>
            </a:r>
          </a:p>
          <a:p>
            <a:pPr marL="0" indent="0">
              <a:buNone/>
            </a:pPr>
            <a:r>
              <a:rPr lang="en-US" sz="2000" dirty="0">
                <a:solidFill>
                  <a:schemeClr val="bg2">
                    <a:lumMod val="25000"/>
                  </a:schemeClr>
                </a:solidFill>
              </a:rPr>
              <a:t>ELSIF UPDATING THEN</a:t>
            </a:r>
          </a:p>
          <a:p>
            <a:pPr marL="0" indent="0">
              <a:buNone/>
            </a:pPr>
            <a:r>
              <a:rPr lang="en-US" sz="2000" dirty="0">
                <a:solidFill>
                  <a:schemeClr val="bg2">
                    <a:lumMod val="25000"/>
                  </a:schemeClr>
                </a:solidFill>
              </a:rPr>
              <a:t>UPDATE </a:t>
            </a:r>
            <a:r>
              <a:rPr lang="en-US" sz="2000" dirty="0" err="1">
                <a:solidFill>
                  <a:schemeClr val="bg2">
                    <a:lumMod val="25000"/>
                  </a:schemeClr>
                </a:solidFill>
              </a:rPr>
              <a:t>sup_backup</a:t>
            </a:r>
            <a:r>
              <a:rPr lang="en-US" sz="2000" dirty="0">
                <a:solidFill>
                  <a:schemeClr val="bg2">
                    <a:lumMod val="25000"/>
                  </a:schemeClr>
                </a:solidFill>
              </a:rPr>
              <a:t> </a:t>
            </a:r>
          </a:p>
          <a:p>
            <a:pPr marL="0" indent="0">
              <a:buNone/>
            </a:pPr>
            <a:r>
              <a:rPr lang="en-US" sz="2000" dirty="0">
                <a:solidFill>
                  <a:schemeClr val="bg2">
                    <a:lumMod val="25000"/>
                  </a:schemeClr>
                </a:solidFill>
              </a:rPr>
              <a:t>SET SH_NAME =:</a:t>
            </a:r>
            <a:r>
              <a:rPr lang="en-US" sz="2000" dirty="0" err="1">
                <a:solidFill>
                  <a:schemeClr val="bg2">
                    <a:lumMod val="25000"/>
                  </a:schemeClr>
                </a:solidFill>
              </a:rPr>
              <a:t>new.sh_name</a:t>
            </a:r>
            <a:r>
              <a:rPr lang="en-US" sz="2000" dirty="0">
                <a:solidFill>
                  <a:schemeClr val="bg2">
                    <a:lumMod val="25000"/>
                  </a:schemeClr>
                </a:solidFill>
              </a:rPr>
              <a:t> WHERE SH_NAME =:</a:t>
            </a:r>
            <a:r>
              <a:rPr lang="en-US" sz="2000" dirty="0" err="1">
                <a:solidFill>
                  <a:schemeClr val="bg2">
                    <a:lumMod val="25000"/>
                  </a:schemeClr>
                </a:solidFill>
              </a:rPr>
              <a:t>old.sh_name</a:t>
            </a:r>
            <a:r>
              <a:rPr lang="en-US" sz="2000" dirty="0">
                <a:solidFill>
                  <a:schemeClr val="bg2">
                    <a:lumMod val="25000"/>
                  </a:schemeClr>
                </a:solidFill>
              </a:rPr>
              <a:t>;</a:t>
            </a:r>
          </a:p>
          <a:p>
            <a:pPr marL="0" indent="0">
              <a:buNone/>
            </a:pPr>
            <a:r>
              <a:rPr lang="en-US" sz="2000" dirty="0">
                <a:solidFill>
                  <a:schemeClr val="bg2">
                    <a:lumMod val="25000"/>
                  </a:schemeClr>
                </a:solidFill>
              </a:rPr>
              <a:t>END IF;</a:t>
            </a:r>
          </a:p>
          <a:p>
            <a:pPr marL="0" indent="0">
              <a:buNone/>
            </a:pPr>
            <a:r>
              <a:rPr lang="en-US" sz="2000" dirty="0">
                <a:solidFill>
                  <a:schemeClr val="bg2">
                    <a:lumMod val="25000"/>
                  </a:schemeClr>
                </a:solidFill>
              </a:rPr>
              <a:t>END;</a:t>
            </a:r>
          </a:p>
          <a:p>
            <a:pPr marL="0" indent="0">
              <a:buNone/>
            </a:pPr>
            <a:r>
              <a:rPr lang="en-US" sz="2000" dirty="0">
                <a:solidFill>
                  <a:schemeClr val="bg2">
                    <a:lumMod val="25000"/>
                  </a:schemeClr>
                </a:solidFill>
              </a:rPr>
              <a:t>/</a:t>
            </a:r>
          </a:p>
        </p:txBody>
      </p:sp>
    </p:spTree>
    <p:extLst>
      <p:ext uri="{BB962C8B-B14F-4D97-AF65-F5344CB8AC3E}">
        <p14:creationId xmlns:p14="http://schemas.microsoft.com/office/powerpoint/2010/main" val="166499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Schema and Database Auditing</a:t>
            </a:r>
            <a:br>
              <a:rPr lang="en-IN" dirty="0"/>
            </a:br>
            <a:endParaRPr lang="en-IN" dirty="0"/>
          </a:p>
        </p:txBody>
      </p:sp>
      <p:sp>
        <p:nvSpPr>
          <p:cNvPr id="3" name="Content Placeholder 2"/>
          <p:cNvSpPr>
            <a:spLocks noGrp="1"/>
          </p:cNvSpPr>
          <p:nvPr>
            <p:ph idx="1"/>
          </p:nvPr>
        </p:nvSpPr>
        <p:spPr>
          <a:xfrm>
            <a:off x="457200" y="1447800"/>
            <a:ext cx="8229600" cy="4876800"/>
          </a:xfrm>
        </p:spPr>
        <p:txBody>
          <a:bodyPr>
            <a:normAutofit/>
          </a:bodyPr>
          <a:lstStyle/>
          <a:p>
            <a:r>
              <a:rPr lang="en-US" sz="3200" dirty="0">
                <a:solidFill>
                  <a:schemeClr val="bg2">
                    <a:lumMod val="25000"/>
                  </a:schemeClr>
                </a:solidFill>
              </a:rPr>
              <a:t>DDL triggers are the triggers which are created over DDL statements such as CREATE, DROP or ALTER. Using this type of trigger you can monitor the behavior and force rules on your DDL statements.</a:t>
            </a:r>
            <a:endParaRPr lang="en-IN" sz="3200" dirty="0">
              <a:solidFill>
                <a:schemeClr val="bg2">
                  <a:lumMod val="25000"/>
                </a:schemeClr>
              </a:solidFill>
            </a:endParaRPr>
          </a:p>
        </p:txBody>
      </p:sp>
    </p:spTree>
    <p:extLst>
      <p:ext uri="{BB962C8B-B14F-4D97-AF65-F5344CB8AC3E}">
        <p14:creationId xmlns:p14="http://schemas.microsoft.com/office/powerpoint/2010/main" val="2427738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4572000" cy="2308324"/>
          </a:xfrm>
          <a:prstGeom prst="rect">
            <a:avLst/>
          </a:prstGeom>
        </p:spPr>
        <p:txBody>
          <a:bodyPr>
            <a:spAutoFit/>
          </a:bodyPr>
          <a:lstStyle/>
          <a:p>
            <a:r>
              <a:rPr lang="en-IN" dirty="0">
                <a:solidFill>
                  <a:schemeClr val="bg2">
                    <a:lumMod val="25000"/>
                  </a:schemeClr>
                </a:solidFill>
              </a:rPr>
              <a:t> CREATE TABLE </a:t>
            </a:r>
            <a:r>
              <a:rPr lang="en-IN" dirty="0" err="1">
                <a:solidFill>
                  <a:schemeClr val="bg2">
                    <a:lumMod val="25000"/>
                  </a:schemeClr>
                </a:solidFill>
              </a:rPr>
              <a:t>schema_audit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ddl_date</a:t>
            </a:r>
            <a:r>
              <a:rPr lang="en-IN" dirty="0">
                <a:solidFill>
                  <a:schemeClr val="bg2">
                    <a:lumMod val="25000"/>
                  </a:schemeClr>
                </a:solidFill>
              </a:rPr>
              <a:t>      DATE,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ddl_user</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object_created</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object_name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ddl_operation</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a:t>
            </a:r>
          </a:p>
        </p:txBody>
      </p:sp>
      <p:sp>
        <p:nvSpPr>
          <p:cNvPr id="5" name="Rectangle 4"/>
          <p:cNvSpPr/>
          <p:nvPr/>
        </p:nvSpPr>
        <p:spPr>
          <a:xfrm>
            <a:off x="3124200" y="2590800"/>
            <a:ext cx="5410200" cy="3693319"/>
          </a:xfrm>
          <a:prstGeom prst="rect">
            <a:avLst/>
          </a:prstGeom>
        </p:spPr>
        <p:txBody>
          <a:bodyPr wrap="square">
            <a:spAutoFit/>
          </a:bodyPr>
          <a:lstStyle/>
          <a:p>
            <a:r>
              <a:rPr lang="en-IN" dirty="0">
                <a:solidFill>
                  <a:schemeClr val="bg2">
                    <a:lumMod val="25000"/>
                  </a:schemeClr>
                </a:solidFill>
              </a:rPr>
              <a:t>CREATE OR REPLACE TRIGGER </a:t>
            </a:r>
            <a:r>
              <a:rPr lang="en-IN" dirty="0" err="1">
                <a:solidFill>
                  <a:schemeClr val="bg2">
                    <a:lumMod val="25000"/>
                  </a:schemeClr>
                </a:solidFill>
              </a:rPr>
              <a:t>hr_audit_tr</a:t>
            </a: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b="1" dirty="0">
                <a:solidFill>
                  <a:schemeClr val="bg2">
                    <a:lumMod val="25000"/>
                  </a:schemeClr>
                </a:solidFill>
              </a:rPr>
              <a:t>AFTER DDL ON SCHEMA</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 BEGIN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schema_audit</a:t>
            </a:r>
            <a:r>
              <a:rPr lang="en-IN" dirty="0">
                <a:solidFill>
                  <a:schemeClr val="bg2">
                    <a:lumMod val="25000"/>
                  </a:schemeClr>
                </a:solidFill>
              </a:rPr>
              <a:t> VALUES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sysdate</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sys_context</a:t>
            </a:r>
            <a:r>
              <a:rPr lang="en-IN" dirty="0">
                <a:solidFill>
                  <a:schemeClr val="bg2">
                    <a:lumMod val="25000"/>
                  </a:schemeClr>
                </a:solidFill>
              </a:rPr>
              <a:t>('USERENV','CURRENT_USER'),</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ora_dict_obj_type</a:t>
            </a: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ora_dict_obj_name</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ora_sysevent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 END;</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186733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219200"/>
            <a:ext cx="6553200" cy="3693319"/>
          </a:xfrm>
          <a:prstGeom prst="rect">
            <a:avLst/>
          </a:prstGeom>
        </p:spPr>
        <p:txBody>
          <a:bodyPr wrap="square">
            <a:spAutoFit/>
          </a:bodyPr>
          <a:lstStyle/>
          <a:p>
            <a:r>
              <a:rPr lang="en-IN" dirty="0">
                <a:solidFill>
                  <a:schemeClr val="bg2">
                    <a:lumMod val="25000"/>
                  </a:schemeClr>
                </a:solidFill>
              </a:rPr>
              <a:t>CREATE OR REPLACE TRIGGER </a:t>
            </a:r>
            <a:r>
              <a:rPr lang="en-IN" dirty="0" err="1">
                <a:solidFill>
                  <a:schemeClr val="bg2">
                    <a:lumMod val="25000"/>
                  </a:schemeClr>
                </a:solidFill>
              </a:rPr>
              <a:t>db_audit_tr</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t>
            </a:r>
            <a:r>
              <a:rPr lang="en-IN" b="1" dirty="0">
                <a:solidFill>
                  <a:schemeClr val="bg2">
                    <a:lumMod val="25000"/>
                  </a:schemeClr>
                </a:solidFill>
              </a:rPr>
              <a:t>AFTER DDL ON DATABASE</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 BEGIN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schema_audit</a:t>
            </a:r>
            <a:r>
              <a:rPr lang="en-IN" dirty="0">
                <a:solidFill>
                  <a:schemeClr val="bg2">
                    <a:lumMod val="25000"/>
                  </a:schemeClr>
                </a:solidFill>
              </a:rPr>
              <a:t> VALUES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sysdate</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sys_context</a:t>
            </a:r>
            <a:r>
              <a:rPr lang="en-IN" dirty="0">
                <a:solidFill>
                  <a:schemeClr val="bg2">
                    <a:lumMod val="25000"/>
                  </a:schemeClr>
                </a:solidFill>
              </a:rPr>
              <a:t>('USERENV','CURRENT_USER'),</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ora_dict_obj_type</a:t>
            </a: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ora_dict_obj_name</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ora_sysevent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 END;</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1205302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Schema Level Database Logon </a:t>
            </a:r>
            <a:r>
              <a:rPr lang="it-IT" dirty="0" smtClean="0"/>
              <a:t>Trigger</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solidFill>
                  <a:schemeClr val="bg2">
                    <a:lumMod val="25000"/>
                  </a:schemeClr>
                </a:solidFill>
              </a:rPr>
              <a:t>Types of Database Event Triggers.</a:t>
            </a:r>
            <a:endParaRPr lang="en-US" dirty="0">
              <a:solidFill>
                <a:schemeClr val="bg2">
                  <a:lumMod val="25000"/>
                </a:schemeClr>
              </a:solidFill>
            </a:endParaRPr>
          </a:p>
          <a:p>
            <a:pPr lvl="1"/>
            <a:r>
              <a:rPr lang="en-US" dirty="0">
                <a:solidFill>
                  <a:schemeClr val="bg2">
                    <a:lumMod val="25000"/>
                  </a:schemeClr>
                </a:solidFill>
              </a:rPr>
              <a:t>Schema Level Event Triggers</a:t>
            </a:r>
          </a:p>
          <a:p>
            <a:pPr lvl="1"/>
            <a:r>
              <a:rPr lang="en-US" dirty="0">
                <a:solidFill>
                  <a:schemeClr val="bg2">
                    <a:lumMod val="25000"/>
                  </a:schemeClr>
                </a:solidFill>
              </a:rPr>
              <a:t>Database Level Event </a:t>
            </a:r>
            <a:r>
              <a:rPr lang="en-US" dirty="0" smtClean="0">
                <a:solidFill>
                  <a:schemeClr val="bg2">
                    <a:lumMod val="25000"/>
                  </a:schemeClr>
                </a:solidFill>
              </a:rPr>
              <a:t>Triggers</a:t>
            </a:r>
          </a:p>
          <a:p>
            <a:pPr lvl="1"/>
            <a:endParaRPr lang="en-US" dirty="0">
              <a:solidFill>
                <a:schemeClr val="bg2">
                  <a:lumMod val="25000"/>
                </a:schemeClr>
              </a:solidFill>
            </a:endParaRPr>
          </a:p>
          <a:p>
            <a:pPr lvl="1"/>
            <a:endParaRPr lang="en-US" dirty="0" smtClean="0">
              <a:solidFill>
                <a:schemeClr val="bg2">
                  <a:lumMod val="25000"/>
                </a:schemeClr>
              </a:solidFill>
            </a:endParaRPr>
          </a:p>
          <a:p>
            <a:pPr lvl="1"/>
            <a:r>
              <a:rPr lang="en-US" dirty="0">
                <a:solidFill>
                  <a:schemeClr val="bg2">
                    <a:lumMod val="25000"/>
                  </a:schemeClr>
                </a:solidFill>
              </a:rPr>
              <a:t>CREATE OR REPLACE TRIGGER </a:t>
            </a:r>
            <a:r>
              <a:rPr lang="en-US" dirty="0" err="1">
                <a:solidFill>
                  <a:schemeClr val="bg2">
                    <a:lumMod val="25000"/>
                  </a:schemeClr>
                </a:solidFill>
              </a:rPr>
              <a:t>trigger_name</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 BEFORE | AFTER </a:t>
            </a:r>
            <a:r>
              <a:rPr lang="en-US" dirty="0" err="1">
                <a:solidFill>
                  <a:schemeClr val="bg2">
                    <a:lumMod val="25000"/>
                  </a:schemeClr>
                </a:solidFill>
              </a:rPr>
              <a:t>database_event</a:t>
            </a:r>
            <a:r>
              <a:rPr lang="en-US" dirty="0">
                <a:solidFill>
                  <a:schemeClr val="bg2">
                    <a:lumMod val="25000"/>
                  </a:schemeClr>
                </a:solidFill>
              </a:rPr>
              <a:t> ON database/schema</a:t>
            </a:r>
            <a:br>
              <a:rPr lang="en-US" dirty="0">
                <a:solidFill>
                  <a:schemeClr val="bg2">
                    <a:lumMod val="25000"/>
                  </a:schemeClr>
                </a:solidFill>
              </a:rPr>
            </a:br>
            <a:r>
              <a:rPr lang="en-US" dirty="0">
                <a:solidFill>
                  <a:schemeClr val="bg2">
                    <a:lumMod val="25000"/>
                  </a:schemeClr>
                </a:solidFill>
              </a:rPr>
              <a:t> BEGIN</a:t>
            </a:r>
            <a:br>
              <a:rPr lang="en-US" dirty="0">
                <a:solidFill>
                  <a:schemeClr val="bg2">
                    <a:lumMod val="25000"/>
                  </a:schemeClr>
                </a:solidFill>
              </a:rPr>
            </a:br>
            <a:r>
              <a:rPr lang="en-US" dirty="0">
                <a:solidFill>
                  <a:schemeClr val="bg2">
                    <a:lumMod val="25000"/>
                  </a:schemeClr>
                </a:solidFill>
              </a:rPr>
              <a:t>  PL/SQL Code</a:t>
            </a:r>
            <a:br>
              <a:rPr lang="en-US" dirty="0">
                <a:solidFill>
                  <a:schemeClr val="bg2">
                    <a:lumMod val="25000"/>
                  </a:schemeClr>
                </a:solidFill>
              </a:rPr>
            </a:br>
            <a:r>
              <a:rPr lang="en-US" dirty="0">
                <a:solidFill>
                  <a:schemeClr val="bg2">
                    <a:lumMod val="25000"/>
                  </a:schemeClr>
                </a:solidFill>
              </a:rPr>
              <a:t> END;</a:t>
            </a:r>
            <a:br>
              <a:rPr lang="en-US" dirty="0">
                <a:solidFill>
                  <a:schemeClr val="bg2">
                    <a:lumMod val="25000"/>
                  </a:schemeClr>
                </a:solidFill>
              </a:rPr>
            </a:br>
            <a:r>
              <a:rPr lang="en-US" dirty="0">
                <a:solidFill>
                  <a:schemeClr val="bg2">
                    <a:lumMod val="25000"/>
                  </a:schemeClr>
                </a:solidFill>
              </a:rPr>
              <a:t> /</a:t>
            </a:r>
          </a:p>
          <a:p>
            <a:endParaRPr lang="en-IN" dirty="0">
              <a:solidFill>
                <a:schemeClr val="bg2">
                  <a:lumMod val="25000"/>
                </a:schemeClr>
              </a:solidFill>
            </a:endParaRPr>
          </a:p>
        </p:txBody>
      </p:sp>
    </p:spTree>
    <p:extLst>
      <p:ext uri="{BB962C8B-B14F-4D97-AF65-F5344CB8AC3E}">
        <p14:creationId xmlns:p14="http://schemas.microsoft.com/office/powerpoint/2010/main" val="1983386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791200"/>
          </a:xfrm>
        </p:spPr>
        <p:txBody>
          <a:bodyPr/>
          <a:lstStyle/>
          <a:p>
            <a:r>
              <a:rPr lang="en-IN" dirty="0" smtClean="0">
                <a:solidFill>
                  <a:schemeClr val="bg2">
                    <a:lumMod val="25000"/>
                  </a:schemeClr>
                </a:solidFill>
              </a:rPr>
              <a:t>Conn </a:t>
            </a:r>
            <a:r>
              <a:rPr lang="en-IN" dirty="0" err="1" smtClean="0">
                <a:solidFill>
                  <a:schemeClr val="bg2">
                    <a:lumMod val="25000"/>
                  </a:schemeClr>
                </a:solidFill>
              </a:rPr>
              <a:t>hr</a:t>
            </a:r>
            <a:r>
              <a:rPr lang="en-IN" dirty="0" smtClean="0">
                <a:solidFill>
                  <a:schemeClr val="bg2">
                    <a:lumMod val="25000"/>
                  </a:schemeClr>
                </a:solidFill>
              </a:rPr>
              <a:t>/</a:t>
            </a:r>
            <a:r>
              <a:rPr lang="en-IN" dirty="0" err="1" smtClean="0">
                <a:solidFill>
                  <a:schemeClr val="bg2">
                    <a:lumMod val="25000"/>
                  </a:schemeClr>
                </a:solidFill>
              </a:rPr>
              <a:t>hr</a:t>
            </a:r>
            <a:endParaRPr lang="en-IN" dirty="0" smtClean="0">
              <a:solidFill>
                <a:schemeClr val="bg2">
                  <a:lumMod val="25000"/>
                </a:schemeClr>
              </a:solidFill>
            </a:endParaRPr>
          </a:p>
          <a:p>
            <a:pPr marL="0" indent="0">
              <a:buNone/>
            </a:pPr>
            <a:endParaRPr lang="en-IN" dirty="0" smtClean="0">
              <a:solidFill>
                <a:schemeClr val="bg2">
                  <a:lumMod val="25000"/>
                </a:schemeClr>
              </a:solidFill>
            </a:endParaRPr>
          </a:p>
          <a:p>
            <a:r>
              <a:rPr lang="en-IN" dirty="0">
                <a:solidFill>
                  <a:schemeClr val="bg2">
                    <a:lumMod val="25000"/>
                  </a:schemeClr>
                </a:solidFill>
              </a:rPr>
              <a:t>CREATE TABLE </a:t>
            </a:r>
            <a:r>
              <a:rPr lang="en-IN" dirty="0" err="1">
                <a:solidFill>
                  <a:schemeClr val="bg2">
                    <a:lumMod val="25000"/>
                  </a:schemeClr>
                </a:solidFill>
              </a:rPr>
              <a:t>hr_evnt_audit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event_type</a:t>
            </a:r>
            <a:r>
              <a:rPr lang="en-IN" dirty="0">
                <a:solidFill>
                  <a:schemeClr val="bg2">
                    <a:lumMod val="25000"/>
                  </a:schemeClr>
                </a:solidFill>
              </a:rPr>
              <a:t> VARCHAR2(30),</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logon_date</a:t>
            </a:r>
            <a:r>
              <a:rPr lang="en-IN" dirty="0">
                <a:solidFill>
                  <a:schemeClr val="bg2">
                    <a:lumMod val="25000"/>
                  </a:schemeClr>
                </a:solidFill>
              </a:rPr>
              <a:t> DATE,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logon_time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logof_date</a:t>
            </a:r>
            <a:r>
              <a:rPr lang="en-IN" dirty="0">
                <a:solidFill>
                  <a:schemeClr val="bg2">
                    <a:lumMod val="25000"/>
                  </a:schemeClr>
                </a:solidFill>
              </a:rPr>
              <a:t> DATE,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logof_time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1826680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IN" dirty="0">
                <a:solidFill>
                  <a:schemeClr val="bg2">
                    <a:lumMod val="25000"/>
                  </a:schemeClr>
                </a:solidFill>
              </a:rPr>
              <a:t>CREATE OR REPLACE TRIGGER </a:t>
            </a:r>
            <a:r>
              <a:rPr lang="en-IN" dirty="0" err="1">
                <a:solidFill>
                  <a:schemeClr val="bg2">
                    <a:lumMod val="25000"/>
                  </a:schemeClr>
                </a:solidFill>
              </a:rPr>
              <a:t>hr_lgon_audit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 AFTER LOGON ON SCHEMA</a:t>
            </a:r>
            <a:br>
              <a:rPr lang="en-IN" dirty="0">
                <a:solidFill>
                  <a:schemeClr val="bg2">
                    <a:lumMod val="25000"/>
                  </a:schemeClr>
                </a:solidFill>
              </a:rPr>
            </a:br>
            <a:r>
              <a:rPr lang="en-IN" dirty="0">
                <a:solidFill>
                  <a:schemeClr val="bg2">
                    <a:lumMod val="25000"/>
                  </a:schemeClr>
                </a:solidFill>
              </a:rPr>
              <a:t> BEGIN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hr_evnt_audit</a:t>
            </a:r>
            <a:r>
              <a:rPr lang="en-IN" dirty="0">
                <a:solidFill>
                  <a:schemeClr val="bg2">
                    <a:lumMod val="25000"/>
                  </a:schemeClr>
                </a:solidFill>
              </a:rPr>
              <a:t> VALUES(</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ora_sysevent</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sysdate</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   TO_CHAR(</a:t>
            </a:r>
            <a:r>
              <a:rPr lang="en-IN" dirty="0" err="1">
                <a:solidFill>
                  <a:schemeClr val="bg2">
                    <a:lumMod val="25000"/>
                  </a:schemeClr>
                </a:solidFill>
              </a:rPr>
              <a:t>sysdate</a:t>
            </a:r>
            <a:r>
              <a:rPr lang="en-IN" dirty="0">
                <a:solidFill>
                  <a:schemeClr val="bg2">
                    <a:lumMod val="25000"/>
                  </a:schemeClr>
                </a:solidFill>
              </a:rPr>
              <a:t>, 'hh24:mi:ss'),</a:t>
            </a:r>
            <a:br>
              <a:rPr lang="en-IN" dirty="0">
                <a:solidFill>
                  <a:schemeClr val="bg2">
                    <a:lumMod val="25000"/>
                  </a:schemeClr>
                </a:solidFill>
              </a:rPr>
            </a:br>
            <a:r>
              <a:rPr lang="en-IN" dirty="0">
                <a:solidFill>
                  <a:schemeClr val="bg2">
                    <a:lumMod val="25000"/>
                  </a:schemeClr>
                </a:solidFill>
              </a:rPr>
              <a:t>   NULL,</a:t>
            </a:r>
            <a:br>
              <a:rPr lang="en-IN" dirty="0">
                <a:solidFill>
                  <a:schemeClr val="bg2">
                    <a:lumMod val="25000"/>
                  </a:schemeClr>
                </a:solidFill>
              </a:rPr>
            </a:br>
            <a:r>
              <a:rPr lang="en-IN" dirty="0">
                <a:solidFill>
                  <a:schemeClr val="bg2">
                    <a:lumMod val="25000"/>
                  </a:schemeClr>
                </a:solidFill>
              </a:rPr>
              <a:t>   NULL</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  COMMIT;</a:t>
            </a:r>
            <a:br>
              <a:rPr lang="en-IN" dirty="0">
                <a:solidFill>
                  <a:schemeClr val="bg2">
                    <a:lumMod val="25000"/>
                  </a:schemeClr>
                </a:solidFill>
              </a:rPr>
            </a:br>
            <a:r>
              <a:rPr lang="en-IN" dirty="0">
                <a:solidFill>
                  <a:schemeClr val="bg2">
                    <a:lumMod val="25000"/>
                  </a:schemeClr>
                </a:solidFill>
              </a:rPr>
              <a:t> END;</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4128045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solidFill>
                  <a:schemeClr val="bg2">
                    <a:lumMod val="25000"/>
                  </a:schemeClr>
                </a:solidFill>
              </a:rPr>
              <a:t>CREATE TABLE </a:t>
            </a:r>
            <a:r>
              <a:rPr lang="en-IN" dirty="0" err="1">
                <a:solidFill>
                  <a:schemeClr val="bg2">
                    <a:lumMod val="25000"/>
                  </a:schemeClr>
                </a:solidFill>
              </a:rPr>
              <a:t>hr_evnt_audit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event_type</a:t>
            </a:r>
            <a:r>
              <a:rPr lang="en-IN" dirty="0">
                <a:solidFill>
                  <a:schemeClr val="bg2">
                    <a:lumMod val="25000"/>
                  </a:schemeClr>
                </a:solidFill>
              </a:rPr>
              <a:t> VARCHAR2(30),</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logon_date</a:t>
            </a:r>
            <a:r>
              <a:rPr lang="en-IN" dirty="0">
                <a:solidFill>
                  <a:schemeClr val="bg2">
                    <a:lumMod val="25000"/>
                  </a:schemeClr>
                </a:solidFill>
              </a:rPr>
              <a:t> DATE,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logon_time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logof_date</a:t>
            </a:r>
            <a:r>
              <a:rPr lang="en-IN" dirty="0">
                <a:solidFill>
                  <a:schemeClr val="bg2">
                    <a:lumMod val="25000"/>
                  </a:schemeClr>
                </a:solidFill>
              </a:rPr>
              <a:t> DATE,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logof_time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p>
          <a:p>
            <a:r>
              <a:rPr lang="en-IN" dirty="0">
                <a:solidFill>
                  <a:schemeClr val="bg2">
                    <a:lumMod val="25000"/>
                  </a:schemeClr>
                </a:solidFill>
              </a:rPr>
              <a:t/>
            </a:r>
            <a:br>
              <a:rPr lang="en-IN" dirty="0">
                <a:solidFill>
                  <a:schemeClr val="bg2">
                    <a:lumMod val="25000"/>
                  </a:schemeClr>
                </a:solidFill>
              </a:rPr>
            </a:br>
            <a:endParaRPr lang="en-IN" dirty="0">
              <a:solidFill>
                <a:schemeClr val="bg2">
                  <a:lumMod val="25000"/>
                </a:schemeClr>
              </a:solidFill>
            </a:endParaRPr>
          </a:p>
        </p:txBody>
      </p:sp>
    </p:spTree>
    <p:extLst>
      <p:ext uri="{BB962C8B-B14F-4D97-AF65-F5344CB8AC3E}">
        <p14:creationId xmlns:p14="http://schemas.microsoft.com/office/powerpoint/2010/main" val="3134814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solidFill>
                  <a:schemeClr val="bg2">
                    <a:lumMod val="25000"/>
                  </a:schemeClr>
                </a:solidFill>
              </a:rPr>
              <a:t>CREATE OR REPLACE TRIGGER </a:t>
            </a:r>
            <a:r>
              <a:rPr lang="en-IN" dirty="0" err="1">
                <a:solidFill>
                  <a:schemeClr val="bg2">
                    <a:lumMod val="25000"/>
                  </a:schemeClr>
                </a:solidFill>
              </a:rPr>
              <a:t>log_off_audit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 BEFORE LOGOFF ON SCHEMA</a:t>
            </a:r>
            <a:br>
              <a:rPr lang="en-IN" dirty="0">
                <a:solidFill>
                  <a:schemeClr val="bg2">
                    <a:lumMod val="25000"/>
                  </a:schemeClr>
                </a:solidFill>
              </a:rPr>
            </a:br>
            <a:r>
              <a:rPr lang="en-IN" dirty="0">
                <a:solidFill>
                  <a:schemeClr val="bg2">
                    <a:lumMod val="25000"/>
                  </a:schemeClr>
                </a:solidFill>
              </a:rPr>
              <a:t> BEGIN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hr_evnt_audit</a:t>
            </a:r>
            <a:r>
              <a:rPr lang="en-IN" dirty="0">
                <a:solidFill>
                  <a:schemeClr val="bg2">
                    <a:lumMod val="25000"/>
                  </a:schemeClr>
                </a:solidFill>
              </a:rPr>
              <a:t> VALUES</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ora_sysevent</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   NULL,</a:t>
            </a:r>
            <a:br>
              <a:rPr lang="en-IN" dirty="0">
                <a:solidFill>
                  <a:schemeClr val="bg2">
                    <a:lumMod val="25000"/>
                  </a:schemeClr>
                </a:solidFill>
              </a:rPr>
            </a:br>
            <a:r>
              <a:rPr lang="en-IN" dirty="0">
                <a:solidFill>
                  <a:schemeClr val="bg2">
                    <a:lumMod val="25000"/>
                  </a:schemeClr>
                </a:solidFill>
              </a:rPr>
              <a:t>   NULL,</a:t>
            </a:r>
            <a:br>
              <a:rPr lang="en-IN" dirty="0">
                <a:solidFill>
                  <a:schemeClr val="bg2">
                    <a:lumMod val="25000"/>
                  </a:schemeClr>
                </a:solidFill>
              </a:rPr>
            </a:br>
            <a:r>
              <a:rPr lang="en-IN" dirty="0">
                <a:solidFill>
                  <a:schemeClr val="bg2">
                    <a:lumMod val="25000"/>
                  </a:schemeClr>
                </a:solidFill>
              </a:rPr>
              <a:t>   SYSDATE,</a:t>
            </a:r>
            <a:br>
              <a:rPr lang="en-IN" dirty="0">
                <a:solidFill>
                  <a:schemeClr val="bg2">
                    <a:lumMod val="25000"/>
                  </a:schemeClr>
                </a:solidFill>
              </a:rPr>
            </a:br>
            <a:r>
              <a:rPr lang="en-IN" dirty="0">
                <a:solidFill>
                  <a:schemeClr val="bg2">
                    <a:lumMod val="25000"/>
                  </a:schemeClr>
                </a:solidFill>
              </a:rPr>
              <a:t>   TO_CHAR(</a:t>
            </a:r>
            <a:r>
              <a:rPr lang="en-IN" dirty="0" err="1">
                <a:solidFill>
                  <a:schemeClr val="bg2">
                    <a:lumMod val="25000"/>
                  </a:schemeClr>
                </a:solidFill>
              </a:rPr>
              <a:t>sysdate</a:t>
            </a:r>
            <a:r>
              <a:rPr lang="en-IN" dirty="0">
                <a:solidFill>
                  <a:schemeClr val="bg2">
                    <a:lumMod val="25000"/>
                  </a:schemeClr>
                </a:solidFill>
              </a:rPr>
              <a:t>, 'hh24:mi:ss')</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  COMMIT;</a:t>
            </a:r>
            <a:br>
              <a:rPr lang="en-IN" dirty="0">
                <a:solidFill>
                  <a:schemeClr val="bg2">
                    <a:lumMod val="25000"/>
                  </a:schemeClr>
                </a:solidFill>
              </a:rPr>
            </a:br>
            <a:r>
              <a:rPr lang="en-IN" dirty="0">
                <a:solidFill>
                  <a:schemeClr val="bg2">
                    <a:lumMod val="25000"/>
                  </a:schemeClr>
                </a:solidFill>
              </a:rPr>
              <a:t> END;</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594307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Database Level Logoff event Trigger In Oracle </a:t>
            </a:r>
            <a:r>
              <a:rPr lang="en-US" b="1" dirty="0" smtClean="0"/>
              <a:t>PL/SQL</a:t>
            </a:r>
            <a:endParaRPr lang="en-IN" dirty="0"/>
          </a:p>
        </p:txBody>
      </p:sp>
      <p:sp>
        <p:nvSpPr>
          <p:cNvPr id="3" name="Content Placeholder 2"/>
          <p:cNvSpPr>
            <a:spLocks noGrp="1"/>
          </p:cNvSpPr>
          <p:nvPr>
            <p:ph idx="1"/>
          </p:nvPr>
        </p:nvSpPr>
        <p:spPr/>
        <p:txBody>
          <a:bodyPr>
            <a:normAutofit lnSpcReduction="10000"/>
          </a:bodyPr>
          <a:lstStyle/>
          <a:p>
            <a:r>
              <a:rPr lang="en-IN" dirty="0" smtClean="0">
                <a:solidFill>
                  <a:schemeClr val="bg2">
                    <a:lumMod val="25000"/>
                  </a:schemeClr>
                </a:solidFill>
              </a:rPr>
              <a:t>Connect / as  </a:t>
            </a:r>
            <a:r>
              <a:rPr lang="en-IN" dirty="0" err="1" smtClean="0">
                <a:solidFill>
                  <a:schemeClr val="bg2">
                    <a:lumMod val="25000"/>
                  </a:schemeClr>
                </a:solidFill>
              </a:rPr>
              <a:t>sysdba</a:t>
            </a:r>
            <a:endParaRPr lang="en-IN" dirty="0" smtClean="0">
              <a:solidFill>
                <a:schemeClr val="bg2">
                  <a:lumMod val="25000"/>
                </a:schemeClr>
              </a:solidFill>
            </a:endParaRPr>
          </a:p>
          <a:p>
            <a:r>
              <a:rPr lang="en-IN" dirty="0">
                <a:solidFill>
                  <a:schemeClr val="bg2">
                    <a:lumMod val="25000"/>
                  </a:schemeClr>
                </a:solidFill>
              </a:rPr>
              <a:t>CREATE TABLE </a:t>
            </a:r>
            <a:r>
              <a:rPr lang="en-IN" dirty="0" err="1">
                <a:solidFill>
                  <a:schemeClr val="bg2">
                    <a:lumMod val="25000"/>
                  </a:schemeClr>
                </a:solidFill>
              </a:rPr>
              <a:t>db_evnt_audit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User_name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event_type</a:t>
            </a:r>
            <a:r>
              <a:rPr lang="en-IN" dirty="0">
                <a:solidFill>
                  <a:schemeClr val="bg2">
                    <a:lumMod val="25000"/>
                  </a:schemeClr>
                </a:solidFill>
              </a:rPr>
              <a:t> VARCHAR2(30),</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logon_date</a:t>
            </a:r>
            <a:r>
              <a:rPr lang="en-IN" dirty="0">
                <a:solidFill>
                  <a:schemeClr val="bg2">
                    <a:lumMod val="25000"/>
                  </a:schemeClr>
                </a:solidFill>
              </a:rPr>
              <a:t> DATE,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logon_time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logof_date</a:t>
            </a:r>
            <a:r>
              <a:rPr lang="en-IN" dirty="0">
                <a:solidFill>
                  <a:schemeClr val="bg2">
                    <a:lumMod val="25000"/>
                  </a:schemeClr>
                </a:solidFill>
              </a:rPr>
              <a:t> DATE,</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logof_time</a:t>
            </a:r>
            <a:r>
              <a:rPr lang="en-IN" dirty="0">
                <a:solidFill>
                  <a:schemeClr val="bg2">
                    <a:lumMod val="25000"/>
                  </a:schemeClr>
                </a:solidFill>
              </a:rPr>
              <a:t> VARCHAR2(15)</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1594385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a:t>
            </a:r>
            <a:endParaRPr lang="en-IN" dirty="0"/>
          </a:p>
        </p:txBody>
      </p:sp>
      <p:sp>
        <p:nvSpPr>
          <p:cNvPr id="3" name="Content Placeholder 2"/>
          <p:cNvSpPr>
            <a:spLocks noGrp="1"/>
          </p:cNvSpPr>
          <p:nvPr>
            <p:ph idx="1"/>
          </p:nvPr>
        </p:nvSpPr>
        <p:spPr/>
        <p:txBody>
          <a:bodyPr>
            <a:normAutofit/>
          </a:bodyPr>
          <a:lstStyle/>
          <a:p>
            <a:r>
              <a:rPr lang="en-US" dirty="0"/>
              <a:t>CREATE VIEW </a:t>
            </a:r>
            <a:r>
              <a:rPr lang="en-US" i="1" dirty="0" err="1"/>
              <a:t>view_name</a:t>
            </a:r>
            <a:r>
              <a:rPr lang="en-US" dirty="0"/>
              <a:t> AS</a:t>
            </a:r>
            <a:br>
              <a:rPr lang="en-US" dirty="0"/>
            </a:br>
            <a:r>
              <a:rPr lang="en-US" dirty="0"/>
              <a:t>SELECT </a:t>
            </a:r>
            <a:r>
              <a:rPr lang="en-US" i="1" dirty="0"/>
              <a:t>column1</a:t>
            </a:r>
            <a:r>
              <a:rPr lang="en-US" dirty="0"/>
              <a:t>, </a:t>
            </a:r>
            <a:r>
              <a:rPr lang="en-US" i="1" dirty="0"/>
              <a:t>column2</a:t>
            </a:r>
            <a:r>
              <a:rPr lang="en-US" dirty="0"/>
              <a:t>,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 </a:t>
            </a:r>
            <a:endParaRPr lang="en-US" dirty="0" smtClean="0"/>
          </a:p>
          <a:p>
            <a:endParaRPr lang="en-US" dirty="0"/>
          </a:p>
          <a:p>
            <a:r>
              <a:rPr lang="en-US" dirty="0"/>
              <a:t>CREATE VIEW </a:t>
            </a:r>
            <a:r>
              <a:rPr lang="en-US" dirty="0" err="1" smtClean="0"/>
              <a:t>v_emp</a:t>
            </a:r>
            <a:r>
              <a:rPr lang="en-US" dirty="0" smtClean="0"/>
              <a:t> AS</a:t>
            </a:r>
            <a:r>
              <a:rPr lang="en-US" dirty="0"/>
              <a:t/>
            </a:r>
            <a:br>
              <a:rPr lang="en-US" dirty="0"/>
            </a:br>
            <a:r>
              <a:rPr lang="en-US" dirty="0"/>
              <a:t>SELECT </a:t>
            </a:r>
            <a:r>
              <a:rPr lang="en-US" dirty="0" err="1" smtClean="0"/>
              <a:t>ename</a:t>
            </a:r>
            <a:r>
              <a:rPr lang="en-US" dirty="0" smtClean="0"/>
              <a:t>, </a:t>
            </a:r>
            <a:r>
              <a:rPr lang="en-US" dirty="0" err="1" smtClean="0"/>
              <a:t>mrgno</a:t>
            </a:r>
            <a:r>
              <a:rPr lang="en-US" dirty="0"/>
              <a:t/>
            </a:r>
            <a:br>
              <a:rPr lang="en-US" dirty="0"/>
            </a:br>
            <a:r>
              <a:rPr lang="en-US" dirty="0"/>
              <a:t>FROM </a:t>
            </a:r>
            <a:r>
              <a:rPr lang="en-US" dirty="0" smtClean="0"/>
              <a:t>employee; </a:t>
            </a:r>
            <a:endParaRPr lang="en-IN" dirty="0"/>
          </a:p>
        </p:txBody>
      </p:sp>
    </p:spTree>
    <p:extLst>
      <p:ext uri="{BB962C8B-B14F-4D97-AF65-F5344CB8AC3E}">
        <p14:creationId xmlns:p14="http://schemas.microsoft.com/office/powerpoint/2010/main" val="2723970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166843"/>
            <a:ext cx="6172200" cy="4247317"/>
          </a:xfrm>
          <a:prstGeom prst="rect">
            <a:avLst/>
          </a:prstGeom>
        </p:spPr>
        <p:txBody>
          <a:bodyPr wrap="square">
            <a:spAutoFit/>
          </a:bodyPr>
          <a:lstStyle/>
          <a:p>
            <a:r>
              <a:rPr lang="en-IN" dirty="0">
                <a:solidFill>
                  <a:schemeClr val="bg2">
                    <a:lumMod val="25000"/>
                  </a:schemeClr>
                </a:solidFill>
              </a:rPr>
              <a:t>CREATE OR REPLACE TRIGGER </a:t>
            </a:r>
            <a:r>
              <a:rPr lang="en-IN" dirty="0" err="1">
                <a:solidFill>
                  <a:schemeClr val="bg2">
                    <a:lumMod val="25000"/>
                  </a:schemeClr>
                </a:solidFill>
              </a:rPr>
              <a:t>db_lgof_audit</a:t>
            </a:r>
            <a:r>
              <a:rPr lang="en-IN" dirty="0">
                <a:solidFill>
                  <a:schemeClr val="bg2">
                    <a:lumMod val="25000"/>
                  </a:schemeClr>
                </a:solidFill>
              </a:rPr>
              <a:t/>
            </a:r>
            <a:br>
              <a:rPr lang="en-IN" dirty="0">
                <a:solidFill>
                  <a:schemeClr val="bg2">
                    <a:lumMod val="25000"/>
                  </a:schemeClr>
                </a:solidFill>
              </a:rPr>
            </a:br>
            <a:r>
              <a:rPr lang="en-IN" dirty="0">
                <a:solidFill>
                  <a:schemeClr val="bg2">
                    <a:lumMod val="25000"/>
                  </a:schemeClr>
                </a:solidFill>
              </a:rPr>
              <a:t> BEFORE LOGOFF ON DATABASE</a:t>
            </a:r>
            <a:br>
              <a:rPr lang="en-IN" dirty="0">
                <a:solidFill>
                  <a:schemeClr val="bg2">
                    <a:lumMod val="25000"/>
                  </a:schemeClr>
                </a:solidFill>
              </a:rPr>
            </a:br>
            <a:r>
              <a:rPr lang="en-IN" dirty="0">
                <a:solidFill>
                  <a:schemeClr val="bg2">
                    <a:lumMod val="25000"/>
                  </a:schemeClr>
                </a:solidFill>
              </a:rPr>
              <a:t> BEGIN</a:t>
            </a:r>
            <a:br>
              <a:rPr lang="en-IN" dirty="0">
                <a:solidFill>
                  <a:schemeClr val="bg2">
                    <a:lumMod val="25000"/>
                  </a:schemeClr>
                </a:solidFill>
              </a:rPr>
            </a:br>
            <a:r>
              <a:rPr lang="en-IN" dirty="0">
                <a:solidFill>
                  <a:schemeClr val="bg2">
                    <a:lumMod val="25000"/>
                  </a:schemeClr>
                </a:solidFill>
              </a:rPr>
              <a:t>  INSERT INTO </a:t>
            </a:r>
            <a:r>
              <a:rPr lang="en-IN" dirty="0" err="1">
                <a:solidFill>
                  <a:schemeClr val="bg2">
                    <a:lumMod val="25000"/>
                  </a:schemeClr>
                </a:solidFill>
              </a:rPr>
              <a:t>db_evnt_audit</a:t>
            </a: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  VALUES</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   user,</a:t>
            </a:r>
            <a:br>
              <a:rPr lang="en-IN" dirty="0">
                <a:solidFill>
                  <a:schemeClr val="bg2">
                    <a:lumMod val="25000"/>
                  </a:schemeClr>
                </a:solidFill>
              </a:rPr>
            </a:br>
            <a:r>
              <a:rPr lang="en-IN" dirty="0">
                <a:solidFill>
                  <a:schemeClr val="bg2">
                    <a:lumMod val="25000"/>
                  </a:schemeClr>
                </a:solidFill>
              </a:rPr>
              <a:t>   </a:t>
            </a:r>
            <a:r>
              <a:rPr lang="en-IN" dirty="0" err="1">
                <a:solidFill>
                  <a:schemeClr val="bg2">
                    <a:lumMod val="25000"/>
                  </a:schemeClr>
                </a:solidFill>
              </a:rPr>
              <a:t>ora_sysevent</a:t>
            </a:r>
            <a:r>
              <a:rPr lang="en-IN" dirty="0">
                <a:solidFill>
                  <a:schemeClr val="bg2">
                    <a:lumMod val="25000"/>
                  </a:schemeClr>
                </a:solidFill>
              </a:rPr>
              <a:t>,</a:t>
            </a:r>
            <a:br>
              <a:rPr lang="en-IN" dirty="0">
                <a:solidFill>
                  <a:schemeClr val="bg2">
                    <a:lumMod val="25000"/>
                  </a:schemeClr>
                </a:solidFill>
              </a:rPr>
            </a:br>
            <a:r>
              <a:rPr lang="en-IN" dirty="0">
                <a:solidFill>
                  <a:schemeClr val="bg2">
                    <a:lumMod val="25000"/>
                  </a:schemeClr>
                </a:solidFill>
              </a:rPr>
              <a:t>   NULL,</a:t>
            </a:r>
            <a:br>
              <a:rPr lang="en-IN" dirty="0">
                <a:solidFill>
                  <a:schemeClr val="bg2">
                    <a:lumMod val="25000"/>
                  </a:schemeClr>
                </a:solidFill>
              </a:rPr>
            </a:br>
            <a:r>
              <a:rPr lang="en-IN" dirty="0">
                <a:solidFill>
                  <a:schemeClr val="bg2">
                    <a:lumMod val="25000"/>
                  </a:schemeClr>
                </a:solidFill>
              </a:rPr>
              <a:t>   NULL,</a:t>
            </a:r>
            <a:br>
              <a:rPr lang="en-IN" dirty="0">
                <a:solidFill>
                  <a:schemeClr val="bg2">
                    <a:lumMod val="25000"/>
                  </a:schemeClr>
                </a:solidFill>
              </a:rPr>
            </a:br>
            <a:r>
              <a:rPr lang="en-IN" dirty="0">
                <a:solidFill>
                  <a:schemeClr val="bg2">
                    <a:lumMod val="25000"/>
                  </a:schemeClr>
                </a:solidFill>
              </a:rPr>
              <a:t>   SYSDATE,</a:t>
            </a:r>
            <a:br>
              <a:rPr lang="en-IN" dirty="0">
                <a:solidFill>
                  <a:schemeClr val="bg2">
                    <a:lumMod val="25000"/>
                  </a:schemeClr>
                </a:solidFill>
              </a:rPr>
            </a:br>
            <a:r>
              <a:rPr lang="en-IN" dirty="0">
                <a:solidFill>
                  <a:schemeClr val="bg2">
                    <a:lumMod val="25000"/>
                  </a:schemeClr>
                </a:solidFill>
              </a:rPr>
              <a:t>   TO_CHAR(</a:t>
            </a:r>
            <a:r>
              <a:rPr lang="en-IN" dirty="0" err="1">
                <a:solidFill>
                  <a:schemeClr val="bg2">
                    <a:lumMod val="25000"/>
                  </a:schemeClr>
                </a:solidFill>
              </a:rPr>
              <a:t>sysdate</a:t>
            </a:r>
            <a:r>
              <a:rPr lang="en-IN" dirty="0">
                <a:solidFill>
                  <a:schemeClr val="bg2">
                    <a:lumMod val="25000"/>
                  </a:schemeClr>
                </a:solidFill>
              </a:rPr>
              <a:t>, 'hh24:mi:ss')</a:t>
            </a:r>
            <a:br>
              <a:rPr lang="en-IN" dirty="0">
                <a:solidFill>
                  <a:schemeClr val="bg2">
                    <a:lumMod val="25000"/>
                  </a:schemeClr>
                </a:solidFill>
              </a:rPr>
            </a:br>
            <a:r>
              <a:rPr lang="en-IN" dirty="0">
                <a:solidFill>
                  <a:schemeClr val="bg2">
                    <a:lumMod val="25000"/>
                  </a:schemeClr>
                </a:solidFill>
              </a:rPr>
              <a:t>  );</a:t>
            </a:r>
            <a:br>
              <a:rPr lang="en-IN" dirty="0">
                <a:solidFill>
                  <a:schemeClr val="bg2">
                    <a:lumMod val="25000"/>
                  </a:schemeClr>
                </a:solidFill>
              </a:rPr>
            </a:br>
            <a:r>
              <a:rPr lang="en-IN" dirty="0">
                <a:solidFill>
                  <a:schemeClr val="bg2">
                    <a:lumMod val="25000"/>
                  </a:schemeClr>
                </a:solidFill>
              </a:rPr>
              <a:t> END;</a:t>
            </a:r>
            <a:br>
              <a:rPr lang="en-IN" dirty="0">
                <a:solidFill>
                  <a:schemeClr val="bg2">
                    <a:lumMod val="25000"/>
                  </a:schemeClr>
                </a:solidFill>
              </a:rPr>
            </a:br>
            <a:r>
              <a:rPr lang="en-IN" dirty="0">
                <a:solidFill>
                  <a:schemeClr val="bg2">
                    <a:lumMod val="25000"/>
                  </a:schemeClr>
                </a:solidFill>
              </a:rPr>
              <a:t> /</a:t>
            </a:r>
          </a:p>
        </p:txBody>
      </p:sp>
    </p:spTree>
    <p:extLst>
      <p:ext uri="{BB962C8B-B14F-4D97-AF65-F5344CB8AC3E}">
        <p14:creationId xmlns:p14="http://schemas.microsoft.com/office/powerpoint/2010/main" val="1494057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Startup</a:t>
            </a:r>
            <a:r>
              <a:rPr lang="en-IN" dirty="0" smtClean="0"/>
              <a:t> Trigger</a:t>
            </a:r>
            <a:endParaRPr lang="en-IN" dirty="0"/>
          </a:p>
        </p:txBody>
      </p:sp>
      <p:sp>
        <p:nvSpPr>
          <p:cNvPr id="3" name="Content Placeholder 2"/>
          <p:cNvSpPr>
            <a:spLocks noGrp="1"/>
          </p:cNvSpPr>
          <p:nvPr>
            <p:ph idx="1"/>
          </p:nvPr>
        </p:nvSpPr>
        <p:spPr/>
        <p:txBody>
          <a:bodyPr>
            <a:normAutofit fontScale="62500" lnSpcReduction="20000"/>
          </a:bodyPr>
          <a:lstStyle/>
          <a:p>
            <a:r>
              <a:rPr lang="en-US" dirty="0">
                <a:solidFill>
                  <a:schemeClr val="bg2">
                    <a:lumMod val="25000"/>
                  </a:schemeClr>
                </a:solidFill>
              </a:rPr>
              <a:t>CREATE TABLE </a:t>
            </a:r>
            <a:r>
              <a:rPr lang="en-US" dirty="0" err="1">
                <a:solidFill>
                  <a:schemeClr val="bg2">
                    <a:lumMod val="25000"/>
                  </a:schemeClr>
                </a:solidFill>
              </a:rPr>
              <a:t>startup_audit</a:t>
            </a: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a:t>
            </a:r>
            <a:r>
              <a:rPr lang="en-US" dirty="0" err="1">
                <a:solidFill>
                  <a:schemeClr val="bg2">
                    <a:lumMod val="25000"/>
                  </a:schemeClr>
                </a:solidFill>
              </a:rPr>
              <a:t>Event_type</a:t>
            </a:r>
            <a:r>
              <a:rPr lang="en-US" dirty="0">
                <a:solidFill>
                  <a:schemeClr val="bg2">
                    <a:lumMod val="25000"/>
                  </a:schemeClr>
                </a:solidFill>
              </a:rPr>
              <a:t> VARCHAR2(15),</a:t>
            </a:r>
            <a:br>
              <a:rPr lang="en-US" dirty="0">
                <a:solidFill>
                  <a:schemeClr val="bg2">
                    <a:lumMod val="25000"/>
                  </a:schemeClr>
                </a:solidFill>
              </a:rPr>
            </a:br>
            <a:r>
              <a:rPr lang="en-US" dirty="0">
                <a:solidFill>
                  <a:schemeClr val="bg2">
                    <a:lumMod val="25000"/>
                  </a:schemeClr>
                </a:solidFill>
              </a:rPr>
              <a:t>  </a:t>
            </a:r>
            <a:r>
              <a:rPr lang="en-US" dirty="0" err="1">
                <a:solidFill>
                  <a:schemeClr val="bg2">
                    <a:lumMod val="25000"/>
                  </a:schemeClr>
                </a:solidFill>
              </a:rPr>
              <a:t>event_date</a:t>
            </a:r>
            <a:r>
              <a:rPr lang="en-US" dirty="0">
                <a:solidFill>
                  <a:schemeClr val="bg2">
                    <a:lumMod val="25000"/>
                  </a:schemeClr>
                </a:solidFill>
              </a:rPr>
              <a:t> DATE,</a:t>
            </a:r>
            <a:br>
              <a:rPr lang="en-US" dirty="0">
                <a:solidFill>
                  <a:schemeClr val="bg2">
                    <a:lumMod val="25000"/>
                  </a:schemeClr>
                </a:solidFill>
              </a:rPr>
            </a:br>
            <a:r>
              <a:rPr lang="en-US" dirty="0">
                <a:solidFill>
                  <a:schemeClr val="bg2">
                    <a:lumMod val="25000"/>
                  </a:schemeClr>
                </a:solidFill>
              </a:rPr>
              <a:t>  </a:t>
            </a:r>
            <a:r>
              <a:rPr lang="en-US" dirty="0" err="1">
                <a:solidFill>
                  <a:schemeClr val="bg2">
                    <a:lumMod val="25000"/>
                  </a:schemeClr>
                </a:solidFill>
              </a:rPr>
              <a:t>event_time</a:t>
            </a:r>
            <a:r>
              <a:rPr lang="en-US" dirty="0">
                <a:solidFill>
                  <a:schemeClr val="bg2">
                    <a:lumMod val="25000"/>
                  </a:schemeClr>
                </a:solidFill>
              </a:rPr>
              <a:t> VARCHAR2(15)</a:t>
            </a:r>
            <a:br>
              <a:rPr lang="en-US" dirty="0">
                <a:solidFill>
                  <a:schemeClr val="bg2">
                    <a:lumMod val="25000"/>
                  </a:schemeClr>
                </a:solidFill>
              </a:rPr>
            </a:b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CREATE OR REPLACE TRIGGER </a:t>
            </a:r>
            <a:r>
              <a:rPr lang="en-US" dirty="0" err="1">
                <a:solidFill>
                  <a:schemeClr val="bg2">
                    <a:lumMod val="25000"/>
                  </a:schemeClr>
                </a:solidFill>
              </a:rPr>
              <a:t>startup_audit</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 AFTER STARTUP ON DATABASE</a:t>
            </a:r>
            <a:br>
              <a:rPr lang="en-US" dirty="0">
                <a:solidFill>
                  <a:schemeClr val="bg2">
                    <a:lumMod val="25000"/>
                  </a:schemeClr>
                </a:solidFill>
              </a:rPr>
            </a:br>
            <a:r>
              <a:rPr lang="en-US" dirty="0">
                <a:solidFill>
                  <a:schemeClr val="bg2">
                    <a:lumMod val="25000"/>
                  </a:schemeClr>
                </a:solidFill>
              </a:rPr>
              <a:t> BEGIN</a:t>
            </a:r>
            <a:br>
              <a:rPr lang="en-US" dirty="0">
                <a:solidFill>
                  <a:schemeClr val="bg2">
                    <a:lumMod val="25000"/>
                  </a:schemeClr>
                </a:solidFill>
              </a:rPr>
            </a:br>
            <a:r>
              <a:rPr lang="en-US" dirty="0">
                <a:solidFill>
                  <a:schemeClr val="bg2">
                    <a:lumMod val="25000"/>
                  </a:schemeClr>
                </a:solidFill>
              </a:rPr>
              <a:t>  INSERT INTO </a:t>
            </a:r>
            <a:r>
              <a:rPr lang="en-US" dirty="0" err="1">
                <a:solidFill>
                  <a:schemeClr val="bg2">
                    <a:lumMod val="25000"/>
                  </a:schemeClr>
                </a:solidFill>
              </a:rPr>
              <a:t>startup_audit</a:t>
            </a:r>
            <a:r>
              <a:rPr lang="en-US" dirty="0">
                <a:solidFill>
                  <a:schemeClr val="bg2">
                    <a:lumMod val="25000"/>
                  </a:schemeClr>
                </a:solidFill>
              </a:rPr>
              <a:t> VALUES</a:t>
            </a:r>
            <a:br>
              <a:rPr lang="en-US" dirty="0">
                <a:solidFill>
                  <a:schemeClr val="bg2">
                    <a:lumMod val="25000"/>
                  </a:schemeClr>
                </a:solidFill>
              </a:rPr>
            </a:b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a:t>
            </a:r>
            <a:r>
              <a:rPr lang="en-US" dirty="0" err="1">
                <a:solidFill>
                  <a:schemeClr val="bg2">
                    <a:lumMod val="25000"/>
                  </a:schemeClr>
                </a:solidFill>
              </a:rPr>
              <a:t>ora_sysevent</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   SYSDATE,</a:t>
            </a:r>
            <a:br>
              <a:rPr lang="en-US" dirty="0">
                <a:solidFill>
                  <a:schemeClr val="bg2">
                    <a:lumMod val="25000"/>
                  </a:schemeClr>
                </a:solidFill>
              </a:rPr>
            </a:br>
            <a:r>
              <a:rPr lang="en-US" dirty="0">
                <a:solidFill>
                  <a:schemeClr val="bg2">
                    <a:lumMod val="25000"/>
                  </a:schemeClr>
                </a:solidFill>
              </a:rPr>
              <a:t>   TO_CHAR(</a:t>
            </a:r>
            <a:r>
              <a:rPr lang="en-US" dirty="0" err="1">
                <a:solidFill>
                  <a:schemeClr val="bg2">
                    <a:lumMod val="25000"/>
                  </a:schemeClr>
                </a:solidFill>
              </a:rPr>
              <a:t>sysdate</a:t>
            </a:r>
            <a:r>
              <a:rPr lang="en-US" dirty="0">
                <a:solidFill>
                  <a:schemeClr val="bg2">
                    <a:lumMod val="25000"/>
                  </a:schemeClr>
                </a:solidFill>
              </a:rPr>
              <a:t>, 'hh24:mm:ss')</a:t>
            </a:r>
            <a:br>
              <a:rPr lang="en-US" dirty="0">
                <a:solidFill>
                  <a:schemeClr val="bg2">
                    <a:lumMod val="25000"/>
                  </a:schemeClr>
                </a:solidFill>
              </a:rPr>
            </a:b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 END;</a:t>
            </a:r>
            <a:br>
              <a:rPr lang="en-US" dirty="0">
                <a:solidFill>
                  <a:schemeClr val="bg2">
                    <a:lumMod val="25000"/>
                  </a:schemeClr>
                </a:solidFill>
              </a:rPr>
            </a:br>
            <a:r>
              <a:rPr lang="en-US" dirty="0">
                <a:solidFill>
                  <a:schemeClr val="bg2">
                    <a:lumMod val="25000"/>
                  </a:schemeClr>
                </a:solidFill>
              </a:rPr>
              <a:t> /</a:t>
            </a:r>
            <a:endParaRPr lang="en-IN" dirty="0">
              <a:solidFill>
                <a:schemeClr val="bg2">
                  <a:lumMod val="25000"/>
                </a:schemeClr>
              </a:solidFill>
            </a:endParaRPr>
          </a:p>
        </p:txBody>
      </p:sp>
    </p:spTree>
    <p:extLst>
      <p:ext uri="{BB962C8B-B14F-4D97-AF65-F5344CB8AC3E}">
        <p14:creationId xmlns:p14="http://schemas.microsoft.com/office/powerpoint/2010/main" val="2727959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Shutdown Trigger</a:t>
            </a:r>
            <a:endParaRPr lang="en-IN" dirty="0"/>
          </a:p>
        </p:txBody>
      </p:sp>
      <p:sp>
        <p:nvSpPr>
          <p:cNvPr id="3" name="Content Placeholder 2"/>
          <p:cNvSpPr>
            <a:spLocks noGrp="1"/>
          </p:cNvSpPr>
          <p:nvPr>
            <p:ph idx="1"/>
          </p:nvPr>
        </p:nvSpPr>
        <p:spPr/>
        <p:txBody>
          <a:bodyPr>
            <a:normAutofit fontScale="92500" lnSpcReduction="20000"/>
          </a:bodyPr>
          <a:lstStyle/>
          <a:p>
            <a:r>
              <a:rPr lang="en-US" dirty="0">
                <a:solidFill>
                  <a:schemeClr val="bg2">
                    <a:lumMod val="25000"/>
                  </a:schemeClr>
                </a:solidFill>
              </a:rPr>
              <a:t>CREATE OR REPLACE TRIGGER </a:t>
            </a:r>
            <a:r>
              <a:rPr lang="en-US" dirty="0" err="1">
                <a:solidFill>
                  <a:schemeClr val="bg2">
                    <a:lumMod val="25000"/>
                  </a:schemeClr>
                </a:solidFill>
              </a:rPr>
              <a:t>tr_shutdown_audit</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 BEFORE SHUTDOWN ON DATABASE</a:t>
            </a:r>
            <a:br>
              <a:rPr lang="en-US" dirty="0">
                <a:solidFill>
                  <a:schemeClr val="bg2">
                    <a:lumMod val="25000"/>
                  </a:schemeClr>
                </a:solidFill>
              </a:rPr>
            </a:br>
            <a:r>
              <a:rPr lang="en-US" dirty="0">
                <a:solidFill>
                  <a:schemeClr val="bg2">
                    <a:lumMod val="25000"/>
                  </a:schemeClr>
                </a:solidFill>
              </a:rPr>
              <a:t> BEGIN</a:t>
            </a:r>
            <a:br>
              <a:rPr lang="en-US" dirty="0">
                <a:solidFill>
                  <a:schemeClr val="bg2">
                    <a:lumMod val="25000"/>
                  </a:schemeClr>
                </a:solidFill>
              </a:rPr>
            </a:br>
            <a:r>
              <a:rPr lang="en-US" dirty="0">
                <a:solidFill>
                  <a:schemeClr val="bg2">
                    <a:lumMod val="25000"/>
                  </a:schemeClr>
                </a:solidFill>
              </a:rPr>
              <a:t>  INSERT INTO </a:t>
            </a:r>
            <a:r>
              <a:rPr lang="en-US" dirty="0" err="1">
                <a:solidFill>
                  <a:schemeClr val="bg2">
                    <a:lumMod val="25000"/>
                  </a:schemeClr>
                </a:solidFill>
              </a:rPr>
              <a:t>startup_audit</a:t>
            </a:r>
            <a:r>
              <a:rPr lang="en-US" dirty="0">
                <a:solidFill>
                  <a:schemeClr val="bg2">
                    <a:lumMod val="25000"/>
                  </a:schemeClr>
                </a:solidFill>
              </a:rPr>
              <a:t> VALUES</a:t>
            </a:r>
            <a:br>
              <a:rPr lang="en-US" dirty="0">
                <a:solidFill>
                  <a:schemeClr val="bg2">
                    <a:lumMod val="25000"/>
                  </a:schemeClr>
                </a:solidFill>
              </a:rPr>
            </a:b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a:t>
            </a:r>
            <a:r>
              <a:rPr lang="en-US" dirty="0" err="1">
                <a:solidFill>
                  <a:schemeClr val="bg2">
                    <a:lumMod val="25000"/>
                  </a:schemeClr>
                </a:solidFill>
              </a:rPr>
              <a:t>ora_sysevent</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   SYSDATE,</a:t>
            </a:r>
            <a:br>
              <a:rPr lang="en-US" dirty="0">
                <a:solidFill>
                  <a:schemeClr val="bg2">
                    <a:lumMod val="25000"/>
                  </a:schemeClr>
                </a:solidFill>
              </a:rPr>
            </a:br>
            <a:r>
              <a:rPr lang="en-US" dirty="0">
                <a:solidFill>
                  <a:schemeClr val="bg2">
                    <a:lumMod val="25000"/>
                  </a:schemeClr>
                </a:solidFill>
              </a:rPr>
              <a:t>   TO_CHAR(</a:t>
            </a:r>
            <a:r>
              <a:rPr lang="en-US" dirty="0" err="1">
                <a:solidFill>
                  <a:schemeClr val="bg2">
                    <a:lumMod val="25000"/>
                  </a:schemeClr>
                </a:solidFill>
              </a:rPr>
              <a:t>sysdate</a:t>
            </a:r>
            <a:r>
              <a:rPr lang="en-US" dirty="0">
                <a:solidFill>
                  <a:schemeClr val="bg2">
                    <a:lumMod val="25000"/>
                  </a:schemeClr>
                </a:solidFill>
              </a:rPr>
              <a:t>, 'hh24:mm:ss')</a:t>
            </a:r>
            <a:br>
              <a:rPr lang="en-US" dirty="0">
                <a:solidFill>
                  <a:schemeClr val="bg2">
                    <a:lumMod val="25000"/>
                  </a:schemeClr>
                </a:solidFill>
              </a:rPr>
            </a:b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 END;</a:t>
            </a:r>
            <a:br>
              <a:rPr lang="en-US" dirty="0">
                <a:solidFill>
                  <a:schemeClr val="bg2">
                    <a:lumMod val="25000"/>
                  </a:schemeClr>
                </a:solidFill>
              </a:rPr>
            </a:br>
            <a:r>
              <a:rPr lang="en-US" dirty="0">
                <a:solidFill>
                  <a:schemeClr val="bg2">
                    <a:lumMod val="25000"/>
                  </a:schemeClr>
                </a:solidFill>
              </a:rPr>
              <a:t> /</a:t>
            </a:r>
            <a:endParaRPr lang="en-IN" dirty="0">
              <a:solidFill>
                <a:schemeClr val="bg2">
                  <a:lumMod val="25000"/>
                </a:schemeClr>
              </a:solidFill>
            </a:endParaRPr>
          </a:p>
        </p:txBody>
      </p:sp>
    </p:spTree>
    <p:extLst>
      <p:ext uri="{BB962C8B-B14F-4D97-AF65-F5344CB8AC3E}">
        <p14:creationId xmlns:p14="http://schemas.microsoft.com/office/powerpoint/2010/main" val="7354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Instead-of Trigger</a:t>
            </a:r>
            <a:endParaRPr lang="en-IN" dirty="0"/>
          </a:p>
        </p:txBody>
      </p:sp>
      <p:sp>
        <p:nvSpPr>
          <p:cNvPr id="3" name="Content Placeholder 2"/>
          <p:cNvSpPr>
            <a:spLocks noGrp="1"/>
          </p:cNvSpPr>
          <p:nvPr>
            <p:ph idx="1"/>
          </p:nvPr>
        </p:nvSpPr>
        <p:spPr/>
        <p:txBody>
          <a:bodyPr/>
          <a:lstStyle/>
          <a:p>
            <a:r>
              <a:rPr lang="en-US" dirty="0">
                <a:solidFill>
                  <a:schemeClr val="bg2">
                    <a:lumMod val="25000"/>
                  </a:schemeClr>
                </a:solidFill>
              </a:rPr>
              <a:t>Instead-of triggers in oracle database provide a way of modifying views that cannot be modified directly through the DML statements. By using Instead-of triggers, you can perform Insert, Update, Delete and Merge operations on a view in oracle database.</a:t>
            </a:r>
            <a:br>
              <a:rPr lang="en-US" dirty="0">
                <a:solidFill>
                  <a:schemeClr val="bg2">
                    <a:lumMod val="25000"/>
                  </a:schemeClr>
                </a:solidFill>
              </a:rPr>
            </a:br>
            <a:endParaRPr lang="en-IN" dirty="0">
              <a:solidFill>
                <a:schemeClr val="bg2">
                  <a:lumMod val="25000"/>
                </a:schemeClr>
              </a:solidFill>
            </a:endParaRPr>
          </a:p>
        </p:txBody>
      </p:sp>
    </p:spTree>
    <p:extLst>
      <p:ext uri="{BB962C8B-B14F-4D97-AF65-F5344CB8AC3E}">
        <p14:creationId xmlns:p14="http://schemas.microsoft.com/office/powerpoint/2010/main" val="2506888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3100" y="2136339"/>
            <a:ext cx="8089900" cy="3046988"/>
          </a:xfrm>
          <a:prstGeom prst="rect">
            <a:avLst/>
          </a:prstGeom>
        </p:spPr>
        <p:txBody>
          <a:bodyPr wrap="square">
            <a:spAutoFit/>
          </a:bodyPr>
          <a:lstStyle/>
          <a:p>
            <a:r>
              <a:rPr lang="en-US" sz="2400" dirty="0">
                <a:solidFill>
                  <a:schemeClr val="bg2">
                    <a:lumMod val="25000"/>
                  </a:schemeClr>
                </a:solidFill>
              </a:rPr>
              <a:t>CREATE [OR REPLACE] TRIGGER </a:t>
            </a:r>
            <a:r>
              <a:rPr lang="en-US" sz="2400" dirty="0" err="1">
                <a:solidFill>
                  <a:schemeClr val="bg2">
                    <a:lumMod val="25000"/>
                  </a:schemeClr>
                </a:solidFill>
              </a:rPr>
              <a:t>trigger_name</a:t>
            </a:r>
            <a:r>
              <a:rPr lang="en-US" sz="2400" dirty="0">
                <a:solidFill>
                  <a:schemeClr val="bg2">
                    <a:lumMod val="25000"/>
                  </a:schemeClr>
                </a:solidFill>
              </a:rPr>
              <a:t/>
            </a:r>
            <a:br>
              <a:rPr lang="en-US" sz="2400" dirty="0">
                <a:solidFill>
                  <a:schemeClr val="bg2">
                    <a:lumMod val="25000"/>
                  </a:schemeClr>
                </a:solidFill>
              </a:rPr>
            </a:br>
            <a:r>
              <a:rPr lang="en-US" sz="2400" dirty="0">
                <a:solidFill>
                  <a:schemeClr val="bg2">
                    <a:lumMod val="25000"/>
                  </a:schemeClr>
                </a:solidFill>
              </a:rPr>
              <a:t> INSTEAD OF operation</a:t>
            </a:r>
            <a:br>
              <a:rPr lang="en-US" sz="2400" dirty="0">
                <a:solidFill>
                  <a:schemeClr val="bg2">
                    <a:lumMod val="25000"/>
                  </a:schemeClr>
                </a:solidFill>
              </a:rPr>
            </a:br>
            <a:r>
              <a:rPr lang="en-US" sz="2400" dirty="0">
                <a:solidFill>
                  <a:schemeClr val="bg2">
                    <a:lumMod val="25000"/>
                  </a:schemeClr>
                </a:solidFill>
              </a:rPr>
              <a:t> ON </a:t>
            </a:r>
            <a:r>
              <a:rPr lang="en-US" sz="2400" dirty="0" err="1">
                <a:solidFill>
                  <a:schemeClr val="bg2">
                    <a:lumMod val="25000"/>
                  </a:schemeClr>
                </a:solidFill>
              </a:rPr>
              <a:t>view_name</a:t>
            </a:r>
            <a:r>
              <a:rPr lang="en-US" sz="2400" dirty="0">
                <a:solidFill>
                  <a:schemeClr val="bg2">
                    <a:lumMod val="25000"/>
                  </a:schemeClr>
                </a:solidFill>
              </a:rPr>
              <a:t/>
            </a:r>
            <a:br>
              <a:rPr lang="en-US" sz="2400" dirty="0">
                <a:solidFill>
                  <a:schemeClr val="bg2">
                    <a:lumMod val="25000"/>
                  </a:schemeClr>
                </a:solidFill>
              </a:rPr>
            </a:br>
            <a:r>
              <a:rPr lang="en-US" sz="2400" dirty="0">
                <a:solidFill>
                  <a:schemeClr val="bg2">
                    <a:lumMod val="25000"/>
                  </a:schemeClr>
                </a:solidFill>
              </a:rPr>
              <a:t> FOR EACH ROW</a:t>
            </a:r>
            <a:br>
              <a:rPr lang="en-US" sz="2400" dirty="0">
                <a:solidFill>
                  <a:schemeClr val="bg2">
                    <a:lumMod val="25000"/>
                  </a:schemeClr>
                </a:solidFill>
              </a:rPr>
            </a:br>
            <a:r>
              <a:rPr lang="en-US" sz="2400" dirty="0">
                <a:solidFill>
                  <a:schemeClr val="bg2">
                    <a:lumMod val="25000"/>
                  </a:schemeClr>
                </a:solidFill>
              </a:rPr>
              <a:t> BEGIN</a:t>
            </a:r>
            <a:br>
              <a:rPr lang="en-US" sz="2400" dirty="0">
                <a:solidFill>
                  <a:schemeClr val="bg2">
                    <a:lumMod val="25000"/>
                  </a:schemeClr>
                </a:solidFill>
              </a:rPr>
            </a:br>
            <a:r>
              <a:rPr lang="en-US" sz="2400" dirty="0">
                <a:solidFill>
                  <a:schemeClr val="bg2">
                    <a:lumMod val="25000"/>
                  </a:schemeClr>
                </a:solidFill>
              </a:rPr>
              <a:t>   ---Your SQL Code—</a:t>
            </a:r>
            <a:br>
              <a:rPr lang="en-US" sz="2400" dirty="0">
                <a:solidFill>
                  <a:schemeClr val="bg2">
                    <a:lumMod val="25000"/>
                  </a:schemeClr>
                </a:solidFill>
              </a:rPr>
            </a:br>
            <a:r>
              <a:rPr lang="en-US" sz="2400" dirty="0">
                <a:solidFill>
                  <a:schemeClr val="bg2">
                    <a:lumMod val="25000"/>
                  </a:schemeClr>
                </a:solidFill>
              </a:rPr>
              <a:t> END;</a:t>
            </a:r>
            <a:br>
              <a:rPr lang="en-US" sz="2400" dirty="0">
                <a:solidFill>
                  <a:schemeClr val="bg2">
                    <a:lumMod val="25000"/>
                  </a:schemeClr>
                </a:solidFill>
              </a:rPr>
            </a:br>
            <a:r>
              <a:rPr lang="en-US" sz="2400" dirty="0">
                <a:solidFill>
                  <a:schemeClr val="bg2">
                    <a:lumMod val="25000"/>
                  </a:schemeClr>
                </a:solidFill>
              </a:rPr>
              <a:t> /</a:t>
            </a:r>
            <a:endParaRPr lang="en-IN" sz="2400" dirty="0">
              <a:solidFill>
                <a:schemeClr val="bg2">
                  <a:lumMod val="25000"/>
                </a:schemeClr>
              </a:solidFill>
            </a:endParaRPr>
          </a:p>
        </p:txBody>
      </p:sp>
    </p:spTree>
    <p:extLst>
      <p:ext uri="{BB962C8B-B14F-4D97-AF65-F5344CB8AC3E}">
        <p14:creationId xmlns:p14="http://schemas.microsoft.com/office/powerpoint/2010/main" val="3276000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990600"/>
            <a:ext cx="4572000" cy="1200329"/>
          </a:xfrm>
          <a:prstGeom prst="rect">
            <a:avLst/>
          </a:prstGeom>
        </p:spPr>
        <p:txBody>
          <a:bodyPr>
            <a:spAutoFit/>
          </a:bodyPr>
          <a:lstStyle/>
          <a:p>
            <a:r>
              <a:rPr lang="en-US" dirty="0" smtClean="0">
                <a:solidFill>
                  <a:schemeClr val="bg2">
                    <a:lumMod val="25000"/>
                  </a:schemeClr>
                </a:solidFill>
              </a:rPr>
              <a:t>CREATE TABLE trainer</a:t>
            </a:r>
            <a:br>
              <a:rPr lang="en-US" dirty="0" smtClean="0">
                <a:solidFill>
                  <a:schemeClr val="bg2">
                    <a:lumMod val="25000"/>
                  </a:schemeClr>
                </a:solidFill>
              </a:rPr>
            </a:br>
            <a:r>
              <a:rPr lang="en-US" dirty="0" smtClean="0">
                <a:solidFill>
                  <a:schemeClr val="bg2">
                    <a:lumMod val="25000"/>
                  </a:schemeClr>
                </a:solidFill>
              </a:rPr>
              <a:t>  ( </a:t>
            </a:r>
            <a:br>
              <a:rPr lang="en-US" dirty="0" smtClean="0">
                <a:solidFill>
                  <a:schemeClr val="bg2">
                    <a:lumMod val="25000"/>
                  </a:schemeClr>
                </a:solidFill>
              </a:rPr>
            </a:br>
            <a:r>
              <a:rPr lang="en-US" dirty="0" smtClean="0">
                <a:solidFill>
                  <a:schemeClr val="bg2">
                    <a:lumMod val="25000"/>
                  </a:schemeClr>
                </a:solidFill>
              </a:rPr>
              <a:t>   </a:t>
            </a:r>
            <a:r>
              <a:rPr lang="en-US" dirty="0" err="1" smtClean="0">
                <a:solidFill>
                  <a:schemeClr val="bg2">
                    <a:lumMod val="25000"/>
                  </a:schemeClr>
                </a:solidFill>
              </a:rPr>
              <a:t>full_name</a:t>
            </a:r>
            <a:r>
              <a:rPr lang="en-US" dirty="0" smtClean="0">
                <a:solidFill>
                  <a:schemeClr val="bg2">
                    <a:lumMod val="25000"/>
                  </a:schemeClr>
                </a:solidFill>
              </a:rPr>
              <a:t> VARCHAR2(20)</a:t>
            </a:r>
            <a:br>
              <a:rPr lang="en-US" dirty="0" smtClean="0">
                <a:solidFill>
                  <a:schemeClr val="bg2">
                    <a:lumMod val="25000"/>
                  </a:schemeClr>
                </a:solidFill>
              </a:rPr>
            </a:br>
            <a:r>
              <a:rPr lang="en-US" dirty="0" smtClean="0">
                <a:solidFill>
                  <a:schemeClr val="bg2">
                    <a:lumMod val="25000"/>
                  </a:schemeClr>
                </a:solidFill>
              </a:rPr>
              <a:t>  );</a:t>
            </a:r>
            <a:endParaRPr lang="en-IN" dirty="0">
              <a:solidFill>
                <a:schemeClr val="bg2">
                  <a:lumMod val="25000"/>
                </a:schemeClr>
              </a:solidFill>
            </a:endParaRPr>
          </a:p>
        </p:txBody>
      </p:sp>
      <p:sp>
        <p:nvSpPr>
          <p:cNvPr id="5" name="Rectangle 4"/>
          <p:cNvSpPr/>
          <p:nvPr/>
        </p:nvSpPr>
        <p:spPr>
          <a:xfrm>
            <a:off x="3962400" y="838200"/>
            <a:ext cx="4572000" cy="1200329"/>
          </a:xfrm>
          <a:prstGeom prst="rect">
            <a:avLst/>
          </a:prstGeom>
        </p:spPr>
        <p:txBody>
          <a:bodyPr>
            <a:spAutoFit/>
          </a:bodyPr>
          <a:lstStyle/>
          <a:p>
            <a:r>
              <a:rPr lang="en-US" dirty="0">
                <a:solidFill>
                  <a:schemeClr val="bg2">
                    <a:lumMod val="25000"/>
                  </a:schemeClr>
                </a:solidFill>
              </a:rPr>
              <a:t>CREATE TABLE subject</a:t>
            </a:r>
            <a:br>
              <a:rPr lang="en-US" dirty="0">
                <a:solidFill>
                  <a:schemeClr val="bg2">
                    <a:lumMod val="25000"/>
                  </a:schemeClr>
                </a:solidFill>
              </a:rPr>
            </a:br>
            <a:r>
              <a:rPr lang="en-US" dirty="0">
                <a:solidFill>
                  <a:schemeClr val="bg2">
                    <a:lumMod val="25000"/>
                  </a:schemeClr>
                </a:solidFill>
              </a:rPr>
              <a:t>  ( </a:t>
            </a:r>
            <a:br>
              <a:rPr lang="en-US" dirty="0">
                <a:solidFill>
                  <a:schemeClr val="bg2">
                    <a:lumMod val="25000"/>
                  </a:schemeClr>
                </a:solidFill>
              </a:rPr>
            </a:br>
            <a:r>
              <a:rPr lang="en-US" dirty="0">
                <a:solidFill>
                  <a:schemeClr val="bg2">
                    <a:lumMod val="25000"/>
                  </a:schemeClr>
                </a:solidFill>
              </a:rPr>
              <a:t>   </a:t>
            </a:r>
            <a:r>
              <a:rPr lang="en-US" dirty="0" err="1">
                <a:solidFill>
                  <a:schemeClr val="bg2">
                    <a:lumMod val="25000"/>
                  </a:schemeClr>
                </a:solidFill>
              </a:rPr>
              <a:t>subject_name</a:t>
            </a:r>
            <a:r>
              <a:rPr lang="en-US" dirty="0">
                <a:solidFill>
                  <a:schemeClr val="bg2">
                    <a:lumMod val="25000"/>
                  </a:schemeClr>
                </a:solidFill>
              </a:rPr>
              <a:t> VARCHAR2(15)</a:t>
            </a:r>
            <a:br>
              <a:rPr lang="en-US" dirty="0">
                <a:solidFill>
                  <a:schemeClr val="bg2">
                    <a:lumMod val="25000"/>
                  </a:schemeClr>
                </a:solidFill>
              </a:rPr>
            </a:br>
            <a:r>
              <a:rPr lang="en-US" dirty="0">
                <a:solidFill>
                  <a:schemeClr val="bg2">
                    <a:lumMod val="25000"/>
                  </a:schemeClr>
                </a:solidFill>
              </a:rPr>
              <a:t>  );</a:t>
            </a:r>
            <a:endParaRPr lang="en-IN" dirty="0">
              <a:solidFill>
                <a:schemeClr val="bg2">
                  <a:lumMod val="25000"/>
                </a:schemeClr>
              </a:solidFill>
            </a:endParaRPr>
          </a:p>
        </p:txBody>
      </p:sp>
      <p:sp>
        <p:nvSpPr>
          <p:cNvPr id="6" name="Rectangle 5"/>
          <p:cNvSpPr/>
          <p:nvPr/>
        </p:nvSpPr>
        <p:spPr>
          <a:xfrm>
            <a:off x="1219200" y="2263507"/>
            <a:ext cx="4572000" cy="1200329"/>
          </a:xfrm>
          <a:prstGeom prst="rect">
            <a:avLst/>
          </a:prstGeom>
        </p:spPr>
        <p:txBody>
          <a:bodyPr>
            <a:spAutoFit/>
          </a:bodyPr>
          <a:lstStyle/>
          <a:p>
            <a:r>
              <a:rPr lang="en-US" dirty="0" smtClean="0">
                <a:solidFill>
                  <a:schemeClr val="bg2">
                    <a:lumMod val="25000"/>
                  </a:schemeClr>
                </a:solidFill>
              </a:rPr>
              <a:t>INSERT INTO trainer VALUES ('Manish Sharma');</a:t>
            </a:r>
            <a:br>
              <a:rPr lang="en-US" dirty="0" smtClean="0">
                <a:solidFill>
                  <a:schemeClr val="bg2">
                    <a:lumMod val="25000"/>
                  </a:schemeClr>
                </a:solidFill>
              </a:rPr>
            </a:br>
            <a:r>
              <a:rPr lang="en-US" dirty="0" smtClean="0">
                <a:solidFill>
                  <a:schemeClr val="bg2">
                    <a:lumMod val="25000"/>
                  </a:schemeClr>
                </a:solidFill>
              </a:rPr>
              <a:t/>
            </a:r>
            <a:br>
              <a:rPr lang="en-US" dirty="0" smtClean="0">
                <a:solidFill>
                  <a:schemeClr val="bg2">
                    <a:lumMod val="25000"/>
                  </a:schemeClr>
                </a:solidFill>
              </a:rPr>
            </a:br>
            <a:r>
              <a:rPr lang="en-US" dirty="0" smtClean="0">
                <a:solidFill>
                  <a:schemeClr val="bg2">
                    <a:lumMod val="25000"/>
                  </a:schemeClr>
                </a:solidFill>
              </a:rPr>
              <a:t> INSERT INTO subject VALUES ('Oracle');</a:t>
            </a:r>
            <a:endParaRPr lang="en-IN" dirty="0">
              <a:solidFill>
                <a:schemeClr val="bg2">
                  <a:lumMod val="25000"/>
                </a:schemeClr>
              </a:solidFill>
            </a:endParaRPr>
          </a:p>
        </p:txBody>
      </p:sp>
      <p:sp>
        <p:nvSpPr>
          <p:cNvPr id="7" name="Rectangle 6"/>
          <p:cNvSpPr/>
          <p:nvPr/>
        </p:nvSpPr>
        <p:spPr>
          <a:xfrm>
            <a:off x="1676400" y="3733800"/>
            <a:ext cx="4572000" cy="1754326"/>
          </a:xfrm>
          <a:prstGeom prst="rect">
            <a:avLst/>
          </a:prstGeom>
        </p:spPr>
        <p:txBody>
          <a:bodyPr>
            <a:spAutoFit/>
          </a:bodyPr>
          <a:lstStyle/>
          <a:p>
            <a:r>
              <a:rPr lang="en-US" dirty="0">
                <a:solidFill>
                  <a:schemeClr val="bg2">
                    <a:lumMod val="25000"/>
                  </a:schemeClr>
                </a:solidFill>
              </a:rPr>
              <a:t> CREATE VIEW </a:t>
            </a:r>
            <a:r>
              <a:rPr lang="en-US" dirty="0" err="1" smtClean="0">
                <a:solidFill>
                  <a:schemeClr val="bg2">
                    <a:lumMod val="25000"/>
                  </a:schemeClr>
                </a:solidFill>
              </a:rPr>
              <a:t>vw_st_tr</a:t>
            </a:r>
            <a:r>
              <a:rPr lang="en-US" dirty="0" smtClean="0">
                <a:solidFill>
                  <a:schemeClr val="bg2">
                    <a:lumMod val="25000"/>
                  </a:schemeClr>
                </a:solidFill>
              </a:rPr>
              <a:t> </a:t>
            </a:r>
            <a:r>
              <a:rPr lang="en-US" dirty="0">
                <a:solidFill>
                  <a:schemeClr val="bg2">
                    <a:lumMod val="25000"/>
                  </a:schemeClr>
                </a:solidFill>
              </a:rPr>
              <a:t>AS</a:t>
            </a:r>
            <a:br>
              <a:rPr lang="en-US" dirty="0">
                <a:solidFill>
                  <a:schemeClr val="bg2">
                    <a:lumMod val="25000"/>
                  </a:schemeClr>
                </a:solidFill>
              </a:rPr>
            </a:br>
            <a:r>
              <a:rPr lang="en-US" dirty="0">
                <a:solidFill>
                  <a:schemeClr val="bg2">
                    <a:lumMod val="25000"/>
                  </a:schemeClr>
                </a:solidFill>
              </a:rPr>
              <a:t> SELECT </a:t>
            </a:r>
            <a:r>
              <a:rPr lang="en-US" dirty="0" err="1">
                <a:solidFill>
                  <a:schemeClr val="bg2">
                    <a:lumMod val="25000"/>
                  </a:schemeClr>
                </a:solidFill>
              </a:rPr>
              <a:t>full_name</a:t>
            </a:r>
            <a:r>
              <a:rPr lang="en-US" dirty="0">
                <a:solidFill>
                  <a:schemeClr val="bg2">
                    <a:lumMod val="25000"/>
                  </a:schemeClr>
                </a:solidFill>
              </a:rPr>
              <a:t>, </a:t>
            </a:r>
            <a:r>
              <a:rPr lang="en-US" dirty="0" err="1">
                <a:solidFill>
                  <a:schemeClr val="bg2">
                    <a:lumMod val="25000"/>
                  </a:schemeClr>
                </a:solidFill>
              </a:rPr>
              <a:t>subject_name</a:t>
            </a:r>
            <a:r>
              <a:rPr lang="en-US" dirty="0">
                <a:solidFill>
                  <a:schemeClr val="bg2">
                    <a:lumMod val="25000"/>
                  </a:schemeClr>
                </a:solidFill>
              </a:rPr>
              <a:t> FROM trainer, subject;</a:t>
            </a:r>
            <a:br>
              <a:rPr lang="en-US" dirty="0">
                <a:solidFill>
                  <a:schemeClr val="bg2">
                    <a:lumMod val="25000"/>
                  </a:schemeClr>
                </a:solidFill>
              </a:rPr>
            </a:br>
            <a:endParaRPr lang="en-US" dirty="0">
              <a:solidFill>
                <a:schemeClr val="bg2">
                  <a:lumMod val="25000"/>
                </a:schemeClr>
              </a:solidFill>
            </a:endParaRPr>
          </a:p>
          <a:p>
            <a:r>
              <a:rPr lang="en-US" dirty="0">
                <a:solidFill>
                  <a:schemeClr val="bg2">
                    <a:lumMod val="25000"/>
                  </a:schemeClr>
                </a:solidFill>
              </a:rPr>
              <a:t/>
            </a:r>
            <a:br>
              <a:rPr lang="en-US" dirty="0">
                <a:solidFill>
                  <a:schemeClr val="bg2">
                    <a:lumMod val="25000"/>
                  </a:schemeClr>
                </a:solidFill>
              </a:rPr>
            </a:br>
            <a:endParaRPr lang="en-IN" dirty="0">
              <a:solidFill>
                <a:schemeClr val="bg2">
                  <a:lumMod val="25000"/>
                </a:schemeClr>
              </a:solidFill>
            </a:endParaRPr>
          </a:p>
        </p:txBody>
      </p:sp>
    </p:spTree>
    <p:extLst>
      <p:ext uri="{BB962C8B-B14F-4D97-AF65-F5344CB8AC3E}">
        <p14:creationId xmlns:p14="http://schemas.microsoft.com/office/powerpoint/2010/main" val="1467466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986" y="366750"/>
            <a:ext cx="6024501" cy="5570502"/>
          </a:xfrm>
          <a:prstGeom prst="rect">
            <a:avLst/>
          </a:prstGeom>
        </p:spPr>
        <p:txBody>
          <a:bodyPr wrap="square">
            <a:spAutoFit/>
          </a:bodyPr>
          <a:lstStyle/>
          <a:p>
            <a:r>
              <a:rPr lang="en-IN" dirty="0"/>
              <a:t>create table </a:t>
            </a:r>
            <a:r>
              <a:rPr lang="en-IN" dirty="0" err="1"/>
              <a:t>loc</a:t>
            </a:r>
            <a:endParaRPr lang="en-IN" dirty="0"/>
          </a:p>
          <a:p>
            <a:r>
              <a:rPr lang="en-IN" dirty="0"/>
              <a:t>(</a:t>
            </a:r>
            <a:r>
              <a:rPr lang="en-IN" dirty="0" err="1"/>
              <a:t>lname</a:t>
            </a:r>
            <a:r>
              <a:rPr lang="en-IN" dirty="0"/>
              <a:t> varchar2(25));</a:t>
            </a:r>
          </a:p>
          <a:p>
            <a:r>
              <a:rPr lang="en-IN" dirty="0"/>
              <a:t>insert into </a:t>
            </a:r>
            <a:r>
              <a:rPr lang="en-IN" dirty="0" err="1"/>
              <a:t>loc</a:t>
            </a:r>
            <a:r>
              <a:rPr lang="en-IN" dirty="0"/>
              <a:t> values('</a:t>
            </a:r>
            <a:r>
              <a:rPr lang="en-IN" dirty="0" err="1"/>
              <a:t>gtp</a:t>
            </a:r>
            <a:r>
              <a:rPr lang="en-IN" dirty="0"/>
              <a:t>');</a:t>
            </a:r>
          </a:p>
          <a:p>
            <a:r>
              <a:rPr lang="en-IN" dirty="0"/>
              <a:t>commit;</a:t>
            </a:r>
          </a:p>
          <a:p>
            <a:r>
              <a:rPr lang="en-IN" dirty="0"/>
              <a:t>create table </a:t>
            </a:r>
            <a:r>
              <a:rPr lang="en-IN" dirty="0" err="1"/>
              <a:t>jo</a:t>
            </a:r>
            <a:endParaRPr lang="en-IN" dirty="0"/>
          </a:p>
          <a:p>
            <a:r>
              <a:rPr lang="en-IN" dirty="0"/>
              <a:t>(</a:t>
            </a:r>
            <a:r>
              <a:rPr lang="en-IN" dirty="0" err="1"/>
              <a:t>jname</a:t>
            </a:r>
            <a:r>
              <a:rPr lang="en-IN" dirty="0"/>
              <a:t> varchar2(23));</a:t>
            </a:r>
          </a:p>
          <a:p>
            <a:endParaRPr lang="en-IN" dirty="0"/>
          </a:p>
          <a:p>
            <a:r>
              <a:rPr lang="en-IN" dirty="0"/>
              <a:t>insert into </a:t>
            </a:r>
            <a:r>
              <a:rPr lang="en-IN" dirty="0" err="1"/>
              <a:t>jo</a:t>
            </a:r>
            <a:r>
              <a:rPr lang="en-IN" dirty="0"/>
              <a:t> values('</a:t>
            </a:r>
            <a:r>
              <a:rPr lang="en-IN" dirty="0" err="1"/>
              <a:t>ss</a:t>
            </a:r>
            <a:r>
              <a:rPr lang="en-IN" dirty="0"/>
              <a:t>');</a:t>
            </a:r>
          </a:p>
          <a:p>
            <a:r>
              <a:rPr lang="en-IN" dirty="0"/>
              <a:t>commit;</a:t>
            </a:r>
          </a:p>
          <a:p>
            <a:endParaRPr lang="en-IN" dirty="0"/>
          </a:p>
          <a:p>
            <a:r>
              <a:rPr lang="en-IN" dirty="0"/>
              <a:t>create view </a:t>
            </a:r>
            <a:r>
              <a:rPr lang="en-IN" dirty="0" err="1"/>
              <a:t>v_loc_jo</a:t>
            </a:r>
            <a:r>
              <a:rPr lang="en-IN" dirty="0"/>
              <a:t> as select </a:t>
            </a:r>
            <a:r>
              <a:rPr lang="en-IN" dirty="0" err="1"/>
              <a:t>jname</a:t>
            </a:r>
            <a:r>
              <a:rPr lang="en-IN" dirty="0"/>
              <a:t>, </a:t>
            </a:r>
            <a:r>
              <a:rPr lang="en-IN" dirty="0" err="1"/>
              <a:t>lname</a:t>
            </a:r>
            <a:r>
              <a:rPr lang="en-IN" dirty="0"/>
              <a:t> from </a:t>
            </a:r>
            <a:r>
              <a:rPr lang="en-IN" dirty="0" err="1"/>
              <a:t>jo</a:t>
            </a:r>
            <a:r>
              <a:rPr lang="en-IN" dirty="0"/>
              <a:t>, </a:t>
            </a:r>
            <a:r>
              <a:rPr lang="en-IN" dirty="0" err="1"/>
              <a:t>loc</a:t>
            </a:r>
            <a:r>
              <a:rPr lang="en-IN" dirty="0"/>
              <a:t>;</a:t>
            </a:r>
          </a:p>
          <a:p>
            <a:endParaRPr lang="en-IN" dirty="0"/>
          </a:p>
          <a:p>
            <a:r>
              <a:rPr lang="en-IN" dirty="0"/>
              <a:t>insert into </a:t>
            </a:r>
            <a:r>
              <a:rPr lang="en-IN" dirty="0" err="1"/>
              <a:t>v_loc_jo</a:t>
            </a:r>
            <a:r>
              <a:rPr lang="en-IN" dirty="0"/>
              <a:t> values('</a:t>
            </a:r>
            <a:r>
              <a:rPr lang="en-IN" dirty="0" err="1"/>
              <a:t>ff</a:t>
            </a:r>
            <a:r>
              <a:rPr lang="en-IN" dirty="0"/>
              <a:t>','mascot');</a:t>
            </a:r>
          </a:p>
          <a:p>
            <a:endParaRPr lang="en-IN" dirty="0"/>
          </a:p>
          <a:p>
            <a:r>
              <a:rPr lang="en-IN" dirty="0"/>
              <a:t>delete from </a:t>
            </a:r>
            <a:r>
              <a:rPr lang="en-IN" dirty="0" err="1"/>
              <a:t>v_loc_jo</a:t>
            </a:r>
            <a:r>
              <a:rPr lang="en-IN" dirty="0"/>
              <a:t>;</a:t>
            </a:r>
          </a:p>
          <a:p>
            <a:r>
              <a:rPr lang="en-IN" dirty="0"/>
              <a:t>-------------------------</a:t>
            </a:r>
          </a:p>
          <a:p>
            <a:r>
              <a:rPr lang="en-IN" dirty="0"/>
              <a:t>CREATE OR REPLACE TRIGGER </a:t>
            </a:r>
            <a:r>
              <a:rPr lang="en-IN" dirty="0" err="1"/>
              <a:t>lo_jo_insert</a:t>
            </a:r>
            <a:endParaRPr lang="en-IN" dirty="0"/>
          </a:p>
          <a:p>
            <a:r>
              <a:rPr lang="en-IN" dirty="0"/>
              <a:t>INSTEAD OF insert ON </a:t>
            </a:r>
            <a:r>
              <a:rPr lang="en-IN" dirty="0" err="1"/>
              <a:t>v_loc_jo</a:t>
            </a:r>
            <a:endParaRPr lang="en-IN" dirty="0"/>
          </a:p>
          <a:p>
            <a:r>
              <a:rPr lang="en-IN" dirty="0"/>
              <a:t>FOR EACH ROW</a:t>
            </a:r>
          </a:p>
          <a:p>
            <a:r>
              <a:rPr lang="en-IN" dirty="0"/>
              <a:t>BEGIN</a:t>
            </a:r>
          </a:p>
          <a:p>
            <a:r>
              <a:rPr lang="en-IN" dirty="0"/>
              <a:t>insert into </a:t>
            </a:r>
            <a:r>
              <a:rPr lang="en-IN" dirty="0" err="1"/>
              <a:t>loc</a:t>
            </a:r>
            <a:r>
              <a:rPr lang="en-IN" dirty="0"/>
              <a:t> values(:</a:t>
            </a:r>
            <a:r>
              <a:rPr lang="en-IN" dirty="0" err="1"/>
              <a:t>new.lname</a:t>
            </a:r>
            <a:r>
              <a:rPr lang="en-IN" dirty="0"/>
              <a:t>);</a:t>
            </a:r>
          </a:p>
          <a:p>
            <a:r>
              <a:rPr lang="en-IN" dirty="0"/>
              <a:t>insert into </a:t>
            </a:r>
            <a:r>
              <a:rPr lang="en-IN" dirty="0" err="1"/>
              <a:t>jo</a:t>
            </a:r>
            <a:r>
              <a:rPr lang="en-IN" dirty="0"/>
              <a:t> values(:</a:t>
            </a:r>
            <a:r>
              <a:rPr lang="en-IN" dirty="0" err="1"/>
              <a:t>new.jname</a:t>
            </a:r>
            <a:r>
              <a:rPr lang="en-IN" dirty="0"/>
              <a:t>);</a:t>
            </a:r>
          </a:p>
          <a:p>
            <a:r>
              <a:rPr lang="en-IN" dirty="0"/>
              <a:t>END;</a:t>
            </a:r>
          </a:p>
          <a:p>
            <a:r>
              <a:rPr lang="en-IN" dirty="0"/>
              <a:t>/</a:t>
            </a:r>
          </a:p>
        </p:txBody>
      </p:sp>
    </p:spTree>
    <p:extLst>
      <p:ext uri="{BB962C8B-B14F-4D97-AF65-F5344CB8AC3E}">
        <p14:creationId xmlns:p14="http://schemas.microsoft.com/office/powerpoint/2010/main" val="2781906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720840"/>
            <a:ext cx="6019800" cy="2862322"/>
          </a:xfrm>
          <a:prstGeom prst="rect">
            <a:avLst/>
          </a:prstGeom>
        </p:spPr>
        <p:txBody>
          <a:bodyPr wrap="square">
            <a:spAutoFit/>
          </a:bodyPr>
          <a:lstStyle/>
          <a:p>
            <a:r>
              <a:rPr lang="en-US" dirty="0">
                <a:solidFill>
                  <a:schemeClr val="bg2">
                    <a:lumMod val="25000"/>
                  </a:schemeClr>
                </a:solidFill>
              </a:rPr>
              <a:t> CREATE OR REPLACE TRIGGER </a:t>
            </a:r>
            <a:r>
              <a:rPr lang="en-US" dirty="0" err="1">
                <a:solidFill>
                  <a:schemeClr val="bg2">
                    <a:lumMod val="25000"/>
                  </a:schemeClr>
                </a:solidFill>
              </a:rPr>
              <a:t>tr_Io_Insert</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 INSTEAD OF INSERT ON </a:t>
            </a:r>
            <a:r>
              <a:rPr lang="en-US" dirty="0" err="1">
                <a:solidFill>
                  <a:schemeClr val="bg2">
                    <a:lumMod val="25000"/>
                  </a:schemeClr>
                </a:solidFill>
              </a:rPr>
              <a:t>vw_st_tr</a:t>
            </a: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 FOR EACH ROW</a:t>
            </a:r>
            <a:br>
              <a:rPr lang="en-US" dirty="0">
                <a:solidFill>
                  <a:schemeClr val="bg2">
                    <a:lumMod val="25000"/>
                  </a:schemeClr>
                </a:solidFill>
              </a:rPr>
            </a:br>
            <a:r>
              <a:rPr lang="en-US" dirty="0">
                <a:solidFill>
                  <a:schemeClr val="bg2">
                    <a:lumMod val="25000"/>
                  </a:schemeClr>
                </a:solidFill>
              </a:rPr>
              <a:t> BEGIN</a:t>
            </a:r>
            <a:br>
              <a:rPr lang="en-US" dirty="0">
                <a:solidFill>
                  <a:schemeClr val="bg2">
                    <a:lumMod val="25000"/>
                  </a:schemeClr>
                </a:solidFill>
              </a:rPr>
            </a:br>
            <a:r>
              <a:rPr lang="en-US" dirty="0">
                <a:solidFill>
                  <a:schemeClr val="bg2">
                    <a:lumMod val="25000"/>
                  </a:schemeClr>
                </a:solidFill>
              </a:rPr>
              <a:t>  INSERT INTO trainer (</a:t>
            </a:r>
            <a:r>
              <a:rPr lang="en-US" dirty="0" err="1">
                <a:solidFill>
                  <a:schemeClr val="bg2">
                    <a:lumMod val="25000"/>
                  </a:schemeClr>
                </a:solidFill>
              </a:rPr>
              <a:t>full_name</a:t>
            </a:r>
            <a:r>
              <a:rPr lang="en-US" dirty="0">
                <a:solidFill>
                  <a:schemeClr val="bg2">
                    <a:lumMod val="25000"/>
                  </a:schemeClr>
                </a:solidFill>
              </a:rPr>
              <a:t>) VALUES (:</a:t>
            </a:r>
            <a:r>
              <a:rPr lang="en-US" dirty="0" err="1">
                <a:solidFill>
                  <a:schemeClr val="bg2">
                    <a:lumMod val="25000"/>
                  </a:schemeClr>
                </a:solidFill>
              </a:rPr>
              <a:t>new.full_name</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  INSERT INTO subject (</a:t>
            </a:r>
            <a:r>
              <a:rPr lang="en-US" dirty="0" err="1">
                <a:solidFill>
                  <a:schemeClr val="bg2">
                    <a:lumMod val="25000"/>
                  </a:schemeClr>
                </a:solidFill>
              </a:rPr>
              <a:t>subject_name</a:t>
            </a:r>
            <a:r>
              <a:rPr lang="en-US" dirty="0">
                <a:solidFill>
                  <a:schemeClr val="bg2">
                    <a:lumMod val="25000"/>
                  </a:schemeClr>
                </a:solidFill>
              </a:rPr>
              <a:t>) VALUES (:</a:t>
            </a:r>
            <a:r>
              <a:rPr lang="en-US" dirty="0" err="1">
                <a:solidFill>
                  <a:schemeClr val="bg2">
                    <a:lumMod val="25000"/>
                  </a:schemeClr>
                </a:solidFill>
              </a:rPr>
              <a:t>new.subject_name</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 END;</a:t>
            </a:r>
            <a:br>
              <a:rPr lang="en-US" dirty="0">
                <a:solidFill>
                  <a:schemeClr val="bg2">
                    <a:lumMod val="25000"/>
                  </a:schemeClr>
                </a:solidFill>
              </a:rPr>
            </a:br>
            <a:r>
              <a:rPr lang="en-US" dirty="0">
                <a:solidFill>
                  <a:schemeClr val="bg2">
                    <a:lumMod val="25000"/>
                  </a:schemeClr>
                </a:solidFill>
              </a:rPr>
              <a:t> /</a:t>
            </a:r>
            <a:endParaRPr lang="en-IN" dirty="0">
              <a:solidFill>
                <a:schemeClr val="bg2">
                  <a:lumMod val="25000"/>
                </a:schemeClr>
              </a:solidFill>
            </a:endParaRPr>
          </a:p>
        </p:txBody>
      </p:sp>
    </p:spTree>
    <p:extLst>
      <p:ext uri="{BB962C8B-B14F-4D97-AF65-F5344CB8AC3E}">
        <p14:creationId xmlns:p14="http://schemas.microsoft.com/office/powerpoint/2010/main" val="2317119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6781800" cy="3139321"/>
          </a:xfrm>
          <a:prstGeom prst="rect">
            <a:avLst/>
          </a:prstGeom>
        </p:spPr>
        <p:txBody>
          <a:bodyPr wrap="square">
            <a:spAutoFit/>
          </a:bodyPr>
          <a:lstStyle/>
          <a:p>
            <a:r>
              <a:rPr lang="en-US" dirty="0">
                <a:solidFill>
                  <a:schemeClr val="bg2">
                    <a:lumMod val="25000"/>
                  </a:schemeClr>
                </a:solidFill>
              </a:rPr>
              <a:t>CREATE OR REPLACE TRIGGER </a:t>
            </a:r>
            <a:r>
              <a:rPr lang="en-US" dirty="0" err="1">
                <a:solidFill>
                  <a:schemeClr val="bg2">
                    <a:lumMod val="25000"/>
                  </a:schemeClr>
                </a:solidFill>
              </a:rPr>
              <a:t>io_update</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 INSTEAD OF UPDATE ON </a:t>
            </a:r>
            <a:r>
              <a:rPr lang="en-US" dirty="0" err="1" smtClean="0">
                <a:solidFill>
                  <a:schemeClr val="bg2">
                    <a:lumMod val="25000"/>
                  </a:schemeClr>
                </a:solidFill>
              </a:rPr>
              <a:t>vw_st_tr</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 FOR EACH ROW</a:t>
            </a:r>
            <a:br>
              <a:rPr lang="en-US" dirty="0">
                <a:solidFill>
                  <a:schemeClr val="bg2">
                    <a:lumMod val="25000"/>
                  </a:schemeClr>
                </a:solidFill>
              </a:rPr>
            </a:br>
            <a:r>
              <a:rPr lang="en-US" dirty="0">
                <a:solidFill>
                  <a:schemeClr val="bg2">
                    <a:lumMod val="25000"/>
                  </a:schemeClr>
                </a:solidFill>
              </a:rPr>
              <a:t> BEGIN</a:t>
            </a:r>
            <a:br>
              <a:rPr lang="en-US" dirty="0">
                <a:solidFill>
                  <a:schemeClr val="bg2">
                    <a:lumMod val="25000"/>
                  </a:schemeClr>
                </a:solidFill>
              </a:rPr>
            </a:br>
            <a:r>
              <a:rPr lang="en-US" dirty="0">
                <a:solidFill>
                  <a:schemeClr val="bg2">
                    <a:lumMod val="25000"/>
                  </a:schemeClr>
                </a:solidFill>
              </a:rPr>
              <a:t>  UPDATE trainer SET FULL_NAME = :</a:t>
            </a:r>
            <a:r>
              <a:rPr lang="en-US" dirty="0" err="1">
                <a:solidFill>
                  <a:schemeClr val="bg2">
                    <a:lumMod val="25000"/>
                  </a:schemeClr>
                </a:solidFill>
              </a:rPr>
              <a:t>new.full_name</a:t>
            </a: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  WHERE FULL_NAME = :</a:t>
            </a:r>
            <a:r>
              <a:rPr lang="en-US" dirty="0" err="1">
                <a:solidFill>
                  <a:schemeClr val="bg2">
                    <a:lumMod val="25000"/>
                  </a:schemeClr>
                </a:solidFill>
              </a:rPr>
              <a:t>old.full_name</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  UPDATE subject SET </a:t>
            </a:r>
            <a:r>
              <a:rPr lang="en-US" dirty="0" err="1">
                <a:solidFill>
                  <a:schemeClr val="bg2">
                    <a:lumMod val="25000"/>
                  </a:schemeClr>
                </a:solidFill>
              </a:rPr>
              <a:t>subject_NAME</a:t>
            </a:r>
            <a:r>
              <a:rPr lang="en-US" dirty="0">
                <a:solidFill>
                  <a:schemeClr val="bg2">
                    <a:lumMod val="25000"/>
                  </a:schemeClr>
                </a:solidFill>
              </a:rPr>
              <a:t> = :</a:t>
            </a:r>
            <a:r>
              <a:rPr lang="en-US" dirty="0" err="1">
                <a:solidFill>
                  <a:schemeClr val="bg2">
                    <a:lumMod val="25000"/>
                  </a:schemeClr>
                </a:solidFill>
              </a:rPr>
              <a:t>new.subject_name</a:t>
            </a:r>
            <a:r>
              <a:rPr lang="en-US" dirty="0">
                <a:solidFill>
                  <a:schemeClr val="bg2">
                    <a:lumMod val="25000"/>
                  </a:schemeClr>
                </a:solidFill>
              </a:rPr>
              <a:t> </a:t>
            </a:r>
            <a:br>
              <a:rPr lang="en-US" dirty="0">
                <a:solidFill>
                  <a:schemeClr val="bg2">
                    <a:lumMod val="25000"/>
                  </a:schemeClr>
                </a:solidFill>
              </a:rPr>
            </a:br>
            <a:r>
              <a:rPr lang="en-US" dirty="0">
                <a:solidFill>
                  <a:schemeClr val="bg2">
                    <a:lumMod val="25000"/>
                  </a:schemeClr>
                </a:solidFill>
              </a:rPr>
              <a:t>  WHERE </a:t>
            </a:r>
            <a:r>
              <a:rPr lang="en-US" dirty="0" err="1">
                <a:solidFill>
                  <a:schemeClr val="bg2">
                    <a:lumMod val="25000"/>
                  </a:schemeClr>
                </a:solidFill>
              </a:rPr>
              <a:t>subject_NAME</a:t>
            </a:r>
            <a:r>
              <a:rPr lang="en-US" dirty="0">
                <a:solidFill>
                  <a:schemeClr val="bg2">
                    <a:lumMod val="25000"/>
                  </a:schemeClr>
                </a:solidFill>
              </a:rPr>
              <a:t> = :</a:t>
            </a:r>
            <a:r>
              <a:rPr lang="en-US" dirty="0" err="1">
                <a:solidFill>
                  <a:schemeClr val="bg2">
                    <a:lumMod val="25000"/>
                  </a:schemeClr>
                </a:solidFill>
              </a:rPr>
              <a:t>old.subject_name</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 END;</a:t>
            </a:r>
            <a:br>
              <a:rPr lang="en-US" dirty="0">
                <a:solidFill>
                  <a:schemeClr val="bg2">
                    <a:lumMod val="25000"/>
                  </a:schemeClr>
                </a:solidFill>
              </a:rPr>
            </a:br>
            <a:r>
              <a:rPr lang="en-US" dirty="0">
                <a:solidFill>
                  <a:schemeClr val="bg2">
                    <a:lumMod val="25000"/>
                  </a:schemeClr>
                </a:solidFill>
              </a:rPr>
              <a:t> /</a:t>
            </a:r>
            <a:endParaRPr lang="en-IN" dirty="0">
              <a:solidFill>
                <a:schemeClr val="bg2">
                  <a:lumMod val="25000"/>
                </a:schemeClr>
              </a:solidFill>
            </a:endParaRPr>
          </a:p>
        </p:txBody>
      </p:sp>
    </p:spTree>
    <p:extLst>
      <p:ext uri="{BB962C8B-B14F-4D97-AF65-F5344CB8AC3E}">
        <p14:creationId xmlns:p14="http://schemas.microsoft.com/office/powerpoint/2010/main" val="3172164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859340"/>
            <a:ext cx="6858000" cy="2862322"/>
          </a:xfrm>
          <a:prstGeom prst="rect">
            <a:avLst/>
          </a:prstGeom>
        </p:spPr>
        <p:txBody>
          <a:bodyPr wrap="square">
            <a:spAutoFit/>
          </a:bodyPr>
          <a:lstStyle/>
          <a:p>
            <a:r>
              <a:rPr lang="en-US" dirty="0">
                <a:solidFill>
                  <a:schemeClr val="bg2">
                    <a:lumMod val="25000"/>
                  </a:schemeClr>
                </a:solidFill>
              </a:rPr>
              <a:t>CREATE OR REPLACE TRIGGER </a:t>
            </a:r>
            <a:r>
              <a:rPr lang="en-US" dirty="0" err="1">
                <a:solidFill>
                  <a:schemeClr val="bg2">
                    <a:lumMod val="25000"/>
                  </a:schemeClr>
                </a:solidFill>
              </a:rPr>
              <a:t>io_delete</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 INSTEAD OF DELETE ON </a:t>
            </a:r>
            <a:r>
              <a:rPr lang="en-US" dirty="0" err="1" smtClean="0">
                <a:solidFill>
                  <a:schemeClr val="bg2">
                    <a:lumMod val="25000"/>
                  </a:schemeClr>
                </a:solidFill>
              </a:rPr>
              <a:t>vw_st_tr</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 FOR EACH ROW</a:t>
            </a:r>
            <a:br>
              <a:rPr lang="en-US" dirty="0">
                <a:solidFill>
                  <a:schemeClr val="bg2">
                    <a:lumMod val="25000"/>
                  </a:schemeClr>
                </a:solidFill>
              </a:rPr>
            </a:br>
            <a:r>
              <a:rPr lang="en-US" dirty="0">
                <a:solidFill>
                  <a:schemeClr val="bg2">
                    <a:lumMod val="25000"/>
                  </a:schemeClr>
                </a:solidFill>
              </a:rPr>
              <a:t> BEGIN</a:t>
            </a:r>
            <a:br>
              <a:rPr lang="en-US" dirty="0">
                <a:solidFill>
                  <a:schemeClr val="bg2">
                    <a:lumMod val="25000"/>
                  </a:schemeClr>
                </a:solidFill>
              </a:rPr>
            </a:br>
            <a:r>
              <a:rPr lang="en-US" dirty="0">
                <a:solidFill>
                  <a:schemeClr val="bg2">
                    <a:lumMod val="25000"/>
                  </a:schemeClr>
                </a:solidFill>
              </a:rPr>
              <a:t>  DELETE FROM trainer WHERE FULL_NAME = :</a:t>
            </a:r>
            <a:r>
              <a:rPr lang="en-US" dirty="0" err="1">
                <a:solidFill>
                  <a:schemeClr val="bg2">
                    <a:lumMod val="25000"/>
                  </a:schemeClr>
                </a:solidFill>
              </a:rPr>
              <a:t>old.FULL_NAME</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  DELETE FROM subject WHERE SUBJECT_NAME= :</a:t>
            </a:r>
            <a:r>
              <a:rPr lang="en-US" dirty="0" err="1">
                <a:solidFill>
                  <a:schemeClr val="bg2">
                    <a:lumMod val="25000"/>
                  </a:schemeClr>
                </a:solidFill>
              </a:rPr>
              <a:t>old.SUBJECT_NAME</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 END;</a:t>
            </a:r>
            <a:br>
              <a:rPr lang="en-US" dirty="0">
                <a:solidFill>
                  <a:schemeClr val="bg2">
                    <a:lumMod val="25000"/>
                  </a:schemeClr>
                </a:solidFill>
              </a:rPr>
            </a:br>
            <a:r>
              <a:rPr lang="en-US" dirty="0">
                <a:solidFill>
                  <a:schemeClr val="bg2">
                    <a:lumMod val="25000"/>
                  </a:schemeClr>
                </a:solidFill>
              </a:rPr>
              <a:t> /</a:t>
            </a:r>
            <a:endParaRPr lang="en-IN" dirty="0">
              <a:solidFill>
                <a:schemeClr val="bg2">
                  <a:lumMod val="25000"/>
                </a:schemeClr>
              </a:solidFill>
            </a:endParaRPr>
          </a:p>
        </p:txBody>
      </p:sp>
    </p:spTree>
    <p:extLst>
      <p:ext uri="{BB962C8B-B14F-4D97-AF65-F5344CB8AC3E}">
        <p14:creationId xmlns:p14="http://schemas.microsoft.com/office/powerpoint/2010/main" val="379787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r>
              <a:rPr lang="en-US" dirty="0"/>
              <a:t>The CREATE INDEX statement is used to create indexes in tables.</a:t>
            </a:r>
          </a:p>
          <a:p>
            <a:r>
              <a:rPr lang="en-US" dirty="0"/>
              <a:t>Indexes are used to retrieve data from the database very fast. The users cannot see the indexes, they are just used to speed up searches/queries.</a:t>
            </a:r>
          </a:p>
          <a:p>
            <a:endParaRPr lang="en-IN" dirty="0"/>
          </a:p>
        </p:txBody>
      </p:sp>
    </p:spTree>
    <p:extLst>
      <p:ext uri="{BB962C8B-B14F-4D97-AF65-F5344CB8AC3E}">
        <p14:creationId xmlns:p14="http://schemas.microsoft.com/office/powerpoint/2010/main" val="28932131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Compound Trigger</a:t>
            </a:r>
            <a:br>
              <a:rPr lang="en-IN" b="1"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solidFill>
                  <a:schemeClr val="bg2">
                    <a:lumMod val="25000"/>
                  </a:schemeClr>
                </a:solidFill>
              </a:rPr>
              <a:t>The Compound trigger is a trigger that allows you to specify actions for each of four timing points in the single trigger body. The four different timing point it supports is as below.</a:t>
            </a:r>
            <a:endParaRPr lang="en-US" dirty="0" smtClean="0">
              <a:solidFill>
                <a:schemeClr val="bg2">
                  <a:lumMod val="25000"/>
                </a:schemeClr>
              </a:solidFill>
            </a:endParaRPr>
          </a:p>
          <a:p>
            <a:endParaRPr lang="en-US" dirty="0">
              <a:solidFill>
                <a:schemeClr val="bg2">
                  <a:lumMod val="25000"/>
                </a:schemeClr>
              </a:solidFill>
            </a:endParaRPr>
          </a:p>
          <a:p>
            <a:r>
              <a:rPr lang="en-US" dirty="0" smtClean="0">
                <a:solidFill>
                  <a:schemeClr val="bg2">
                    <a:lumMod val="25000"/>
                  </a:schemeClr>
                </a:solidFill>
              </a:rPr>
              <a:t>BEFORE </a:t>
            </a:r>
            <a:r>
              <a:rPr lang="en-US" dirty="0">
                <a:solidFill>
                  <a:schemeClr val="bg2">
                    <a:lumMod val="25000"/>
                  </a:schemeClr>
                </a:solidFill>
              </a:rPr>
              <a:t>STATEMENT – level</a:t>
            </a:r>
          </a:p>
          <a:p>
            <a:r>
              <a:rPr lang="en-US" dirty="0">
                <a:solidFill>
                  <a:schemeClr val="bg2">
                    <a:lumMod val="25000"/>
                  </a:schemeClr>
                </a:solidFill>
              </a:rPr>
              <a:t>BEFORE ROW – level</a:t>
            </a:r>
          </a:p>
          <a:p>
            <a:r>
              <a:rPr lang="en-US" dirty="0">
                <a:solidFill>
                  <a:schemeClr val="bg2">
                    <a:lumMod val="25000"/>
                  </a:schemeClr>
                </a:solidFill>
              </a:rPr>
              <a:t>AFTER ROW - level</a:t>
            </a:r>
          </a:p>
          <a:p>
            <a:r>
              <a:rPr lang="en-US" dirty="0">
                <a:solidFill>
                  <a:schemeClr val="bg2">
                    <a:lumMod val="25000"/>
                  </a:schemeClr>
                </a:solidFill>
              </a:rPr>
              <a:t>AFTER STATEMENT – level</a:t>
            </a:r>
          </a:p>
          <a:p>
            <a:pPr marL="0" indent="0">
              <a:buNone/>
            </a:pPr>
            <a:endParaRPr lang="en-IN" dirty="0">
              <a:solidFill>
                <a:schemeClr val="bg2">
                  <a:lumMod val="25000"/>
                </a:schemeClr>
              </a:solidFill>
            </a:endParaRPr>
          </a:p>
        </p:txBody>
      </p:sp>
    </p:spTree>
    <p:extLst>
      <p:ext uri="{BB962C8B-B14F-4D97-AF65-F5344CB8AC3E}">
        <p14:creationId xmlns:p14="http://schemas.microsoft.com/office/powerpoint/2010/main" val="20314556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20436" y="1226641"/>
            <a:ext cx="7128164" cy="470898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CREATE [ OR REPLACE ] TRIGGER &lt;</a:t>
            </a:r>
            <a:r>
              <a:rPr kumimoji="0" lang="en-US" sz="2000" b="0" i="0" u="none" strike="noStrike" cap="none" normalizeH="0" baseline="0" dirty="0" err="1" smtClean="0">
                <a:ln>
                  <a:noFill/>
                </a:ln>
                <a:solidFill>
                  <a:srgbClr val="222222"/>
                </a:solidFill>
                <a:effectLst/>
                <a:latin typeface="Monaco"/>
                <a:cs typeface="Arial" pitchFamily="34" charset="0"/>
              </a:rPr>
              <a:t>trigger_name</a:t>
            </a:r>
            <a:r>
              <a:rPr kumimoji="0" lang="en-US" sz="2000" b="0" i="0" u="none" strike="noStrike" cap="none" normalizeH="0" baseline="0" dirty="0" smtClean="0">
                <a:ln>
                  <a:noFill/>
                </a:ln>
                <a:solidFill>
                  <a:srgbClr val="222222"/>
                </a:solidFill>
                <a:effectLst/>
                <a:latin typeface="Monaco"/>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FOR [INSERT | UPDATE | DELET.......]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ON &lt;name of underlying object&gt; &lt;Declarative part&gt;‭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BEFORE STATEMENT IS BEGIN &lt;Execution part&gt;;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END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BEFORE STATEMENT;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BEFORE EACH ROW IS BEGIN &lt;Execution part&gt;;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END EACH ROW;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AFTER EACH ROW IS BEGIN &lt;Execution part&gt;;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END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AFTER EACH ROW;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AFTER STATEMENT IS BEGIN &lt;Execution part&gt;;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END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AFTER STATEMENT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Monaco"/>
                <a:cs typeface="Arial" pitchFamily="34" charset="0"/>
              </a:rPr>
              <a:t>; END;</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795093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1245513"/>
            <a:ext cx="6324600" cy="48320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a:solidFill>
                  <a:srgbClr val="222222"/>
                </a:solidFill>
                <a:latin typeface="Monaco"/>
                <a:cs typeface="Arial" pitchFamily="34" charset="0"/>
              </a:rPr>
              <a:t>CREATE or replace TRIGGER </a:t>
            </a:r>
            <a:r>
              <a:rPr lang="en-US" sz="2800" dirty="0" err="1">
                <a:solidFill>
                  <a:srgbClr val="222222"/>
                </a:solidFill>
                <a:latin typeface="Monaco"/>
                <a:cs typeface="Arial" pitchFamily="34" charset="0"/>
              </a:rPr>
              <a:t>emp_trig</a:t>
            </a:r>
            <a:r>
              <a:rPr lang="en-US" sz="2800" dirty="0">
                <a:solidFill>
                  <a:srgbClr val="222222"/>
                </a:solidFill>
                <a:latin typeface="Monaco"/>
                <a:cs typeface="Arial" pitchFamily="34" charset="0"/>
              </a:rPr>
              <a:t> </a:t>
            </a:r>
          </a:p>
          <a:p>
            <a:pPr lvl="0" fontAlgn="base">
              <a:spcBef>
                <a:spcPct val="0"/>
              </a:spcBef>
              <a:spcAft>
                <a:spcPct val="0"/>
              </a:spcAft>
            </a:pPr>
            <a:r>
              <a:rPr lang="en-US" sz="2800" dirty="0">
                <a:solidFill>
                  <a:srgbClr val="222222"/>
                </a:solidFill>
                <a:latin typeface="Monaco"/>
                <a:cs typeface="Arial" pitchFamily="34" charset="0"/>
              </a:rPr>
              <a:t>FOR INSERT ON employee</a:t>
            </a:r>
          </a:p>
          <a:p>
            <a:pPr lvl="0" fontAlgn="base">
              <a:spcBef>
                <a:spcPct val="0"/>
              </a:spcBef>
              <a:spcAft>
                <a:spcPct val="0"/>
              </a:spcAft>
            </a:pPr>
            <a:r>
              <a:rPr lang="en-US" sz="2800" dirty="0">
                <a:solidFill>
                  <a:srgbClr val="222222"/>
                </a:solidFill>
                <a:latin typeface="Monaco"/>
                <a:cs typeface="Arial" pitchFamily="34" charset="0"/>
              </a:rPr>
              <a:t> COMPOUND TRIGGER </a:t>
            </a:r>
          </a:p>
          <a:p>
            <a:pPr lvl="0" fontAlgn="base">
              <a:spcBef>
                <a:spcPct val="0"/>
              </a:spcBef>
              <a:spcAft>
                <a:spcPct val="0"/>
              </a:spcAft>
            </a:pPr>
            <a:r>
              <a:rPr lang="en-US" sz="2800" dirty="0">
                <a:solidFill>
                  <a:srgbClr val="222222"/>
                </a:solidFill>
                <a:latin typeface="Monaco"/>
                <a:cs typeface="Arial" pitchFamily="34" charset="0"/>
              </a:rPr>
              <a:t>BEFORE EACH ROW IS </a:t>
            </a:r>
          </a:p>
          <a:p>
            <a:pPr lvl="0" fontAlgn="base">
              <a:spcBef>
                <a:spcPct val="0"/>
              </a:spcBef>
              <a:spcAft>
                <a:spcPct val="0"/>
              </a:spcAft>
            </a:pPr>
            <a:r>
              <a:rPr lang="en-US" sz="2800" dirty="0">
                <a:solidFill>
                  <a:srgbClr val="222222"/>
                </a:solidFill>
                <a:latin typeface="Monaco"/>
                <a:cs typeface="Arial" pitchFamily="34" charset="0"/>
              </a:rPr>
              <a:t>BEGIN </a:t>
            </a:r>
          </a:p>
          <a:p>
            <a:pPr lvl="0" fontAlgn="base">
              <a:spcBef>
                <a:spcPct val="0"/>
              </a:spcBef>
              <a:spcAft>
                <a:spcPct val="0"/>
              </a:spcAft>
            </a:pPr>
            <a:r>
              <a:rPr lang="en-US" sz="2800" dirty="0">
                <a:solidFill>
                  <a:srgbClr val="222222"/>
                </a:solidFill>
                <a:latin typeface="Monaco"/>
                <a:cs typeface="Arial" pitchFamily="34" charset="0"/>
              </a:rPr>
              <a:t>:</a:t>
            </a:r>
            <a:r>
              <a:rPr lang="en-US" sz="2800" dirty="0" err="1">
                <a:solidFill>
                  <a:srgbClr val="222222"/>
                </a:solidFill>
                <a:latin typeface="Monaco"/>
                <a:cs typeface="Arial" pitchFamily="34" charset="0"/>
              </a:rPr>
              <a:t>new.salary</a:t>
            </a:r>
            <a:r>
              <a:rPr lang="en-US" sz="2800" dirty="0">
                <a:solidFill>
                  <a:srgbClr val="222222"/>
                </a:solidFill>
                <a:latin typeface="Monaco"/>
                <a:cs typeface="Arial" pitchFamily="34" charset="0"/>
              </a:rPr>
              <a:t>:=5000;</a:t>
            </a:r>
          </a:p>
          <a:p>
            <a:pPr lvl="0" fontAlgn="base">
              <a:spcBef>
                <a:spcPct val="0"/>
              </a:spcBef>
              <a:spcAft>
                <a:spcPct val="0"/>
              </a:spcAft>
            </a:pPr>
            <a:r>
              <a:rPr lang="en-US" sz="2800" dirty="0">
                <a:solidFill>
                  <a:srgbClr val="222222"/>
                </a:solidFill>
                <a:latin typeface="Monaco"/>
                <a:cs typeface="Arial" pitchFamily="34" charset="0"/>
              </a:rPr>
              <a:t> END </a:t>
            </a:r>
          </a:p>
          <a:p>
            <a:pPr lvl="0" fontAlgn="base">
              <a:spcBef>
                <a:spcPct val="0"/>
              </a:spcBef>
              <a:spcAft>
                <a:spcPct val="0"/>
              </a:spcAft>
            </a:pPr>
            <a:r>
              <a:rPr lang="en-US" sz="2800" dirty="0">
                <a:solidFill>
                  <a:srgbClr val="222222"/>
                </a:solidFill>
                <a:latin typeface="Monaco"/>
                <a:cs typeface="Arial" pitchFamily="34" charset="0"/>
              </a:rPr>
              <a:t>BEFORE EACH ROW;</a:t>
            </a:r>
          </a:p>
          <a:p>
            <a:pPr lvl="0" fontAlgn="base">
              <a:spcBef>
                <a:spcPct val="0"/>
              </a:spcBef>
              <a:spcAft>
                <a:spcPct val="0"/>
              </a:spcAft>
            </a:pPr>
            <a:r>
              <a:rPr lang="en-US" sz="2800" dirty="0">
                <a:solidFill>
                  <a:srgbClr val="222222"/>
                </a:solidFill>
                <a:latin typeface="Monaco"/>
                <a:cs typeface="Arial" pitchFamily="34" charset="0"/>
              </a:rPr>
              <a:t> END </a:t>
            </a:r>
            <a:r>
              <a:rPr lang="en-US" sz="2800" dirty="0" err="1">
                <a:solidFill>
                  <a:srgbClr val="222222"/>
                </a:solidFill>
                <a:latin typeface="Monaco"/>
                <a:cs typeface="Arial" pitchFamily="34" charset="0"/>
              </a:rPr>
              <a:t>emp_trig</a:t>
            </a:r>
            <a:r>
              <a:rPr lang="en-US" sz="2800" dirty="0">
                <a:solidFill>
                  <a:srgbClr val="222222"/>
                </a:solidFill>
                <a:latin typeface="Monaco"/>
                <a:cs typeface="Arial" pitchFamily="34" charset="0"/>
              </a:rPr>
              <a:t>;</a:t>
            </a:r>
          </a:p>
          <a:p>
            <a:pPr lvl="0" fontAlgn="base">
              <a:spcBef>
                <a:spcPct val="0"/>
              </a:spcBef>
              <a:spcAft>
                <a:spcPct val="0"/>
              </a:spcAft>
            </a:pPr>
            <a:r>
              <a:rPr lang="en-US" sz="2800" dirty="0">
                <a:solidFill>
                  <a:srgbClr val="222222"/>
                </a:solidFill>
                <a:latin typeface="Monaco"/>
                <a:cs typeface="Arial" pitchFamily="34" charset="0"/>
              </a:rPr>
              <a:t> / </a:t>
            </a:r>
          </a:p>
        </p:txBody>
      </p:sp>
    </p:spTree>
    <p:extLst>
      <p:ext uri="{BB962C8B-B14F-4D97-AF65-F5344CB8AC3E}">
        <p14:creationId xmlns:p14="http://schemas.microsoft.com/office/powerpoint/2010/main" val="1395698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20688"/>
            <a:ext cx="7024744" cy="1143000"/>
          </a:xfrm>
        </p:spPr>
        <p:txBody>
          <a:bodyPr/>
          <a:lstStyle/>
          <a:p>
            <a:r>
              <a:rPr lang="en-IN" dirty="0" smtClean="0"/>
              <a:t>Index</a:t>
            </a:r>
            <a:endParaRPr lang="en-IN" dirty="0"/>
          </a:p>
        </p:txBody>
      </p:sp>
      <p:sp>
        <p:nvSpPr>
          <p:cNvPr id="3" name="Content Placeholder 2"/>
          <p:cNvSpPr>
            <a:spLocks noGrp="1"/>
          </p:cNvSpPr>
          <p:nvPr>
            <p:ph idx="1"/>
          </p:nvPr>
        </p:nvSpPr>
        <p:spPr>
          <a:xfrm>
            <a:off x="1043492" y="1988840"/>
            <a:ext cx="6777317" cy="3843789"/>
          </a:xfrm>
        </p:spPr>
        <p:txBody>
          <a:bodyPr>
            <a:normAutofit fontScale="92500" lnSpcReduction="10000"/>
          </a:bodyPr>
          <a:lstStyle/>
          <a:p>
            <a:r>
              <a:rPr lang="en-US" dirty="0"/>
              <a:t>CREATE INDEX </a:t>
            </a:r>
            <a:r>
              <a:rPr lang="en-US" i="1" dirty="0" err="1"/>
              <a:t>index_name</a:t>
            </a:r>
            <a:r>
              <a:rPr lang="en-US" dirty="0"/>
              <a:t/>
            </a:r>
            <a:br>
              <a:rPr lang="en-US" dirty="0"/>
            </a:br>
            <a:r>
              <a:rPr lang="en-US" dirty="0"/>
              <a:t>ON </a:t>
            </a:r>
            <a:r>
              <a:rPr lang="en-US" i="1" dirty="0" err="1"/>
              <a:t>table_name</a:t>
            </a:r>
            <a:r>
              <a:rPr lang="en-US" dirty="0"/>
              <a:t> (</a:t>
            </a:r>
            <a:r>
              <a:rPr lang="en-US" i="1" dirty="0"/>
              <a:t>column1</a:t>
            </a:r>
            <a:r>
              <a:rPr lang="en-US" dirty="0"/>
              <a:t>, </a:t>
            </a:r>
            <a:r>
              <a:rPr lang="en-US" i="1" dirty="0"/>
              <a:t>column2</a:t>
            </a:r>
            <a:r>
              <a:rPr lang="en-US" dirty="0"/>
              <a:t>, </a:t>
            </a:r>
            <a:r>
              <a:rPr lang="en-US" dirty="0" smtClean="0"/>
              <a:t>...);</a:t>
            </a:r>
          </a:p>
          <a:p>
            <a:endParaRPr lang="en-US" dirty="0"/>
          </a:p>
          <a:p>
            <a:r>
              <a:rPr lang="en-US" dirty="0"/>
              <a:t>CREATE INDEX </a:t>
            </a:r>
            <a:r>
              <a:rPr lang="en-US" dirty="0" err="1"/>
              <a:t>idx_lastname</a:t>
            </a:r>
            <a:r>
              <a:rPr lang="en-US" dirty="0"/>
              <a:t/>
            </a:r>
            <a:br>
              <a:rPr lang="en-US" dirty="0"/>
            </a:br>
            <a:r>
              <a:rPr lang="en-US" dirty="0"/>
              <a:t>ON Persons (</a:t>
            </a:r>
            <a:r>
              <a:rPr lang="en-US" dirty="0" err="1"/>
              <a:t>LastName</a:t>
            </a:r>
            <a:r>
              <a:rPr lang="en-US" dirty="0"/>
              <a:t>); </a:t>
            </a:r>
            <a:endParaRPr lang="en-US" dirty="0" smtClean="0"/>
          </a:p>
          <a:p>
            <a:endParaRPr lang="en-US" dirty="0"/>
          </a:p>
          <a:p>
            <a:r>
              <a:rPr lang="en-US" dirty="0"/>
              <a:t>CREATE INDEX </a:t>
            </a:r>
            <a:r>
              <a:rPr lang="en-US" dirty="0" err="1"/>
              <a:t>idx_pname</a:t>
            </a:r>
            <a:r>
              <a:rPr lang="en-US" dirty="0"/>
              <a:t/>
            </a:r>
            <a:br>
              <a:rPr lang="en-US" dirty="0"/>
            </a:br>
            <a:r>
              <a:rPr lang="en-US" dirty="0"/>
              <a:t>ON Persons (</a:t>
            </a:r>
            <a:r>
              <a:rPr lang="en-US" dirty="0" err="1"/>
              <a:t>LastName</a:t>
            </a:r>
            <a:r>
              <a:rPr lang="en-US" dirty="0"/>
              <a:t>, </a:t>
            </a:r>
            <a:r>
              <a:rPr lang="en-US" dirty="0" err="1"/>
              <a:t>FirstName</a:t>
            </a:r>
            <a:r>
              <a:rPr lang="en-US" dirty="0" smtClean="0"/>
              <a:t>);</a:t>
            </a:r>
          </a:p>
          <a:p>
            <a:pPr marL="68580" indent="0">
              <a:buNone/>
            </a:pPr>
            <a:r>
              <a:rPr lang="en-US" dirty="0" smtClean="0"/>
              <a:t> </a:t>
            </a:r>
          </a:p>
          <a:p>
            <a:r>
              <a:rPr lang="en-IN" dirty="0"/>
              <a:t>DROP INDEX </a:t>
            </a:r>
            <a:r>
              <a:rPr lang="en-IN" i="1" dirty="0" err="1"/>
              <a:t>index_name</a:t>
            </a:r>
            <a:r>
              <a:rPr lang="en-IN" dirty="0"/>
              <a:t>; </a:t>
            </a:r>
            <a:endParaRPr lang="en-IN" dirty="0"/>
          </a:p>
        </p:txBody>
      </p:sp>
    </p:spTree>
    <p:extLst>
      <p:ext uri="{BB962C8B-B14F-4D97-AF65-F5344CB8AC3E}">
        <p14:creationId xmlns:p14="http://schemas.microsoft.com/office/powerpoint/2010/main" val="364607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Triggers</a:t>
            </a:r>
            <a:endParaRPr lang="en-IN" dirty="0"/>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rPr>
              <a:t>Triggers are named PL/SQL blocks which are stored in the database or we can also say that they are specialized stored programs which execute implicitly when a triggering event occurs </a:t>
            </a:r>
            <a:r>
              <a:rPr lang="en-US" dirty="0" smtClean="0">
                <a:solidFill>
                  <a:schemeClr val="bg2">
                    <a:lumMod val="25000"/>
                  </a:schemeClr>
                </a:solidFill>
              </a:rPr>
              <a:t> which </a:t>
            </a:r>
            <a:r>
              <a:rPr lang="en-US" dirty="0">
                <a:solidFill>
                  <a:schemeClr val="bg2">
                    <a:lumMod val="25000"/>
                  </a:schemeClr>
                </a:solidFill>
              </a:rPr>
              <a:t>means we cannot call and execute them directly instead they only get triggered by events in the database.</a:t>
            </a:r>
            <a:endParaRPr lang="en-IN" dirty="0">
              <a:solidFill>
                <a:schemeClr val="bg2">
                  <a:lumMod val="25000"/>
                </a:schemeClr>
              </a:solidFill>
            </a:endParaRPr>
          </a:p>
        </p:txBody>
      </p:sp>
    </p:spTree>
    <p:extLst>
      <p:ext uri="{BB962C8B-B14F-4D97-AF65-F5344CB8AC3E}">
        <p14:creationId xmlns:p14="http://schemas.microsoft.com/office/powerpoint/2010/main" val="153424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triggers in oracle database PL/SQL By rebellionrider manish shar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7200"/>
            <a:ext cx="883919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132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024744" cy="1143000"/>
          </a:xfrm>
        </p:spPr>
        <p:txBody>
          <a:bodyPr/>
          <a:lstStyle/>
          <a:p>
            <a:r>
              <a:rPr lang="en-IN" dirty="0" smtClean="0"/>
              <a:t>Syntax</a:t>
            </a:r>
            <a:endParaRPr lang="en-IN" dirty="0"/>
          </a:p>
        </p:txBody>
      </p:sp>
      <p:sp>
        <p:nvSpPr>
          <p:cNvPr id="3" name="Content Placeholder 2"/>
          <p:cNvSpPr>
            <a:spLocks noGrp="1"/>
          </p:cNvSpPr>
          <p:nvPr>
            <p:ph idx="1"/>
          </p:nvPr>
        </p:nvSpPr>
        <p:spPr>
          <a:xfrm>
            <a:off x="457200" y="1447800"/>
            <a:ext cx="8229600" cy="4389120"/>
          </a:xfrm>
        </p:spPr>
        <p:txBody>
          <a:bodyPr>
            <a:noAutofit/>
          </a:bodyPr>
          <a:lstStyle/>
          <a:p>
            <a:pPr marL="68580" indent="0">
              <a:buNone/>
            </a:pPr>
            <a:r>
              <a:rPr lang="en-US" dirty="0">
                <a:solidFill>
                  <a:schemeClr val="bg2">
                    <a:lumMod val="25000"/>
                  </a:schemeClr>
                </a:solidFill>
              </a:rPr>
              <a:t>CREATE [OR REPLACE] TRIGGER </a:t>
            </a:r>
            <a:r>
              <a:rPr lang="en-US" dirty="0" err="1">
                <a:solidFill>
                  <a:schemeClr val="bg2">
                    <a:lumMod val="25000"/>
                  </a:schemeClr>
                </a:solidFill>
              </a:rPr>
              <a:t>Ttrigger_name</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 {BEFORE|AFTER} </a:t>
            </a:r>
            <a:r>
              <a:rPr lang="en-US" dirty="0" err="1">
                <a:solidFill>
                  <a:schemeClr val="bg2">
                    <a:lumMod val="25000"/>
                  </a:schemeClr>
                </a:solidFill>
              </a:rPr>
              <a:t>Triggering_event</a:t>
            </a:r>
            <a:r>
              <a:rPr lang="en-US" dirty="0">
                <a:solidFill>
                  <a:schemeClr val="bg2">
                    <a:lumMod val="25000"/>
                  </a:schemeClr>
                </a:solidFill>
              </a:rPr>
              <a:t> ON </a:t>
            </a:r>
            <a:r>
              <a:rPr lang="en-US" dirty="0" err="1">
                <a:solidFill>
                  <a:schemeClr val="bg2">
                    <a:lumMod val="25000"/>
                  </a:schemeClr>
                </a:solidFill>
              </a:rPr>
              <a:t>table_name</a:t>
            </a:r>
            <a:r>
              <a:rPr lang="en-US" dirty="0">
                <a:solidFill>
                  <a:schemeClr val="bg2">
                    <a:lumMod val="25000"/>
                  </a:schemeClr>
                </a:solidFill>
              </a:rPr>
              <a:t/>
            </a:r>
            <a:br>
              <a:rPr lang="en-US" dirty="0">
                <a:solidFill>
                  <a:schemeClr val="bg2">
                    <a:lumMod val="25000"/>
                  </a:schemeClr>
                </a:solidFill>
              </a:rPr>
            </a:br>
            <a:r>
              <a:rPr lang="en-US" dirty="0">
                <a:solidFill>
                  <a:schemeClr val="bg2">
                    <a:lumMod val="25000"/>
                  </a:schemeClr>
                </a:solidFill>
              </a:rPr>
              <a:t> [FOR EACH ROW]</a:t>
            </a:r>
            <a:br>
              <a:rPr lang="en-US" dirty="0">
                <a:solidFill>
                  <a:schemeClr val="bg2">
                    <a:lumMod val="25000"/>
                  </a:schemeClr>
                </a:solidFill>
              </a:rPr>
            </a:br>
            <a:r>
              <a:rPr lang="en-US" dirty="0">
                <a:solidFill>
                  <a:schemeClr val="bg2">
                    <a:lumMod val="25000"/>
                  </a:schemeClr>
                </a:solidFill>
              </a:rPr>
              <a:t> [FOLLOWS </a:t>
            </a:r>
            <a:r>
              <a:rPr lang="en-US" dirty="0" err="1">
                <a:solidFill>
                  <a:schemeClr val="bg2">
                    <a:lumMod val="25000"/>
                  </a:schemeClr>
                </a:solidFill>
              </a:rPr>
              <a:t>another_trigger_name</a:t>
            </a:r>
            <a:r>
              <a:rPr lang="en-US" dirty="0">
                <a:solidFill>
                  <a:schemeClr val="bg2">
                    <a:lumMod val="25000"/>
                  </a:schemeClr>
                </a:solidFill>
              </a:rPr>
              <a:t>]</a:t>
            </a:r>
            <a:br>
              <a:rPr lang="en-US" dirty="0">
                <a:solidFill>
                  <a:schemeClr val="bg2">
                    <a:lumMod val="25000"/>
                  </a:schemeClr>
                </a:solidFill>
              </a:rPr>
            </a:br>
            <a:r>
              <a:rPr lang="en-US" dirty="0">
                <a:solidFill>
                  <a:schemeClr val="bg2">
                    <a:lumMod val="25000"/>
                  </a:schemeClr>
                </a:solidFill>
              </a:rPr>
              <a:t> [ENABLE/DISABLE]</a:t>
            </a:r>
            <a:br>
              <a:rPr lang="en-US" dirty="0">
                <a:solidFill>
                  <a:schemeClr val="bg2">
                    <a:lumMod val="25000"/>
                  </a:schemeClr>
                </a:solidFill>
              </a:rPr>
            </a:br>
            <a:r>
              <a:rPr lang="en-US" dirty="0">
                <a:solidFill>
                  <a:schemeClr val="bg2">
                    <a:lumMod val="25000"/>
                  </a:schemeClr>
                </a:solidFill>
              </a:rPr>
              <a:t> [WHEN condition]</a:t>
            </a:r>
            <a:br>
              <a:rPr lang="en-US" dirty="0">
                <a:solidFill>
                  <a:schemeClr val="bg2">
                    <a:lumMod val="25000"/>
                  </a:schemeClr>
                </a:solidFill>
              </a:rPr>
            </a:br>
            <a:r>
              <a:rPr lang="en-US" dirty="0">
                <a:solidFill>
                  <a:schemeClr val="bg2">
                    <a:lumMod val="25000"/>
                  </a:schemeClr>
                </a:solidFill>
              </a:rPr>
              <a:t> DECLARE</a:t>
            </a:r>
            <a:br>
              <a:rPr lang="en-US" dirty="0">
                <a:solidFill>
                  <a:schemeClr val="bg2">
                    <a:lumMod val="25000"/>
                  </a:schemeClr>
                </a:solidFill>
              </a:rPr>
            </a:br>
            <a:r>
              <a:rPr lang="en-US" dirty="0">
                <a:solidFill>
                  <a:schemeClr val="bg2">
                    <a:lumMod val="25000"/>
                  </a:schemeClr>
                </a:solidFill>
              </a:rPr>
              <a:t>  declaration statements</a:t>
            </a:r>
            <a:br>
              <a:rPr lang="en-US" dirty="0">
                <a:solidFill>
                  <a:schemeClr val="bg2">
                    <a:lumMod val="25000"/>
                  </a:schemeClr>
                </a:solidFill>
              </a:rPr>
            </a:br>
            <a:r>
              <a:rPr lang="en-US" dirty="0">
                <a:solidFill>
                  <a:schemeClr val="bg2">
                    <a:lumMod val="25000"/>
                  </a:schemeClr>
                </a:solidFill>
              </a:rPr>
              <a:t> BEGIN</a:t>
            </a:r>
            <a:br>
              <a:rPr lang="en-US" dirty="0">
                <a:solidFill>
                  <a:schemeClr val="bg2">
                    <a:lumMod val="25000"/>
                  </a:schemeClr>
                </a:solidFill>
              </a:rPr>
            </a:br>
            <a:r>
              <a:rPr lang="en-US" dirty="0">
                <a:solidFill>
                  <a:schemeClr val="bg2">
                    <a:lumMod val="25000"/>
                  </a:schemeClr>
                </a:solidFill>
              </a:rPr>
              <a:t>  executable statements</a:t>
            </a:r>
            <a:br>
              <a:rPr lang="en-US" dirty="0">
                <a:solidFill>
                  <a:schemeClr val="bg2">
                    <a:lumMod val="25000"/>
                  </a:schemeClr>
                </a:solidFill>
              </a:rPr>
            </a:br>
            <a:r>
              <a:rPr lang="en-US" dirty="0">
                <a:solidFill>
                  <a:schemeClr val="bg2">
                    <a:lumMod val="25000"/>
                  </a:schemeClr>
                </a:solidFill>
              </a:rPr>
              <a:t> EXCEPTION</a:t>
            </a:r>
            <a:br>
              <a:rPr lang="en-US" dirty="0">
                <a:solidFill>
                  <a:schemeClr val="bg2">
                    <a:lumMod val="25000"/>
                  </a:schemeClr>
                </a:solidFill>
              </a:rPr>
            </a:br>
            <a:r>
              <a:rPr lang="en-US" dirty="0">
                <a:solidFill>
                  <a:schemeClr val="bg2">
                    <a:lumMod val="25000"/>
                  </a:schemeClr>
                </a:solidFill>
              </a:rPr>
              <a:t>  exception-handling statements</a:t>
            </a:r>
            <a:br>
              <a:rPr lang="en-US" dirty="0">
                <a:solidFill>
                  <a:schemeClr val="bg2">
                    <a:lumMod val="25000"/>
                  </a:schemeClr>
                </a:solidFill>
              </a:rPr>
            </a:br>
            <a:r>
              <a:rPr lang="en-US" dirty="0">
                <a:solidFill>
                  <a:schemeClr val="bg2">
                    <a:lumMod val="25000"/>
                  </a:schemeClr>
                </a:solidFill>
              </a:rPr>
              <a:t> END;</a:t>
            </a:r>
            <a:endParaRPr lang="en-IN" dirty="0" smtClean="0">
              <a:solidFill>
                <a:schemeClr val="bg2">
                  <a:lumMod val="25000"/>
                </a:schemeClr>
              </a:solidFill>
            </a:endParaRPr>
          </a:p>
        </p:txBody>
      </p:sp>
    </p:spTree>
    <p:extLst>
      <p:ext uri="{BB962C8B-B14F-4D97-AF65-F5344CB8AC3E}">
        <p14:creationId xmlns:p14="http://schemas.microsoft.com/office/powerpoint/2010/main" val="299628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685800"/>
            <a:ext cx="7620000" cy="5146829"/>
          </a:xfrm>
        </p:spPr>
        <p:txBody>
          <a:bodyPr>
            <a:noAutofit/>
          </a:bodyPr>
          <a:lstStyle/>
          <a:p>
            <a:pPr marL="68580" indent="0">
              <a:buNone/>
            </a:pPr>
            <a:r>
              <a:rPr lang="en-US" sz="3600" dirty="0">
                <a:solidFill>
                  <a:schemeClr val="bg2">
                    <a:lumMod val="25000"/>
                  </a:schemeClr>
                </a:solidFill>
              </a:rPr>
              <a:t>create or replace trigger </a:t>
            </a:r>
            <a:r>
              <a:rPr lang="en-US" sz="3600" dirty="0" err="1">
                <a:solidFill>
                  <a:schemeClr val="bg2">
                    <a:lumMod val="25000"/>
                  </a:schemeClr>
                </a:solidFill>
              </a:rPr>
              <a:t>my_sal_trig</a:t>
            </a:r>
            <a:endParaRPr lang="en-US" sz="3600" dirty="0">
              <a:solidFill>
                <a:schemeClr val="bg2">
                  <a:lumMod val="25000"/>
                </a:schemeClr>
              </a:solidFill>
            </a:endParaRPr>
          </a:p>
          <a:p>
            <a:pPr marL="68580" indent="0">
              <a:buNone/>
            </a:pPr>
            <a:r>
              <a:rPr lang="en-US" sz="3600" dirty="0">
                <a:solidFill>
                  <a:schemeClr val="bg2">
                    <a:lumMod val="25000"/>
                  </a:schemeClr>
                </a:solidFill>
              </a:rPr>
              <a:t>  </a:t>
            </a:r>
            <a:r>
              <a:rPr lang="en-US" sz="3600" dirty="0" smtClean="0">
                <a:solidFill>
                  <a:schemeClr val="bg2">
                    <a:lumMod val="25000"/>
                  </a:schemeClr>
                </a:solidFill>
              </a:rPr>
              <a:t>  </a:t>
            </a:r>
            <a:r>
              <a:rPr lang="en-US" sz="3600" dirty="0">
                <a:solidFill>
                  <a:schemeClr val="bg2">
                    <a:lumMod val="25000"/>
                  </a:schemeClr>
                </a:solidFill>
              </a:rPr>
              <a:t>after update of salary on employee for each row</a:t>
            </a:r>
          </a:p>
          <a:p>
            <a:pPr marL="68580" indent="0">
              <a:buNone/>
            </a:pPr>
            <a:r>
              <a:rPr lang="en-US" sz="3600" dirty="0">
                <a:solidFill>
                  <a:schemeClr val="bg2">
                    <a:lumMod val="25000"/>
                  </a:schemeClr>
                </a:solidFill>
              </a:rPr>
              <a:t>  </a:t>
            </a:r>
            <a:r>
              <a:rPr lang="en-US" sz="3600" dirty="0" smtClean="0">
                <a:solidFill>
                  <a:schemeClr val="bg2">
                    <a:lumMod val="25000"/>
                  </a:schemeClr>
                </a:solidFill>
              </a:rPr>
              <a:t>  </a:t>
            </a:r>
            <a:r>
              <a:rPr lang="en-US" sz="3600" dirty="0">
                <a:solidFill>
                  <a:schemeClr val="bg2">
                    <a:lumMod val="25000"/>
                  </a:schemeClr>
                </a:solidFill>
              </a:rPr>
              <a:t>BEGIN</a:t>
            </a:r>
          </a:p>
          <a:p>
            <a:pPr marL="68580" indent="0">
              <a:buNone/>
            </a:pPr>
            <a:r>
              <a:rPr lang="en-US" sz="3600" dirty="0">
                <a:solidFill>
                  <a:schemeClr val="bg2">
                    <a:lumMod val="25000"/>
                  </a:schemeClr>
                </a:solidFill>
              </a:rPr>
              <a:t>  </a:t>
            </a:r>
            <a:r>
              <a:rPr lang="en-US" sz="3600" dirty="0" smtClean="0">
                <a:solidFill>
                  <a:schemeClr val="bg2">
                    <a:lumMod val="25000"/>
                  </a:schemeClr>
                </a:solidFill>
              </a:rPr>
              <a:t>  </a:t>
            </a:r>
            <a:r>
              <a:rPr lang="en-US" sz="3600" dirty="0">
                <a:solidFill>
                  <a:schemeClr val="bg2">
                    <a:lumMod val="25000"/>
                  </a:schemeClr>
                </a:solidFill>
              </a:rPr>
              <a:t>insert into </a:t>
            </a:r>
            <a:r>
              <a:rPr lang="en-US" sz="3600" dirty="0" err="1">
                <a:solidFill>
                  <a:schemeClr val="bg2">
                    <a:lumMod val="25000"/>
                  </a:schemeClr>
                </a:solidFill>
              </a:rPr>
              <a:t>emp_audit</a:t>
            </a:r>
            <a:r>
              <a:rPr lang="en-US" sz="3600" dirty="0">
                <a:solidFill>
                  <a:schemeClr val="bg2">
                    <a:lumMod val="25000"/>
                  </a:schemeClr>
                </a:solidFill>
              </a:rPr>
              <a:t> values(:old.empno,</a:t>
            </a:r>
            <a:r>
              <a:rPr lang="en-US" sz="3600" dirty="0" err="1">
                <a:solidFill>
                  <a:schemeClr val="bg2">
                    <a:lumMod val="25000"/>
                  </a:schemeClr>
                </a:solidFill>
              </a:rPr>
              <a:t>sysdate</a:t>
            </a:r>
            <a:r>
              <a:rPr lang="en-US" sz="3600" dirty="0">
                <a:solidFill>
                  <a:schemeClr val="bg2">
                    <a:lumMod val="25000"/>
                  </a:schemeClr>
                </a:solidFill>
              </a:rPr>
              <a:t>,:new.salary,:</a:t>
            </a:r>
            <a:r>
              <a:rPr lang="en-US" sz="3600" dirty="0" err="1">
                <a:solidFill>
                  <a:schemeClr val="bg2">
                    <a:lumMod val="25000"/>
                  </a:schemeClr>
                </a:solidFill>
              </a:rPr>
              <a:t>old.salary</a:t>
            </a:r>
            <a:r>
              <a:rPr lang="en-US" sz="3600" dirty="0">
                <a:solidFill>
                  <a:schemeClr val="bg2">
                    <a:lumMod val="25000"/>
                  </a:schemeClr>
                </a:solidFill>
              </a:rPr>
              <a:t>);</a:t>
            </a:r>
          </a:p>
          <a:p>
            <a:pPr marL="68580" indent="0">
              <a:buNone/>
            </a:pPr>
            <a:r>
              <a:rPr lang="en-US" sz="3600" dirty="0">
                <a:solidFill>
                  <a:schemeClr val="bg2">
                    <a:lumMod val="25000"/>
                  </a:schemeClr>
                </a:solidFill>
              </a:rPr>
              <a:t>  </a:t>
            </a:r>
            <a:r>
              <a:rPr lang="en-US" sz="3600" dirty="0" smtClean="0">
                <a:solidFill>
                  <a:schemeClr val="bg2">
                    <a:lumMod val="25000"/>
                  </a:schemeClr>
                </a:solidFill>
              </a:rPr>
              <a:t>  </a:t>
            </a:r>
            <a:r>
              <a:rPr lang="en-US" sz="3600" dirty="0">
                <a:solidFill>
                  <a:schemeClr val="bg2">
                    <a:lumMod val="25000"/>
                  </a:schemeClr>
                </a:solidFill>
              </a:rPr>
              <a:t>end;</a:t>
            </a:r>
          </a:p>
          <a:p>
            <a:pPr marL="68580" indent="0">
              <a:buNone/>
            </a:pPr>
            <a:r>
              <a:rPr lang="en-US" sz="3600" dirty="0">
                <a:solidFill>
                  <a:schemeClr val="bg2">
                    <a:lumMod val="25000"/>
                  </a:schemeClr>
                </a:solidFill>
              </a:rPr>
              <a:t>  </a:t>
            </a:r>
            <a:r>
              <a:rPr lang="en-US" sz="3600" dirty="0" smtClean="0">
                <a:solidFill>
                  <a:schemeClr val="bg2">
                    <a:lumMod val="25000"/>
                  </a:schemeClr>
                </a:solidFill>
              </a:rPr>
              <a:t>  </a:t>
            </a:r>
            <a:r>
              <a:rPr lang="en-US" sz="3600" dirty="0">
                <a:solidFill>
                  <a:schemeClr val="bg2">
                    <a:lumMod val="25000"/>
                  </a:schemeClr>
                </a:solidFill>
              </a:rPr>
              <a:t>/</a:t>
            </a:r>
            <a:endParaRPr lang="en-IN" sz="3600" dirty="0">
              <a:solidFill>
                <a:schemeClr val="bg2">
                  <a:lumMod val="25000"/>
                </a:schemeClr>
              </a:solidFill>
            </a:endParaRPr>
          </a:p>
        </p:txBody>
      </p:sp>
    </p:spTree>
    <p:extLst>
      <p:ext uri="{BB962C8B-B14F-4D97-AF65-F5344CB8AC3E}">
        <p14:creationId xmlns:p14="http://schemas.microsoft.com/office/powerpoint/2010/main" val="4929502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745</TotalTime>
  <Words>1126</Words>
  <Application>Microsoft Office PowerPoint</Application>
  <PresentationFormat>On-screen Show (4:3)</PresentationFormat>
  <Paragraphs>192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Austin</vt:lpstr>
      <vt:lpstr>Triggers</vt:lpstr>
      <vt:lpstr>View</vt:lpstr>
      <vt:lpstr>view</vt:lpstr>
      <vt:lpstr>Index</vt:lpstr>
      <vt:lpstr>Index</vt:lpstr>
      <vt:lpstr>Triggers</vt:lpstr>
      <vt:lpstr>PowerPoint Presentation</vt:lpstr>
      <vt:lpstr>Syntax</vt:lpstr>
      <vt:lpstr>PowerPoint Presentation</vt:lpstr>
      <vt:lpstr>Restriction on Triggers </vt:lpstr>
      <vt:lpstr>PowerPoint Presentation</vt:lpstr>
      <vt:lpstr>PowerPoint Presentation</vt:lpstr>
      <vt:lpstr>PowerPoint Presentation</vt:lpstr>
      <vt:lpstr>PowerPoint Presentation</vt:lpstr>
      <vt:lpstr>PowerPoint Presentation</vt:lpstr>
      <vt:lpstr>Table Auditing</vt:lpstr>
      <vt:lpstr>PowerPoint Presentation</vt:lpstr>
      <vt:lpstr>PowerPoint Presentation</vt:lpstr>
      <vt:lpstr>Synchronized Table Backup Using DML Trigger</vt:lpstr>
      <vt:lpstr>PowerPoint Presentation</vt:lpstr>
      <vt:lpstr>Schema and Database Auditing </vt:lpstr>
      <vt:lpstr>PowerPoint Presentation</vt:lpstr>
      <vt:lpstr>PowerPoint Presentation</vt:lpstr>
      <vt:lpstr>Schema Level Database Logon Trigger</vt:lpstr>
      <vt:lpstr>PowerPoint Presentation</vt:lpstr>
      <vt:lpstr>PowerPoint Presentation</vt:lpstr>
      <vt:lpstr>PowerPoint Presentation</vt:lpstr>
      <vt:lpstr>PowerPoint Presentation</vt:lpstr>
      <vt:lpstr>How To Create Database Level Logoff event Trigger In Oracle PL/SQL</vt:lpstr>
      <vt:lpstr>PowerPoint Presentation</vt:lpstr>
      <vt:lpstr>Startup Trigger</vt:lpstr>
      <vt:lpstr>Shutdown Trigger</vt:lpstr>
      <vt:lpstr>Instead-of Trigger</vt:lpstr>
      <vt:lpstr>PowerPoint Presentation</vt:lpstr>
      <vt:lpstr>PowerPoint Presentation</vt:lpstr>
      <vt:lpstr>PowerPoint Presentation</vt:lpstr>
      <vt:lpstr>PowerPoint Presentation</vt:lpstr>
      <vt:lpstr>PowerPoint Presentation</vt:lpstr>
      <vt:lpstr>PowerPoint Presentation</vt:lpstr>
      <vt:lpstr>Compound Trigger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dc:creator>
  <cp:lastModifiedBy>shwet</cp:lastModifiedBy>
  <cp:revision>10</cp:revision>
  <dcterms:created xsi:type="dcterms:W3CDTF">2019-03-18T10:52:53Z</dcterms:created>
  <dcterms:modified xsi:type="dcterms:W3CDTF">2019-07-10T06:51:24Z</dcterms:modified>
</cp:coreProperties>
</file>