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9" r:id="rId4"/>
    <p:sldId id="259" r:id="rId5"/>
    <p:sldId id="260" r:id="rId6"/>
    <p:sldId id="310" r:id="rId7"/>
    <p:sldId id="258" r:id="rId8"/>
    <p:sldId id="281" r:id="rId9"/>
    <p:sldId id="279" r:id="rId10"/>
    <p:sldId id="276" r:id="rId11"/>
    <p:sldId id="280" r:id="rId12"/>
    <p:sldId id="283" r:id="rId13"/>
    <p:sldId id="261" r:id="rId14"/>
    <p:sldId id="262" r:id="rId15"/>
    <p:sldId id="263" r:id="rId16"/>
    <p:sldId id="265" r:id="rId17"/>
    <p:sldId id="264" r:id="rId18"/>
    <p:sldId id="266" r:id="rId19"/>
    <p:sldId id="267" r:id="rId20"/>
    <p:sldId id="268" r:id="rId21"/>
    <p:sldId id="277" r:id="rId22"/>
    <p:sldId id="269" r:id="rId23"/>
    <p:sldId id="270" r:id="rId24"/>
    <p:sldId id="278" r:id="rId25"/>
    <p:sldId id="284" r:id="rId26"/>
    <p:sldId id="285" r:id="rId27"/>
    <p:sldId id="286" r:id="rId28"/>
    <p:sldId id="287" r:id="rId29"/>
    <p:sldId id="306" r:id="rId30"/>
    <p:sldId id="271" r:id="rId31"/>
    <p:sldId id="288" r:id="rId32"/>
    <p:sldId id="290" r:id="rId33"/>
    <p:sldId id="289" r:id="rId34"/>
    <p:sldId id="291" r:id="rId35"/>
    <p:sldId id="272" r:id="rId36"/>
    <p:sldId id="292" r:id="rId37"/>
    <p:sldId id="297" r:id="rId38"/>
    <p:sldId id="307" r:id="rId39"/>
    <p:sldId id="308" r:id="rId40"/>
    <p:sldId id="296" r:id="rId41"/>
    <p:sldId id="273" r:id="rId42"/>
    <p:sldId id="301" r:id="rId43"/>
    <p:sldId id="302" r:id="rId44"/>
    <p:sldId id="303" r:id="rId45"/>
    <p:sldId id="304" r:id="rId46"/>
    <p:sldId id="274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PLSQL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Shwetha.K.R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9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V_description</a:t>
            </a:r>
            <a:r>
              <a:rPr lang="en-IN" dirty="0" smtClean="0"/>
              <a:t> </a:t>
            </a:r>
            <a:r>
              <a:rPr lang="en-IN" dirty="0" err="1" smtClean="0"/>
              <a:t>varchar</a:t>
            </a:r>
            <a:r>
              <a:rPr lang="en-IN" dirty="0" smtClean="0"/>
              <a:t>(20);</a:t>
            </a:r>
          </a:p>
          <a:p>
            <a:r>
              <a:rPr lang="en-IN" dirty="0" err="1" smtClean="0"/>
              <a:t>V_sal</a:t>
            </a:r>
            <a:r>
              <a:rPr lang="en-IN" dirty="0" smtClean="0"/>
              <a:t> number(5) not null:=1000;</a:t>
            </a:r>
          </a:p>
          <a:p>
            <a:r>
              <a:rPr lang="en-IN" dirty="0"/>
              <a:t>v</a:t>
            </a:r>
            <a:r>
              <a:rPr lang="en-IN" dirty="0" smtClean="0"/>
              <a:t>ariable </a:t>
            </a:r>
            <a:r>
              <a:rPr lang="en-IN" dirty="0" err="1" smtClean="0"/>
              <a:t>v_bind</a:t>
            </a:r>
            <a:r>
              <a:rPr lang="en-IN" dirty="0" smtClean="0"/>
              <a:t> </a:t>
            </a:r>
            <a:r>
              <a:rPr lang="en-IN" dirty="0" err="1" smtClean="0"/>
              <a:t>varach</a:t>
            </a:r>
            <a:r>
              <a:rPr lang="en-IN" dirty="0" smtClean="0"/>
              <a:t>(10);</a:t>
            </a:r>
          </a:p>
          <a:p>
            <a:r>
              <a:rPr lang="en-IN" dirty="0" err="1" smtClean="0"/>
              <a:t>V_camcode</a:t>
            </a:r>
            <a:r>
              <a:rPr lang="en-IN" dirty="0" smtClean="0"/>
              <a:t> </a:t>
            </a:r>
            <a:r>
              <a:rPr lang="en-IN" dirty="0" err="1" smtClean="0"/>
              <a:t>varchar</a:t>
            </a:r>
            <a:r>
              <a:rPr lang="en-IN" dirty="0" smtClean="0"/>
              <a:t>(5) constant:=‘aba’;</a:t>
            </a:r>
          </a:p>
          <a:p>
            <a:r>
              <a:rPr lang="en-IN" dirty="0" err="1" smtClean="0"/>
              <a:t>V_comm</a:t>
            </a:r>
            <a:r>
              <a:rPr lang="en-IN" dirty="0" smtClean="0"/>
              <a:t> not null default 0;</a:t>
            </a:r>
          </a:p>
          <a:p>
            <a:r>
              <a:rPr lang="en-IN" dirty="0" err="1" smtClean="0"/>
              <a:t>V_sal</a:t>
            </a:r>
            <a:r>
              <a:rPr lang="en-IN" dirty="0" smtClean="0"/>
              <a:t> </a:t>
            </a:r>
            <a:r>
              <a:rPr lang="en-IN" dirty="0" err="1" smtClean="0"/>
              <a:t>employee.salary%TYPE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nRecord</a:t>
            </a:r>
            <a:r>
              <a:rPr lang="en-IN" dirty="0" smtClean="0"/>
              <a:t> </a:t>
            </a:r>
            <a:r>
              <a:rPr lang="en-IN" dirty="0" err="1" smtClean="0"/>
              <a:t>employee%ROWTYPE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57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Composite </a:t>
            </a:r>
          </a:p>
          <a:p>
            <a:pPr lvl="1"/>
            <a:r>
              <a:rPr lang="en-IN" dirty="0" smtClean="0"/>
              <a:t>Record Data Type</a:t>
            </a:r>
          </a:p>
          <a:p>
            <a:pPr lvl="2"/>
            <a:r>
              <a:rPr lang="en-IN" dirty="0" smtClean="0"/>
              <a:t>Type </a:t>
            </a:r>
            <a:r>
              <a:rPr lang="en-IN" dirty="0" err="1" smtClean="0"/>
              <a:t>types_name</a:t>
            </a:r>
            <a:r>
              <a:rPr lang="en-IN" dirty="0" smtClean="0"/>
              <a:t> is record(</a:t>
            </a:r>
            <a:r>
              <a:rPr lang="en-IN" dirty="0" err="1" smtClean="0"/>
              <a:t>fied</a:t>
            </a:r>
            <a:r>
              <a:rPr lang="en-IN" dirty="0" smtClean="0"/>
              <a:t> decl..)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Ex:</a:t>
            </a:r>
          </a:p>
          <a:p>
            <a:pPr marL="685800" lvl="2" indent="0">
              <a:buNone/>
            </a:pPr>
            <a:r>
              <a:rPr lang="en-IN" dirty="0" smtClean="0"/>
              <a:t>DECLARE</a:t>
            </a:r>
          </a:p>
          <a:p>
            <a:pPr marL="685800" lvl="2" indent="0">
              <a:buNone/>
            </a:pPr>
            <a:r>
              <a:rPr lang="en-IN" dirty="0" smtClean="0"/>
              <a:t>TYPE </a:t>
            </a:r>
            <a:r>
              <a:rPr lang="en-IN" dirty="0" err="1" smtClean="0"/>
              <a:t>DeptRec</a:t>
            </a:r>
            <a:r>
              <a:rPr lang="en-IN" dirty="0" smtClean="0"/>
              <a:t> IS RECORD (</a:t>
            </a:r>
          </a:p>
          <a:p>
            <a:pPr marL="685800" lvl="2" indent="0">
              <a:buNone/>
            </a:pPr>
            <a:r>
              <a:rPr lang="en-IN" dirty="0" err="1" smtClean="0"/>
              <a:t>DEPT_id</a:t>
            </a:r>
            <a:r>
              <a:rPr lang="en-IN" dirty="0" smtClean="0"/>
              <a:t> </a:t>
            </a:r>
            <a:r>
              <a:rPr lang="en-IN" dirty="0" err="1" smtClean="0"/>
              <a:t>department.deptno%type</a:t>
            </a:r>
            <a:r>
              <a:rPr lang="en-IN" dirty="0" smtClean="0"/>
              <a:t>,</a:t>
            </a:r>
          </a:p>
          <a:p>
            <a:pPr marL="685800" lvl="2" indent="0">
              <a:buNone/>
            </a:pPr>
            <a:r>
              <a:rPr lang="en-IN" dirty="0" err="1" smtClean="0"/>
              <a:t>Deptname</a:t>
            </a:r>
            <a:r>
              <a:rPr lang="en-IN" dirty="0" smtClean="0"/>
              <a:t> </a:t>
            </a:r>
            <a:r>
              <a:rPr lang="en-IN" dirty="0" err="1" smtClean="0"/>
              <a:t>varchar</a:t>
            </a:r>
            <a:r>
              <a:rPr lang="en-IN" dirty="0" smtClean="0"/>
              <a:t>(15))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0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38531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 smtClean="0"/>
              <a:t>DECLARE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err="1" smtClean="0"/>
              <a:t>v_salary</a:t>
            </a:r>
            <a:r>
              <a:rPr lang="en-IN" dirty="0" smtClean="0"/>
              <a:t> NUMBER(8);</a:t>
            </a:r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select salary into </a:t>
            </a:r>
            <a:r>
              <a:rPr lang="en-IN" dirty="0" err="1" smtClean="0"/>
              <a:t>v_salary</a:t>
            </a:r>
            <a:r>
              <a:rPr lang="en-IN" dirty="0" smtClean="0"/>
              <a:t> from 	employee where </a:t>
            </a:r>
            <a:r>
              <a:rPr lang="en-IN" dirty="0" err="1" smtClean="0"/>
              <a:t>empno</a:t>
            </a:r>
            <a:r>
              <a:rPr lang="en-IN" dirty="0" smtClean="0"/>
              <a:t>=899;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6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 smtClean="0"/>
              <a:t>DECLARE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err="1" smtClean="0"/>
              <a:t>v_salary</a:t>
            </a:r>
            <a:r>
              <a:rPr lang="en-IN" dirty="0" smtClean="0"/>
              <a:t> NUMBER(8);</a:t>
            </a:r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select salary into </a:t>
            </a:r>
            <a:r>
              <a:rPr lang="en-IN" dirty="0" err="1" smtClean="0"/>
              <a:t>v_salary</a:t>
            </a:r>
            <a:r>
              <a:rPr lang="en-IN" dirty="0" smtClean="0"/>
              <a:t> from 	employee where </a:t>
            </a:r>
            <a:r>
              <a:rPr lang="en-IN" dirty="0" err="1" smtClean="0"/>
              <a:t>empno</a:t>
            </a:r>
            <a:r>
              <a:rPr lang="en-IN" dirty="0" smtClean="0"/>
              <a:t>=899;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  DBMS_OUTPUT.PUT_LINE(</a:t>
            </a:r>
            <a:r>
              <a:rPr lang="en-IN" dirty="0" err="1" smtClean="0"/>
              <a:t>v_salary</a:t>
            </a:r>
            <a:r>
              <a:rPr lang="en-IN" dirty="0" smtClean="0"/>
              <a:t>);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3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 smtClean="0"/>
              <a:t>SET SERVEROUTPUT ON;</a:t>
            </a:r>
          </a:p>
          <a:p>
            <a:pPr marL="68580" indent="0">
              <a:buNone/>
            </a:pPr>
            <a:r>
              <a:rPr lang="en-IN" dirty="0" smtClean="0"/>
              <a:t>DECLARE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err="1" smtClean="0"/>
              <a:t>v_salary</a:t>
            </a:r>
            <a:r>
              <a:rPr lang="en-IN" dirty="0" smtClean="0"/>
              <a:t> NUMBER(8);</a:t>
            </a:r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select salary into </a:t>
            </a:r>
            <a:r>
              <a:rPr lang="en-IN" dirty="0" err="1" smtClean="0"/>
              <a:t>v_salary</a:t>
            </a:r>
            <a:r>
              <a:rPr lang="en-IN" dirty="0" smtClean="0"/>
              <a:t> from 	employee where </a:t>
            </a:r>
            <a:r>
              <a:rPr lang="en-IN" dirty="0" err="1" smtClean="0"/>
              <a:t>empno</a:t>
            </a:r>
            <a:r>
              <a:rPr lang="en-IN" dirty="0" smtClean="0"/>
              <a:t>=899;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  DBMS_OUTPUT.PUT_LINE(</a:t>
            </a:r>
            <a:r>
              <a:rPr lang="en-IN" dirty="0" err="1" smtClean="0"/>
              <a:t>v_salary</a:t>
            </a:r>
            <a:r>
              <a:rPr lang="en-IN" dirty="0" smtClean="0"/>
              <a:t>);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0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 smtClean="0"/>
              <a:t>SET SERVEROUTPUT ON;</a:t>
            </a:r>
          </a:p>
          <a:p>
            <a:pPr marL="68580" indent="0">
              <a:buNone/>
            </a:pPr>
            <a:r>
              <a:rPr lang="en-IN" dirty="0" smtClean="0"/>
              <a:t>DECLARE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err="1" smtClean="0"/>
              <a:t>v_salary</a:t>
            </a:r>
            <a:r>
              <a:rPr lang="en-IN" dirty="0" smtClean="0"/>
              <a:t> </a:t>
            </a:r>
            <a:r>
              <a:rPr lang="en-IN" dirty="0" err="1" smtClean="0"/>
              <a:t>employee.salary%TYPE</a:t>
            </a:r>
            <a:r>
              <a:rPr lang="en-IN" dirty="0" smtClean="0"/>
              <a:t>;</a:t>
            </a:r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select salary into </a:t>
            </a:r>
            <a:r>
              <a:rPr lang="en-IN" dirty="0" err="1" smtClean="0"/>
              <a:t>v_salary</a:t>
            </a:r>
            <a:r>
              <a:rPr lang="en-IN" dirty="0" smtClean="0"/>
              <a:t> from 	employee where </a:t>
            </a:r>
            <a:r>
              <a:rPr lang="en-IN" dirty="0" err="1" smtClean="0"/>
              <a:t>empno</a:t>
            </a:r>
            <a:r>
              <a:rPr lang="en-IN" dirty="0" smtClean="0"/>
              <a:t>=899;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  DBMS_OUTPUT.PUT_LINE(</a:t>
            </a:r>
            <a:r>
              <a:rPr lang="en-IN" dirty="0" err="1" smtClean="0"/>
              <a:t>v_salary</a:t>
            </a:r>
            <a:r>
              <a:rPr lang="en-IN" dirty="0" smtClean="0"/>
              <a:t>);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2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871908" cy="3508977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/>
              <a:t>DECLARE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err="1" smtClean="0"/>
              <a:t>v_pi</a:t>
            </a:r>
            <a:r>
              <a:rPr lang="en-IN" dirty="0" smtClean="0"/>
              <a:t> CONSTANT NUMBER(7,6) :=3.141592;</a:t>
            </a:r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DBMS_OUTPUT.PUT_LINE(</a:t>
            </a:r>
            <a:r>
              <a:rPr lang="en-IN" dirty="0" err="1" smtClean="0"/>
              <a:t>v_pi</a:t>
            </a:r>
            <a:r>
              <a:rPr lang="en-IN" dirty="0" smtClean="0"/>
              <a:t>);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871908" cy="3508977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/>
              <a:t>DECLARE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err="1" smtClean="0"/>
              <a:t>v_pi</a:t>
            </a:r>
            <a:r>
              <a:rPr lang="en-IN" dirty="0" smtClean="0"/>
              <a:t> CONSTANT NUMBER(7,6)  DEFAULT 3.141592;</a:t>
            </a:r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DBMS_OUTPUT.PUT_LINE(</a:t>
            </a:r>
            <a:r>
              <a:rPr lang="en-IN" dirty="0" err="1" smtClean="0"/>
              <a:t>v_pi</a:t>
            </a:r>
            <a:r>
              <a:rPr lang="en-IN" dirty="0" smtClean="0"/>
              <a:t>);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024744" cy="1143000"/>
          </a:xfrm>
        </p:spPr>
        <p:txBody>
          <a:bodyPr/>
          <a:lstStyle/>
          <a:p>
            <a:r>
              <a:rPr lang="en-IN" dirty="0" smtClean="0"/>
              <a:t>Bind Variable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6777317" cy="4495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dirty="0" smtClean="0"/>
              <a:t>VARIABLE  v_bind1 VARCHAR2(12);</a:t>
            </a:r>
          </a:p>
          <a:p>
            <a:pPr marL="68580" indent="0">
              <a:buNone/>
            </a:pPr>
            <a:r>
              <a:rPr lang="en-IN" dirty="0" smtClean="0"/>
              <a:t>EXEC :v_bind1:=‘</a:t>
            </a:r>
            <a:r>
              <a:rPr lang="en-IN" dirty="0" err="1" smtClean="0"/>
              <a:t>Anish</a:t>
            </a:r>
            <a:r>
              <a:rPr lang="en-IN" dirty="0" smtClean="0"/>
              <a:t>’;</a:t>
            </a:r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365760" lvl="1" indent="0">
              <a:buNone/>
            </a:pPr>
            <a:r>
              <a:rPr lang="en-IN" dirty="0" smtClean="0"/>
              <a:t>:v_bind1:=‘</a:t>
            </a:r>
            <a:r>
              <a:rPr lang="en-IN" dirty="0" err="1" smtClean="0"/>
              <a:t>Amrutha</a:t>
            </a:r>
            <a:r>
              <a:rPr lang="en-IN" dirty="0" smtClean="0"/>
              <a:t>’;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</a:p>
          <a:p>
            <a:pPr marL="68580" indent="0">
              <a:buNone/>
            </a:pPr>
            <a:r>
              <a:rPr lang="en-IN" dirty="0" smtClean="0"/>
              <a:t>/</a:t>
            </a:r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68580" indent="0">
              <a:buNone/>
            </a:pPr>
            <a:r>
              <a:rPr lang="en-IN" dirty="0" err="1" smtClean="0"/>
              <a:t>DBMS_OUTPUT.put_Line</a:t>
            </a:r>
            <a:r>
              <a:rPr lang="en-IN" dirty="0" smtClean="0"/>
              <a:t>(:</a:t>
            </a:r>
            <a:r>
              <a:rPr lang="en-IN" dirty="0" err="1" smtClean="0"/>
              <a:t>v_bind</a:t>
            </a:r>
            <a:r>
              <a:rPr lang="en-IN" dirty="0" smtClean="0"/>
              <a:t>);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</a:p>
          <a:p>
            <a:pPr marL="68580" indent="0">
              <a:buNone/>
            </a:pPr>
            <a:r>
              <a:rPr lang="en-IN" dirty="0"/>
              <a:t>/</a:t>
            </a:r>
          </a:p>
          <a:p>
            <a:pPr marL="6858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931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Architecture</a:t>
            </a:r>
          </a:p>
          <a:p>
            <a:r>
              <a:rPr lang="en-IN" dirty="0" smtClean="0"/>
              <a:t>Variables</a:t>
            </a:r>
            <a:endParaRPr lang="en-IN" dirty="0" smtClean="0"/>
          </a:p>
          <a:p>
            <a:r>
              <a:rPr lang="en-IN" dirty="0" smtClean="0"/>
              <a:t>Constants</a:t>
            </a:r>
          </a:p>
          <a:p>
            <a:r>
              <a:rPr lang="en-IN" dirty="0" smtClean="0"/>
              <a:t>Blocks</a:t>
            </a:r>
          </a:p>
          <a:p>
            <a:r>
              <a:rPr lang="en-IN" dirty="0" smtClean="0"/>
              <a:t>Control Statements</a:t>
            </a:r>
          </a:p>
          <a:p>
            <a:r>
              <a:rPr lang="en-IN" dirty="0" smtClean="0"/>
              <a:t>Triggers</a:t>
            </a:r>
          </a:p>
          <a:p>
            <a:r>
              <a:rPr lang="en-IN" dirty="0" smtClean="0"/>
              <a:t>Cursors</a:t>
            </a:r>
          </a:p>
          <a:p>
            <a:r>
              <a:rPr lang="en-IN" dirty="0" smtClean="0"/>
              <a:t>Procedures</a:t>
            </a:r>
          </a:p>
          <a:p>
            <a:r>
              <a:rPr lang="en-IN" dirty="0" smtClean="0"/>
              <a:t>Functions</a:t>
            </a:r>
          </a:p>
          <a:p>
            <a:r>
              <a:rPr lang="en-IN" dirty="0" smtClean="0"/>
              <a:t>Exceptions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4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Bind Variable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 smtClean="0"/>
              <a:t>VARIABLE v_bind1 VARCHAR2(12);</a:t>
            </a:r>
          </a:p>
          <a:p>
            <a:pPr marL="68580" indent="0">
              <a:buNone/>
            </a:pPr>
            <a:r>
              <a:rPr lang="en-IN" dirty="0" smtClean="0"/>
              <a:t>EXEC :v_bind1:=‘</a:t>
            </a:r>
            <a:r>
              <a:rPr lang="en-IN" dirty="0" err="1" smtClean="0"/>
              <a:t>Anish</a:t>
            </a:r>
            <a:r>
              <a:rPr lang="en-IN" dirty="0" smtClean="0"/>
              <a:t>’;</a:t>
            </a:r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68580" indent="0">
              <a:buNone/>
            </a:pPr>
            <a:r>
              <a:rPr lang="en-IN" dirty="0" smtClean="0"/>
              <a:t> DBMS_OUTPUT.PUT_LINE(:v_bind1);</a:t>
            </a:r>
          </a:p>
          <a:p>
            <a:pPr marL="365760" lvl="1" indent="0">
              <a:buNone/>
            </a:pPr>
            <a:r>
              <a:rPr lang="en-IN" dirty="0" smtClean="0"/>
              <a:t>:v_bind1:=‘</a:t>
            </a:r>
            <a:r>
              <a:rPr lang="en-IN" dirty="0" err="1" smtClean="0"/>
              <a:t>Amrutha</a:t>
            </a:r>
            <a:r>
              <a:rPr lang="en-IN" dirty="0" smtClean="0"/>
              <a:t>’;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</a:p>
          <a:p>
            <a:pPr marL="68580" indent="0">
              <a:buNone/>
            </a:pPr>
            <a:r>
              <a:rPr lang="en-IN" dirty="0" smtClean="0"/>
              <a:t>/</a:t>
            </a:r>
          </a:p>
          <a:p>
            <a:pPr marL="68580" indent="0">
              <a:buNone/>
            </a:pPr>
            <a:r>
              <a:rPr lang="en-IN" dirty="0" smtClean="0"/>
              <a:t>PRINT :v_bind1;</a:t>
            </a:r>
          </a:p>
        </p:txBody>
      </p:sp>
    </p:spTree>
    <p:extLst>
      <p:ext uri="{BB962C8B-B14F-4D97-AF65-F5344CB8AC3E}">
        <p14:creationId xmlns:p14="http://schemas.microsoft.com/office/powerpoint/2010/main" val="26800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66800"/>
            <a:ext cx="6777317" cy="4765829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/>
              <a:t>Declare</a:t>
            </a:r>
          </a:p>
          <a:p>
            <a:pPr marL="365760" lvl="1" indent="0">
              <a:buNone/>
            </a:pPr>
            <a:r>
              <a:rPr lang="en-IN" dirty="0" err="1" smtClean="0"/>
              <a:t>nRecord</a:t>
            </a:r>
            <a:r>
              <a:rPr lang="en-IN" dirty="0" smtClean="0"/>
              <a:t> </a:t>
            </a:r>
            <a:r>
              <a:rPr lang="en-IN" dirty="0" err="1" smtClean="0"/>
              <a:t>employee%ROWTYPE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BEGIN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select * into </a:t>
            </a:r>
            <a:r>
              <a:rPr lang="en-IN" dirty="0" err="1" smtClean="0"/>
              <a:t>nrecord</a:t>
            </a:r>
            <a:r>
              <a:rPr lang="en-IN" dirty="0" smtClean="0"/>
              <a:t> from employee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where </a:t>
            </a:r>
            <a:r>
              <a:rPr lang="en-IN" dirty="0" err="1" smtClean="0"/>
              <a:t>empno</a:t>
            </a:r>
            <a:r>
              <a:rPr lang="en-IN" dirty="0" smtClean="0"/>
              <a:t>=988;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/>
              <a:t>	update employee set salary=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salary+90000 where </a:t>
            </a:r>
            <a:r>
              <a:rPr lang="en-IN" dirty="0" err="1" smtClean="0"/>
              <a:t>empno</a:t>
            </a:r>
            <a:r>
              <a:rPr lang="en-IN" dirty="0" smtClean="0"/>
              <a:t>=988;</a:t>
            </a:r>
          </a:p>
          <a:p>
            <a:pPr marL="68580" indent="0">
              <a:buNone/>
            </a:pPr>
            <a:r>
              <a:rPr lang="en-IN" dirty="0" smtClean="0"/>
              <a:t>END;</a:t>
            </a:r>
          </a:p>
          <a:p>
            <a:pPr marL="68580" indent="0">
              <a:buNone/>
            </a:pPr>
            <a:r>
              <a:rPr lang="en-IN" dirty="0"/>
              <a:t>/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319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Conditional CS</a:t>
            </a:r>
          </a:p>
          <a:p>
            <a:r>
              <a:rPr lang="en-IN" dirty="0" smtClean="0"/>
              <a:t>Looping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5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IF-THEN-END IF </a:t>
            </a:r>
            <a:endParaRPr lang="en-US" dirty="0" smtClean="0"/>
          </a:p>
          <a:p>
            <a:r>
              <a:rPr lang="en-US" dirty="0" smtClean="0"/>
              <a:t>IF-THEN-ELSE-END </a:t>
            </a:r>
            <a:r>
              <a:rPr lang="en-US" dirty="0"/>
              <a:t>IF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IF-THEN-ELSIF-END IF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2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6289461" cy="26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7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5363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8700"/>
            <a:ext cx="7467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5160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7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950" y="1257300"/>
            <a:ext cx="68770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DECLARE</a:t>
            </a:r>
          </a:p>
          <a:p>
            <a:r>
              <a:rPr lang="en-IN" dirty="0"/>
              <a:t>D VARCHAR2(3): = TO_CHAR(SYSDATE, ‘DY’)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IF D= ‘SAT’ THEN</a:t>
            </a:r>
          </a:p>
          <a:p>
            <a:r>
              <a:rPr lang="en-IN" dirty="0"/>
              <a:t>DBMS_OUTPUT.PUT_LINE(‘ENJOY </a:t>
            </a:r>
            <a:r>
              <a:rPr lang="en-IN" dirty="0" smtClean="0"/>
              <a:t>YOUR WEEKEND</a:t>
            </a:r>
            <a:r>
              <a:rPr lang="en-IN" dirty="0"/>
              <a:t>’);</a:t>
            </a:r>
          </a:p>
          <a:p>
            <a:r>
              <a:rPr lang="en-IN" dirty="0"/>
              <a:t>ELSIF D= ‘SUN’ THEN</a:t>
            </a:r>
          </a:p>
          <a:p>
            <a:r>
              <a:rPr lang="en-IN" dirty="0"/>
              <a:t>DBMS_OUTPUT.PUT_LINE(‘ENJOY </a:t>
            </a:r>
            <a:r>
              <a:rPr lang="en-IN" dirty="0" smtClean="0"/>
              <a:t>YOUR WEEKEND</a:t>
            </a:r>
            <a:r>
              <a:rPr lang="en-IN" dirty="0"/>
              <a:t>’);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DBMS_OUTPUT.PUT_LINE(‘HAVE A </a:t>
            </a:r>
            <a:r>
              <a:rPr lang="en-IN" dirty="0" smtClean="0"/>
              <a:t>NICE DAY</a:t>
            </a:r>
            <a:r>
              <a:rPr lang="en-IN" dirty="0"/>
              <a:t>’);</a:t>
            </a:r>
          </a:p>
          <a:p>
            <a:r>
              <a:rPr lang="en-IN" dirty="0"/>
              <a:t>END IF;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373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24744" cy="1143000"/>
          </a:xfrm>
        </p:spPr>
        <p:txBody>
          <a:bodyPr/>
          <a:lstStyle/>
          <a:p>
            <a:r>
              <a:rPr lang="en-IN" dirty="0" smtClean="0"/>
              <a:t>case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308629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IN" dirty="0"/>
              <a:t>DECLARE 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grade </a:t>
            </a:r>
            <a:r>
              <a:rPr lang="en-IN" dirty="0"/>
              <a:t>char(1) := 'A'; 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BEGIN </a:t>
            </a:r>
          </a:p>
          <a:p>
            <a:pPr marL="68580" indent="0">
              <a:buNone/>
            </a:pPr>
            <a:r>
              <a:rPr lang="en-IN" dirty="0" smtClean="0"/>
              <a:t>CASE </a:t>
            </a:r>
            <a:r>
              <a:rPr lang="en-IN" dirty="0"/>
              <a:t>grade 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when </a:t>
            </a:r>
            <a:r>
              <a:rPr lang="en-IN" dirty="0"/>
              <a:t>'A' then </a:t>
            </a:r>
            <a:r>
              <a:rPr lang="en-IN" dirty="0" err="1"/>
              <a:t>dbms_output.put_line</a:t>
            </a:r>
            <a:r>
              <a:rPr lang="en-IN" dirty="0"/>
              <a:t>('Excellent'); 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when </a:t>
            </a:r>
            <a:r>
              <a:rPr lang="en-IN" dirty="0"/>
              <a:t>'B' then </a:t>
            </a:r>
            <a:r>
              <a:rPr lang="en-IN" dirty="0" err="1"/>
              <a:t>dbms_output.put_line</a:t>
            </a:r>
            <a:r>
              <a:rPr lang="en-IN" dirty="0"/>
              <a:t>('Very good'); 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when </a:t>
            </a:r>
            <a:r>
              <a:rPr lang="en-IN" dirty="0"/>
              <a:t>'C' then </a:t>
            </a:r>
            <a:r>
              <a:rPr lang="en-IN" dirty="0" err="1"/>
              <a:t>dbms_output.put_line</a:t>
            </a:r>
            <a:r>
              <a:rPr lang="en-IN" dirty="0"/>
              <a:t>('Well done'); 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when </a:t>
            </a:r>
            <a:r>
              <a:rPr lang="en-IN" dirty="0"/>
              <a:t>'D' then </a:t>
            </a:r>
            <a:r>
              <a:rPr lang="en-IN" dirty="0" err="1"/>
              <a:t>dbms_output.put_line</a:t>
            </a:r>
            <a:r>
              <a:rPr lang="en-IN" dirty="0"/>
              <a:t>('You passed'); when 'F' then </a:t>
            </a:r>
            <a:r>
              <a:rPr lang="en-IN" dirty="0" err="1"/>
              <a:t>dbms_output.put_line</a:t>
            </a:r>
            <a:r>
              <a:rPr lang="en-IN" dirty="0"/>
              <a:t>('Better try again</a:t>
            </a:r>
            <a:r>
              <a:rPr lang="en-IN"/>
              <a:t>'); </a:t>
            </a:r>
            <a:endParaRPr lang="en-IN" smtClean="0"/>
          </a:p>
          <a:p>
            <a:pPr marL="68580" indent="0">
              <a:buNone/>
            </a:pPr>
            <a:r>
              <a:rPr lang="en-IN" smtClean="0"/>
              <a:t>else </a:t>
            </a:r>
            <a:r>
              <a:rPr lang="en-IN" dirty="0" err="1"/>
              <a:t>dbms_output.put_line</a:t>
            </a:r>
            <a:r>
              <a:rPr lang="en-IN" dirty="0"/>
              <a:t>('No such grade'); END CASE; 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END</a:t>
            </a:r>
            <a:r>
              <a:rPr lang="en-IN" dirty="0"/>
              <a:t>; /</a:t>
            </a:r>
          </a:p>
        </p:txBody>
      </p:sp>
    </p:spTree>
    <p:extLst>
      <p:ext uri="{BB962C8B-B14F-4D97-AF65-F5344CB8AC3E}">
        <p14:creationId xmlns:p14="http://schemas.microsoft.com/office/powerpoint/2010/main" val="98455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PL/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890"/>
            <a:ext cx="6934200" cy="661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9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Simple loop</a:t>
            </a:r>
          </a:p>
          <a:p>
            <a:pPr lvl="1"/>
            <a:r>
              <a:rPr lang="en-IN" dirty="0" smtClean="0"/>
              <a:t>LOOP            End LOOP</a:t>
            </a:r>
          </a:p>
          <a:p>
            <a:r>
              <a:rPr lang="en-IN" dirty="0" smtClean="0"/>
              <a:t>While Loop</a:t>
            </a:r>
          </a:p>
          <a:p>
            <a:pPr lvl="1"/>
            <a:r>
              <a:rPr lang="en-IN" dirty="0" smtClean="0"/>
              <a:t>While condition LOOP</a:t>
            </a:r>
          </a:p>
          <a:p>
            <a:pPr lvl="1"/>
            <a:r>
              <a:rPr lang="en-IN" dirty="0" smtClean="0"/>
              <a:t>END LOOP</a:t>
            </a:r>
          </a:p>
          <a:p>
            <a:r>
              <a:rPr lang="en-IN" dirty="0" smtClean="0"/>
              <a:t>For Loop</a:t>
            </a:r>
          </a:p>
          <a:p>
            <a:pPr lvl="1"/>
            <a:r>
              <a:rPr lang="en-IN" dirty="0" smtClean="0"/>
              <a:t>For </a:t>
            </a:r>
            <a:r>
              <a:rPr lang="en-IN" dirty="0" err="1" smtClean="0"/>
              <a:t>loop_counter</a:t>
            </a:r>
            <a:r>
              <a:rPr lang="en-IN" dirty="0" smtClean="0"/>
              <a:t> IN </a:t>
            </a:r>
            <a:r>
              <a:rPr lang="en-IN" dirty="0" err="1" smtClean="0"/>
              <a:t>lowerlimit</a:t>
            </a:r>
            <a:r>
              <a:rPr lang="en-IN" dirty="0" smtClean="0"/>
              <a:t>….</a:t>
            </a:r>
            <a:r>
              <a:rPr lang="en-IN" dirty="0" err="1" smtClean="0"/>
              <a:t>upper_limit</a:t>
            </a:r>
            <a:r>
              <a:rPr lang="en-IN" dirty="0" smtClean="0"/>
              <a:t> LOOP</a:t>
            </a:r>
          </a:p>
          <a:p>
            <a:pPr lvl="1"/>
            <a:r>
              <a:rPr lang="en-IN" dirty="0" smtClean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38515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8244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2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300" y="1150888"/>
            <a:ext cx="6591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DECLARE</a:t>
            </a:r>
          </a:p>
          <a:p>
            <a:r>
              <a:rPr lang="en-IN" sz="3200" dirty="0" err="1"/>
              <a:t>ctr</a:t>
            </a:r>
            <a:r>
              <a:rPr lang="en-IN" sz="3200" dirty="0"/>
              <a:t> number := 1;</a:t>
            </a:r>
          </a:p>
          <a:p>
            <a:r>
              <a:rPr lang="en-IN" sz="3200" dirty="0"/>
              <a:t>BEGIN</a:t>
            </a:r>
          </a:p>
          <a:p>
            <a:r>
              <a:rPr lang="en-IN" sz="3200" dirty="0"/>
              <a:t>WHILE </a:t>
            </a:r>
            <a:r>
              <a:rPr lang="en-IN" sz="3200" dirty="0" err="1"/>
              <a:t>ctr</a:t>
            </a:r>
            <a:r>
              <a:rPr lang="en-IN" sz="3200" dirty="0"/>
              <a:t> &lt;= 10</a:t>
            </a:r>
          </a:p>
          <a:p>
            <a:r>
              <a:rPr lang="en-IN" sz="3200" dirty="0"/>
              <a:t>LOOP</a:t>
            </a:r>
          </a:p>
          <a:p>
            <a:r>
              <a:rPr lang="en-IN" sz="3200" dirty="0" err="1"/>
              <a:t>dbms_output.put_line</a:t>
            </a:r>
            <a:r>
              <a:rPr lang="en-IN" sz="3200" dirty="0"/>
              <a:t>(</a:t>
            </a:r>
            <a:r>
              <a:rPr lang="en-IN" sz="3200" dirty="0" err="1"/>
              <a:t>ctr</a:t>
            </a:r>
            <a:r>
              <a:rPr lang="en-IN" sz="3200" dirty="0"/>
              <a:t>);</a:t>
            </a:r>
          </a:p>
          <a:p>
            <a:r>
              <a:rPr lang="en-IN" sz="3200" dirty="0" err="1"/>
              <a:t>ctr</a:t>
            </a:r>
            <a:r>
              <a:rPr lang="en-IN" sz="3200" dirty="0"/>
              <a:t> := ctr+1;</a:t>
            </a:r>
          </a:p>
          <a:p>
            <a:r>
              <a:rPr lang="en-IN" sz="3200" dirty="0"/>
              <a:t>END LOOP</a:t>
            </a:r>
            <a:r>
              <a:rPr lang="en-IN" sz="3200" dirty="0" smtClean="0"/>
              <a:t>;</a:t>
            </a:r>
          </a:p>
          <a:p>
            <a:r>
              <a:rPr lang="en-IN" sz="3200" dirty="0" smtClean="0"/>
              <a:t>END;</a:t>
            </a:r>
          </a:p>
          <a:p>
            <a:r>
              <a:rPr lang="en-IN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41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99241"/>
            <a:ext cx="6310406" cy="483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7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 ORACLE allocates memory on the Oracle server to process SQL statements. It</a:t>
            </a:r>
          </a:p>
          <a:p>
            <a:r>
              <a:rPr lang="en-US" sz="2800" dirty="0"/>
              <a:t>is called as “</a:t>
            </a:r>
            <a:r>
              <a:rPr lang="en-US" sz="2800" b="1" dirty="0"/>
              <a:t>context area</a:t>
            </a:r>
            <a:r>
              <a:rPr lang="en-US" sz="2800" dirty="0"/>
              <a:t>”. Context area stores information like number of rows</a:t>
            </a:r>
          </a:p>
          <a:p>
            <a:r>
              <a:rPr lang="en-US" sz="2800" dirty="0"/>
              <a:t>processed, the set of rows returned by a query, etc.</a:t>
            </a:r>
          </a:p>
          <a:p>
            <a:r>
              <a:rPr lang="en-US" sz="2800" dirty="0"/>
              <a:t>• A Cursor is a “handle” or “pointer” to the context area. Using this cursor the</a:t>
            </a:r>
          </a:p>
          <a:p>
            <a:r>
              <a:rPr lang="en-US" sz="2800" dirty="0"/>
              <a:t>PL/SQL program can control the context area, and thereby access the</a:t>
            </a:r>
          </a:p>
          <a:p>
            <a:r>
              <a:rPr lang="en-IN" sz="2800" dirty="0"/>
              <a:t>information stored in it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024744" cy="1143000"/>
          </a:xfrm>
        </p:spPr>
        <p:txBody>
          <a:bodyPr/>
          <a:lstStyle/>
          <a:p>
            <a:r>
              <a:rPr lang="en-IN" dirty="0" smtClean="0"/>
              <a:t>Cursors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1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Implicit</a:t>
            </a:r>
          </a:p>
          <a:p>
            <a:r>
              <a:rPr lang="en-IN" dirty="0" smtClean="0"/>
              <a:t>Explicit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5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921" y="304800"/>
            <a:ext cx="7024744" cy="1143000"/>
          </a:xfrm>
        </p:spPr>
        <p:txBody>
          <a:bodyPr/>
          <a:lstStyle/>
          <a:p>
            <a:r>
              <a:rPr lang="en-IN" dirty="0" smtClean="0"/>
              <a:t>Implicit Cursor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" y="1524000"/>
            <a:ext cx="76390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8" y="1295400"/>
            <a:ext cx="874496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2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Explicit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the cursor for initializing the memory</a:t>
            </a:r>
          </a:p>
          <a:p>
            <a:r>
              <a:rPr lang="en-US" dirty="0"/>
              <a:t>Opening the cursor for allocating the memory</a:t>
            </a:r>
          </a:p>
          <a:p>
            <a:r>
              <a:rPr lang="en-US" dirty="0"/>
              <a:t>Fetching the cursor for retrieving the data</a:t>
            </a:r>
          </a:p>
          <a:p>
            <a:r>
              <a:rPr lang="en-US" dirty="0"/>
              <a:t>Closing the cursor to release the allocated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129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024744" cy="762000"/>
          </a:xfrm>
        </p:spPr>
        <p:txBody>
          <a:bodyPr/>
          <a:lstStyle/>
          <a:p>
            <a:r>
              <a:rPr lang="en-IN" dirty="0" smtClean="0"/>
              <a:t>Explicit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080029"/>
          </a:xfrm>
        </p:spPr>
        <p:txBody>
          <a:bodyPr>
            <a:normAutofit/>
          </a:bodyPr>
          <a:lstStyle/>
          <a:p>
            <a:r>
              <a:rPr lang="en-US" sz="3200" dirty="0"/>
              <a:t>CURSOR </a:t>
            </a:r>
            <a:r>
              <a:rPr lang="en-US" sz="3200" dirty="0" err="1" smtClean="0"/>
              <a:t>c_employee</a:t>
            </a:r>
            <a:r>
              <a:rPr lang="en-US" sz="3200" dirty="0" smtClean="0"/>
              <a:t>  </a:t>
            </a:r>
            <a:r>
              <a:rPr lang="en-US" sz="3200" dirty="0"/>
              <a:t>IS SELECT </a:t>
            </a:r>
            <a:r>
              <a:rPr lang="en-US" sz="3200" dirty="0" err="1" smtClean="0"/>
              <a:t>eid</a:t>
            </a:r>
            <a:r>
              <a:rPr lang="en-US" sz="3200" dirty="0"/>
              <a:t>, </a:t>
            </a:r>
            <a:r>
              <a:rPr lang="en-US" sz="3200" dirty="0" err="1" smtClean="0"/>
              <a:t>ename</a:t>
            </a:r>
            <a:r>
              <a:rPr lang="en-US" sz="3200" dirty="0" smtClean="0"/>
              <a:t> FROM employee;</a:t>
            </a:r>
          </a:p>
          <a:p>
            <a:r>
              <a:rPr lang="en-IN" sz="3200" dirty="0"/>
              <a:t>OPEN </a:t>
            </a:r>
            <a:r>
              <a:rPr lang="en-US" sz="3200" dirty="0" err="1"/>
              <a:t>c_employee</a:t>
            </a:r>
            <a:r>
              <a:rPr lang="en-US" sz="3200" dirty="0"/>
              <a:t> </a:t>
            </a:r>
            <a:r>
              <a:rPr lang="en-IN" sz="3200" dirty="0" smtClean="0"/>
              <a:t>; </a:t>
            </a:r>
            <a:endParaRPr lang="en-IN" sz="3200" dirty="0"/>
          </a:p>
          <a:p>
            <a:r>
              <a:rPr lang="en-US" sz="3200" dirty="0"/>
              <a:t>FETCH </a:t>
            </a:r>
            <a:r>
              <a:rPr lang="en-US" sz="3200" dirty="0" err="1"/>
              <a:t>c_employee</a:t>
            </a:r>
            <a:r>
              <a:rPr lang="en-US" sz="3200" dirty="0"/>
              <a:t> </a:t>
            </a:r>
            <a:r>
              <a:rPr lang="en-US" sz="3200" dirty="0" smtClean="0"/>
              <a:t>INTO </a:t>
            </a:r>
            <a:r>
              <a:rPr lang="en-US" sz="3200" dirty="0" err="1" smtClean="0"/>
              <a:t>c_eid</a:t>
            </a:r>
            <a:r>
              <a:rPr lang="en-US" sz="3200" dirty="0"/>
              <a:t>, </a:t>
            </a:r>
            <a:r>
              <a:rPr lang="en-US" sz="3200" dirty="0" err="1" smtClean="0"/>
              <a:t>c_ename</a:t>
            </a:r>
            <a:r>
              <a:rPr lang="en-US" sz="3200" dirty="0" smtClean="0"/>
              <a:t>; </a:t>
            </a:r>
            <a:endParaRPr lang="en-US" sz="3200" dirty="0"/>
          </a:p>
          <a:p>
            <a:r>
              <a:rPr lang="en-IN" sz="3200" dirty="0"/>
              <a:t>CLOSE </a:t>
            </a:r>
            <a:r>
              <a:rPr lang="en-US" sz="3200" dirty="0" err="1"/>
              <a:t>c_employee</a:t>
            </a:r>
            <a:r>
              <a:rPr lang="en-US" sz="3200" dirty="0"/>
              <a:t> </a:t>
            </a:r>
            <a:r>
              <a:rPr lang="en-IN" sz="3200" dirty="0" smtClean="0"/>
              <a:t>;</a:t>
            </a:r>
            <a:r>
              <a:rPr lang="en-US" sz="3200" dirty="0" smtClean="0"/>
              <a:t>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0815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Blocks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 smtClean="0"/>
              <a:t>		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28194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1600200" y="28194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447800" y="403860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Anonymous 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403860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Named Block</a:t>
            </a:r>
          </a:p>
          <a:p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6324600" y="28194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200400" y="251460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Types Of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1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762000"/>
            <a:ext cx="8153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DECLARE</a:t>
            </a:r>
          </a:p>
          <a:p>
            <a:r>
              <a:rPr lang="en-IN" dirty="0" err="1"/>
              <a:t>V_Salary</a:t>
            </a:r>
            <a:r>
              <a:rPr lang="en-IN" dirty="0"/>
              <a:t> </a:t>
            </a:r>
            <a:r>
              <a:rPr lang="en-IN" dirty="0" err="1"/>
              <a:t>emp.sal%TYPE</a:t>
            </a:r>
            <a:r>
              <a:rPr lang="en-IN" dirty="0"/>
              <a:t>;</a:t>
            </a:r>
          </a:p>
          <a:p>
            <a:r>
              <a:rPr lang="en-IN" dirty="0" err="1"/>
              <a:t>V_Empno</a:t>
            </a:r>
            <a:r>
              <a:rPr lang="en-IN" dirty="0"/>
              <a:t> </a:t>
            </a:r>
            <a:r>
              <a:rPr lang="en-IN" dirty="0" err="1"/>
              <a:t>emp.empno%TYPE</a:t>
            </a:r>
            <a:r>
              <a:rPr lang="en-IN" dirty="0"/>
              <a:t>;</a:t>
            </a:r>
          </a:p>
          <a:p>
            <a:r>
              <a:rPr lang="en-IN" dirty="0"/>
              <a:t>CURSOR </a:t>
            </a:r>
            <a:r>
              <a:rPr lang="en-IN" dirty="0" err="1"/>
              <a:t>C_Empsal</a:t>
            </a:r>
            <a:r>
              <a:rPr lang="en-IN" dirty="0"/>
              <a:t> IS</a:t>
            </a:r>
          </a:p>
          <a:p>
            <a:r>
              <a:rPr lang="en-US" dirty="0"/>
              <a:t>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sal</a:t>
            </a:r>
            <a:endParaRPr lang="en-US" dirty="0"/>
          </a:p>
          <a:p>
            <a:r>
              <a:rPr lang="en-IN" dirty="0"/>
              <a:t>&lt;2500;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IF NOT </a:t>
            </a:r>
            <a:r>
              <a:rPr lang="en-IN" dirty="0" err="1"/>
              <a:t>C_Empsal%ISOPEN</a:t>
            </a:r>
            <a:r>
              <a:rPr lang="en-IN" dirty="0"/>
              <a:t> THEN</a:t>
            </a:r>
          </a:p>
          <a:p>
            <a:r>
              <a:rPr lang="en-IN" dirty="0"/>
              <a:t>OPEN </a:t>
            </a:r>
            <a:r>
              <a:rPr lang="en-IN" dirty="0" err="1"/>
              <a:t>C_Empsal</a:t>
            </a:r>
            <a:r>
              <a:rPr lang="en-IN" dirty="0"/>
              <a:t> ;</a:t>
            </a:r>
          </a:p>
          <a:p>
            <a:r>
              <a:rPr lang="en-IN" dirty="0"/>
              <a:t>END IF ;</a:t>
            </a:r>
          </a:p>
          <a:p>
            <a:r>
              <a:rPr lang="en-IN" dirty="0"/>
              <a:t>LOOP</a:t>
            </a:r>
          </a:p>
          <a:p>
            <a:r>
              <a:rPr lang="en-IN" dirty="0"/>
              <a:t>FETCH </a:t>
            </a:r>
            <a:r>
              <a:rPr lang="en-IN" dirty="0" err="1"/>
              <a:t>C_Empsal</a:t>
            </a:r>
            <a:r>
              <a:rPr lang="en-IN" dirty="0"/>
              <a:t> INTO </a:t>
            </a:r>
            <a:r>
              <a:rPr lang="en-IN" dirty="0" err="1"/>
              <a:t>V_Empno,V_Salary</a:t>
            </a:r>
            <a:r>
              <a:rPr lang="en-IN" dirty="0"/>
              <a:t>;</a:t>
            </a:r>
          </a:p>
          <a:p>
            <a:r>
              <a:rPr lang="en-IN" dirty="0"/>
              <a:t>EXIT WHEN </a:t>
            </a:r>
            <a:r>
              <a:rPr lang="en-IN" dirty="0" err="1"/>
              <a:t>C_Empsal</a:t>
            </a:r>
            <a:r>
              <a:rPr lang="en-IN" dirty="0"/>
              <a:t> %NOTFOUND ;</a:t>
            </a:r>
          </a:p>
          <a:p>
            <a:r>
              <a:rPr lang="en-US" dirty="0"/>
              <a:t>--Exit out of block when no rows</a:t>
            </a:r>
          </a:p>
          <a:p>
            <a:r>
              <a:rPr lang="en-US" dirty="0"/>
              <a:t>UPDATE </a:t>
            </a:r>
            <a:r>
              <a:rPr lang="en-US" dirty="0" err="1"/>
              <a:t>emp</a:t>
            </a:r>
            <a:r>
              <a:rPr lang="en-US" dirty="0"/>
              <a:t> SET </a:t>
            </a:r>
            <a:r>
              <a:rPr lang="en-US" dirty="0" err="1"/>
              <a:t>sal</a:t>
            </a:r>
            <a:r>
              <a:rPr lang="en-US" dirty="0"/>
              <a:t> = 1.1 * </a:t>
            </a:r>
            <a:r>
              <a:rPr lang="en-US" dirty="0" err="1"/>
              <a:t>V_Salary</a:t>
            </a:r>
            <a:endParaRPr lang="en-US" dirty="0"/>
          </a:p>
          <a:p>
            <a:r>
              <a:rPr lang="en-IN" dirty="0"/>
              <a:t>WHERE </a:t>
            </a:r>
            <a:r>
              <a:rPr lang="en-IN" dirty="0" err="1"/>
              <a:t>empno</a:t>
            </a:r>
            <a:r>
              <a:rPr lang="en-IN" dirty="0"/>
              <a:t> = </a:t>
            </a:r>
            <a:r>
              <a:rPr lang="en-IN" dirty="0" err="1"/>
              <a:t>V_Empno</a:t>
            </a:r>
            <a:r>
              <a:rPr lang="en-IN" dirty="0"/>
              <a:t>;</a:t>
            </a:r>
          </a:p>
          <a:p>
            <a:r>
              <a:rPr lang="en-IN" dirty="0"/>
              <a:t>END LOOP ;</a:t>
            </a:r>
          </a:p>
          <a:p>
            <a:r>
              <a:rPr lang="en-IN" dirty="0"/>
              <a:t>CLOSE </a:t>
            </a:r>
            <a:r>
              <a:rPr lang="en-IN" dirty="0" err="1"/>
              <a:t>C_Empsal</a:t>
            </a:r>
            <a:r>
              <a:rPr lang="en-IN" dirty="0"/>
              <a:t> ;</a:t>
            </a:r>
          </a:p>
          <a:p>
            <a:r>
              <a:rPr lang="en-IN" dirty="0"/>
              <a:t>COMMIT </a:t>
            </a:r>
            <a:r>
              <a:rPr lang="en-IN" dirty="0" smtClean="0"/>
              <a:t>;</a:t>
            </a:r>
          </a:p>
          <a:p>
            <a:r>
              <a:rPr lang="en-IN" dirty="0" smtClean="0"/>
              <a:t>END;</a:t>
            </a:r>
          </a:p>
          <a:p>
            <a:r>
              <a:rPr lang="en-I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8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024744" cy="1143000"/>
          </a:xfrm>
        </p:spPr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3086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subprograms are compiled and stored in the Oracle database as “stored</a:t>
            </a:r>
          </a:p>
          <a:p>
            <a:r>
              <a:rPr lang="en-US" dirty="0"/>
              <a:t>programs”, and can be invoked whenever required. As the subprograms are</a:t>
            </a:r>
          </a:p>
          <a:p>
            <a:r>
              <a:rPr lang="en-US" dirty="0"/>
              <a:t>stored in a compiled form, when called they only need to be executed. Hence</a:t>
            </a:r>
          </a:p>
          <a:p>
            <a:r>
              <a:rPr lang="en-US" dirty="0"/>
              <a:t>this arrangement saves time needed for compilation.</a:t>
            </a:r>
          </a:p>
          <a:p>
            <a:r>
              <a:rPr lang="en-US" dirty="0"/>
              <a:t>• When a client executes a procedure or function, the processing is done in the</a:t>
            </a:r>
          </a:p>
          <a:p>
            <a:r>
              <a:rPr lang="en-US" dirty="0"/>
              <a:t>server. This reduces the network traffic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024744" cy="1143000"/>
          </a:xfrm>
        </p:spPr>
        <p:txBody>
          <a:bodyPr/>
          <a:lstStyle/>
          <a:p>
            <a:r>
              <a:rPr lang="en-IN" dirty="0" smtClean="0"/>
              <a:t>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6777317" cy="3508977"/>
          </a:xfrm>
        </p:spPr>
        <p:txBody>
          <a:bodyPr>
            <a:noAutofit/>
          </a:bodyPr>
          <a:lstStyle/>
          <a:p>
            <a:r>
              <a:rPr lang="en-US" sz="3200" dirty="0"/>
              <a:t>• Subprograms provide the following advantages:</a:t>
            </a:r>
          </a:p>
          <a:p>
            <a:pPr lvl="1"/>
            <a:r>
              <a:rPr lang="en-US" sz="3200" dirty="0" smtClean="0"/>
              <a:t>They </a:t>
            </a:r>
            <a:r>
              <a:rPr lang="en-US" sz="3200" dirty="0"/>
              <a:t>allow you to write a PL/SQL program that meets our need.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/>
              <a:t>They allow you to break the program into manageable modules.</a:t>
            </a:r>
          </a:p>
          <a:p>
            <a:pPr lvl="1"/>
            <a:r>
              <a:rPr lang="en-US" sz="3200" dirty="0" smtClean="0"/>
              <a:t>They </a:t>
            </a:r>
            <a:r>
              <a:rPr lang="en-US" sz="3200" dirty="0"/>
              <a:t>provide reusability and maintainability for the code.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63024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624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6981825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070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545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CREATE OR REPLACE FUNCTION </a:t>
            </a:r>
            <a:r>
              <a:rPr lang="en-US" dirty="0" err="1"/>
              <a:t>welcome_msgJune</a:t>
            </a:r>
            <a:r>
              <a:rPr lang="en-US" dirty="0"/>
              <a:t> ( </a:t>
            </a:r>
            <a:r>
              <a:rPr lang="en-US" dirty="0" err="1"/>
              <a:t>p_name</a:t>
            </a:r>
            <a:r>
              <a:rPr lang="en-US" dirty="0"/>
              <a:t> IN VARCHAR2) RETURN VARCHAR2</a:t>
            </a:r>
          </a:p>
          <a:p>
            <a:pPr marL="68580" indent="0">
              <a:buNone/>
            </a:pPr>
            <a:r>
              <a:rPr lang="en-US" dirty="0"/>
              <a:t>IS</a:t>
            </a:r>
          </a:p>
          <a:p>
            <a:pPr marL="68580" indent="0">
              <a:buNone/>
            </a:pPr>
            <a:r>
              <a:rPr lang="en-US" dirty="0"/>
              <a:t>BEGIN</a:t>
            </a:r>
          </a:p>
          <a:p>
            <a:pPr marL="68580" indent="0">
              <a:buNone/>
            </a:pPr>
            <a:r>
              <a:rPr lang="en-US" dirty="0"/>
              <a:t>RETURN ('Welcome '|| </a:t>
            </a:r>
            <a:r>
              <a:rPr lang="en-US" dirty="0" err="1"/>
              <a:t>p_name</a:t>
            </a:r>
            <a:r>
              <a:rPr lang="en-US" dirty="0"/>
              <a:t>);</a:t>
            </a:r>
          </a:p>
          <a:p>
            <a:pPr marL="68580" indent="0">
              <a:buNone/>
            </a:pPr>
            <a:r>
              <a:rPr lang="en-US" dirty="0"/>
              <a:t>END;</a:t>
            </a:r>
          </a:p>
          <a:p>
            <a:pPr marL="68580" indent="0">
              <a:buNone/>
            </a:pP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6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/>
          <a:lstStyle/>
          <a:p>
            <a:pPr marL="68580" indent="0">
              <a:buNone/>
            </a:pPr>
            <a:r>
              <a:rPr lang="en-IN" dirty="0"/>
              <a:t>DECLARE</a:t>
            </a:r>
          </a:p>
          <a:p>
            <a:pPr marL="68580" indent="0">
              <a:buNone/>
            </a:pPr>
            <a:r>
              <a:rPr lang="en-IN" dirty="0" err="1"/>
              <a:t>lv_msg</a:t>
            </a:r>
            <a:r>
              <a:rPr lang="en-IN" dirty="0"/>
              <a:t> VARCHAR2(250);</a:t>
            </a:r>
          </a:p>
          <a:p>
            <a:pPr marL="68580" indent="0">
              <a:buNone/>
            </a:pPr>
            <a:r>
              <a:rPr lang="en-IN" dirty="0"/>
              <a:t>BEGIN</a:t>
            </a:r>
          </a:p>
          <a:p>
            <a:pPr marL="68580" indent="0">
              <a:buNone/>
            </a:pPr>
            <a:r>
              <a:rPr lang="en-IN" dirty="0" err="1"/>
              <a:t>lv_msg</a:t>
            </a:r>
            <a:r>
              <a:rPr lang="en-IN" dirty="0"/>
              <a:t> := </a:t>
            </a:r>
            <a:r>
              <a:rPr lang="en-IN" dirty="0" err="1"/>
              <a:t>welcome_msg_func</a:t>
            </a:r>
            <a:r>
              <a:rPr lang="en-IN" dirty="0"/>
              <a:t> ('</a:t>
            </a:r>
            <a:r>
              <a:rPr lang="en-IN" dirty="0" err="1"/>
              <a:t>Shwetha</a:t>
            </a:r>
            <a:r>
              <a:rPr lang="en-IN" dirty="0"/>
              <a:t>');</a:t>
            </a:r>
          </a:p>
          <a:p>
            <a:pPr marL="68580" indent="0">
              <a:buNone/>
            </a:pPr>
            <a:r>
              <a:rPr lang="en-IN" dirty="0" err="1"/>
              <a:t>dbms_output.put_line</a:t>
            </a:r>
            <a:r>
              <a:rPr lang="en-IN" dirty="0"/>
              <a:t>(</a:t>
            </a:r>
            <a:r>
              <a:rPr lang="en-IN" dirty="0" err="1"/>
              <a:t>lv_msg</a:t>
            </a:r>
            <a:r>
              <a:rPr lang="en-IN" dirty="0"/>
              <a:t>);</a:t>
            </a:r>
          </a:p>
          <a:p>
            <a:pPr marL="68580" indent="0">
              <a:buNone/>
            </a:pPr>
            <a:r>
              <a:rPr lang="en-IN" dirty="0"/>
              <a:t>END;</a:t>
            </a:r>
          </a:p>
          <a:p>
            <a:pPr marL="68580" indent="0">
              <a:buNone/>
            </a:pPr>
            <a:r>
              <a:rPr lang="en-IN" dirty="0"/>
              <a:t>SELECT </a:t>
            </a:r>
            <a:r>
              <a:rPr lang="en-IN" dirty="0" err="1"/>
              <a:t>welcome_msg_func</a:t>
            </a:r>
            <a:r>
              <a:rPr lang="en-IN" dirty="0"/>
              <a:t>('</a:t>
            </a:r>
            <a:r>
              <a:rPr lang="en-IN" dirty="0" err="1"/>
              <a:t>Shwetha</a:t>
            </a:r>
            <a:r>
              <a:rPr lang="en-IN" dirty="0"/>
              <a:t>') FROM DUAL;</a:t>
            </a:r>
          </a:p>
        </p:txBody>
      </p:sp>
    </p:spTree>
    <p:extLst>
      <p:ext uri="{BB962C8B-B14F-4D97-AF65-F5344CB8AC3E}">
        <p14:creationId xmlns:p14="http://schemas.microsoft.com/office/powerpoint/2010/main" val="335651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ocks in PL/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4340225" cy="59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6777317" cy="4689629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3600" dirty="0"/>
              <a:t>DECLARE </a:t>
            </a:r>
          </a:p>
          <a:p>
            <a:pPr marL="68580" indent="0">
              <a:buNone/>
            </a:pPr>
            <a:r>
              <a:rPr lang="en-US" sz="3600" dirty="0" smtClean="0"/>
              <a:t>message </a:t>
            </a:r>
            <a:r>
              <a:rPr lang="en-US" sz="3600" dirty="0"/>
              <a:t>varchar2(20):= 'Hello, World!'; </a:t>
            </a:r>
            <a:endParaRPr lang="en-US" sz="3600" dirty="0" smtClean="0"/>
          </a:p>
          <a:p>
            <a:pPr marL="68580" indent="0">
              <a:buNone/>
            </a:pPr>
            <a:r>
              <a:rPr lang="en-US" sz="3600" dirty="0" smtClean="0"/>
              <a:t>BEGIN </a:t>
            </a:r>
            <a:endParaRPr lang="en-US" sz="3600" dirty="0"/>
          </a:p>
          <a:p>
            <a:pPr marL="68580" indent="0">
              <a:buNone/>
            </a:pPr>
            <a:r>
              <a:rPr lang="en-US" sz="3600" dirty="0" err="1" smtClean="0"/>
              <a:t>dbms_output.put_line</a:t>
            </a:r>
            <a:r>
              <a:rPr lang="en-US" sz="3600" dirty="0" smtClean="0"/>
              <a:t>(message</a:t>
            </a:r>
            <a:r>
              <a:rPr lang="en-US" sz="3600" dirty="0"/>
              <a:t>); </a:t>
            </a:r>
          </a:p>
          <a:p>
            <a:pPr marL="68580" indent="0">
              <a:buNone/>
            </a:pPr>
            <a:r>
              <a:rPr lang="en-US" sz="3600" dirty="0" smtClean="0"/>
              <a:t>END</a:t>
            </a:r>
            <a:r>
              <a:rPr lang="en-US" sz="3600" dirty="0"/>
              <a:t>; </a:t>
            </a:r>
            <a:endParaRPr lang="en-US" sz="3600" dirty="0" smtClean="0"/>
          </a:p>
          <a:p>
            <a:pPr marL="68580" indent="0">
              <a:buNone/>
            </a:pPr>
            <a:r>
              <a:rPr lang="en-US" sz="3600" dirty="0" smtClean="0"/>
              <a:t>/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6804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and 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</a:t>
            </a:r>
          </a:p>
          <a:p>
            <a:r>
              <a:rPr lang="en-IN" dirty="0" smtClean="0"/>
              <a:t>Bind Variable</a:t>
            </a:r>
          </a:p>
          <a:p>
            <a:r>
              <a:rPr lang="en-IN" dirty="0" smtClean="0"/>
              <a:t>Constant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0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943600" y="4004399"/>
            <a:ext cx="2133600" cy="1191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3657600" y="3985349"/>
            <a:ext cx="2133600" cy="1191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990600" y="3985349"/>
            <a:ext cx="2476500" cy="117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286000" y="914400"/>
            <a:ext cx="441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781300" y="11107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TYPES</a:t>
            </a:r>
            <a:endParaRPr lang="en-IN" dirty="0"/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4495800" y="1676400"/>
            <a:ext cx="0" cy="213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476500"/>
            <a:ext cx="441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2476500"/>
            <a:ext cx="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2484406"/>
            <a:ext cx="0" cy="1325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4900" y="3884501"/>
            <a:ext cx="236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Scalar Types</a:t>
            </a:r>
          </a:p>
          <a:p>
            <a:r>
              <a:rPr lang="en-IN" dirty="0" smtClean="0"/>
              <a:t>(Number, </a:t>
            </a:r>
            <a:r>
              <a:rPr lang="en-IN" dirty="0" err="1" smtClean="0"/>
              <a:t>Varchar</a:t>
            </a:r>
            <a:r>
              <a:rPr lang="en-IN" dirty="0" smtClean="0"/>
              <a:t>, </a:t>
            </a:r>
            <a:r>
              <a:rPr lang="en-IN" dirty="0" err="1" smtClean="0"/>
              <a:t>boolean</a:t>
            </a:r>
            <a:endParaRPr lang="en-IN" dirty="0" smtClean="0"/>
          </a:p>
          <a:p>
            <a:r>
              <a:rPr lang="en-IN" dirty="0" smtClean="0"/>
              <a:t>Number, date </a:t>
            </a:r>
            <a:r>
              <a:rPr lang="en-IN" dirty="0"/>
              <a:t>e</a:t>
            </a:r>
            <a:r>
              <a:rPr lang="en-IN" dirty="0" smtClean="0"/>
              <a:t>tc..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748812" y="4040800"/>
            <a:ext cx="1951175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Reference Type</a:t>
            </a:r>
          </a:p>
          <a:p>
            <a:r>
              <a:rPr lang="en-IN" dirty="0" smtClean="0"/>
              <a:t>%type</a:t>
            </a:r>
          </a:p>
          <a:p>
            <a:r>
              <a:rPr lang="en-IN" dirty="0" smtClean="0"/>
              <a:t>%</a:t>
            </a:r>
            <a:r>
              <a:rPr lang="en-IN" dirty="0" err="1" smtClean="0"/>
              <a:t>rowtype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939270" y="3985349"/>
            <a:ext cx="3519101" cy="148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Composite type</a:t>
            </a:r>
          </a:p>
          <a:p>
            <a:r>
              <a:rPr lang="en-IN" dirty="0" smtClean="0"/>
              <a:t>Record type</a:t>
            </a:r>
          </a:p>
          <a:p>
            <a:r>
              <a:rPr lang="en-IN" dirty="0" smtClean="0"/>
              <a:t>Table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1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Simple /Scalar </a:t>
            </a:r>
            <a:r>
              <a:rPr lang="en-IN" dirty="0" err="1" smtClean="0"/>
              <a:t>DataTypes</a:t>
            </a:r>
            <a:endParaRPr lang="en-IN" dirty="0" smtClean="0"/>
          </a:p>
          <a:p>
            <a:pPr lvl="1"/>
            <a:r>
              <a:rPr lang="en-IN" dirty="0" err="1" smtClean="0"/>
              <a:t>Varchar</a:t>
            </a:r>
            <a:r>
              <a:rPr lang="en-IN" dirty="0" smtClean="0"/>
              <a:t>(10)</a:t>
            </a:r>
          </a:p>
          <a:p>
            <a:pPr lvl="1"/>
            <a:r>
              <a:rPr lang="en-IN" dirty="0" smtClean="0"/>
              <a:t>BINARY_INTEGER</a:t>
            </a:r>
          </a:p>
          <a:p>
            <a:pPr lvl="1"/>
            <a:r>
              <a:rPr lang="en-IN" dirty="0" smtClean="0"/>
              <a:t>Number(8,2)</a:t>
            </a:r>
          </a:p>
          <a:p>
            <a:pPr lvl="1"/>
            <a:r>
              <a:rPr lang="en-IN" dirty="0" smtClean="0"/>
              <a:t>Date:=sysdate+7;</a:t>
            </a:r>
          </a:p>
          <a:p>
            <a:pPr lvl="1"/>
            <a:r>
              <a:rPr lang="en-IN" dirty="0" smtClean="0"/>
              <a:t>Boolean</a:t>
            </a:r>
          </a:p>
          <a:p>
            <a:pPr lvl="1"/>
            <a:r>
              <a:rPr lang="en-IN" dirty="0" smtClean="0"/>
              <a:t>Constant</a:t>
            </a:r>
          </a:p>
          <a:p>
            <a:r>
              <a:rPr lang="en-IN" dirty="0" smtClean="0"/>
              <a:t>Reference </a:t>
            </a:r>
            <a:r>
              <a:rPr lang="en-IN" dirty="0" err="1" smtClean="0"/>
              <a:t>DataTypes</a:t>
            </a:r>
            <a:endParaRPr lang="en-IN" dirty="0" smtClean="0"/>
          </a:p>
          <a:p>
            <a:pPr lvl="1"/>
            <a:r>
              <a:rPr lang="en-IN" dirty="0" smtClean="0"/>
              <a:t>%TYPE attribute</a:t>
            </a:r>
          </a:p>
          <a:p>
            <a:pPr lvl="1"/>
            <a:r>
              <a:rPr lang="en-IN" dirty="0" smtClean="0"/>
              <a:t>%ROWTYPE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36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450</TotalTime>
  <Words>807</Words>
  <Application>Microsoft Office PowerPoint</Application>
  <PresentationFormat>On-screen Show (4:3)</PresentationFormat>
  <Paragraphs>255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Austin</vt:lpstr>
      <vt:lpstr>PLSQL</vt:lpstr>
      <vt:lpstr>Contents</vt:lpstr>
      <vt:lpstr>PowerPoint Presentation</vt:lpstr>
      <vt:lpstr>Blocks </vt:lpstr>
      <vt:lpstr>PowerPoint Presentation</vt:lpstr>
      <vt:lpstr>PowerPoint Presentation</vt:lpstr>
      <vt:lpstr>Variables and Constants</vt:lpstr>
      <vt:lpstr>PowerPoint Presentation</vt:lpstr>
      <vt:lpstr>DataTypes</vt:lpstr>
      <vt:lpstr>Syntaxes</vt:lpstr>
      <vt:lpstr>Data Types:</vt:lpstr>
      <vt:lpstr>PowerPoint Presentation</vt:lpstr>
      <vt:lpstr>Example 1</vt:lpstr>
      <vt:lpstr>Example 2</vt:lpstr>
      <vt:lpstr>Example 3</vt:lpstr>
      <vt:lpstr>Example 4</vt:lpstr>
      <vt:lpstr>Example 5</vt:lpstr>
      <vt:lpstr>Example 5</vt:lpstr>
      <vt:lpstr>Bind Variable </vt:lpstr>
      <vt:lpstr>Bind Variable </vt:lpstr>
      <vt:lpstr>PowerPoint Presentation</vt:lpstr>
      <vt:lpstr>Control Statements</vt:lpstr>
      <vt:lpstr>Conditional</vt:lpstr>
      <vt:lpstr>IF</vt:lpstr>
      <vt:lpstr>PowerPoint Presentation</vt:lpstr>
      <vt:lpstr>PowerPoint Presentation</vt:lpstr>
      <vt:lpstr>PowerPoint Presentation</vt:lpstr>
      <vt:lpstr>PowerPoint Presentation</vt:lpstr>
      <vt:lpstr>case</vt:lpstr>
      <vt:lpstr>Looping</vt:lpstr>
      <vt:lpstr>PowerPoint Presentation</vt:lpstr>
      <vt:lpstr>PowerPoint Presentation</vt:lpstr>
      <vt:lpstr>PowerPoint Presentation</vt:lpstr>
      <vt:lpstr>Cursors</vt:lpstr>
      <vt:lpstr>Cursors</vt:lpstr>
      <vt:lpstr>Implicit Cursor</vt:lpstr>
      <vt:lpstr>PowerPoint Presentation</vt:lpstr>
      <vt:lpstr>Explicit</vt:lpstr>
      <vt:lpstr>Explicit </vt:lpstr>
      <vt:lpstr>PowerPoint Presentation</vt:lpstr>
      <vt:lpstr>Procedure</vt:lpstr>
      <vt:lpstr>Procedures</vt:lpstr>
      <vt:lpstr>PowerPoint Presentation</vt:lpstr>
      <vt:lpstr>PowerPoint Presentation</vt:lpstr>
      <vt:lpstr>PowerPoint Presentation</vt:lpstr>
      <vt:lpstr>Functions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PLSQL</dc:title>
  <dc:creator>shwet</dc:creator>
  <cp:lastModifiedBy>shwet</cp:lastModifiedBy>
  <cp:revision>91</cp:revision>
  <dcterms:created xsi:type="dcterms:W3CDTF">2006-08-16T00:00:00Z</dcterms:created>
  <dcterms:modified xsi:type="dcterms:W3CDTF">2019-07-09T03:11:53Z</dcterms:modified>
</cp:coreProperties>
</file>