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387383F-0D74-4C20-99B7-DFA305FC51EE}" type="datetimeFigureOut">
              <a:rPr lang="en-IN" smtClean="0"/>
              <a:t>08-07-2019</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57ED02D-215E-47B9-9F7D-51616C2D3BD3}"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7383F-0D74-4C20-99B7-DFA305FC51EE}"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ED02D-215E-47B9-9F7D-51616C2D3BD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7383F-0D74-4C20-99B7-DFA305FC51EE}"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ED02D-215E-47B9-9F7D-51616C2D3BD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87383F-0D74-4C20-99B7-DFA305FC51EE}"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ED02D-215E-47B9-9F7D-51616C2D3BD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87383F-0D74-4C20-99B7-DFA305FC51EE}"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7ED02D-215E-47B9-9F7D-51616C2D3BD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387383F-0D74-4C20-99B7-DFA305FC51EE}" type="datetimeFigureOut">
              <a:rPr lang="en-IN" smtClean="0"/>
              <a:t>08-07-2019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7ED02D-215E-47B9-9F7D-51616C2D3BD3}"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87383F-0D74-4C20-99B7-DFA305FC51EE}" type="datetimeFigureOut">
              <a:rPr lang="en-IN" smtClean="0"/>
              <a:t>08-07-2019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7ED02D-215E-47B9-9F7D-51616C2D3BD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87383F-0D74-4C20-99B7-DFA305FC51EE}" type="datetimeFigureOut">
              <a:rPr lang="en-IN" smtClean="0"/>
              <a:t>08-07-2019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7ED02D-215E-47B9-9F7D-51616C2D3BD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7383F-0D74-4C20-99B7-DFA305FC51EE}" type="datetimeFigureOut">
              <a:rPr lang="en-IN" smtClean="0"/>
              <a:t>08-07-2019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7ED02D-215E-47B9-9F7D-51616C2D3BD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387383F-0D74-4C20-99B7-DFA305FC51EE}" type="datetimeFigureOut">
              <a:rPr lang="en-IN" smtClean="0"/>
              <a:t>08-07-2019</a:t>
            </a:fld>
            <a:endParaRPr lang="en-IN"/>
          </a:p>
        </p:txBody>
      </p:sp>
      <p:sp>
        <p:nvSpPr>
          <p:cNvPr id="7" name="Slide Number Placeholder 6"/>
          <p:cNvSpPr>
            <a:spLocks noGrp="1"/>
          </p:cNvSpPr>
          <p:nvPr>
            <p:ph type="sldNum" sz="quarter" idx="12"/>
          </p:nvPr>
        </p:nvSpPr>
        <p:spPr/>
        <p:txBody>
          <a:bodyPr/>
          <a:lstStyle/>
          <a:p>
            <a:fld id="{F57ED02D-215E-47B9-9F7D-51616C2D3BD3}"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87383F-0D74-4C20-99B7-DFA305FC51EE}" type="datetimeFigureOut">
              <a:rPr lang="en-IN" smtClean="0"/>
              <a:t>08-07-2019</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F57ED02D-215E-47B9-9F7D-51616C2D3BD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387383F-0D74-4C20-99B7-DFA305FC51EE}" type="datetimeFigureOut">
              <a:rPr lang="en-IN" smtClean="0"/>
              <a:t>08-07-2019</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57ED02D-215E-47B9-9F7D-51616C2D3B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Built in functions</a:t>
            </a:r>
            <a:endParaRPr lang="en-IN" dirty="0"/>
          </a:p>
        </p:txBody>
      </p:sp>
      <p:sp>
        <p:nvSpPr>
          <p:cNvPr id="3" name="Subtitle 2"/>
          <p:cNvSpPr>
            <a:spLocks noGrp="1"/>
          </p:cNvSpPr>
          <p:nvPr>
            <p:ph type="subTitle" idx="1"/>
          </p:nvPr>
        </p:nvSpPr>
        <p:spPr/>
        <p:txBody>
          <a:bodyPr/>
          <a:lstStyle/>
          <a:p>
            <a:r>
              <a:rPr lang="en-IN" dirty="0" err="1" smtClean="0"/>
              <a:t>Shwetha.K.R</a:t>
            </a:r>
            <a:endParaRPr lang="en-IN" dirty="0"/>
          </a:p>
        </p:txBody>
      </p:sp>
    </p:spTree>
    <p:extLst>
      <p:ext uri="{BB962C8B-B14F-4D97-AF65-F5344CB8AC3E}">
        <p14:creationId xmlns:p14="http://schemas.microsoft.com/office/powerpoint/2010/main" val="2864815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Functions</a:t>
            </a:r>
            <a:endParaRPr lang="en-IN" dirty="0"/>
          </a:p>
        </p:txBody>
      </p:sp>
      <p:sp>
        <p:nvSpPr>
          <p:cNvPr id="3" name="Content Placeholder 2"/>
          <p:cNvSpPr>
            <a:spLocks noGrp="1"/>
          </p:cNvSpPr>
          <p:nvPr>
            <p:ph idx="1"/>
          </p:nvPr>
        </p:nvSpPr>
        <p:spPr/>
        <p:txBody>
          <a:bodyPr/>
          <a:lstStyle/>
          <a:p>
            <a:r>
              <a:rPr lang="en-IN" dirty="0" smtClean="0"/>
              <a:t>Count</a:t>
            </a:r>
          </a:p>
          <a:p>
            <a:r>
              <a:rPr lang="en-IN" dirty="0" smtClean="0"/>
              <a:t>Min</a:t>
            </a:r>
          </a:p>
          <a:p>
            <a:r>
              <a:rPr lang="en-IN" dirty="0" smtClean="0"/>
              <a:t>Max</a:t>
            </a:r>
          </a:p>
          <a:p>
            <a:r>
              <a:rPr lang="en-IN" dirty="0" smtClean="0"/>
              <a:t>Distinct</a:t>
            </a:r>
          </a:p>
          <a:p>
            <a:r>
              <a:rPr lang="en-IN" dirty="0" smtClean="0"/>
              <a:t>Sum</a:t>
            </a:r>
          </a:p>
          <a:p>
            <a:r>
              <a:rPr lang="en-IN" dirty="0" err="1" smtClean="0"/>
              <a:t>Avg</a:t>
            </a:r>
            <a:endParaRPr lang="en-IN" dirty="0" smtClean="0"/>
          </a:p>
          <a:p>
            <a:pPr marL="68580" indent="0">
              <a:buNone/>
            </a:pPr>
            <a:endParaRPr lang="en-IN" dirty="0"/>
          </a:p>
        </p:txBody>
      </p:sp>
    </p:spTree>
    <p:extLst>
      <p:ext uri="{BB962C8B-B14F-4D97-AF65-F5344CB8AC3E}">
        <p14:creationId xmlns:p14="http://schemas.microsoft.com/office/powerpoint/2010/main" val="2652036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SQL GROUP BY Clause</a:t>
            </a:r>
            <a:br>
              <a:rPr lang="en-US" b="1" dirty="0"/>
            </a:br>
            <a:endParaRPr lang="en-IN" dirty="0"/>
          </a:p>
        </p:txBody>
      </p:sp>
      <p:sp>
        <p:nvSpPr>
          <p:cNvPr id="3" name="Content Placeholder 2"/>
          <p:cNvSpPr>
            <a:spLocks noGrp="1"/>
          </p:cNvSpPr>
          <p:nvPr>
            <p:ph idx="1"/>
          </p:nvPr>
        </p:nvSpPr>
        <p:spPr/>
        <p:txBody>
          <a:bodyPr/>
          <a:lstStyle/>
          <a:p>
            <a:r>
              <a:rPr lang="en-US" dirty="0" smtClean="0"/>
              <a:t>The </a:t>
            </a:r>
            <a:r>
              <a:rPr lang="en-US" dirty="0"/>
              <a:t>SQL GROUP BY Clause is used along with the group functions to retrieve data grouped according to one or more columns</a:t>
            </a:r>
            <a:r>
              <a:rPr lang="en-US" dirty="0" smtClean="0"/>
              <a:t>.</a:t>
            </a:r>
          </a:p>
          <a:p>
            <a:endParaRPr lang="en-US" dirty="0"/>
          </a:p>
          <a:p>
            <a:r>
              <a:rPr lang="en-US" dirty="0"/>
              <a:t>SELECT </a:t>
            </a:r>
            <a:r>
              <a:rPr lang="en-US" dirty="0" err="1" smtClean="0"/>
              <a:t>deptno</a:t>
            </a:r>
            <a:r>
              <a:rPr lang="en-US" dirty="0" smtClean="0"/>
              <a:t>, </a:t>
            </a:r>
            <a:r>
              <a:rPr lang="en-US" dirty="0"/>
              <a:t>SUM (salary) </a:t>
            </a:r>
            <a:br>
              <a:rPr lang="en-US" dirty="0"/>
            </a:br>
            <a:r>
              <a:rPr lang="en-US" dirty="0"/>
              <a:t>FROM employee </a:t>
            </a:r>
            <a:br>
              <a:rPr lang="en-US" dirty="0"/>
            </a:br>
            <a:r>
              <a:rPr lang="en-US" dirty="0"/>
              <a:t>GROUP BY </a:t>
            </a:r>
            <a:r>
              <a:rPr lang="en-US" dirty="0" err="1"/>
              <a:t>dept</a:t>
            </a:r>
            <a:r>
              <a:rPr lang="en-US" dirty="0"/>
              <a:t>;</a:t>
            </a:r>
          </a:p>
          <a:p>
            <a:endParaRPr lang="en-IN" dirty="0"/>
          </a:p>
        </p:txBody>
      </p:sp>
    </p:spTree>
    <p:extLst>
      <p:ext uri="{BB962C8B-B14F-4D97-AF65-F5344CB8AC3E}">
        <p14:creationId xmlns:p14="http://schemas.microsoft.com/office/powerpoint/2010/main" val="135222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SQL HAVING Clause</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US" dirty="0"/>
              <a:t>Having clause is used to filter data based on the group functions. This is similar to WHERE condition but is used with group functions. Group functions cannot be used in WHERE Clause but can be used in HAVING clause</a:t>
            </a:r>
            <a:r>
              <a:rPr lang="en-US" dirty="0" smtClean="0"/>
              <a:t>.</a:t>
            </a:r>
          </a:p>
          <a:p>
            <a:r>
              <a:rPr lang="en-US" dirty="0"/>
              <a:t>SELECT </a:t>
            </a:r>
            <a:r>
              <a:rPr lang="en-US" dirty="0" err="1"/>
              <a:t>dept</a:t>
            </a:r>
            <a:r>
              <a:rPr lang="en-US" dirty="0"/>
              <a:t>, SUM (salary) </a:t>
            </a:r>
            <a:br>
              <a:rPr lang="en-US" dirty="0"/>
            </a:br>
            <a:r>
              <a:rPr lang="en-US" dirty="0"/>
              <a:t>FROM employee </a:t>
            </a:r>
            <a:br>
              <a:rPr lang="en-US" dirty="0"/>
            </a:br>
            <a:r>
              <a:rPr lang="en-US" dirty="0"/>
              <a:t>GROUP BY </a:t>
            </a:r>
            <a:r>
              <a:rPr lang="en-US" dirty="0" err="1"/>
              <a:t>dept</a:t>
            </a:r>
            <a:r>
              <a:rPr lang="en-US" dirty="0"/>
              <a:t> </a:t>
            </a:r>
            <a:br>
              <a:rPr lang="en-US" dirty="0"/>
            </a:br>
            <a:r>
              <a:rPr lang="en-US" dirty="0"/>
              <a:t>HAVING SUM (salary) &gt; 25000 </a:t>
            </a:r>
            <a:endParaRPr lang="en-IN" dirty="0"/>
          </a:p>
        </p:txBody>
      </p:sp>
    </p:spTree>
    <p:extLst>
      <p:ext uri="{BB962C8B-B14F-4D97-AF65-F5344CB8AC3E}">
        <p14:creationId xmlns:p14="http://schemas.microsoft.com/office/powerpoint/2010/main" val="3846965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Built in Functions</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Single Row Functions:</a:t>
            </a:r>
            <a:r>
              <a:rPr lang="en-US" dirty="0"/>
              <a:t> Single row or Scalar functions return a value for every row that is processed in a query</a:t>
            </a:r>
            <a:r>
              <a:rPr lang="en-US" dirty="0" smtClean="0"/>
              <a:t>.</a:t>
            </a:r>
          </a:p>
          <a:p>
            <a:endParaRPr lang="en-US" dirty="0"/>
          </a:p>
          <a:p>
            <a:r>
              <a:rPr lang="en-US" b="1" dirty="0"/>
              <a:t>Group Functions: </a:t>
            </a:r>
            <a:r>
              <a:rPr lang="en-US" dirty="0"/>
              <a:t>These functions group the rows of data based on the values returned by the query. This is discussed in SQL GROUP Functions. The group functions are used to calculate aggregate values like total or average, which return just one total or one average value after processing a group of rows.</a:t>
            </a:r>
            <a:endParaRPr lang="en-IN" dirty="0"/>
          </a:p>
        </p:txBody>
      </p:sp>
    </p:spTree>
    <p:extLst>
      <p:ext uri="{BB962C8B-B14F-4D97-AF65-F5344CB8AC3E}">
        <p14:creationId xmlns:p14="http://schemas.microsoft.com/office/powerpoint/2010/main" val="3005619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 Row Functions</a:t>
            </a:r>
            <a:endParaRPr lang="en-IN" dirty="0"/>
          </a:p>
        </p:txBody>
      </p:sp>
      <p:sp>
        <p:nvSpPr>
          <p:cNvPr id="3" name="Content Placeholder 2"/>
          <p:cNvSpPr>
            <a:spLocks noGrp="1"/>
          </p:cNvSpPr>
          <p:nvPr>
            <p:ph idx="1"/>
          </p:nvPr>
        </p:nvSpPr>
        <p:spPr/>
        <p:txBody>
          <a:bodyPr>
            <a:normAutofit/>
          </a:bodyPr>
          <a:lstStyle/>
          <a:p>
            <a:pPr marL="68580" indent="0">
              <a:buNone/>
            </a:pPr>
            <a:r>
              <a:rPr lang="en-US" sz="3600" b="1" dirty="0"/>
              <a:t>1) Numeric Functions:</a:t>
            </a:r>
            <a:r>
              <a:rPr lang="en-US" sz="3600" dirty="0"/>
              <a:t> </a:t>
            </a:r>
            <a:endParaRPr lang="en-US" sz="3600" dirty="0" smtClean="0"/>
          </a:p>
          <a:p>
            <a:pPr marL="68580" indent="0">
              <a:buNone/>
            </a:pPr>
            <a:r>
              <a:rPr lang="en-US" sz="3600" b="1" dirty="0" smtClean="0"/>
              <a:t>2</a:t>
            </a:r>
            <a:r>
              <a:rPr lang="en-US" sz="3600" b="1" dirty="0"/>
              <a:t>) Character or Text </a:t>
            </a:r>
            <a:r>
              <a:rPr lang="en-US" sz="3600" b="1" dirty="0" smtClean="0"/>
              <a:t>Functions</a:t>
            </a:r>
          </a:p>
          <a:p>
            <a:pPr marL="68580" indent="0">
              <a:buNone/>
            </a:pPr>
            <a:r>
              <a:rPr lang="en-US" sz="3600" b="1" dirty="0" smtClean="0"/>
              <a:t>3</a:t>
            </a:r>
            <a:r>
              <a:rPr lang="en-US" sz="3600" b="1" dirty="0"/>
              <a:t>) Date Functions:</a:t>
            </a:r>
            <a:r>
              <a:rPr lang="en-US" sz="3600" dirty="0"/>
              <a:t> </a:t>
            </a:r>
            <a:endParaRPr lang="en-US" sz="3600" dirty="0" smtClean="0"/>
          </a:p>
          <a:p>
            <a:pPr marL="68580" indent="0">
              <a:buNone/>
            </a:pPr>
            <a:r>
              <a:rPr lang="en-US" sz="3600" b="1" dirty="0" smtClean="0"/>
              <a:t>4</a:t>
            </a:r>
            <a:r>
              <a:rPr lang="en-US" sz="3600" b="1" dirty="0"/>
              <a:t>) Conversion </a:t>
            </a:r>
            <a:r>
              <a:rPr lang="en-US" sz="3600" b="1" dirty="0" smtClean="0"/>
              <a:t>Functions</a:t>
            </a:r>
            <a:endParaRPr lang="en-IN" sz="3600" dirty="0"/>
          </a:p>
        </p:txBody>
      </p:sp>
    </p:spTree>
    <p:extLst>
      <p:ext uri="{BB962C8B-B14F-4D97-AF65-F5344CB8AC3E}">
        <p14:creationId xmlns:p14="http://schemas.microsoft.com/office/powerpoint/2010/main" val="3248954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024744" cy="1143000"/>
          </a:xfrm>
        </p:spPr>
        <p:txBody>
          <a:bodyPr/>
          <a:lstStyle/>
          <a:p>
            <a:r>
              <a:rPr lang="en-IN" dirty="0" smtClean="0"/>
              <a:t>Numeric Functions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257587380"/>
              </p:ext>
            </p:extLst>
          </p:nvPr>
        </p:nvGraphicFramePr>
        <p:xfrm>
          <a:off x="1115616" y="1268759"/>
          <a:ext cx="6840759" cy="4752531"/>
        </p:xfrm>
        <a:graphic>
          <a:graphicData uri="http://schemas.openxmlformats.org/drawingml/2006/table">
            <a:tbl>
              <a:tblPr/>
              <a:tblGrid>
                <a:gridCol w="1626993"/>
                <a:gridCol w="5213766"/>
              </a:tblGrid>
              <a:tr h="980742">
                <a:tc>
                  <a:txBody>
                    <a:bodyPr/>
                    <a:lstStyle/>
                    <a:p>
                      <a:r>
                        <a:rPr lang="en-IN" sz="1800" dirty="0"/>
                        <a:t>Function Name</a:t>
                      </a:r>
                    </a:p>
                  </a:txBody>
                  <a:tcPr marL="55688" marR="55688" marT="27844" marB="27844" anchor="ctr">
                    <a:lnL>
                      <a:noFill/>
                    </a:lnL>
                    <a:lnR>
                      <a:noFill/>
                    </a:lnR>
                    <a:lnT>
                      <a:noFill/>
                    </a:lnT>
                    <a:lnB>
                      <a:noFill/>
                    </a:lnB>
                    <a:solidFill>
                      <a:srgbClr val="4284B0"/>
                    </a:solidFill>
                  </a:tcPr>
                </a:tc>
                <a:tc>
                  <a:txBody>
                    <a:bodyPr/>
                    <a:lstStyle/>
                    <a:p>
                      <a:r>
                        <a:rPr lang="en-IN" sz="1800" dirty="0"/>
                        <a:t>Return Value</a:t>
                      </a:r>
                    </a:p>
                  </a:txBody>
                  <a:tcPr marL="55688" marR="55688" marT="27844" marB="27844" anchor="ctr">
                    <a:lnL>
                      <a:noFill/>
                    </a:lnL>
                    <a:lnR>
                      <a:noFill/>
                    </a:lnR>
                    <a:lnT>
                      <a:noFill/>
                    </a:lnT>
                    <a:lnB>
                      <a:noFill/>
                    </a:lnB>
                    <a:solidFill>
                      <a:srgbClr val="4284B0"/>
                    </a:solidFill>
                  </a:tcPr>
                </a:tc>
              </a:tr>
              <a:tr h="527973">
                <a:tc>
                  <a:txBody>
                    <a:bodyPr/>
                    <a:lstStyle/>
                    <a:p>
                      <a:r>
                        <a:rPr lang="en-IN" sz="1800"/>
                        <a:t>ABS (x)</a:t>
                      </a:r>
                    </a:p>
                  </a:txBody>
                  <a:tcPr marL="55688" marR="55688" marT="27844" marB="27844" anchor="ctr">
                    <a:lnL>
                      <a:noFill/>
                    </a:lnL>
                    <a:lnR>
                      <a:noFill/>
                    </a:lnR>
                    <a:lnT>
                      <a:noFill/>
                    </a:lnT>
                    <a:lnB>
                      <a:noFill/>
                    </a:lnB>
                    <a:solidFill>
                      <a:srgbClr val="CCCCCC"/>
                    </a:solidFill>
                  </a:tcPr>
                </a:tc>
                <a:tc>
                  <a:txBody>
                    <a:bodyPr/>
                    <a:lstStyle/>
                    <a:p>
                      <a:r>
                        <a:rPr lang="en-US" sz="1800"/>
                        <a:t>Absolute value of the number '</a:t>
                      </a:r>
                      <a:r>
                        <a:rPr lang="en-US" sz="1800" i="1"/>
                        <a:t>x</a:t>
                      </a:r>
                      <a:r>
                        <a:rPr lang="en-US" sz="1800"/>
                        <a:t>'</a:t>
                      </a:r>
                    </a:p>
                  </a:txBody>
                  <a:tcPr marL="55688" marR="55688" marT="27844" marB="27844" anchor="ctr">
                    <a:lnL>
                      <a:noFill/>
                    </a:lnL>
                    <a:lnR>
                      <a:noFill/>
                    </a:lnR>
                    <a:lnT>
                      <a:noFill/>
                    </a:lnT>
                    <a:lnB>
                      <a:noFill/>
                    </a:lnB>
                    <a:solidFill>
                      <a:srgbClr val="CCCCCC"/>
                    </a:solidFill>
                  </a:tcPr>
                </a:tc>
              </a:tr>
              <a:tr h="754358">
                <a:tc>
                  <a:txBody>
                    <a:bodyPr/>
                    <a:lstStyle/>
                    <a:p>
                      <a:r>
                        <a:rPr lang="en-IN" sz="1800"/>
                        <a:t>CEIL (x)</a:t>
                      </a:r>
                    </a:p>
                  </a:txBody>
                  <a:tcPr marL="55688" marR="55688" marT="27844" marB="27844" anchor="ctr">
                    <a:lnL>
                      <a:noFill/>
                    </a:lnL>
                    <a:lnR>
                      <a:noFill/>
                    </a:lnR>
                    <a:lnT>
                      <a:noFill/>
                    </a:lnT>
                    <a:lnB>
                      <a:noFill/>
                    </a:lnB>
                    <a:solidFill>
                      <a:srgbClr val="CCCCCC"/>
                    </a:solidFill>
                  </a:tcPr>
                </a:tc>
                <a:tc>
                  <a:txBody>
                    <a:bodyPr/>
                    <a:lstStyle/>
                    <a:p>
                      <a:r>
                        <a:rPr lang="en-US" sz="1800"/>
                        <a:t>Integer value that is Greater than or equal to the number '</a:t>
                      </a:r>
                      <a:r>
                        <a:rPr lang="en-US" sz="1800" i="1"/>
                        <a:t>x</a:t>
                      </a:r>
                      <a:r>
                        <a:rPr lang="en-US" sz="1800"/>
                        <a:t>'</a:t>
                      </a:r>
                    </a:p>
                  </a:txBody>
                  <a:tcPr marL="55688" marR="55688" marT="27844" marB="27844" anchor="ctr">
                    <a:lnL>
                      <a:noFill/>
                    </a:lnL>
                    <a:lnR>
                      <a:noFill/>
                    </a:lnR>
                    <a:lnT>
                      <a:noFill/>
                    </a:lnT>
                    <a:lnB>
                      <a:noFill/>
                    </a:lnB>
                    <a:solidFill>
                      <a:srgbClr val="CCCCCC"/>
                    </a:solidFill>
                  </a:tcPr>
                </a:tc>
              </a:tr>
              <a:tr h="754358">
                <a:tc>
                  <a:txBody>
                    <a:bodyPr/>
                    <a:lstStyle/>
                    <a:p>
                      <a:r>
                        <a:rPr lang="en-IN" sz="1800"/>
                        <a:t>FLOOR (x)</a:t>
                      </a:r>
                    </a:p>
                  </a:txBody>
                  <a:tcPr marL="55688" marR="55688" marT="27844" marB="27844" anchor="ctr">
                    <a:lnL>
                      <a:noFill/>
                    </a:lnL>
                    <a:lnR>
                      <a:noFill/>
                    </a:lnR>
                    <a:lnT>
                      <a:noFill/>
                    </a:lnT>
                    <a:lnB>
                      <a:noFill/>
                    </a:lnB>
                    <a:solidFill>
                      <a:srgbClr val="CCCCCC"/>
                    </a:solidFill>
                  </a:tcPr>
                </a:tc>
                <a:tc>
                  <a:txBody>
                    <a:bodyPr/>
                    <a:lstStyle/>
                    <a:p>
                      <a:r>
                        <a:rPr lang="en-US" sz="1800"/>
                        <a:t>Integer value that is Less than or equal to the number '</a:t>
                      </a:r>
                      <a:r>
                        <a:rPr lang="en-US" sz="1800" i="1"/>
                        <a:t>x</a:t>
                      </a:r>
                      <a:r>
                        <a:rPr lang="en-US" sz="1800"/>
                        <a:t>'</a:t>
                      </a:r>
                    </a:p>
                  </a:txBody>
                  <a:tcPr marL="55688" marR="55688" marT="27844" marB="27844" anchor="ctr">
                    <a:lnL>
                      <a:noFill/>
                    </a:lnL>
                    <a:lnR>
                      <a:noFill/>
                    </a:lnR>
                    <a:lnT>
                      <a:noFill/>
                    </a:lnT>
                    <a:lnB>
                      <a:noFill/>
                    </a:lnB>
                    <a:solidFill>
                      <a:srgbClr val="CCCCCC"/>
                    </a:solidFill>
                  </a:tcPr>
                </a:tc>
              </a:tr>
              <a:tr h="754358">
                <a:tc>
                  <a:txBody>
                    <a:bodyPr/>
                    <a:lstStyle/>
                    <a:p>
                      <a:r>
                        <a:rPr lang="en-IN" sz="1800"/>
                        <a:t>TRUNC (x, y)</a:t>
                      </a:r>
                    </a:p>
                  </a:txBody>
                  <a:tcPr marL="55688" marR="55688" marT="27844" marB="27844" anchor="ctr">
                    <a:lnL>
                      <a:noFill/>
                    </a:lnL>
                    <a:lnR>
                      <a:noFill/>
                    </a:lnR>
                    <a:lnT>
                      <a:noFill/>
                    </a:lnT>
                    <a:lnB>
                      <a:noFill/>
                    </a:lnB>
                    <a:solidFill>
                      <a:srgbClr val="CCCCCC"/>
                    </a:solidFill>
                  </a:tcPr>
                </a:tc>
                <a:tc>
                  <a:txBody>
                    <a:bodyPr/>
                    <a:lstStyle/>
                    <a:p>
                      <a:r>
                        <a:rPr lang="en-US" sz="1800"/>
                        <a:t>Truncates value of number '</a:t>
                      </a:r>
                      <a:r>
                        <a:rPr lang="en-US" sz="1800" i="1"/>
                        <a:t>x</a:t>
                      </a:r>
                      <a:r>
                        <a:rPr lang="en-US" sz="1800"/>
                        <a:t>' up to '</a:t>
                      </a:r>
                      <a:r>
                        <a:rPr lang="en-US" sz="1800" i="1"/>
                        <a:t>y</a:t>
                      </a:r>
                      <a:r>
                        <a:rPr lang="en-US" sz="1800"/>
                        <a:t>' decimal places</a:t>
                      </a:r>
                    </a:p>
                  </a:txBody>
                  <a:tcPr marL="55688" marR="55688" marT="27844" marB="27844" anchor="ctr">
                    <a:lnL>
                      <a:noFill/>
                    </a:lnL>
                    <a:lnR>
                      <a:noFill/>
                    </a:lnR>
                    <a:lnT>
                      <a:noFill/>
                    </a:lnT>
                    <a:lnB>
                      <a:noFill/>
                    </a:lnB>
                    <a:solidFill>
                      <a:srgbClr val="CCCCCC"/>
                    </a:solidFill>
                  </a:tcPr>
                </a:tc>
              </a:tr>
              <a:tr h="980742">
                <a:tc>
                  <a:txBody>
                    <a:bodyPr/>
                    <a:lstStyle/>
                    <a:p>
                      <a:r>
                        <a:rPr lang="en-IN" sz="1800"/>
                        <a:t>ROUND (x, y)</a:t>
                      </a:r>
                    </a:p>
                  </a:txBody>
                  <a:tcPr marL="55688" marR="55688" marT="27844" marB="27844" anchor="ctr">
                    <a:lnL>
                      <a:noFill/>
                    </a:lnL>
                    <a:lnR>
                      <a:noFill/>
                    </a:lnR>
                    <a:lnT>
                      <a:noFill/>
                    </a:lnT>
                    <a:lnB>
                      <a:noFill/>
                    </a:lnB>
                    <a:solidFill>
                      <a:srgbClr val="CCCCCC"/>
                    </a:solidFill>
                  </a:tcPr>
                </a:tc>
                <a:tc>
                  <a:txBody>
                    <a:bodyPr/>
                    <a:lstStyle/>
                    <a:p>
                      <a:r>
                        <a:rPr lang="en-US" sz="1800" dirty="0"/>
                        <a:t>Rounded off value of the number '</a:t>
                      </a:r>
                      <a:r>
                        <a:rPr lang="en-US" sz="1800" i="1" dirty="0"/>
                        <a:t>x</a:t>
                      </a:r>
                      <a:r>
                        <a:rPr lang="en-US" sz="1800" dirty="0"/>
                        <a:t>' up to the number '</a:t>
                      </a:r>
                      <a:r>
                        <a:rPr lang="en-US" sz="1800" i="1" dirty="0"/>
                        <a:t>y</a:t>
                      </a:r>
                      <a:r>
                        <a:rPr lang="en-US" sz="1800" dirty="0"/>
                        <a:t>' decimal places</a:t>
                      </a:r>
                    </a:p>
                  </a:txBody>
                  <a:tcPr marL="55688" marR="55688" marT="27844" marB="27844" anchor="ctr">
                    <a:lnL>
                      <a:noFill/>
                    </a:lnL>
                    <a:lnR>
                      <a:noFill/>
                    </a:lnR>
                    <a:lnT>
                      <a:noFill/>
                    </a:lnT>
                    <a:lnB>
                      <a:noFill/>
                    </a:lnB>
                    <a:solidFill>
                      <a:srgbClr val="CCCCCC"/>
                    </a:solidFill>
                  </a:tcPr>
                </a:tc>
              </a:tr>
            </a:tbl>
          </a:graphicData>
        </a:graphic>
      </p:graphicFrame>
    </p:spTree>
    <p:extLst>
      <p:ext uri="{BB962C8B-B14F-4D97-AF65-F5344CB8AC3E}">
        <p14:creationId xmlns:p14="http://schemas.microsoft.com/office/powerpoint/2010/main" val="100011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024744" cy="1143000"/>
          </a:xfrm>
        </p:spPr>
        <p:txBody>
          <a:bodyPr/>
          <a:lstStyle/>
          <a:p>
            <a:r>
              <a:rPr lang="en-IN" dirty="0" smtClean="0"/>
              <a:t>Character Functions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70087793"/>
              </p:ext>
            </p:extLst>
          </p:nvPr>
        </p:nvGraphicFramePr>
        <p:xfrm>
          <a:off x="899592" y="1484783"/>
          <a:ext cx="7632848" cy="4104455"/>
        </p:xfrm>
        <a:graphic>
          <a:graphicData uri="http://schemas.openxmlformats.org/drawingml/2006/table">
            <a:tbl>
              <a:tblPr/>
              <a:tblGrid>
                <a:gridCol w="3045017"/>
                <a:gridCol w="4587831"/>
              </a:tblGrid>
              <a:tr h="367955">
                <a:tc>
                  <a:txBody>
                    <a:bodyPr/>
                    <a:lstStyle/>
                    <a:p>
                      <a:r>
                        <a:rPr lang="en-IN" sz="1800" b="1"/>
                        <a:t>Function Name</a:t>
                      </a:r>
                      <a:endParaRPr lang="en-IN" sz="1800"/>
                    </a:p>
                  </a:txBody>
                  <a:tcPr marL="44979" marR="44979" marT="22490" marB="22490" anchor="ctr">
                    <a:lnL>
                      <a:noFill/>
                    </a:lnL>
                    <a:lnR>
                      <a:noFill/>
                    </a:lnR>
                    <a:lnT>
                      <a:noFill/>
                    </a:lnT>
                    <a:lnB>
                      <a:noFill/>
                    </a:lnB>
                    <a:solidFill>
                      <a:srgbClr val="4284B0"/>
                    </a:solidFill>
                  </a:tcPr>
                </a:tc>
                <a:tc>
                  <a:txBody>
                    <a:bodyPr/>
                    <a:lstStyle/>
                    <a:p>
                      <a:r>
                        <a:rPr lang="en-IN" sz="1800" b="1"/>
                        <a:t>Return Value</a:t>
                      </a:r>
                      <a:endParaRPr lang="en-IN" sz="1800"/>
                    </a:p>
                  </a:txBody>
                  <a:tcPr marL="44979" marR="44979" marT="22490" marB="22490" anchor="ctr">
                    <a:lnL>
                      <a:noFill/>
                    </a:lnL>
                    <a:lnR>
                      <a:noFill/>
                    </a:lnR>
                    <a:lnT>
                      <a:noFill/>
                    </a:lnT>
                    <a:lnB>
                      <a:noFill/>
                    </a:lnB>
                    <a:solidFill>
                      <a:srgbClr val="4284B0"/>
                    </a:solidFill>
                  </a:tcPr>
                </a:tc>
              </a:tr>
              <a:tr h="684076">
                <a:tc>
                  <a:txBody>
                    <a:bodyPr/>
                    <a:lstStyle/>
                    <a:p>
                      <a:r>
                        <a:rPr lang="en-IN" sz="1800" dirty="0"/>
                        <a:t>LOWER (</a:t>
                      </a:r>
                      <a:r>
                        <a:rPr lang="en-IN" sz="1800" dirty="0" err="1"/>
                        <a:t>string_value</a:t>
                      </a:r>
                      <a:r>
                        <a:rPr lang="en-IN" sz="1800" dirty="0"/>
                        <a:t>)</a:t>
                      </a:r>
                    </a:p>
                  </a:txBody>
                  <a:tcPr marL="44979" marR="44979" marT="22490" marB="22490" anchor="ctr">
                    <a:lnL>
                      <a:noFill/>
                    </a:lnL>
                    <a:lnR>
                      <a:noFill/>
                    </a:lnR>
                    <a:lnT>
                      <a:noFill/>
                    </a:lnT>
                    <a:lnB>
                      <a:noFill/>
                    </a:lnB>
                    <a:solidFill>
                      <a:srgbClr val="CCCCCC"/>
                    </a:solidFill>
                  </a:tcPr>
                </a:tc>
                <a:tc>
                  <a:txBody>
                    <a:bodyPr/>
                    <a:lstStyle/>
                    <a:p>
                      <a:r>
                        <a:rPr lang="en-US" sz="1800"/>
                        <a:t>All the letters in </a:t>
                      </a:r>
                      <a:r>
                        <a:rPr lang="en-US" sz="1800" i="1"/>
                        <a:t>'string_value'</a:t>
                      </a:r>
                      <a:r>
                        <a:rPr lang="en-US" sz="1800"/>
                        <a:t> is converted to lowercase.</a:t>
                      </a:r>
                    </a:p>
                  </a:txBody>
                  <a:tcPr marL="44979" marR="44979" marT="22490" marB="22490" anchor="ctr">
                    <a:lnL>
                      <a:noFill/>
                    </a:lnL>
                    <a:lnR>
                      <a:noFill/>
                    </a:lnR>
                    <a:lnT>
                      <a:noFill/>
                    </a:lnT>
                    <a:lnB>
                      <a:noFill/>
                    </a:lnB>
                    <a:solidFill>
                      <a:srgbClr val="CCCCCC"/>
                    </a:solidFill>
                  </a:tcPr>
                </a:tc>
              </a:tr>
              <a:tr h="684076">
                <a:tc>
                  <a:txBody>
                    <a:bodyPr/>
                    <a:lstStyle/>
                    <a:p>
                      <a:r>
                        <a:rPr lang="en-IN" sz="1800"/>
                        <a:t>UPPER (string_value)</a:t>
                      </a:r>
                    </a:p>
                  </a:txBody>
                  <a:tcPr marL="44979" marR="44979" marT="22490" marB="22490" anchor="ctr">
                    <a:lnL>
                      <a:noFill/>
                    </a:lnL>
                    <a:lnR>
                      <a:noFill/>
                    </a:lnR>
                    <a:lnT>
                      <a:noFill/>
                    </a:lnT>
                    <a:lnB>
                      <a:noFill/>
                    </a:lnB>
                    <a:solidFill>
                      <a:srgbClr val="CCCCCC"/>
                    </a:solidFill>
                  </a:tcPr>
                </a:tc>
                <a:tc>
                  <a:txBody>
                    <a:bodyPr/>
                    <a:lstStyle/>
                    <a:p>
                      <a:r>
                        <a:rPr lang="en-US" sz="1800"/>
                        <a:t>All the letters in </a:t>
                      </a:r>
                      <a:r>
                        <a:rPr lang="en-US" sz="1800" i="1"/>
                        <a:t>'string_value'</a:t>
                      </a:r>
                      <a:r>
                        <a:rPr lang="en-US" sz="1800"/>
                        <a:t> is converted to uppercase.</a:t>
                      </a:r>
                    </a:p>
                  </a:txBody>
                  <a:tcPr marL="44979" marR="44979" marT="22490" marB="22490" anchor="ctr">
                    <a:lnL>
                      <a:noFill/>
                    </a:lnL>
                    <a:lnR>
                      <a:noFill/>
                    </a:lnR>
                    <a:lnT>
                      <a:noFill/>
                    </a:lnT>
                    <a:lnB>
                      <a:noFill/>
                    </a:lnB>
                    <a:solidFill>
                      <a:srgbClr val="CCCCCC"/>
                    </a:solidFill>
                  </a:tcPr>
                </a:tc>
              </a:tr>
              <a:tr h="684076">
                <a:tc>
                  <a:txBody>
                    <a:bodyPr/>
                    <a:lstStyle/>
                    <a:p>
                      <a:r>
                        <a:rPr lang="en-IN" sz="1800"/>
                        <a:t>INITCAP (string_value) </a:t>
                      </a:r>
                    </a:p>
                  </a:txBody>
                  <a:tcPr marL="44979" marR="44979" marT="22490" marB="22490" anchor="ctr">
                    <a:lnL>
                      <a:noFill/>
                    </a:lnL>
                    <a:lnR>
                      <a:noFill/>
                    </a:lnR>
                    <a:lnT>
                      <a:noFill/>
                    </a:lnT>
                    <a:lnB>
                      <a:noFill/>
                    </a:lnB>
                    <a:solidFill>
                      <a:srgbClr val="CCCCCC"/>
                    </a:solidFill>
                  </a:tcPr>
                </a:tc>
                <a:tc>
                  <a:txBody>
                    <a:bodyPr/>
                    <a:lstStyle/>
                    <a:p>
                      <a:r>
                        <a:rPr lang="en-US" sz="1800"/>
                        <a:t>All the letters in </a:t>
                      </a:r>
                      <a:r>
                        <a:rPr lang="en-US" sz="1800" i="1"/>
                        <a:t>'string_value'</a:t>
                      </a:r>
                      <a:r>
                        <a:rPr lang="en-US" sz="1800"/>
                        <a:t> is converted to mixed case.</a:t>
                      </a:r>
                    </a:p>
                  </a:txBody>
                  <a:tcPr marL="44979" marR="44979" marT="22490" marB="22490" anchor="ctr">
                    <a:lnL>
                      <a:noFill/>
                    </a:lnL>
                    <a:lnR>
                      <a:noFill/>
                    </a:lnR>
                    <a:lnT>
                      <a:noFill/>
                    </a:lnT>
                    <a:lnB>
                      <a:noFill/>
                    </a:lnB>
                    <a:solidFill>
                      <a:srgbClr val="CCCCCC"/>
                    </a:solidFill>
                  </a:tcPr>
                </a:tc>
              </a:tr>
              <a:tr h="842136">
                <a:tc>
                  <a:txBody>
                    <a:bodyPr/>
                    <a:lstStyle/>
                    <a:p>
                      <a:r>
                        <a:rPr lang="en-IN" sz="1800"/>
                        <a:t>LTRIM (string_value, trim_text) </a:t>
                      </a:r>
                    </a:p>
                  </a:txBody>
                  <a:tcPr marL="44979" marR="44979" marT="22490" marB="22490" anchor="ctr">
                    <a:lnL>
                      <a:noFill/>
                    </a:lnL>
                    <a:lnR>
                      <a:noFill/>
                    </a:lnR>
                    <a:lnT>
                      <a:noFill/>
                    </a:lnT>
                    <a:lnB>
                      <a:noFill/>
                    </a:lnB>
                    <a:solidFill>
                      <a:srgbClr val="CCCCCC"/>
                    </a:solidFill>
                  </a:tcPr>
                </a:tc>
                <a:tc>
                  <a:txBody>
                    <a:bodyPr/>
                    <a:lstStyle/>
                    <a:p>
                      <a:r>
                        <a:rPr lang="en-US" sz="1800"/>
                        <a:t>All occurrences of </a:t>
                      </a:r>
                      <a:r>
                        <a:rPr lang="en-US" sz="1800" i="1"/>
                        <a:t>'trim_text'</a:t>
                      </a:r>
                      <a:r>
                        <a:rPr lang="en-US" sz="1800"/>
                        <a:t> is removed from the left of </a:t>
                      </a:r>
                      <a:r>
                        <a:rPr lang="en-US" sz="1800" i="1"/>
                        <a:t>'string_value'</a:t>
                      </a:r>
                      <a:r>
                        <a:rPr lang="en-US" sz="1800"/>
                        <a:t>. </a:t>
                      </a:r>
                    </a:p>
                  </a:txBody>
                  <a:tcPr marL="44979" marR="44979" marT="22490" marB="22490" anchor="ctr">
                    <a:lnL>
                      <a:noFill/>
                    </a:lnL>
                    <a:lnR>
                      <a:noFill/>
                    </a:lnR>
                    <a:lnT>
                      <a:noFill/>
                    </a:lnT>
                    <a:lnB>
                      <a:noFill/>
                    </a:lnB>
                    <a:solidFill>
                      <a:srgbClr val="CCCCCC"/>
                    </a:solidFill>
                  </a:tcPr>
                </a:tc>
              </a:tr>
              <a:tr h="842136">
                <a:tc>
                  <a:txBody>
                    <a:bodyPr/>
                    <a:lstStyle/>
                    <a:p>
                      <a:r>
                        <a:rPr lang="en-IN" sz="1800"/>
                        <a:t>RTRIM (string_value, trim_text) </a:t>
                      </a:r>
                    </a:p>
                  </a:txBody>
                  <a:tcPr marL="44979" marR="44979" marT="22490" marB="22490" anchor="ctr">
                    <a:lnL>
                      <a:noFill/>
                    </a:lnL>
                    <a:lnR>
                      <a:noFill/>
                    </a:lnR>
                    <a:lnT>
                      <a:noFill/>
                    </a:lnT>
                    <a:lnB>
                      <a:noFill/>
                    </a:lnB>
                    <a:solidFill>
                      <a:srgbClr val="CCCCCC"/>
                    </a:solidFill>
                  </a:tcPr>
                </a:tc>
                <a:tc>
                  <a:txBody>
                    <a:bodyPr/>
                    <a:lstStyle/>
                    <a:p>
                      <a:r>
                        <a:rPr lang="en-US" sz="1800" dirty="0"/>
                        <a:t>All occurrences of </a:t>
                      </a:r>
                      <a:r>
                        <a:rPr lang="en-US" sz="1800" i="1" dirty="0"/>
                        <a:t>'</a:t>
                      </a:r>
                      <a:r>
                        <a:rPr lang="en-US" sz="1800" i="1" dirty="0" err="1"/>
                        <a:t>trim_text</a:t>
                      </a:r>
                      <a:r>
                        <a:rPr lang="en-US" sz="1800" i="1" dirty="0"/>
                        <a:t>'</a:t>
                      </a:r>
                      <a:r>
                        <a:rPr lang="en-US" sz="1800" dirty="0"/>
                        <a:t> is removed from the right of </a:t>
                      </a:r>
                      <a:r>
                        <a:rPr lang="en-US" sz="1800" i="1" dirty="0"/>
                        <a:t>'</a:t>
                      </a:r>
                      <a:r>
                        <a:rPr lang="en-US" sz="1800" i="1" dirty="0" err="1"/>
                        <a:t>string_value</a:t>
                      </a:r>
                      <a:r>
                        <a:rPr lang="en-US" sz="1800" i="1" dirty="0"/>
                        <a:t>'</a:t>
                      </a:r>
                      <a:r>
                        <a:rPr lang="en-US" sz="1800" dirty="0"/>
                        <a:t> . </a:t>
                      </a:r>
                    </a:p>
                  </a:txBody>
                  <a:tcPr marL="44979" marR="44979" marT="22490" marB="22490" anchor="ctr">
                    <a:lnL>
                      <a:noFill/>
                    </a:lnL>
                    <a:lnR>
                      <a:noFill/>
                    </a:lnR>
                    <a:lnT>
                      <a:noFill/>
                    </a:lnT>
                    <a:lnB>
                      <a:noFill/>
                    </a:lnB>
                    <a:solidFill>
                      <a:srgbClr val="CCCCCC"/>
                    </a:solidFill>
                  </a:tcPr>
                </a:tc>
              </a:tr>
            </a:tbl>
          </a:graphicData>
        </a:graphic>
      </p:graphicFrame>
    </p:spTree>
    <p:extLst>
      <p:ext uri="{BB962C8B-B14F-4D97-AF65-F5344CB8AC3E}">
        <p14:creationId xmlns:p14="http://schemas.microsoft.com/office/powerpoint/2010/main" val="3538417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024744" cy="1143000"/>
          </a:xfrm>
        </p:spPr>
        <p:txBody>
          <a:bodyPr/>
          <a:lstStyle/>
          <a:p>
            <a:r>
              <a:rPr lang="en-IN" dirty="0" smtClean="0"/>
              <a:t>Character Functions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583478978"/>
              </p:ext>
            </p:extLst>
          </p:nvPr>
        </p:nvGraphicFramePr>
        <p:xfrm>
          <a:off x="899589" y="1484784"/>
          <a:ext cx="7488834" cy="4921410"/>
        </p:xfrm>
        <a:graphic>
          <a:graphicData uri="http://schemas.openxmlformats.org/drawingml/2006/table">
            <a:tbl>
              <a:tblPr/>
              <a:tblGrid>
                <a:gridCol w="3744417"/>
                <a:gridCol w="3744417"/>
              </a:tblGrid>
              <a:tr h="1022986">
                <a:tc>
                  <a:txBody>
                    <a:bodyPr/>
                    <a:lstStyle/>
                    <a:p>
                      <a:r>
                        <a:rPr lang="en-IN" sz="1800"/>
                        <a:t>TRIM (trim_text FROM string_value) </a:t>
                      </a:r>
                    </a:p>
                  </a:txBody>
                  <a:tcPr marL="51594" marR="51594" marT="25797" marB="25797" anchor="ctr">
                    <a:lnL>
                      <a:noFill/>
                    </a:lnL>
                    <a:lnR>
                      <a:noFill/>
                    </a:lnR>
                    <a:lnT>
                      <a:noFill/>
                    </a:lnT>
                    <a:lnB>
                      <a:noFill/>
                    </a:lnB>
                    <a:solidFill>
                      <a:srgbClr val="CCCCCC"/>
                    </a:solidFill>
                  </a:tcPr>
                </a:tc>
                <a:tc>
                  <a:txBody>
                    <a:bodyPr/>
                    <a:lstStyle/>
                    <a:p>
                      <a:r>
                        <a:rPr lang="en-US" sz="1800"/>
                        <a:t>All occurrences of </a:t>
                      </a:r>
                      <a:r>
                        <a:rPr lang="en-US" sz="1800" i="1"/>
                        <a:t>'trim_text'</a:t>
                      </a:r>
                      <a:r>
                        <a:rPr lang="en-US" sz="1800"/>
                        <a:t> from the left and right of </a:t>
                      </a:r>
                      <a:r>
                        <a:rPr lang="en-US" sz="1800" i="1"/>
                        <a:t>'string_value'</a:t>
                      </a:r>
                      <a:r>
                        <a:rPr lang="en-US" sz="1800"/>
                        <a:t> , </a:t>
                      </a:r>
                      <a:r>
                        <a:rPr lang="en-US" sz="1800" i="1"/>
                        <a:t>'trim_text'</a:t>
                      </a:r>
                      <a:r>
                        <a:rPr lang="en-US" sz="1800"/>
                        <a:t> can also be only one character long . </a:t>
                      </a:r>
                    </a:p>
                  </a:txBody>
                  <a:tcPr marL="51594" marR="51594" marT="25797" marB="25797" anchor="ctr">
                    <a:lnL>
                      <a:noFill/>
                    </a:lnL>
                    <a:lnR>
                      <a:noFill/>
                    </a:lnR>
                    <a:lnT>
                      <a:noFill/>
                    </a:lnT>
                    <a:lnB>
                      <a:noFill/>
                    </a:lnB>
                    <a:solidFill>
                      <a:srgbClr val="CCCCCC"/>
                    </a:solidFill>
                  </a:tcPr>
                </a:tc>
              </a:tr>
              <a:tr h="831177">
                <a:tc>
                  <a:txBody>
                    <a:bodyPr/>
                    <a:lstStyle/>
                    <a:p>
                      <a:r>
                        <a:rPr lang="en-IN" sz="1800" dirty="0"/>
                        <a:t>SUBSTR (</a:t>
                      </a:r>
                      <a:r>
                        <a:rPr lang="en-IN" sz="1800" dirty="0" err="1"/>
                        <a:t>string_value</a:t>
                      </a:r>
                      <a:r>
                        <a:rPr lang="en-IN" sz="1800" dirty="0"/>
                        <a:t>, m, n) </a:t>
                      </a:r>
                    </a:p>
                  </a:txBody>
                  <a:tcPr marL="51594" marR="51594" marT="25797" marB="25797" anchor="ctr">
                    <a:lnL>
                      <a:noFill/>
                    </a:lnL>
                    <a:lnR>
                      <a:noFill/>
                    </a:lnR>
                    <a:lnT>
                      <a:noFill/>
                    </a:lnT>
                    <a:lnB>
                      <a:noFill/>
                    </a:lnB>
                    <a:solidFill>
                      <a:srgbClr val="CCCCCC"/>
                    </a:solidFill>
                  </a:tcPr>
                </a:tc>
                <a:tc>
                  <a:txBody>
                    <a:bodyPr/>
                    <a:lstStyle/>
                    <a:p>
                      <a:r>
                        <a:rPr lang="en-US" sz="1800"/>
                        <a:t>Returns </a:t>
                      </a:r>
                      <a:r>
                        <a:rPr lang="en-US" sz="1800" i="1"/>
                        <a:t>'n'</a:t>
                      </a:r>
                      <a:r>
                        <a:rPr lang="en-US" sz="1800"/>
                        <a:t> number of characters from </a:t>
                      </a:r>
                      <a:r>
                        <a:rPr lang="en-US" sz="1800" i="1"/>
                        <a:t>'string_value'</a:t>
                      </a:r>
                      <a:r>
                        <a:rPr lang="en-US" sz="1800"/>
                        <a:t> starting from the '</a:t>
                      </a:r>
                      <a:r>
                        <a:rPr lang="en-US" sz="1800" i="1"/>
                        <a:t>m'</a:t>
                      </a:r>
                      <a:r>
                        <a:rPr lang="en-US" sz="1800"/>
                        <a:t> position. </a:t>
                      </a:r>
                    </a:p>
                  </a:txBody>
                  <a:tcPr marL="51594" marR="51594" marT="25797" marB="25797" anchor="ctr">
                    <a:lnL>
                      <a:noFill/>
                    </a:lnL>
                    <a:lnR>
                      <a:noFill/>
                    </a:lnR>
                    <a:lnT>
                      <a:noFill/>
                    </a:lnT>
                    <a:lnB>
                      <a:noFill/>
                    </a:lnB>
                    <a:solidFill>
                      <a:srgbClr val="CCCCCC"/>
                    </a:solidFill>
                  </a:tcPr>
                </a:tc>
              </a:tr>
              <a:tr h="447556">
                <a:tc>
                  <a:txBody>
                    <a:bodyPr/>
                    <a:lstStyle/>
                    <a:p>
                      <a:r>
                        <a:rPr lang="en-IN" sz="1800"/>
                        <a:t>LENGTH (string_value) </a:t>
                      </a:r>
                    </a:p>
                  </a:txBody>
                  <a:tcPr marL="51594" marR="51594" marT="25797" marB="25797" anchor="ctr">
                    <a:lnL>
                      <a:noFill/>
                    </a:lnL>
                    <a:lnR>
                      <a:noFill/>
                    </a:lnR>
                    <a:lnT>
                      <a:noFill/>
                    </a:lnT>
                    <a:lnB>
                      <a:noFill/>
                    </a:lnB>
                    <a:solidFill>
                      <a:srgbClr val="CCCCCC"/>
                    </a:solidFill>
                  </a:tcPr>
                </a:tc>
                <a:tc>
                  <a:txBody>
                    <a:bodyPr/>
                    <a:lstStyle/>
                    <a:p>
                      <a:r>
                        <a:rPr lang="en-US" sz="1800"/>
                        <a:t>Number of characters in </a:t>
                      </a:r>
                      <a:r>
                        <a:rPr lang="en-US" sz="1800" i="1"/>
                        <a:t>'string_value'</a:t>
                      </a:r>
                      <a:r>
                        <a:rPr lang="en-US" sz="1800"/>
                        <a:t> in returned. </a:t>
                      </a:r>
                    </a:p>
                  </a:txBody>
                  <a:tcPr marL="51594" marR="51594" marT="25797" marB="25797" anchor="ctr">
                    <a:lnL>
                      <a:noFill/>
                    </a:lnL>
                    <a:lnR>
                      <a:noFill/>
                    </a:lnR>
                    <a:lnT>
                      <a:noFill/>
                    </a:lnT>
                    <a:lnB>
                      <a:noFill/>
                    </a:lnB>
                    <a:solidFill>
                      <a:srgbClr val="CCCCCC"/>
                    </a:solidFill>
                  </a:tcPr>
                </a:tc>
              </a:tr>
              <a:tr h="1022986">
                <a:tc>
                  <a:txBody>
                    <a:bodyPr/>
                    <a:lstStyle/>
                    <a:p>
                      <a:r>
                        <a:rPr lang="en-IN" sz="1800"/>
                        <a:t>LPAD (string_value, n, pad_value) </a:t>
                      </a:r>
                    </a:p>
                  </a:txBody>
                  <a:tcPr marL="51594" marR="51594" marT="25797" marB="25797" anchor="ctr">
                    <a:lnL>
                      <a:noFill/>
                    </a:lnL>
                    <a:lnR>
                      <a:noFill/>
                    </a:lnR>
                    <a:lnT>
                      <a:noFill/>
                    </a:lnT>
                    <a:lnB>
                      <a:noFill/>
                    </a:lnB>
                    <a:solidFill>
                      <a:srgbClr val="CCCCCC"/>
                    </a:solidFill>
                  </a:tcPr>
                </a:tc>
                <a:tc>
                  <a:txBody>
                    <a:bodyPr/>
                    <a:lstStyle/>
                    <a:p>
                      <a:r>
                        <a:rPr lang="en-US" sz="1800"/>
                        <a:t>Returns '</a:t>
                      </a:r>
                      <a:r>
                        <a:rPr lang="en-US" sz="1800" i="1"/>
                        <a:t>string_value'</a:t>
                      </a:r>
                      <a:r>
                        <a:rPr lang="en-US" sz="1800"/>
                        <a:t> left-padded with </a:t>
                      </a:r>
                      <a:r>
                        <a:rPr lang="en-US" sz="1800" i="1"/>
                        <a:t>'pad_value'</a:t>
                      </a:r>
                      <a:r>
                        <a:rPr lang="en-US" sz="1800"/>
                        <a:t> . The length of the whole string will be of </a:t>
                      </a:r>
                      <a:r>
                        <a:rPr lang="en-US" sz="1800" i="1"/>
                        <a:t>'n' </a:t>
                      </a:r>
                      <a:r>
                        <a:rPr lang="en-US" sz="1800"/>
                        <a:t>characters. </a:t>
                      </a:r>
                    </a:p>
                  </a:txBody>
                  <a:tcPr marL="51594" marR="51594" marT="25797" marB="25797" anchor="ctr">
                    <a:lnL>
                      <a:noFill/>
                    </a:lnL>
                    <a:lnR>
                      <a:noFill/>
                    </a:lnR>
                    <a:lnT>
                      <a:noFill/>
                    </a:lnT>
                    <a:lnB>
                      <a:noFill/>
                    </a:lnB>
                    <a:solidFill>
                      <a:srgbClr val="CCCCCC"/>
                    </a:solidFill>
                  </a:tcPr>
                </a:tc>
              </a:tr>
              <a:tr h="1022986">
                <a:tc>
                  <a:txBody>
                    <a:bodyPr/>
                    <a:lstStyle/>
                    <a:p>
                      <a:r>
                        <a:rPr lang="en-IN" sz="1800"/>
                        <a:t>RPAD (string_value, n, pad_value) </a:t>
                      </a:r>
                    </a:p>
                  </a:txBody>
                  <a:tcPr marL="51594" marR="51594" marT="25797" marB="25797" anchor="ctr">
                    <a:lnL>
                      <a:noFill/>
                    </a:lnL>
                    <a:lnR>
                      <a:noFill/>
                    </a:lnR>
                    <a:lnT>
                      <a:noFill/>
                    </a:lnT>
                    <a:lnB>
                      <a:noFill/>
                    </a:lnB>
                    <a:solidFill>
                      <a:srgbClr val="CCCCCC"/>
                    </a:solidFill>
                  </a:tcPr>
                </a:tc>
                <a:tc>
                  <a:txBody>
                    <a:bodyPr/>
                    <a:lstStyle/>
                    <a:p>
                      <a:r>
                        <a:rPr lang="en-US" sz="1800" dirty="0"/>
                        <a:t>Returns '</a:t>
                      </a:r>
                      <a:r>
                        <a:rPr lang="en-US" sz="1800" i="1" dirty="0" err="1"/>
                        <a:t>string_value</a:t>
                      </a:r>
                      <a:r>
                        <a:rPr lang="en-US" sz="1800" i="1" dirty="0"/>
                        <a:t>'</a:t>
                      </a:r>
                      <a:r>
                        <a:rPr lang="en-US" sz="1800" dirty="0"/>
                        <a:t> right-padded with </a:t>
                      </a:r>
                      <a:r>
                        <a:rPr lang="en-US" sz="1800" i="1" dirty="0"/>
                        <a:t>'</a:t>
                      </a:r>
                      <a:r>
                        <a:rPr lang="en-US" sz="1800" i="1" dirty="0" err="1"/>
                        <a:t>pad_value</a:t>
                      </a:r>
                      <a:r>
                        <a:rPr lang="en-US" sz="1800" i="1" dirty="0"/>
                        <a:t>'</a:t>
                      </a:r>
                      <a:r>
                        <a:rPr lang="en-US" sz="1800" dirty="0"/>
                        <a:t> . The length of the whole string will be of </a:t>
                      </a:r>
                      <a:r>
                        <a:rPr lang="en-US" sz="1800" i="1" dirty="0"/>
                        <a:t>'n' </a:t>
                      </a:r>
                      <a:r>
                        <a:rPr lang="en-US" sz="1800" dirty="0"/>
                        <a:t>characters.</a:t>
                      </a:r>
                    </a:p>
                  </a:txBody>
                  <a:tcPr marL="51594" marR="51594" marT="25797" marB="25797" anchor="ctr">
                    <a:lnL>
                      <a:noFill/>
                    </a:lnL>
                    <a:lnR>
                      <a:noFill/>
                    </a:lnR>
                    <a:lnT>
                      <a:noFill/>
                    </a:lnT>
                    <a:lnB>
                      <a:noFill/>
                    </a:lnB>
                    <a:solidFill>
                      <a:srgbClr val="CCCCCC"/>
                    </a:solidFill>
                  </a:tcPr>
                </a:tc>
              </a:tr>
            </a:tbl>
          </a:graphicData>
        </a:graphic>
      </p:graphicFrame>
    </p:spTree>
    <p:extLst>
      <p:ext uri="{BB962C8B-B14F-4D97-AF65-F5344CB8AC3E}">
        <p14:creationId xmlns:p14="http://schemas.microsoft.com/office/powerpoint/2010/main" val="3432425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024744" cy="1143000"/>
          </a:xfrm>
        </p:spPr>
        <p:txBody>
          <a:bodyPr/>
          <a:lstStyle/>
          <a:p>
            <a:r>
              <a:rPr lang="en-IN" dirty="0" smtClean="0"/>
              <a:t>Date Functions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928154067"/>
              </p:ext>
            </p:extLst>
          </p:nvPr>
        </p:nvGraphicFramePr>
        <p:xfrm>
          <a:off x="827584" y="1556791"/>
          <a:ext cx="7272808" cy="4752529"/>
        </p:xfrm>
        <a:graphic>
          <a:graphicData uri="http://schemas.openxmlformats.org/drawingml/2006/table">
            <a:tbl>
              <a:tblPr/>
              <a:tblGrid>
                <a:gridCol w="2850156"/>
                <a:gridCol w="4422652"/>
              </a:tblGrid>
              <a:tr h="350187">
                <a:tc>
                  <a:txBody>
                    <a:bodyPr/>
                    <a:lstStyle/>
                    <a:p>
                      <a:r>
                        <a:rPr lang="en-IN" sz="1800" b="1"/>
                        <a:t>Function Name</a:t>
                      </a:r>
                      <a:endParaRPr lang="en-IN" sz="1800"/>
                    </a:p>
                  </a:txBody>
                  <a:tcPr marL="36930" marR="36930" marT="18465" marB="18465" anchor="ctr">
                    <a:lnL>
                      <a:noFill/>
                    </a:lnL>
                    <a:lnR>
                      <a:noFill/>
                    </a:lnR>
                    <a:lnT>
                      <a:noFill/>
                    </a:lnT>
                    <a:lnB>
                      <a:noFill/>
                    </a:lnB>
                    <a:solidFill>
                      <a:srgbClr val="4284B0"/>
                    </a:solidFill>
                  </a:tcPr>
                </a:tc>
                <a:tc>
                  <a:txBody>
                    <a:bodyPr/>
                    <a:lstStyle/>
                    <a:p>
                      <a:r>
                        <a:rPr lang="en-IN" sz="1800" b="1"/>
                        <a:t>Return Value</a:t>
                      </a:r>
                      <a:endParaRPr lang="en-IN" sz="1800"/>
                    </a:p>
                  </a:txBody>
                  <a:tcPr marL="36930" marR="36930" marT="18465" marB="18465" anchor="ctr">
                    <a:lnL>
                      <a:noFill/>
                    </a:lnL>
                    <a:lnR>
                      <a:noFill/>
                    </a:lnR>
                    <a:lnT>
                      <a:noFill/>
                    </a:lnT>
                    <a:lnB>
                      <a:noFill/>
                    </a:lnB>
                    <a:solidFill>
                      <a:srgbClr val="4284B0"/>
                    </a:solidFill>
                  </a:tcPr>
                </a:tc>
              </a:tr>
              <a:tr h="800426">
                <a:tc>
                  <a:txBody>
                    <a:bodyPr/>
                    <a:lstStyle/>
                    <a:p>
                      <a:r>
                        <a:rPr lang="en-IN" sz="1800"/>
                        <a:t>ADD_MONTHS (date, n)</a:t>
                      </a:r>
                    </a:p>
                  </a:txBody>
                  <a:tcPr marL="36930" marR="36930" marT="18465" marB="18465" anchor="ctr">
                    <a:lnL>
                      <a:noFill/>
                    </a:lnL>
                    <a:lnR>
                      <a:noFill/>
                    </a:lnR>
                    <a:lnT>
                      <a:noFill/>
                    </a:lnT>
                    <a:lnB>
                      <a:noFill/>
                    </a:lnB>
                    <a:solidFill>
                      <a:srgbClr val="CCCCCC"/>
                    </a:solidFill>
                  </a:tcPr>
                </a:tc>
                <a:tc>
                  <a:txBody>
                    <a:bodyPr/>
                    <a:lstStyle/>
                    <a:p>
                      <a:r>
                        <a:rPr lang="en-US" sz="1800"/>
                        <a:t>Returns a date value after adding </a:t>
                      </a:r>
                      <a:r>
                        <a:rPr lang="en-US" sz="1800" i="1"/>
                        <a:t>'n'</a:t>
                      </a:r>
                      <a:r>
                        <a:rPr lang="en-US" sz="1800"/>
                        <a:t> months to the date </a:t>
                      </a:r>
                      <a:r>
                        <a:rPr lang="en-US" sz="1800" i="1"/>
                        <a:t>'x'</a:t>
                      </a:r>
                      <a:r>
                        <a:rPr lang="en-US" sz="1800"/>
                        <a:t>.</a:t>
                      </a:r>
                    </a:p>
                  </a:txBody>
                  <a:tcPr marL="36930" marR="36930" marT="18465" marB="18465" anchor="ctr">
                    <a:lnL>
                      <a:noFill/>
                    </a:lnL>
                    <a:lnR>
                      <a:noFill/>
                    </a:lnR>
                    <a:lnT>
                      <a:noFill/>
                    </a:lnT>
                    <a:lnB>
                      <a:noFill/>
                    </a:lnB>
                    <a:solidFill>
                      <a:srgbClr val="CCCCCC"/>
                    </a:solidFill>
                  </a:tcPr>
                </a:tc>
              </a:tr>
              <a:tr h="650346">
                <a:tc>
                  <a:txBody>
                    <a:bodyPr/>
                    <a:lstStyle/>
                    <a:p>
                      <a:r>
                        <a:rPr lang="en-IN" sz="1800"/>
                        <a:t>MONTHS_BETWEEN (x1, x2)</a:t>
                      </a:r>
                    </a:p>
                  </a:txBody>
                  <a:tcPr marL="36930" marR="36930" marT="18465" marB="18465" anchor="ctr">
                    <a:lnL>
                      <a:noFill/>
                    </a:lnL>
                    <a:lnR>
                      <a:noFill/>
                    </a:lnR>
                    <a:lnT>
                      <a:noFill/>
                    </a:lnT>
                    <a:lnB>
                      <a:noFill/>
                    </a:lnB>
                    <a:solidFill>
                      <a:srgbClr val="CCCCCC"/>
                    </a:solidFill>
                  </a:tcPr>
                </a:tc>
                <a:tc>
                  <a:txBody>
                    <a:bodyPr/>
                    <a:lstStyle/>
                    <a:p>
                      <a:r>
                        <a:rPr lang="en-US" sz="1800"/>
                        <a:t>Returns the number of months between dates x1 and x2. </a:t>
                      </a:r>
                    </a:p>
                  </a:txBody>
                  <a:tcPr marL="36930" marR="36930" marT="18465" marB="18465" anchor="ctr">
                    <a:lnL>
                      <a:noFill/>
                    </a:lnL>
                    <a:lnR>
                      <a:noFill/>
                    </a:lnR>
                    <a:lnT>
                      <a:noFill/>
                    </a:lnT>
                    <a:lnB>
                      <a:noFill/>
                    </a:lnB>
                    <a:solidFill>
                      <a:srgbClr val="CCCCCC"/>
                    </a:solidFill>
                  </a:tcPr>
                </a:tc>
              </a:tr>
              <a:tr h="1400745">
                <a:tc>
                  <a:txBody>
                    <a:bodyPr/>
                    <a:lstStyle/>
                    <a:p>
                      <a:r>
                        <a:rPr lang="en-IN" sz="1800"/>
                        <a:t>ROUND (x, date_format)</a:t>
                      </a:r>
                    </a:p>
                  </a:txBody>
                  <a:tcPr marL="36930" marR="36930" marT="18465" marB="18465" anchor="ctr">
                    <a:lnL>
                      <a:noFill/>
                    </a:lnL>
                    <a:lnR>
                      <a:noFill/>
                    </a:lnR>
                    <a:lnT>
                      <a:noFill/>
                    </a:lnT>
                    <a:lnB>
                      <a:noFill/>
                    </a:lnB>
                    <a:solidFill>
                      <a:srgbClr val="CCCCCC"/>
                    </a:solidFill>
                  </a:tcPr>
                </a:tc>
                <a:tc>
                  <a:txBody>
                    <a:bodyPr/>
                    <a:lstStyle/>
                    <a:p>
                      <a:r>
                        <a:rPr lang="en-US" sz="1800"/>
                        <a:t>Returns the date </a:t>
                      </a:r>
                      <a:r>
                        <a:rPr lang="en-US" sz="1800" i="1"/>
                        <a:t>'x'</a:t>
                      </a:r>
                      <a:r>
                        <a:rPr lang="en-US" sz="1800"/>
                        <a:t> rounded off to the nearest century, year, month, date, hour, minute, or second as specified by the </a:t>
                      </a:r>
                      <a:r>
                        <a:rPr lang="en-US" sz="1800" i="1"/>
                        <a:t>'date_format'</a:t>
                      </a:r>
                      <a:r>
                        <a:rPr lang="en-US" sz="1800"/>
                        <a:t>. </a:t>
                      </a:r>
                    </a:p>
                  </a:txBody>
                  <a:tcPr marL="36930" marR="36930" marT="18465" marB="18465" anchor="ctr">
                    <a:lnL>
                      <a:noFill/>
                    </a:lnL>
                    <a:lnR>
                      <a:noFill/>
                    </a:lnR>
                    <a:lnT>
                      <a:noFill/>
                    </a:lnT>
                    <a:lnB>
                      <a:noFill/>
                    </a:lnB>
                    <a:solidFill>
                      <a:srgbClr val="CCCCCC"/>
                    </a:solidFill>
                  </a:tcPr>
                </a:tc>
              </a:tr>
              <a:tr h="1550825">
                <a:tc>
                  <a:txBody>
                    <a:bodyPr/>
                    <a:lstStyle/>
                    <a:p>
                      <a:r>
                        <a:rPr lang="en-IN" sz="1800"/>
                        <a:t>TRUNC (x, date_format)</a:t>
                      </a:r>
                    </a:p>
                  </a:txBody>
                  <a:tcPr marL="36930" marR="36930" marT="18465" marB="18465" anchor="ctr">
                    <a:lnL>
                      <a:noFill/>
                    </a:lnL>
                    <a:lnR>
                      <a:noFill/>
                    </a:lnR>
                    <a:lnT>
                      <a:noFill/>
                    </a:lnT>
                    <a:lnB>
                      <a:noFill/>
                    </a:lnB>
                    <a:solidFill>
                      <a:srgbClr val="CCCCCC"/>
                    </a:solidFill>
                  </a:tcPr>
                </a:tc>
                <a:tc>
                  <a:txBody>
                    <a:bodyPr/>
                    <a:lstStyle/>
                    <a:p>
                      <a:r>
                        <a:rPr lang="en-US" sz="1800" dirty="0"/>
                        <a:t>Returns the date </a:t>
                      </a:r>
                      <a:r>
                        <a:rPr lang="en-US" sz="1800" i="1" dirty="0"/>
                        <a:t>'x'</a:t>
                      </a:r>
                      <a:r>
                        <a:rPr lang="en-US" sz="1800" dirty="0"/>
                        <a:t> lesser than or equal to the nearest century, year, month, date, hour, minute, or second as specified by the '</a:t>
                      </a:r>
                      <a:r>
                        <a:rPr lang="en-US" sz="1800" dirty="0" err="1"/>
                        <a:t>date_format</a:t>
                      </a:r>
                      <a:r>
                        <a:rPr lang="en-US" sz="1800" dirty="0"/>
                        <a:t>'. </a:t>
                      </a:r>
                    </a:p>
                  </a:txBody>
                  <a:tcPr marL="36930" marR="36930" marT="18465" marB="18465" anchor="ctr">
                    <a:lnL>
                      <a:noFill/>
                    </a:lnL>
                    <a:lnR>
                      <a:noFill/>
                    </a:lnR>
                    <a:lnT>
                      <a:noFill/>
                    </a:lnT>
                    <a:lnB>
                      <a:noFill/>
                    </a:lnB>
                    <a:solidFill>
                      <a:srgbClr val="CCCCCC"/>
                    </a:solidFill>
                  </a:tcPr>
                </a:tc>
              </a:tr>
            </a:tbl>
          </a:graphicData>
        </a:graphic>
      </p:graphicFrame>
    </p:spTree>
    <p:extLst>
      <p:ext uri="{BB962C8B-B14F-4D97-AF65-F5344CB8AC3E}">
        <p14:creationId xmlns:p14="http://schemas.microsoft.com/office/powerpoint/2010/main" val="130907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91789152"/>
              </p:ext>
            </p:extLst>
          </p:nvPr>
        </p:nvGraphicFramePr>
        <p:xfrm>
          <a:off x="1115616" y="980728"/>
          <a:ext cx="6566162" cy="4851748"/>
        </p:xfrm>
        <a:graphic>
          <a:graphicData uri="http://schemas.openxmlformats.org/drawingml/2006/table">
            <a:tbl>
              <a:tblPr/>
              <a:tblGrid>
                <a:gridCol w="3283081"/>
                <a:gridCol w="3283081"/>
              </a:tblGrid>
              <a:tr h="1212937">
                <a:tc>
                  <a:txBody>
                    <a:bodyPr/>
                    <a:lstStyle/>
                    <a:p>
                      <a:r>
                        <a:rPr lang="en-IN" sz="1700"/>
                        <a:t>NEXT_DAY (x, week_day)</a:t>
                      </a:r>
                    </a:p>
                  </a:txBody>
                  <a:tcPr marL="87709" marR="87709" marT="43855" marB="43855" anchor="ctr">
                    <a:lnL>
                      <a:noFill/>
                    </a:lnL>
                    <a:lnR>
                      <a:noFill/>
                    </a:lnR>
                    <a:lnT>
                      <a:noFill/>
                    </a:lnT>
                    <a:lnB>
                      <a:noFill/>
                    </a:lnB>
                    <a:solidFill>
                      <a:srgbClr val="CCCCCC"/>
                    </a:solidFill>
                  </a:tcPr>
                </a:tc>
                <a:tc>
                  <a:txBody>
                    <a:bodyPr/>
                    <a:lstStyle/>
                    <a:p>
                      <a:r>
                        <a:rPr lang="en-US" sz="1700"/>
                        <a:t>Returns the next date of the </a:t>
                      </a:r>
                      <a:r>
                        <a:rPr lang="en-US" sz="1700" i="1"/>
                        <a:t>'week_day'</a:t>
                      </a:r>
                      <a:r>
                        <a:rPr lang="en-US" sz="1700"/>
                        <a:t> on or after the date </a:t>
                      </a:r>
                      <a:r>
                        <a:rPr lang="en-US" sz="1700" i="1"/>
                        <a:t>'x'</a:t>
                      </a:r>
                      <a:r>
                        <a:rPr lang="en-US" sz="1700"/>
                        <a:t> occurs.</a:t>
                      </a:r>
                    </a:p>
                  </a:txBody>
                  <a:tcPr marL="87709" marR="87709" marT="43855" marB="43855" anchor="ctr">
                    <a:lnL>
                      <a:noFill/>
                    </a:lnL>
                    <a:lnR>
                      <a:noFill/>
                    </a:lnR>
                    <a:lnT>
                      <a:noFill/>
                    </a:lnT>
                    <a:lnB>
                      <a:noFill/>
                    </a:lnB>
                    <a:solidFill>
                      <a:srgbClr val="CCCCCC"/>
                    </a:solidFill>
                  </a:tcPr>
                </a:tc>
              </a:tr>
              <a:tr h="1576818">
                <a:tc>
                  <a:txBody>
                    <a:bodyPr/>
                    <a:lstStyle/>
                    <a:p>
                      <a:r>
                        <a:rPr lang="en-IN" sz="1700"/>
                        <a:t>LAST_DAY (x) </a:t>
                      </a:r>
                    </a:p>
                  </a:txBody>
                  <a:tcPr marL="87709" marR="87709" marT="43855" marB="43855" anchor="ctr">
                    <a:lnL>
                      <a:noFill/>
                    </a:lnL>
                    <a:lnR>
                      <a:noFill/>
                    </a:lnR>
                    <a:lnT>
                      <a:noFill/>
                    </a:lnT>
                    <a:lnB>
                      <a:noFill/>
                    </a:lnB>
                    <a:solidFill>
                      <a:srgbClr val="CCCCCC"/>
                    </a:solidFill>
                  </a:tcPr>
                </a:tc>
                <a:tc>
                  <a:txBody>
                    <a:bodyPr/>
                    <a:lstStyle/>
                    <a:p>
                      <a:r>
                        <a:rPr lang="en-US" sz="1700"/>
                        <a:t>It is used to determine the number of days remaining in a month from the date </a:t>
                      </a:r>
                      <a:r>
                        <a:rPr lang="en-US" sz="1700" i="1"/>
                        <a:t>'x'</a:t>
                      </a:r>
                      <a:r>
                        <a:rPr lang="en-US" sz="1700"/>
                        <a:t> specified.</a:t>
                      </a:r>
                    </a:p>
                  </a:txBody>
                  <a:tcPr marL="87709" marR="87709" marT="43855" marB="43855" anchor="ctr">
                    <a:lnL>
                      <a:noFill/>
                    </a:lnL>
                    <a:lnR>
                      <a:noFill/>
                    </a:lnR>
                    <a:lnT>
                      <a:noFill/>
                    </a:lnT>
                    <a:lnB>
                      <a:noFill/>
                    </a:lnB>
                    <a:solidFill>
                      <a:srgbClr val="CCCCCC"/>
                    </a:solidFill>
                  </a:tcPr>
                </a:tc>
              </a:tr>
              <a:tr h="849056">
                <a:tc>
                  <a:txBody>
                    <a:bodyPr/>
                    <a:lstStyle/>
                    <a:p>
                      <a:r>
                        <a:rPr lang="en-IN" sz="1700"/>
                        <a:t>SYSDATE</a:t>
                      </a:r>
                    </a:p>
                  </a:txBody>
                  <a:tcPr marL="87709" marR="87709" marT="43855" marB="43855" anchor="ctr">
                    <a:lnL>
                      <a:noFill/>
                    </a:lnL>
                    <a:lnR>
                      <a:noFill/>
                    </a:lnR>
                    <a:lnT>
                      <a:noFill/>
                    </a:lnT>
                    <a:lnB>
                      <a:noFill/>
                    </a:lnB>
                    <a:solidFill>
                      <a:srgbClr val="CCCCCC"/>
                    </a:solidFill>
                  </a:tcPr>
                </a:tc>
                <a:tc>
                  <a:txBody>
                    <a:bodyPr/>
                    <a:lstStyle/>
                    <a:p>
                      <a:r>
                        <a:rPr lang="en-US" sz="1700"/>
                        <a:t>Returns the systems current date and time. </a:t>
                      </a:r>
                    </a:p>
                  </a:txBody>
                  <a:tcPr marL="87709" marR="87709" marT="43855" marB="43855" anchor="ctr">
                    <a:lnL>
                      <a:noFill/>
                    </a:lnL>
                    <a:lnR>
                      <a:noFill/>
                    </a:lnR>
                    <a:lnT>
                      <a:noFill/>
                    </a:lnT>
                    <a:lnB>
                      <a:noFill/>
                    </a:lnB>
                    <a:solidFill>
                      <a:srgbClr val="CCCCCC"/>
                    </a:solidFill>
                  </a:tcPr>
                </a:tc>
              </a:tr>
              <a:tr h="1212937">
                <a:tc>
                  <a:txBody>
                    <a:bodyPr/>
                    <a:lstStyle/>
                    <a:p>
                      <a:r>
                        <a:rPr lang="en-IN" sz="1700"/>
                        <a:t>NEW_TIME (x, zone1, zone2)</a:t>
                      </a:r>
                    </a:p>
                  </a:txBody>
                  <a:tcPr marL="87709" marR="87709" marT="43855" marB="43855" anchor="ctr">
                    <a:lnL>
                      <a:noFill/>
                    </a:lnL>
                    <a:lnR>
                      <a:noFill/>
                    </a:lnR>
                    <a:lnT>
                      <a:noFill/>
                    </a:lnT>
                    <a:lnB>
                      <a:noFill/>
                    </a:lnB>
                    <a:solidFill>
                      <a:srgbClr val="CCCCCC"/>
                    </a:solidFill>
                  </a:tcPr>
                </a:tc>
                <a:tc>
                  <a:txBody>
                    <a:bodyPr/>
                    <a:lstStyle/>
                    <a:p>
                      <a:r>
                        <a:rPr lang="en-US" sz="1700" dirty="0"/>
                        <a:t>Returns the date and time in zone2 if date 'x' represents the time in zone1. </a:t>
                      </a:r>
                    </a:p>
                  </a:txBody>
                  <a:tcPr marL="87709" marR="87709" marT="43855" marB="43855" anchor="ctr">
                    <a:lnL>
                      <a:noFill/>
                    </a:lnL>
                    <a:lnR>
                      <a:noFill/>
                    </a:lnR>
                    <a:lnT>
                      <a:noFill/>
                    </a:lnT>
                    <a:lnB>
                      <a:noFill/>
                    </a:lnB>
                    <a:solidFill>
                      <a:srgbClr val="CCCCCC"/>
                    </a:solidFill>
                  </a:tcPr>
                </a:tc>
              </a:tr>
            </a:tbl>
          </a:graphicData>
        </a:graphic>
      </p:graphicFrame>
    </p:spTree>
    <p:extLst>
      <p:ext uri="{BB962C8B-B14F-4D97-AF65-F5344CB8AC3E}">
        <p14:creationId xmlns:p14="http://schemas.microsoft.com/office/powerpoint/2010/main" val="1830769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024744" cy="1143000"/>
          </a:xfrm>
        </p:spPr>
        <p:txBody>
          <a:bodyPr/>
          <a:lstStyle/>
          <a:p>
            <a:r>
              <a:rPr lang="en-IN" dirty="0" smtClean="0"/>
              <a:t>Conversion Functions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98793441"/>
              </p:ext>
            </p:extLst>
          </p:nvPr>
        </p:nvGraphicFramePr>
        <p:xfrm>
          <a:off x="1187624" y="1484784"/>
          <a:ext cx="6840760" cy="4392489"/>
        </p:xfrm>
        <a:graphic>
          <a:graphicData uri="http://schemas.openxmlformats.org/drawingml/2006/table">
            <a:tbl>
              <a:tblPr/>
              <a:tblGrid>
                <a:gridCol w="2015251"/>
                <a:gridCol w="4825509"/>
              </a:tblGrid>
              <a:tr h="510755">
                <a:tc>
                  <a:txBody>
                    <a:bodyPr/>
                    <a:lstStyle/>
                    <a:p>
                      <a:r>
                        <a:rPr lang="en-IN" sz="800" b="1"/>
                        <a:t>Function Name</a:t>
                      </a:r>
                      <a:endParaRPr lang="en-IN" sz="800"/>
                    </a:p>
                  </a:txBody>
                  <a:tcPr marL="40795" marR="40795" marT="20398" marB="20398" anchor="ctr">
                    <a:lnL>
                      <a:noFill/>
                    </a:lnL>
                    <a:lnR>
                      <a:noFill/>
                    </a:lnR>
                    <a:lnT>
                      <a:noFill/>
                    </a:lnT>
                    <a:lnB>
                      <a:noFill/>
                    </a:lnB>
                    <a:solidFill>
                      <a:srgbClr val="4284B0"/>
                    </a:solidFill>
                  </a:tcPr>
                </a:tc>
                <a:tc>
                  <a:txBody>
                    <a:bodyPr/>
                    <a:lstStyle/>
                    <a:p>
                      <a:r>
                        <a:rPr lang="en-IN" sz="800" b="1"/>
                        <a:t>Return Value</a:t>
                      </a:r>
                      <a:endParaRPr lang="en-IN" sz="800"/>
                    </a:p>
                  </a:txBody>
                  <a:tcPr marL="40795" marR="40795" marT="20398" marB="20398" anchor="ctr">
                    <a:lnL>
                      <a:noFill/>
                    </a:lnL>
                    <a:lnR>
                      <a:noFill/>
                    </a:lnR>
                    <a:lnT>
                      <a:noFill/>
                    </a:lnT>
                    <a:lnB>
                      <a:noFill/>
                    </a:lnB>
                    <a:solidFill>
                      <a:srgbClr val="4284B0"/>
                    </a:solidFill>
                  </a:tcPr>
                </a:tc>
              </a:tr>
              <a:tr h="1123660">
                <a:tc>
                  <a:txBody>
                    <a:bodyPr/>
                    <a:lstStyle/>
                    <a:p>
                      <a:r>
                        <a:rPr lang="en-IN" sz="1800"/>
                        <a:t>TO_CHAR (x [,y])</a:t>
                      </a:r>
                    </a:p>
                  </a:txBody>
                  <a:tcPr marL="40795" marR="40795" marT="20398" marB="20398" anchor="ctr">
                    <a:lnL>
                      <a:noFill/>
                    </a:lnL>
                    <a:lnR>
                      <a:noFill/>
                    </a:lnR>
                    <a:lnT>
                      <a:noFill/>
                    </a:lnT>
                    <a:lnB>
                      <a:noFill/>
                    </a:lnB>
                    <a:solidFill>
                      <a:srgbClr val="CCCCCC"/>
                    </a:solidFill>
                  </a:tcPr>
                </a:tc>
                <a:tc>
                  <a:txBody>
                    <a:bodyPr/>
                    <a:lstStyle/>
                    <a:p>
                      <a:r>
                        <a:rPr lang="en-US" sz="1800"/>
                        <a:t>Converts Numeric and Date values to a character string value. It cannot be used for calculations since it is a string value.</a:t>
                      </a:r>
                    </a:p>
                  </a:txBody>
                  <a:tcPr marL="40795" marR="40795" marT="20398" marB="20398" anchor="ctr">
                    <a:lnL>
                      <a:noFill/>
                    </a:lnL>
                    <a:lnR>
                      <a:noFill/>
                    </a:lnR>
                    <a:lnT>
                      <a:noFill/>
                    </a:lnT>
                    <a:lnB>
                      <a:noFill/>
                    </a:lnB>
                    <a:solidFill>
                      <a:srgbClr val="CCCCCC"/>
                    </a:solidFill>
                  </a:tcPr>
                </a:tc>
              </a:tr>
              <a:tr h="1123660">
                <a:tc>
                  <a:txBody>
                    <a:bodyPr/>
                    <a:lstStyle/>
                    <a:p>
                      <a:r>
                        <a:rPr lang="en-IN" sz="1800"/>
                        <a:t>TO_DATE (x [, date_format])</a:t>
                      </a:r>
                    </a:p>
                  </a:txBody>
                  <a:tcPr marL="40795" marR="40795" marT="20398" marB="20398" anchor="ctr">
                    <a:lnL>
                      <a:noFill/>
                    </a:lnL>
                    <a:lnR>
                      <a:noFill/>
                    </a:lnR>
                    <a:lnT>
                      <a:noFill/>
                    </a:lnT>
                    <a:lnB>
                      <a:noFill/>
                    </a:lnB>
                    <a:solidFill>
                      <a:srgbClr val="CCCCCC"/>
                    </a:solidFill>
                  </a:tcPr>
                </a:tc>
                <a:tc>
                  <a:txBody>
                    <a:bodyPr/>
                    <a:lstStyle/>
                    <a:p>
                      <a:r>
                        <a:rPr lang="en-US" sz="1800"/>
                        <a:t>Converts a valid Numeric and Character values to a Date value. Date is formatted to the format specified by </a:t>
                      </a:r>
                      <a:r>
                        <a:rPr lang="en-US" sz="1800" i="1"/>
                        <a:t>'date_format'</a:t>
                      </a:r>
                      <a:r>
                        <a:rPr lang="en-US" sz="1800"/>
                        <a:t>.</a:t>
                      </a:r>
                    </a:p>
                  </a:txBody>
                  <a:tcPr marL="40795" marR="40795" marT="20398" marB="20398" anchor="ctr">
                    <a:lnL>
                      <a:noFill/>
                    </a:lnL>
                    <a:lnR>
                      <a:noFill/>
                    </a:lnR>
                    <a:lnT>
                      <a:noFill/>
                    </a:lnT>
                    <a:lnB>
                      <a:noFill/>
                    </a:lnB>
                    <a:solidFill>
                      <a:srgbClr val="CCCCCC"/>
                    </a:solidFill>
                  </a:tcPr>
                </a:tc>
              </a:tr>
              <a:tr h="663981">
                <a:tc>
                  <a:txBody>
                    <a:bodyPr/>
                    <a:lstStyle/>
                    <a:p>
                      <a:r>
                        <a:rPr lang="en-IN" sz="1800"/>
                        <a:t>NVL (x, y)</a:t>
                      </a:r>
                    </a:p>
                  </a:txBody>
                  <a:tcPr marL="40795" marR="40795" marT="20398" marB="20398" anchor="ctr">
                    <a:lnL>
                      <a:noFill/>
                    </a:lnL>
                    <a:lnR>
                      <a:noFill/>
                    </a:lnR>
                    <a:lnT>
                      <a:noFill/>
                    </a:lnT>
                    <a:lnB>
                      <a:noFill/>
                    </a:lnB>
                    <a:solidFill>
                      <a:srgbClr val="CCCCCC"/>
                    </a:solidFill>
                  </a:tcPr>
                </a:tc>
                <a:tc>
                  <a:txBody>
                    <a:bodyPr/>
                    <a:lstStyle/>
                    <a:p>
                      <a:r>
                        <a:rPr lang="en-US" sz="1800"/>
                        <a:t>If </a:t>
                      </a:r>
                      <a:r>
                        <a:rPr lang="en-US" sz="1800" i="1"/>
                        <a:t>'x'</a:t>
                      </a:r>
                      <a:r>
                        <a:rPr lang="en-US" sz="1800"/>
                        <a:t> is NULL, replace it with </a:t>
                      </a:r>
                      <a:r>
                        <a:rPr lang="en-US" sz="1800" i="1"/>
                        <a:t>'y'</a:t>
                      </a:r>
                      <a:r>
                        <a:rPr lang="en-US" sz="1800"/>
                        <a:t>. </a:t>
                      </a:r>
                      <a:r>
                        <a:rPr lang="en-US" sz="1800" i="1"/>
                        <a:t>'x'</a:t>
                      </a:r>
                      <a:r>
                        <a:rPr lang="en-US" sz="1800"/>
                        <a:t> and </a:t>
                      </a:r>
                      <a:r>
                        <a:rPr lang="en-US" sz="1800" i="1"/>
                        <a:t>'y'</a:t>
                      </a:r>
                      <a:r>
                        <a:rPr lang="en-US" sz="1800"/>
                        <a:t> must be of the same datatype. </a:t>
                      </a:r>
                    </a:p>
                  </a:txBody>
                  <a:tcPr marL="40795" marR="40795" marT="20398" marB="20398" anchor="ctr">
                    <a:lnL>
                      <a:noFill/>
                    </a:lnL>
                    <a:lnR>
                      <a:noFill/>
                    </a:lnR>
                    <a:lnT>
                      <a:noFill/>
                    </a:lnT>
                    <a:lnB>
                      <a:noFill/>
                    </a:lnB>
                    <a:solidFill>
                      <a:srgbClr val="CCCCCC"/>
                    </a:solidFill>
                  </a:tcPr>
                </a:tc>
              </a:tr>
              <a:tr h="970433">
                <a:tc>
                  <a:txBody>
                    <a:bodyPr/>
                    <a:lstStyle/>
                    <a:p>
                      <a:r>
                        <a:rPr lang="pt-BR" sz="1800"/>
                        <a:t>DECODE (a, b, c, d, e, default_value) </a:t>
                      </a:r>
                    </a:p>
                  </a:txBody>
                  <a:tcPr marL="40795" marR="40795" marT="20398" marB="20398" anchor="ctr">
                    <a:lnL>
                      <a:noFill/>
                    </a:lnL>
                    <a:lnR>
                      <a:noFill/>
                    </a:lnR>
                    <a:lnT>
                      <a:noFill/>
                    </a:lnT>
                    <a:lnB>
                      <a:noFill/>
                    </a:lnB>
                    <a:solidFill>
                      <a:srgbClr val="CCCCCC"/>
                    </a:solidFill>
                  </a:tcPr>
                </a:tc>
                <a:tc>
                  <a:txBody>
                    <a:bodyPr/>
                    <a:lstStyle/>
                    <a:p>
                      <a:r>
                        <a:rPr lang="en-US" sz="1800" dirty="0"/>
                        <a:t>Checks the value of </a:t>
                      </a:r>
                      <a:r>
                        <a:rPr lang="en-US" sz="1800" i="1" dirty="0"/>
                        <a:t>'a'</a:t>
                      </a:r>
                      <a:r>
                        <a:rPr lang="en-US" sz="1800" dirty="0"/>
                        <a:t>, if </a:t>
                      </a:r>
                      <a:r>
                        <a:rPr lang="en-US" sz="1800" i="1" dirty="0"/>
                        <a:t>a = b</a:t>
                      </a:r>
                      <a:r>
                        <a:rPr lang="en-US" sz="1800" dirty="0"/>
                        <a:t>, then returns </a:t>
                      </a:r>
                      <a:r>
                        <a:rPr lang="en-US" sz="1800" i="1" dirty="0"/>
                        <a:t>'c'</a:t>
                      </a:r>
                      <a:r>
                        <a:rPr lang="en-US" sz="1800" dirty="0"/>
                        <a:t>. If </a:t>
                      </a:r>
                      <a:r>
                        <a:rPr lang="en-US" sz="1800" i="1" dirty="0"/>
                        <a:t>a = d</a:t>
                      </a:r>
                      <a:r>
                        <a:rPr lang="en-US" sz="1800" dirty="0"/>
                        <a:t>, then returns </a:t>
                      </a:r>
                      <a:r>
                        <a:rPr lang="en-US" sz="1800" i="1" dirty="0"/>
                        <a:t>'e'</a:t>
                      </a:r>
                      <a:r>
                        <a:rPr lang="en-US" sz="1800" dirty="0"/>
                        <a:t>. Else, returns </a:t>
                      </a:r>
                      <a:r>
                        <a:rPr lang="en-US" sz="1800" i="1" dirty="0" err="1"/>
                        <a:t>default_value</a:t>
                      </a:r>
                      <a:r>
                        <a:rPr lang="en-US" sz="1800" dirty="0"/>
                        <a:t>. </a:t>
                      </a:r>
                    </a:p>
                  </a:txBody>
                  <a:tcPr marL="40795" marR="40795" marT="20398" marB="20398" anchor="ctr">
                    <a:lnL>
                      <a:noFill/>
                    </a:lnL>
                    <a:lnR>
                      <a:noFill/>
                    </a:lnR>
                    <a:lnT>
                      <a:noFill/>
                    </a:lnT>
                    <a:lnB>
                      <a:noFill/>
                    </a:lnB>
                    <a:solidFill>
                      <a:srgbClr val="CCCCCC"/>
                    </a:solidFill>
                  </a:tcPr>
                </a:tc>
              </a:tr>
            </a:tbl>
          </a:graphicData>
        </a:graphic>
      </p:graphicFrame>
    </p:spTree>
    <p:extLst>
      <p:ext uri="{BB962C8B-B14F-4D97-AF65-F5344CB8AC3E}">
        <p14:creationId xmlns:p14="http://schemas.microsoft.com/office/powerpoint/2010/main" val="21992778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75</TotalTime>
  <Words>846</Words>
  <Application>Microsoft Office PowerPoint</Application>
  <PresentationFormat>On-screen Show (4:3)</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Built in functions</vt:lpstr>
      <vt:lpstr>Built in Functions</vt:lpstr>
      <vt:lpstr>Single Row Functions</vt:lpstr>
      <vt:lpstr>Numeric Functions</vt:lpstr>
      <vt:lpstr>Character Functions</vt:lpstr>
      <vt:lpstr>Character Functions</vt:lpstr>
      <vt:lpstr>Date Functions</vt:lpstr>
      <vt:lpstr>PowerPoint Presentation</vt:lpstr>
      <vt:lpstr>Conversion Functions</vt:lpstr>
      <vt:lpstr>Group Functions</vt:lpstr>
      <vt:lpstr>SQL GROUP BY Clause </vt:lpstr>
      <vt:lpstr>SQL HAVING Clause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 in functions</dc:title>
  <dc:creator>shwet</dc:creator>
  <cp:lastModifiedBy>shwet</cp:lastModifiedBy>
  <cp:revision>8</cp:revision>
  <dcterms:created xsi:type="dcterms:W3CDTF">2019-07-08T06:22:52Z</dcterms:created>
  <dcterms:modified xsi:type="dcterms:W3CDTF">2019-07-08T08:22:26Z</dcterms:modified>
</cp:coreProperties>
</file>