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62DA1-B992-4A00-8F7D-A3F099540DBA}" type="datetimeFigureOut">
              <a:rPr lang="en-IN" smtClean="0"/>
              <a:t>22-08-2019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9815E-C3A8-4DAD-B05F-3723B1C0C300}" type="slidenum">
              <a:rPr lang="en-IN" smtClean="0"/>
              <a:t>‹#›</a:t>
            </a:fld>
            <a:endParaRPr lang="en-IN"/>
          </a:p>
        </p:txBody>
      </p:sp>
    </p:spTree>
    <p:extLst>
      <p:ext uri="{BB962C8B-B14F-4D97-AF65-F5344CB8AC3E}">
        <p14:creationId xmlns:p14="http://schemas.microsoft.com/office/powerpoint/2010/main" val="233044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C744FF77-2083-4819-B942-5469C43045D2}" type="slidenum">
              <a:rPr lang="en-US" smtClean="0"/>
              <a:pPr defTabSz="958764">
                <a:defRPr/>
              </a:pPr>
              <a:t>2</a:t>
            </a:fld>
            <a:endParaRPr lang="en-US" dirty="0" smtClean="0"/>
          </a:p>
        </p:txBody>
      </p:sp>
      <p:sp>
        <p:nvSpPr>
          <p:cNvPr id="43012"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253848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E60EB11A-F6D4-4A66-84CD-9325DA4BA1AE}" type="slidenum">
              <a:rPr lang="en-US" smtClean="0"/>
              <a:pPr defTabSz="958764">
                <a:defRPr/>
              </a:pPr>
              <a:t>11</a:t>
            </a:fld>
            <a:endParaRPr lang="en-US" dirty="0" smtClean="0"/>
          </a:p>
        </p:txBody>
      </p:sp>
      <p:sp>
        <p:nvSpPr>
          <p:cNvPr id="5222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51455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6ED3A846-FC74-4C78-8C74-29379937E9FD}" type="slidenum">
              <a:rPr lang="en-US" smtClean="0"/>
              <a:pPr defTabSz="958764">
                <a:defRPr/>
              </a:pPr>
              <a:t>12</a:t>
            </a:fld>
            <a:endParaRPr lang="en-US" dirty="0" smtClean="0"/>
          </a:p>
        </p:txBody>
      </p:sp>
      <p:sp>
        <p:nvSpPr>
          <p:cNvPr id="53252"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67199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C571D8B-B155-4812-B3D7-639842135E1A}" type="slidenum">
              <a:rPr lang="en-US" smtClean="0"/>
              <a:pPr defTabSz="958764">
                <a:defRPr/>
              </a:pPr>
              <a:t>13</a:t>
            </a:fld>
            <a:endParaRPr lang="en-US" dirty="0" smtClean="0"/>
          </a:p>
        </p:txBody>
      </p:sp>
      <p:sp>
        <p:nvSpPr>
          <p:cNvPr id="5427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31867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DB812B17-B0F5-4709-8309-32B4339B482F}" type="slidenum">
              <a:rPr lang="en-US" smtClean="0"/>
              <a:pPr defTabSz="958764">
                <a:defRPr/>
              </a:pPr>
              <a:t>14</a:t>
            </a:fld>
            <a:endParaRPr lang="en-US" dirty="0" smtClean="0"/>
          </a:p>
        </p:txBody>
      </p:sp>
      <p:sp>
        <p:nvSpPr>
          <p:cNvPr id="55300"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4051972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6D5156F4-A327-4813-9A3D-37D225ACB259}" type="slidenum">
              <a:rPr lang="en-US" smtClean="0"/>
              <a:pPr defTabSz="958764">
                <a:defRPr/>
              </a:pPr>
              <a:t>15</a:t>
            </a:fld>
            <a:endParaRPr lang="en-US" dirty="0" smtClean="0"/>
          </a:p>
        </p:txBody>
      </p:sp>
      <p:sp>
        <p:nvSpPr>
          <p:cNvPr id="56324"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2608155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a:ln/>
        </p:spPr>
        <p:txBody>
          <a:bodyPr/>
          <a:lstStyle/>
          <a:p>
            <a:endParaRPr lang="en-IN" dirty="0" smtClean="0"/>
          </a:p>
          <a:p>
            <a:pPr eaLnBrk="1" hangingPunct="1"/>
            <a:endParaRPr lang="en-US" dirty="0" smtClean="0"/>
          </a:p>
        </p:txBody>
      </p:sp>
      <p:sp>
        <p:nvSpPr>
          <p:cNvPr id="48131" name="Slide Number Placeholder 3"/>
          <p:cNvSpPr>
            <a:spLocks noGrp="1"/>
          </p:cNvSpPr>
          <p:nvPr>
            <p:ph type="sldNum" sz="quarter" idx="5"/>
          </p:nvPr>
        </p:nvSpPr>
        <p:spPr/>
        <p:txBody>
          <a:bodyPr/>
          <a:lstStyle/>
          <a:p>
            <a:pPr defTabSz="958764">
              <a:defRPr/>
            </a:pPr>
            <a:fld id="{A19A6CA6-A3AA-4838-90C7-F5DB977833F9}" type="slidenum">
              <a:rPr lang="en-US" smtClean="0"/>
              <a:pPr defTabSz="958764">
                <a:defRPr/>
              </a:pPr>
              <a:t>16</a:t>
            </a:fld>
            <a:endParaRPr lang="en-US" dirty="0" smtClean="0"/>
          </a:p>
        </p:txBody>
      </p:sp>
      <p:sp>
        <p:nvSpPr>
          <p:cNvPr id="5734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55071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E2D43A70-D236-44A8-AD26-C3CF5F4475D7}" type="slidenum">
              <a:rPr lang="en-US" smtClean="0"/>
              <a:pPr defTabSz="958764">
                <a:defRPr/>
              </a:pPr>
              <a:t>17</a:t>
            </a:fld>
            <a:endParaRPr lang="en-US" dirty="0" smtClean="0"/>
          </a:p>
        </p:txBody>
      </p:sp>
      <p:sp>
        <p:nvSpPr>
          <p:cNvPr id="37892" name="Slide Image Placeholder 9"/>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84E6E45-02B2-4C6F-ABAE-915A590C7BAA}" type="slidenum">
              <a:rPr lang="en-US" smtClean="0"/>
              <a:pPr defTabSz="958764">
                <a:defRPr/>
              </a:pPr>
              <a:t>18</a:t>
            </a:fld>
            <a:endParaRPr lang="en-US" dirty="0" smtClean="0"/>
          </a:p>
        </p:txBody>
      </p:sp>
      <p:sp>
        <p:nvSpPr>
          <p:cNvPr id="38916" name="Slide Image Placeholder 9"/>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043332A3-55EA-4D80-9165-A1CADB1FAF09}" type="slidenum">
              <a:rPr lang="en-US" smtClean="0"/>
              <a:pPr defTabSz="958764">
                <a:defRPr/>
              </a:pPr>
              <a:t>19</a:t>
            </a:fld>
            <a:endParaRPr lang="en-US" dirty="0" smtClean="0"/>
          </a:p>
        </p:txBody>
      </p:sp>
      <p:sp>
        <p:nvSpPr>
          <p:cNvPr id="39940"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69923D8C-E5CC-4BD5-85D4-A164F10E2E9A}" type="slidenum">
              <a:rPr lang="en-US" smtClean="0"/>
              <a:pPr defTabSz="958764">
                <a:defRPr/>
              </a:pPr>
              <a:t>20</a:t>
            </a:fld>
            <a:endParaRPr lang="en-US" dirty="0" smtClean="0"/>
          </a:p>
        </p:txBody>
      </p:sp>
      <p:sp>
        <p:nvSpPr>
          <p:cNvPr id="40964"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BAFEFBA4-2F0A-47CC-A841-8C70D2AB0DAB}" type="slidenum">
              <a:rPr lang="en-US" smtClean="0"/>
              <a:pPr defTabSz="958764">
                <a:defRPr/>
              </a:pPr>
              <a:t>3</a:t>
            </a:fld>
            <a:endParaRPr lang="en-US" dirty="0" smtClean="0"/>
          </a:p>
        </p:txBody>
      </p:sp>
      <p:sp>
        <p:nvSpPr>
          <p:cNvPr id="4403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734374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ACE89F8E-CD1D-4EF4-BBC4-548E8634E1E1}" type="slidenum">
              <a:rPr lang="en-US" smtClean="0"/>
              <a:pPr defTabSz="958764">
                <a:defRPr/>
              </a:pPr>
              <a:t>21</a:t>
            </a:fld>
            <a:endParaRPr lang="en-US" dirty="0" smtClean="0"/>
          </a:p>
        </p:txBody>
      </p:sp>
      <p:sp>
        <p:nvSpPr>
          <p:cNvPr id="41988" name="Slide Image Placeholder 9"/>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24177154-B7FB-4B22-9AA8-0A8CE9ED8E87}" type="slidenum">
              <a:rPr lang="en-US" smtClean="0"/>
              <a:pPr defTabSz="958764">
                <a:defRPr/>
              </a:pPr>
              <a:t>22</a:t>
            </a:fld>
            <a:endParaRPr lang="en-US" dirty="0" smtClean="0"/>
          </a:p>
        </p:txBody>
      </p:sp>
      <p:sp>
        <p:nvSpPr>
          <p:cNvPr id="43012" name="Slide Image Placeholder 9"/>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A2F9B979-64B4-419D-B6C4-F012507A44E6}" type="slidenum">
              <a:rPr lang="en-US" smtClean="0"/>
              <a:pPr defTabSz="958764">
                <a:defRPr/>
              </a:pPr>
              <a:t>23</a:t>
            </a:fld>
            <a:endParaRPr lang="en-US" dirty="0" smtClean="0"/>
          </a:p>
        </p:txBody>
      </p:sp>
      <p:sp>
        <p:nvSpPr>
          <p:cNvPr id="44036" name="Slide Image Placeholder 9"/>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E9F66BBA-1CD0-4143-A945-042917EBACC5}" type="slidenum">
              <a:rPr lang="en-US" smtClean="0"/>
              <a:pPr defTabSz="958764">
                <a:defRPr/>
              </a:pPr>
              <a:t>24</a:t>
            </a:fld>
            <a:endParaRPr lang="en-US" dirty="0" smtClean="0"/>
          </a:p>
        </p:txBody>
      </p:sp>
      <p:sp>
        <p:nvSpPr>
          <p:cNvPr id="45060" name="Slide Image Placeholder 9"/>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568B884B-9A83-4FE2-84BD-D8128A7212B7}" type="slidenum">
              <a:rPr lang="en-US" smtClean="0"/>
              <a:pPr defTabSz="958764">
                <a:defRPr/>
              </a:pPr>
              <a:t>25</a:t>
            </a:fld>
            <a:endParaRPr lang="en-US" dirty="0" smtClean="0"/>
          </a:p>
        </p:txBody>
      </p:sp>
      <p:sp>
        <p:nvSpPr>
          <p:cNvPr id="46084" name="Slide Image Placeholder 9"/>
          <p:cNvSpPr>
            <a:spLocks noGrp="1" noRot="1" noChangeAspect="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79A41DF5-CB11-4130-98BF-760180B71C53}" type="slidenum">
              <a:rPr lang="en-US" smtClean="0"/>
              <a:pPr defTabSz="958764">
                <a:defRPr/>
              </a:pPr>
              <a:t>26</a:t>
            </a:fld>
            <a:endParaRPr lang="en-US" dirty="0" smtClean="0"/>
          </a:p>
        </p:txBody>
      </p:sp>
      <p:sp>
        <p:nvSpPr>
          <p:cNvPr id="47108" name="Slide Image Placeholder 9"/>
          <p:cNvSpPr>
            <a:spLocks noGrp="1" noRot="1" noChangeAspect="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68320063-0D2C-4897-BF4A-23F452B8D482}" type="slidenum">
              <a:rPr lang="en-US" smtClean="0"/>
              <a:pPr defTabSz="958764">
                <a:defRPr/>
              </a:pPr>
              <a:t>27</a:t>
            </a:fld>
            <a:endParaRPr lang="en-US" dirty="0" smtClean="0"/>
          </a:p>
        </p:txBody>
      </p:sp>
      <p:sp>
        <p:nvSpPr>
          <p:cNvPr id="48132" name="Slide Image Placeholder 9"/>
          <p:cNvSpPr>
            <a:spLocks noGrp="1" noRot="1" noChangeAspect="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ABB66996-545D-4516-8F5F-688C20C44BEE}" type="slidenum">
              <a:rPr lang="en-US" smtClean="0"/>
              <a:pPr defTabSz="958764">
                <a:defRPr/>
              </a:pPr>
              <a:t>28</a:t>
            </a:fld>
            <a:endParaRPr lang="en-US" dirty="0" smtClean="0"/>
          </a:p>
        </p:txBody>
      </p:sp>
      <p:sp>
        <p:nvSpPr>
          <p:cNvPr id="49156" name="Slide Image Placeholder 9"/>
          <p:cNvSpPr>
            <a:spLocks noGrp="1" noRot="1" noChangeAspect="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EBC78508-4052-4DA0-8B44-7501B1F926B4}" type="slidenum">
              <a:rPr lang="en-US" smtClean="0"/>
              <a:pPr defTabSz="958764">
                <a:defRPr/>
              </a:pPr>
              <a:t>29</a:t>
            </a:fld>
            <a:endParaRPr lang="en-US" dirty="0" smtClean="0"/>
          </a:p>
        </p:txBody>
      </p:sp>
      <p:sp>
        <p:nvSpPr>
          <p:cNvPr id="51204" name="Slide Image Placeholder 9"/>
          <p:cNvSpPr>
            <a:spLocks noGrp="1" noRot="1" noChangeAspect="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DD0665C3-BC01-4F3A-93A1-D81A8DAB56CB}" type="slidenum">
              <a:rPr lang="en-US" smtClean="0"/>
              <a:pPr defTabSz="958764">
                <a:defRPr/>
              </a:pPr>
              <a:t>30</a:t>
            </a:fld>
            <a:endParaRPr lang="en-US" dirty="0" smtClean="0"/>
          </a:p>
        </p:txBody>
      </p:sp>
      <p:sp>
        <p:nvSpPr>
          <p:cNvPr id="52228"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5F6757D8-7FBF-490C-B523-DF9E2793FD29}" type="slidenum">
              <a:rPr lang="en-US" smtClean="0"/>
              <a:pPr defTabSz="958764">
                <a:defRPr/>
              </a:pPr>
              <a:t>4</a:t>
            </a:fld>
            <a:endParaRPr lang="en-US" dirty="0" smtClean="0"/>
          </a:p>
        </p:txBody>
      </p:sp>
      <p:sp>
        <p:nvSpPr>
          <p:cNvPr id="45060"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6433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CEB105C9-9514-4998-B9D2-D8C11104F068}" type="slidenum">
              <a:rPr lang="en-US" smtClean="0"/>
              <a:pPr defTabSz="958764">
                <a:defRPr/>
              </a:pPr>
              <a:t>31</a:t>
            </a:fld>
            <a:endParaRPr lang="en-US" dirty="0" smtClean="0"/>
          </a:p>
        </p:txBody>
      </p:sp>
      <p:sp>
        <p:nvSpPr>
          <p:cNvPr id="53252" name="Slide Image Placeholder 9"/>
          <p:cNvSpPr>
            <a:spLocks noGrp="1" noRot="1" noChangeAspect="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FE16A6A1-60CD-48C3-89B6-D429F47159F8}" type="slidenum">
              <a:rPr lang="en-US" smtClean="0"/>
              <a:pPr defTabSz="958764">
                <a:defRPr/>
              </a:pPr>
              <a:t>32</a:t>
            </a:fld>
            <a:endParaRPr lang="en-US" dirty="0" smtClean="0"/>
          </a:p>
        </p:txBody>
      </p:sp>
      <p:sp>
        <p:nvSpPr>
          <p:cNvPr id="54276" name="Slide Image Placeholder 9"/>
          <p:cNvSpPr>
            <a:spLocks noGrp="1" noRot="1" noChangeAspect="1" noTextEdit="1"/>
          </p:cNvSpPr>
          <p:nvPr>
            <p:ph type="sldImg"/>
          </p:nvPr>
        </p:nvSpPr>
        <p:spPr>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E673D541-842F-4433-B5DE-2F174720CFBF}" type="slidenum">
              <a:rPr lang="en-US" smtClean="0"/>
              <a:pPr defTabSz="958764">
                <a:defRPr/>
              </a:pPr>
              <a:t>33</a:t>
            </a:fld>
            <a:endParaRPr lang="en-US" dirty="0" smtClean="0"/>
          </a:p>
        </p:txBody>
      </p:sp>
      <p:sp>
        <p:nvSpPr>
          <p:cNvPr id="55300" name="Slide Image Placeholder 9"/>
          <p:cNvSpPr>
            <a:spLocks noGrp="1" noRot="1" noChangeAspect="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DA8F5295-3483-4638-80B3-E74277E313DB}" type="slidenum">
              <a:rPr lang="en-US" smtClean="0"/>
              <a:pPr defTabSz="958764">
                <a:defRPr/>
              </a:pPr>
              <a:t>34</a:t>
            </a:fld>
            <a:endParaRPr lang="en-US" dirty="0" smtClean="0"/>
          </a:p>
        </p:txBody>
      </p:sp>
      <p:sp>
        <p:nvSpPr>
          <p:cNvPr id="56324" name="Slide Image Placeholder 9"/>
          <p:cNvSpPr>
            <a:spLocks noGrp="1" noRot="1" noChangeAspect="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B422E7CD-6ED6-48C6-9AF4-AC7CD8FDFCAB}" type="slidenum">
              <a:rPr lang="en-US" smtClean="0"/>
              <a:pPr defTabSz="958764">
                <a:defRPr/>
              </a:pPr>
              <a:t>35</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E4162AD-6E34-4FB3-8538-FAF5A00431B8}" type="slidenum">
              <a:rPr lang="en-US" smtClean="0"/>
              <a:pPr defTabSz="958764">
                <a:defRPr/>
              </a:pPr>
              <a:t>5</a:t>
            </a:fld>
            <a:endParaRPr lang="en-US" dirty="0" smtClean="0"/>
          </a:p>
        </p:txBody>
      </p:sp>
      <p:sp>
        <p:nvSpPr>
          <p:cNvPr id="46084"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7639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a:xfrm>
            <a:off x="506016" y="4009572"/>
            <a:ext cx="5049739" cy="4496405"/>
          </a:xfrm>
          <a:noFill/>
          <a:ln/>
        </p:spPr>
        <p:txBody>
          <a:bodyPr/>
          <a:lstStyle/>
          <a:p>
            <a:pPr eaLnBrk="1" hangingPunct="1"/>
            <a:endParaRPr lang="en-US" dirty="0" smtClean="0"/>
          </a:p>
        </p:txBody>
      </p:sp>
      <p:sp>
        <p:nvSpPr>
          <p:cNvPr id="48131" name="Slide Number Placeholder 3"/>
          <p:cNvSpPr>
            <a:spLocks noGrp="1"/>
          </p:cNvSpPr>
          <p:nvPr>
            <p:ph type="sldNum" sz="quarter" idx="5"/>
          </p:nvPr>
        </p:nvSpPr>
        <p:spPr/>
        <p:txBody>
          <a:bodyPr/>
          <a:lstStyle/>
          <a:p>
            <a:pPr defTabSz="958764">
              <a:defRPr/>
            </a:pPr>
            <a:fld id="{E3D590AB-9061-4647-B57F-3729E7AE2F9E}" type="slidenum">
              <a:rPr lang="en-US" smtClean="0"/>
              <a:pPr defTabSz="958764">
                <a:defRPr/>
              </a:pPr>
              <a:t>6</a:t>
            </a:fld>
            <a:endParaRPr lang="en-US" dirty="0" smtClean="0"/>
          </a:p>
        </p:txBody>
      </p:sp>
      <p:sp>
        <p:nvSpPr>
          <p:cNvPr id="4710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432873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07D262AF-CFCD-4677-91D8-82A139ED7410}" type="slidenum">
              <a:rPr lang="en-US" smtClean="0"/>
              <a:pPr defTabSz="958764">
                <a:defRPr/>
              </a:pPr>
              <a:t>7</a:t>
            </a:fld>
            <a:endParaRPr lang="en-US" dirty="0" smtClean="0"/>
          </a:p>
        </p:txBody>
      </p:sp>
      <p:sp>
        <p:nvSpPr>
          <p:cNvPr id="48132"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77851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467AB385-613A-485E-B494-F6C05EB3019E}" type="slidenum">
              <a:rPr lang="en-US" smtClean="0"/>
              <a:pPr defTabSz="958764">
                <a:defRPr/>
              </a:pPr>
              <a:t>8</a:t>
            </a:fld>
            <a:endParaRPr lang="en-US" dirty="0" smtClean="0"/>
          </a:p>
        </p:txBody>
      </p:sp>
      <p:sp>
        <p:nvSpPr>
          <p:cNvPr id="4915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335811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73740802-4EBB-4643-9C68-B39A7FD663A7}" type="slidenum">
              <a:rPr lang="en-US" smtClean="0"/>
              <a:pPr defTabSz="958764">
                <a:defRPr/>
              </a:pPr>
              <a:t>9</a:t>
            </a:fld>
            <a:endParaRPr lang="en-US" dirty="0" smtClean="0"/>
          </a:p>
        </p:txBody>
      </p:sp>
      <p:sp>
        <p:nvSpPr>
          <p:cNvPr id="50180"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427565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3553303-DBF9-406A-BA78-F128C13013E6}" type="slidenum">
              <a:rPr lang="en-US" smtClean="0"/>
              <a:pPr defTabSz="958764">
                <a:defRPr/>
              </a:pPr>
              <a:t>10</a:t>
            </a:fld>
            <a:endParaRPr lang="en-US" dirty="0" smtClean="0"/>
          </a:p>
        </p:txBody>
      </p:sp>
      <p:sp>
        <p:nvSpPr>
          <p:cNvPr id="51204"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70527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D5FF9C-D158-46FA-ADDC-756680915845}" type="datetimeFigureOut">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57076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5FF9C-D158-46FA-ADDC-756680915845}" type="datetimeFigureOut">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170292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5FF9C-D158-46FA-ADDC-756680915845}" type="datetimeFigureOut">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310054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3530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4518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610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44282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314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31672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591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302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5FF9C-D158-46FA-ADDC-756680915845}" type="datetimeFigureOut">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3466615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389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5690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3904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6999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4376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4571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6" name="Title 2"/>
          <p:cNvSpPr txBox="1">
            <a:spLocks/>
          </p:cNvSpPr>
          <p:nvPr userDrawn="1"/>
        </p:nvSpPr>
        <p:spPr bwMode="auto">
          <a:xfrm>
            <a:off x="0" y="0"/>
            <a:ext cx="9144000" cy="775854"/>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a:solidFill>
                  <a:schemeClr val="tx1"/>
                </a:solidFill>
                <a:ea typeface="SimSun" pitchFamily="2" charset="-122"/>
                <a:cs typeface="Verdana" pitchFamily="34" charset="0"/>
              </a:rPr>
              <a:t>Advanced </a:t>
            </a:r>
            <a:r>
              <a:rPr lang="en-US" sz="2400" dirty="0" err="1">
                <a:solidFill>
                  <a:schemeClr val="tx1"/>
                </a:solidFill>
                <a:ea typeface="SimSun" pitchFamily="2" charset="-122"/>
                <a:cs typeface="Verdana" pitchFamily="34" charset="0"/>
              </a:rPr>
              <a:t>MySQL</a:t>
            </a:r>
            <a:r>
              <a:rPr lang="en-US" sz="2400" dirty="0">
                <a:solidFill>
                  <a:schemeClr val="tx1"/>
                </a:solidFill>
                <a:ea typeface="SimSun" pitchFamily="2" charset="-122"/>
                <a:cs typeface="Verdana" pitchFamily="34" charset="0"/>
              </a:rPr>
              <a:t> Query Techniques</a:t>
            </a:r>
            <a:endParaRPr lang="en-US" sz="2400" dirty="0">
              <a:solidFill>
                <a:schemeClr val="tx1"/>
              </a:solidFill>
              <a:ea typeface="Verdana" pitchFamily="34" charset="0"/>
              <a:cs typeface="Verdana" pitchFamily="34" charset="0"/>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663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3492131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79990124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8033469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5FF9C-D158-46FA-ADDC-756680915845}" type="datetimeFigureOut">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2563132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9502020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57295050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343079702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384168653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83773788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285623917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338748711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82265632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816318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1567146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D5FF9C-D158-46FA-ADDC-756680915845}" type="datetimeFigureOut">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1765144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val="15595656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D5FF9C-D158-46FA-ADDC-756680915845}" type="datetimeFigureOut">
              <a:rPr lang="en-IN" smtClean="0"/>
              <a:t>22-08-2019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415198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D5FF9C-D158-46FA-ADDC-756680915845}" type="datetimeFigureOut">
              <a:rPr lang="en-IN" smtClean="0"/>
              <a:t>22-08-2019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281030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5FF9C-D158-46FA-ADDC-756680915845}" type="datetimeFigureOut">
              <a:rPr lang="en-IN" smtClean="0"/>
              <a:t>22-08-2019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314220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5FF9C-D158-46FA-ADDC-756680915845}" type="datetimeFigureOut">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173930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5FF9C-D158-46FA-ADDC-756680915845}" type="datetimeFigureOut">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21202-608D-4625-A115-C85BF3FEB083}" type="slidenum">
              <a:rPr lang="en-IN" smtClean="0"/>
              <a:t>‹#›</a:t>
            </a:fld>
            <a:endParaRPr lang="en-IN"/>
          </a:p>
        </p:txBody>
      </p:sp>
    </p:spTree>
    <p:extLst>
      <p:ext uri="{BB962C8B-B14F-4D97-AF65-F5344CB8AC3E}">
        <p14:creationId xmlns:p14="http://schemas.microsoft.com/office/powerpoint/2010/main" val="12997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5FF9C-D158-46FA-ADDC-756680915845}" type="datetimeFigureOut">
              <a:rPr lang="en-IN" smtClean="0"/>
              <a:t>22-08-2019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21202-608D-4625-A115-C85BF3FEB083}" type="slidenum">
              <a:rPr lang="en-IN" smtClean="0"/>
              <a:t>‹#›</a:t>
            </a:fld>
            <a:endParaRPr lang="en-IN"/>
          </a:p>
        </p:txBody>
      </p:sp>
    </p:spTree>
    <p:extLst>
      <p:ext uri="{BB962C8B-B14F-4D97-AF65-F5344CB8AC3E}">
        <p14:creationId xmlns:p14="http://schemas.microsoft.com/office/powerpoint/2010/main" val="1777621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tags" Target="../tags/tag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Sub</a:t>
            </a:r>
            <a:r>
              <a:rPr lang="en-US" dirty="0" smtClean="0"/>
              <a:t> Queries</a:t>
            </a:r>
            <a:r>
              <a:rPr lang="en-IN" dirty="0" smtClean="0"/>
              <a:t> and Joins</a:t>
            </a:r>
            <a:endParaRPr lang="en-IN" dirty="0"/>
          </a:p>
        </p:txBody>
      </p:sp>
      <p:sp>
        <p:nvSpPr>
          <p:cNvPr id="3" name="Subtitle 2"/>
          <p:cNvSpPr>
            <a:spLocks noGrp="1"/>
          </p:cNvSpPr>
          <p:nvPr>
            <p:ph type="subTitle" idx="1"/>
          </p:nvPr>
        </p:nvSpPr>
        <p:spPr/>
        <p:txBody>
          <a:bodyPr/>
          <a:lstStyle/>
          <a:p>
            <a:r>
              <a:rPr lang="en-IN" dirty="0" err="1" smtClean="0"/>
              <a:t>Shwetha.K.R</a:t>
            </a:r>
            <a:endParaRPr lang="en-IN" dirty="0"/>
          </a:p>
        </p:txBody>
      </p:sp>
    </p:spTree>
    <p:extLst>
      <p:ext uri="{BB962C8B-B14F-4D97-AF65-F5344CB8AC3E}">
        <p14:creationId xmlns:p14="http://schemas.microsoft.com/office/powerpoint/2010/main" val="3326336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gray">
          <a:xfrm>
            <a:off x="180182" y="3517900"/>
            <a:ext cx="8728075" cy="8191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07169" y="3511550"/>
            <a:ext cx="8674100" cy="888705"/>
          </a:xfrm>
          <a:prstGeom prst="rect">
            <a:avLst/>
          </a:prstGeom>
          <a:noFill/>
          <a:ln w="9525">
            <a:noFill/>
            <a:miter lim="800000"/>
            <a:headEnd/>
            <a:tailEnd/>
          </a:ln>
        </p:spPr>
        <p:txBody>
          <a:bodyPr>
            <a:spAutoFit/>
          </a:bodyPr>
          <a:lstStyle/>
          <a:p>
            <a:pPr algn="l">
              <a:lnSpc>
                <a:spcPct val="150000"/>
              </a:lnSpc>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FROM employee WHERE </a:t>
            </a:r>
            <a:r>
              <a:rPr lang="en-US" sz="1800" dirty="0" err="1">
                <a:latin typeface="Courier New" pitchFamily="49" charset="0"/>
                <a:cs typeface="Courier New" pitchFamily="49" charset="0"/>
              </a:rPr>
              <a:t>deptno</a:t>
            </a:r>
            <a:r>
              <a:rPr lang="en-US" sz="1800" dirty="0">
                <a:latin typeface="Courier New" pitchFamily="49" charset="0"/>
                <a:cs typeface="Courier New" pitchFamily="49" charset="0"/>
              </a:rPr>
              <a:t> = 40 AND salary &gt;= ALL(SELECT salary FROM employee WHERE </a:t>
            </a:r>
            <a:r>
              <a:rPr lang="en-US" sz="1800" dirty="0" err="1">
                <a:latin typeface="Courier New" pitchFamily="49" charset="0"/>
                <a:cs typeface="Courier New" pitchFamily="49" charset="0"/>
              </a:rPr>
              <a:t>deptNo</a:t>
            </a:r>
            <a:r>
              <a:rPr lang="en-US" sz="1800" dirty="0">
                <a:latin typeface="Courier New" pitchFamily="49" charset="0"/>
                <a:cs typeface="Courier New" pitchFamily="49" charset="0"/>
              </a:rPr>
              <a:t>=40);</a:t>
            </a:r>
          </a:p>
        </p:txBody>
      </p:sp>
      <p:sp>
        <p:nvSpPr>
          <p:cNvPr id="5" name="Rectangle 10"/>
          <p:cNvSpPr>
            <a:spLocks noChangeArrowheads="1"/>
          </p:cNvSpPr>
          <p:nvPr/>
        </p:nvSpPr>
        <p:spPr bwMode="gray">
          <a:xfrm>
            <a:off x="442912" y="2229643"/>
            <a:ext cx="8701088" cy="8032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dirty="0"/>
              <a:t>Display the list of employees taking highest salary in the </a:t>
            </a:r>
            <a:r>
              <a:rPr lang="en-US" sz="2000" b="0" dirty="0" err="1"/>
              <a:t>deptNo</a:t>
            </a:r>
            <a:r>
              <a:rPr lang="en-US" sz="2000" b="0" dirty="0"/>
              <a:t> 40.</a:t>
            </a:r>
          </a:p>
        </p:txBody>
      </p:sp>
      <p:sp>
        <p:nvSpPr>
          <p:cNvPr id="14" name="Rectangle 10"/>
          <p:cNvSpPr>
            <a:spLocks noChangeArrowheads="1"/>
          </p:cNvSpPr>
          <p:nvPr/>
        </p:nvSpPr>
        <p:spPr bwMode="gray">
          <a:xfrm>
            <a:off x="180182" y="5307013"/>
            <a:ext cx="8728075" cy="7889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r>
              <a:rPr lang="en-US" sz="2000" b="0"/>
              <a:t>ALL evaluates to TRUE if all of the values returned by the inner query satisfies the condition in the outer query.</a:t>
            </a:r>
          </a:p>
        </p:txBody>
      </p:sp>
      <p:sp>
        <p:nvSpPr>
          <p:cNvPr id="25606" name="Title 2"/>
          <p:cNvSpPr txBox="1">
            <a:spLocks/>
          </p:cNvSpPr>
          <p:nvPr/>
        </p:nvSpPr>
        <p:spPr bwMode="auto">
          <a:xfrm>
            <a:off x="0" y="725488"/>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1" name="TextBox 10"/>
          <p:cNvSpPr txBox="1"/>
          <p:nvPr/>
        </p:nvSpPr>
        <p:spPr bwMode="auto">
          <a:xfrm>
            <a:off x="0" y="1092200"/>
            <a:ext cx="6486525" cy="492125"/>
          </a:xfrm>
          <a:prstGeom prst="rect">
            <a:avLst/>
          </a:prstGeom>
          <a:noFill/>
        </p:spPr>
        <p:txBody>
          <a:bodyPr>
            <a:spAutoFit/>
          </a:bodyPr>
          <a:lstStyle/>
          <a:p>
            <a:pPr algn="l">
              <a:lnSpc>
                <a:spcPct val="150000"/>
              </a:lnSpc>
              <a:defRPr/>
            </a:pPr>
            <a:r>
              <a:rPr lang="en-US" sz="2000" dirty="0"/>
              <a:t>Multiple Row Sub Queries</a:t>
            </a:r>
          </a:p>
        </p:txBody>
      </p:sp>
    </p:spTree>
    <p:custDataLst>
      <p:tags r:id="rId1"/>
    </p:custDataLst>
    <p:extLst>
      <p:ext uri="{BB962C8B-B14F-4D97-AF65-F5344CB8AC3E}">
        <p14:creationId xmlns:p14="http://schemas.microsoft.com/office/powerpoint/2010/main" val="3716229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5"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gray">
          <a:xfrm>
            <a:off x="207963" y="3517900"/>
            <a:ext cx="8728075" cy="647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3527425"/>
            <a:ext cx="8674100" cy="646113"/>
          </a:xfrm>
          <a:prstGeom prst="rect">
            <a:avLst/>
          </a:prstGeom>
          <a:noFill/>
          <a:ln w="9525">
            <a:noFill/>
            <a:miter lim="800000"/>
            <a:headEnd/>
            <a:tailEnd/>
          </a:ln>
        </p:spPr>
        <p:txBody>
          <a:bodyPr>
            <a:spAutoFit/>
          </a:bodyPr>
          <a:lstStyle/>
          <a:p>
            <a:pPr algn="l"/>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FROM employee WHERE </a:t>
            </a:r>
            <a:r>
              <a:rPr lang="en-US" sz="1800" dirty="0" err="1">
                <a:latin typeface="Courier New" pitchFamily="49" charset="0"/>
                <a:cs typeface="Courier New" pitchFamily="49" charset="0"/>
              </a:rPr>
              <a:t>empNo</a:t>
            </a:r>
            <a:r>
              <a:rPr lang="en-US" sz="1800" dirty="0">
                <a:latin typeface="Courier New" pitchFamily="49" charset="0"/>
                <a:cs typeface="Courier New" pitchFamily="49" charset="0"/>
              </a:rPr>
              <a:t> IN(SELECT </a:t>
            </a:r>
            <a:r>
              <a:rPr lang="en-US" sz="1800" dirty="0" err="1">
                <a:latin typeface="Courier New" pitchFamily="49" charset="0"/>
                <a:cs typeface="Courier New" pitchFamily="49" charset="0"/>
              </a:rPr>
              <a:t>mgrNo</a:t>
            </a:r>
            <a:r>
              <a:rPr lang="en-US" sz="1800" dirty="0">
                <a:latin typeface="Courier New" pitchFamily="49" charset="0"/>
                <a:cs typeface="Courier New" pitchFamily="49" charset="0"/>
              </a:rPr>
              <a:t> FROM employee);</a:t>
            </a:r>
          </a:p>
        </p:txBody>
      </p:sp>
      <p:sp>
        <p:nvSpPr>
          <p:cNvPr id="5" name="Rectangle 10"/>
          <p:cNvSpPr>
            <a:spLocks noChangeArrowheads="1"/>
          </p:cNvSpPr>
          <p:nvPr/>
        </p:nvSpPr>
        <p:spPr bwMode="gray">
          <a:xfrm>
            <a:off x="221457" y="2230438"/>
            <a:ext cx="8701087" cy="711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defRPr/>
            </a:pPr>
            <a:r>
              <a:rPr lang="en-US" sz="2000" b="0" dirty="0"/>
              <a:t>Display the </a:t>
            </a:r>
            <a:r>
              <a:rPr lang="en-US" sz="2000" b="0" dirty="0">
                <a:solidFill>
                  <a:schemeClr val="tx1">
                    <a:lumMod val="75000"/>
                    <a:lumOff val="25000"/>
                  </a:schemeClr>
                </a:solidFill>
              </a:rPr>
              <a:t>list of employees who are managers of other employees.</a:t>
            </a:r>
            <a:endParaRPr lang="en-US" sz="2000" b="0" dirty="0"/>
          </a:p>
        </p:txBody>
      </p:sp>
      <p:sp>
        <p:nvSpPr>
          <p:cNvPr id="14" name="Rectangle 10"/>
          <p:cNvSpPr>
            <a:spLocks noChangeArrowheads="1"/>
          </p:cNvSpPr>
          <p:nvPr/>
        </p:nvSpPr>
        <p:spPr bwMode="gray">
          <a:xfrm>
            <a:off x="207963" y="5021263"/>
            <a:ext cx="8728075" cy="10969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a:t>IN evaluates to TRUE if any of the values returned by the sub query is equal to the value in the outer query. IN is equivalent to </a:t>
            </a:r>
            <a:r>
              <a:rPr lang="en-US" sz="2000"/>
              <a:t>=ANY;</a:t>
            </a:r>
          </a:p>
        </p:txBody>
      </p:sp>
      <p:sp>
        <p:nvSpPr>
          <p:cNvPr id="26630" name="Title 2"/>
          <p:cNvSpPr txBox="1">
            <a:spLocks/>
          </p:cNvSpPr>
          <p:nvPr/>
        </p:nvSpPr>
        <p:spPr bwMode="auto">
          <a:xfrm>
            <a:off x="0" y="725488"/>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1" name="TextBox 10"/>
          <p:cNvSpPr txBox="1"/>
          <p:nvPr/>
        </p:nvSpPr>
        <p:spPr bwMode="auto">
          <a:xfrm>
            <a:off x="0" y="1092200"/>
            <a:ext cx="6486525" cy="492125"/>
          </a:xfrm>
          <a:prstGeom prst="rect">
            <a:avLst/>
          </a:prstGeom>
          <a:noFill/>
        </p:spPr>
        <p:txBody>
          <a:bodyPr>
            <a:spAutoFit/>
          </a:bodyPr>
          <a:lstStyle/>
          <a:p>
            <a:pPr algn="l">
              <a:lnSpc>
                <a:spcPct val="150000"/>
              </a:lnSpc>
              <a:defRPr/>
            </a:pPr>
            <a:r>
              <a:rPr lang="en-US" sz="2000" dirty="0"/>
              <a:t>Multiple Row Sub Queries</a:t>
            </a:r>
          </a:p>
        </p:txBody>
      </p:sp>
    </p:spTree>
    <p:custDataLst>
      <p:tags r:id="rId1"/>
    </p:custDataLst>
    <p:extLst>
      <p:ext uri="{BB962C8B-B14F-4D97-AF65-F5344CB8AC3E}">
        <p14:creationId xmlns:p14="http://schemas.microsoft.com/office/powerpoint/2010/main" val="2487954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5"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0"/>
          <p:cNvSpPr>
            <a:spLocks noChangeArrowheads="1"/>
          </p:cNvSpPr>
          <p:nvPr/>
        </p:nvSpPr>
        <p:spPr bwMode="gray">
          <a:xfrm>
            <a:off x="207963" y="5778500"/>
            <a:ext cx="8728075" cy="6413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just">
              <a:defRPr/>
            </a:pPr>
            <a:r>
              <a:rPr lang="en-US" sz="2000" b="0" dirty="0">
                <a:solidFill>
                  <a:schemeClr val="tx1">
                    <a:lumMod val="75000"/>
                    <a:lumOff val="25000"/>
                  </a:schemeClr>
                </a:solidFill>
              </a:rPr>
              <a:t>These type of sub-queries where the inner query depends on outer query are called co-related sub-queries.</a:t>
            </a:r>
          </a:p>
        </p:txBody>
      </p:sp>
      <p:sp>
        <p:nvSpPr>
          <p:cNvPr id="27" name="Line Callout 1 26"/>
          <p:cNvSpPr/>
          <p:nvPr/>
        </p:nvSpPr>
        <p:spPr>
          <a:xfrm>
            <a:off x="219075" y="5778500"/>
            <a:ext cx="8705850" cy="641350"/>
          </a:xfrm>
          <a:prstGeom prst="borderCallout1">
            <a:avLst>
              <a:gd name="adj1" fmla="val -1503"/>
              <a:gd name="adj2" fmla="val 50149"/>
              <a:gd name="adj3" fmla="val -22943"/>
              <a:gd name="adj4" fmla="val 50127"/>
            </a:avLst>
          </a:prstGeom>
          <a:solidFill>
            <a:schemeClr val="bg1"/>
          </a:solidFill>
          <a:ln>
            <a:solidFill>
              <a:srgbClr val="0B4E7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0" dirty="0">
                <a:solidFill>
                  <a:srgbClr val="0B4E78"/>
                </a:solidFill>
              </a:rPr>
              <a:t>So, to check the department and respective date of joining of employee, the current row’s department no must be equated while retrieving the hire dates using the sub-query.</a:t>
            </a:r>
            <a:endParaRPr lang="en-US" sz="1600" dirty="0">
              <a:solidFill>
                <a:srgbClr val="0B4E78"/>
              </a:solidFill>
            </a:endParaRPr>
          </a:p>
        </p:txBody>
      </p:sp>
      <p:sp>
        <p:nvSpPr>
          <p:cNvPr id="30" name="Line Callout 1 29"/>
          <p:cNvSpPr/>
          <p:nvPr/>
        </p:nvSpPr>
        <p:spPr>
          <a:xfrm>
            <a:off x="219075" y="5778500"/>
            <a:ext cx="8705850" cy="641350"/>
          </a:xfrm>
          <a:prstGeom prst="borderCallout1">
            <a:avLst>
              <a:gd name="adj1" fmla="val -1503"/>
              <a:gd name="adj2" fmla="val 50149"/>
              <a:gd name="adj3" fmla="val -22943"/>
              <a:gd name="adj4" fmla="val 50127"/>
            </a:avLst>
          </a:prstGeom>
          <a:solidFill>
            <a:schemeClr val="bg1"/>
          </a:solidFill>
          <a:ln>
            <a:solidFill>
              <a:srgbClr val="0B4E7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0" dirty="0">
                <a:solidFill>
                  <a:srgbClr val="0B4E78"/>
                </a:solidFill>
              </a:rPr>
              <a:t>We want to check every employee if he is the one who joined first in his department (not all). </a:t>
            </a:r>
            <a:endParaRPr lang="en-US" sz="1600" dirty="0">
              <a:solidFill>
                <a:srgbClr val="0B4E78"/>
              </a:solidFill>
            </a:endParaRPr>
          </a:p>
        </p:txBody>
      </p:sp>
      <p:sp>
        <p:nvSpPr>
          <p:cNvPr id="27653" name="Title 2"/>
          <p:cNvSpPr txBox="1">
            <a:spLocks/>
          </p:cNvSpPr>
          <p:nvPr/>
        </p:nvSpPr>
        <p:spPr bwMode="auto">
          <a:xfrm>
            <a:off x="0" y="725488"/>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5" name="Rectangle 10"/>
          <p:cNvSpPr>
            <a:spLocks noChangeArrowheads="1"/>
          </p:cNvSpPr>
          <p:nvPr/>
        </p:nvSpPr>
        <p:spPr bwMode="gray">
          <a:xfrm>
            <a:off x="221456" y="1412875"/>
            <a:ext cx="8701088" cy="6413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just"/>
            <a:r>
              <a:rPr lang="en-US" sz="2000" b="0" dirty="0"/>
              <a:t>Display the list of employees whose join date is earliest in their respective departments.</a:t>
            </a:r>
          </a:p>
        </p:txBody>
      </p:sp>
      <p:sp>
        <p:nvSpPr>
          <p:cNvPr id="16" name="TextBox 15"/>
          <p:cNvSpPr txBox="1"/>
          <p:nvPr/>
        </p:nvSpPr>
        <p:spPr bwMode="auto">
          <a:xfrm>
            <a:off x="0" y="954088"/>
            <a:ext cx="6486525" cy="491738"/>
          </a:xfrm>
          <a:prstGeom prst="rect">
            <a:avLst/>
          </a:prstGeom>
          <a:noFill/>
        </p:spPr>
        <p:txBody>
          <a:bodyPr>
            <a:spAutoFit/>
          </a:bodyPr>
          <a:lstStyle/>
          <a:p>
            <a:pPr algn="l">
              <a:lnSpc>
                <a:spcPct val="150000"/>
              </a:lnSpc>
              <a:defRPr/>
            </a:pPr>
            <a:r>
              <a:rPr lang="en-US" sz="2000" dirty="0"/>
              <a:t>Correlated Sub Queries</a:t>
            </a:r>
          </a:p>
        </p:txBody>
      </p:sp>
      <p:graphicFrame>
        <p:nvGraphicFramePr>
          <p:cNvPr id="8" name="Table 7"/>
          <p:cNvGraphicFramePr>
            <a:graphicFrameLocks noGrp="1"/>
          </p:cNvGraphicFramePr>
          <p:nvPr/>
        </p:nvGraphicFramePr>
        <p:xfrm>
          <a:off x="2363788" y="2078038"/>
          <a:ext cx="4416425" cy="3566160"/>
        </p:xfrm>
        <a:graphic>
          <a:graphicData uri="http://schemas.openxmlformats.org/drawingml/2006/table">
            <a:tbl>
              <a:tblPr firstRow="1" bandRow="1">
                <a:tableStyleId>{5C22544A-7EE6-4342-B048-85BDC9FD1C3A}</a:tableStyleId>
              </a:tblPr>
              <a:tblGrid>
                <a:gridCol w="899160"/>
                <a:gridCol w="888365"/>
                <a:gridCol w="1244600"/>
                <a:gridCol w="1384300"/>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EMPNO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ENAME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HIREDATE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1</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Venkat</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40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2006-02-01</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Nirmala</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2007-04-02</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3</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John</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40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2009-03-02</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4</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Rahim</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40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2005-04-12</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5</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Harinder</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30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2007-06-29</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6</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Pooja</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40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2010-12-05</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15</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Manoj</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30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2008-11-06</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16</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Santosh</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2005-05-05</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17</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Shalini</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2010-10-21</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18</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n-lt"/>
                          <a:ea typeface="Microsoft YaHei" charset="-122"/>
                          <a:cs typeface="Arial Unicode MS" pitchFamily="32" charset="0"/>
                        </a:rPr>
                        <a:t>Priya</a:t>
                      </a:r>
                      <a:endPar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endParaRP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30</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n-lt"/>
                          <a:ea typeface="Microsoft YaHei" charset="-122"/>
                          <a:cs typeface="Arial Unicode MS" pitchFamily="32" charset="0"/>
                        </a:rPr>
                        <a:t>2011-01-05</a:t>
                      </a:r>
                    </a:p>
                  </a:txBody>
                  <a:tcPr marL="68760" marR="68760" marT="58463"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tangle 8"/>
          <p:cNvSpPr/>
          <p:nvPr/>
        </p:nvSpPr>
        <p:spPr>
          <a:xfrm>
            <a:off x="2362200" y="2439988"/>
            <a:ext cx="4406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 name="Rectangle 9"/>
          <p:cNvSpPr/>
          <p:nvPr/>
        </p:nvSpPr>
        <p:spPr>
          <a:xfrm>
            <a:off x="2362200" y="2760663"/>
            <a:ext cx="4406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Rectangle 13"/>
          <p:cNvSpPr/>
          <p:nvPr/>
        </p:nvSpPr>
        <p:spPr>
          <a:xfrm>
            <a:off x="2362200" y="3081338"/>
            <a:ext cx="4406900" cy="292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2362200" y="3402013"/>
            <a:ext cx="4406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Rectangle 16"/>
          <p:cNvSpPr/>
          <p:nvPr/>
        </p:nvSpPr>
        <p:spPr>
          <a:xfrm>
            <a:off x="2362200" y="3722688"/>
            <a:ext cx="4406900" cy="292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Rectangle 17"/>
          <p:cNvSpPr/>
          <p:nvPr/>
        </p:nvSpPr>
        <p:spPr>
          <a:xfrm>
            <a:off x="2362200" y="4043363"/>
            <a:ext cx="4406900" cy="293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Rectangle 18"/>
          <p:cNvSpPr/>
          <p:nvPr/>
        </p:nvSpPr>
        <p:spPr>
          <a:xfrm>
            <a:off x="2362200" y="4364038"/>
            <a:ext cx="4406900" cy="2936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Rectangle 19"/>
          <p:cNvSpPr/>
          <p:nvPr/>
        </p:nvSpPr>
        <p:spPr>
          <a:xfrm>
            <a:off x="2362200" y="4684713"/>
            <a:ext cx="4406900" cy="293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Rectangle 20"/>
          <p:cNvSpPr/>
          <p:nvPr/>
        </p:nvSpPr>
        <p:spPr>
          <a:xfrm>
            <a:off x="2362200" y="5005388"/>
            <a:ext cx="4406900" cy="2936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Rectangle 21"/>
          <p:cNvSpPr/>
          <p:nvPr/>
        </p:nvSpPr>
        <p:spPr>
          <a:xfrm>
            <a:off x="2362200" y="5326063"/>
            <a:ext cx="4406900" cy="293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ustDataLst>
      <p:tags r:id="rId1"/>
    </p:custDataLst>
    <p:extLst>
      <p:ext uri="{BB962C8B-B14F-4D97-AF65-F5344CB8AC3E}">
        <p14:creationId xmlns:p14="http://schemas.microsoft.com/office/powerpoint/2010/main" val="2079888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27" grpId="1" animBg="1"/>
      <p:bldP spid="30" grpId="0" animBg="1"/>
      <p:bldP spid="30" grpId="1" animBg="1"/>
      <p:bldP spid="5" grpId="0" animBg="1"/>
      <p:bldP spid="9" grpId="0" animBg="1"/>
      <p:bldP spid="10"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0"/>
          <p:cNvSpPr>
            <a:spLocks noChangeArrowheads="1"/>
          </p:cNvSpPr>
          <p:nvPr/>
        </p:nvSpPr>
        <p:spPr bwMode="gray">
          <a:xfrm>
            <a:off x="207963" y="5727700"/>
            <a:ext cx="8728075" cy="704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just">
              <a:defRPr/>
            </a:pPr>
            <a:endParaRPr lang="en-US" sz="2000" b="0" dirty="0">
              <a:solidFill>
                <a:schemeClr val="tx1">
                  <a:lumMod val="75000"/>
                  <a:lumOff val="25000"/>
                </a:schemeClr>
              </a:solidFill>
            </a:endParaRPr>
          </a:p>
        </p:txBody>
      </p:sp>
      <p:sp>
        <p:nvSpPr>
          <p:cNvPr id="28675" name="Title 2"/>
          <p:cNvSpPr txBox="1">
            <a:spLocks/>
          </p:cNvSpPr>
          <p:nvPr/>
        </p:nvSpPr>
        <p:spPr bwMode="auto">
          <a:xfrm>
            <a:off x="0" y="739775"/>
            <a:ext cx="82296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28676" name="Rectangle 10"/>
          <p:cNvSpPr>
            <a:spLocks noChangeArrowheads="1"/>
          </p:cNvSpPr>
          <p:nvPr/>
        </p:nvSpPr>
        <p:spPr bwMode="gray">
          <a:xfrm>
            <a:off x="221456" y="1412733"/>
            <a:ext cx="8701088" cy="7318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a:t>So, to display the list of employees whose join date is earliest in their respective departments, use following type of statement:</a:t>
            </a:r>
          </a:p>
        </p:txBody>
      </p:sp>
      <p:sp>
        <p:nvSpPr>
          <p:cNvPr id="16" name="TextBox 15"/>
          <p:cNvSpPr txBox="1"/>
          <p:nvPr/>
        </p:nvSpPr>
        <p:spPr bwMode="auto">
          <a:xfrm>
            <a:off x="-13855" y="1009075"/>
            <a:ext cx="6486525" cy="400110"/>
          </a:xfrm>
          <a:prstGeom prst="rect">
            <a:avLst/>
          </a:prstGeom>
          <a:noFill/>
        </p:spPr>
        <p:txBody>
          <a:bodyPr>
            <a:spAutoFit/>
          </a:bodyPr>
          <a:lstStyle/>
          <a:p>
            <a:pPr algn="l">
              <a:defRPr/>
            </a:pPr>
            <a:r>
              <a:rPr lang="en-US" sz="2000" dirty="0"/>
              <a:t>Correlated Sub Queries</a:t>
            </a:r>
          </a:p>
        </p:txBody>
      </p:sp>
      <p:sp>
        <p:nvSpPr>
          <p:cNvPr id="23" name="Rectangle 22"/>
          <p:cNvSpPr>
            <a:spLocks noChangeArrowheads="1"/>
          </p:cNvSpPr>
          <p:nvPr/>
        </p:nvSpPr>
        <p:spPr bwMode="auto">
          <a:xfrm>
            <a:off x="214313" y="5737225"/>
            <a:ext cx="8715375" cy="646113"/>
          </a:xfrm>
          <a:prstGeom prst="rect">
            <a:avLst/>
          </a:prstGeom>
          <a:noFill/>
          <a:ln w="9525">
            <a:noFill/>
            <a:miter lim="800000"/>
            <a:headEnd/>
            <a:tailEnd/>
          </a:ln>
        </p:spPr>
        <p:txBody>
          <a:bodyPr>
            <a:spAutoFit/>
          </a:bodyPr>
          <a:lstStyle/>
          <a:p>
            <a:pPr algn="l"/>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FROM employee e1 WHERE e1.hiredate &lt;= ALL(SELECT </a:t>
            </a:r>
            <a:r>
              <a:rPr lang="en-US" sz="1800" dirty="0" err="1">
                <a:latin typeface="Courier New" pitchFamily="49" charset="0"/>
                <a:cs typeface="Courier New" pitchFamily="49" charset="0"/>
              </a:rPr>
              <a:t>hiredate</a:t>
            </a:r>
            <a:r>
              <a:rPr lang="en-US" sz="1800" dirty="0">
                <a:latin typeface="Courier New" pitchFamily="49" charset="0"/>
                <a:cs typeface="Courier New" pitchFamily="49" charset="0"/>
              </a:rPr>
              <a:t> FROM employee  e2 WHERE e2.deptNo = e1.deptNo);</a:t>
            </a:r>
          </a:p>
        </p:txBody>
      </p:sp>
      <p:graphicFrame>
        <p:nvGraphicFramePr>
          <p:cNvPr id="9" name="Table 8"/>
          <p:cNvGraphicFramePr>
            <a:graphicFrameLocks noGrp="1"/>
          </p:cNvGraphicFramePr>
          <p:nvPr/>
        </p:nvGraphicFramePr>
        <p:xfrm>
          <a:off x="2224088" y="2355272"/>
          <a:ext cx="4453804" cy="3288926"/>
        </p:xfrm>
        <a:graphic>
          <a:graphicData uri="http://schemas.openxmlformats.org/drawingml/2006/table">
            <a:tbl>
              <a:tblPr firstRow="1" bandRow="1">
                <a:tableStyleId>{5C22544A-7EE6-4342-B048-85BDC9FD1C3A}</a:tableStyleId>
              </a:tblPr>
              <a:tblGrid>
                <a:gridCol w="906770"/>
                <a:gridCol w="895884"/>
                <a:gridCol w="1255134"/>
                <a:gridCol w="1396016"/>
              </a:tblGrid>
              <a:tr h="337326">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chemeClr val="bg1"/>
                          </a:solidFill>
                          <a:effectLst/>
                          <a:latin typeface="+mj-lt"/>
                          <a:ea typeface="Microsoft YaHei" charset="-122"/>
                          <a:cs typeface="Arial Unicode MS" pitchFamily="32" charset="0"/>
                        </a:rPr>
                        <a:t>EMPNO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chemeClr val="bg1"/>
                          </a:solidFill>
                          <a:effectLst/>
                          <a:latin typeface="+mj-lt"/>
                          <a:ea typeface="Microsoft YaHei" charset="-122"/>
                          <a:cs typeface="Arial Unicode MS" pitchFamily="32" charset="0"/>
                        </a:rPr>
                        <a:t>ENAME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chemeClr val="bg1"/>
                          </a:solidFill>
                          <a:effectLst/>
                          <a:latin typeface="+mj-lt"/>
                          <a:ea typeface="Microsoft YaHei" charset="-122"/>
                          <a:cs typeface="Arial Unicode MS" pitchFamily="32" charset="0"/>
                        </a:rPr>
                        <a:t>DEPTNO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chemeClr val="bg1"/>
                          </a:solidFill>
                          <a:effectLst/>
                          <a:latin typeface="+mj-lt"/>
                          <a:ea typeface="Microsoft YaHei" charset="-122"/>
                          <a:cs typeface="Arial Unicode MS" pitchFamily="32" charset="0"/>
                        </a:rPr>
                        <a:t>HIREDATE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1</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Venkat</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40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2006-02-01</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Nirmala</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2007-04-02</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3</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John</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40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2009-03-02</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4</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Rahim</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40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2005-04-12</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5</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Harinder</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30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2007-06-29</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6</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Pooja</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40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2010-12-05</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15</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Manoj</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30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2008-11-06</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16</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Santosh</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2005-05-05</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17</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Shalini</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2010-10-21</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2951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18</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err="1" smtClean="0">
                          <a:ln>
                            <a:noFill/>
                          </a:ln>
                          <a:solidFill>
                            <a:srgbClr val="000000"/>
                          </a:solidFill>
                          <a:effectLst/>
                          <a:latin typeface="+mj-lt"/>
                          <a:ea typeface="Microsoft YaHei" charset="-122"/>
                          <a:cs typeface="Arial Unicode MS" pitchFamily="32" charset="0"/>
                        </a:rPr>
                        <a:t>Priya</a:t>
                      </a:r>
                      <a:endPar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endParaRP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30</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200" b="0" i="0" u="none" strike="noStrike" cap="none" normalizeH="0" baseline="0" dirty="0" smtClean="0">
                          <a:ln>
                            <a:noFill/>
                          </a:ln>
                          <a:solidFill>
                            <a:srgbClr val="000000"/>
                          </a:solidFill>
                          <a:effectLst/>
                          <a:latin typeface="+mj-lt"/>
                          <a:ea typeface="Microsoft YaHei" charset="-122"/>
                          <a:cs typeface="Arial Unicode MS" pitchFamily="32" charset="0"/>
                        </a:rPr>
                        <a:t>2011-01-05</a:t>
                      </a:r>
                    </a:p>
                  </a:txBody>
                  <a:tcPr marL="68760" marR="68760" marT="58468"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240771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47"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anim calcmode="lin" valueType="num">
                                      <p:cBhvr>
                                        <p:cTn id="10" dur="500" fill="hold"/>
                                        <p:tgtEl>
                                          <p:spTgt spid="9"/>
                                        </p:tgtEl>
                                        <p:attrNameLst>
                                          <p:attrName>ppt_x</p:attrName>
                                        </p:attrNameLst>
                                      </p:cBhvr>
                                      <p:tavLst>
                                        <p:tav tm="0">
                                          <p:val>
                                            <p:strVal val="#ppt_x"/>
                                          </p:val>
                                        </p:tav>
                                        <p:tav tm="100000">
                                          <p:val>
                                            <p:strVal val="#ppt_x"/>
                                          </p:val>
                                        </p:tav>
                                      </p:tavLst>
                                    </p:anim>
                                    <p:anim calcmode="lin" valueType="num">
                                      <p:cBhvr>
                                        <p:cTn id="11" dur="500" fill="hold"/>
                                        <p:tgtEl>
                                          <p:spTgt spid="9"/>
                                        </p:tgtEl>
                                        <p:attrNameLst>
                                          <p:attrName>ppt_y</p:attrName>
                                        </p:attrNameLst>
                                      </p:cBhvr>
                                      <p:tavLst>
                                        <p:tav tm="0">
                                          <p:val>
                                            <p:strVal val="#ppt_y-.1"/>
                                          </p:val>
                                        </p:tav>
                                        <p:tav tm="100000">
                                          <p:val>
                                            <p:strVal val="#ppt_y"/>
                                          </p:val>
                                        </p:tav>
                                      </p:tavLst>
                                    </p:anim>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gray">
          <a:xfrm>
            <a:off x="760413" y="2397125"/>
            <a:ext cx="7623175" cy="15541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ctr"/>
          <a:lstStyle/>
          <a:p>
            <a:pPr algn="l">
              <a:lnSpc>
                <a:spcPts val="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a:t>If the same column (if any) present in both inner query and outer query (or a single table used in both main and sub-query), must be prefixed with table alias name to avoid ambiguity.</a:t>
            </a:r>
          </a:p>
        </p:txBody>
      </p:sp>
      <p:sp>
        <p:nvSpPr>
          <p:cNvPr id="29699" name="Title 2"/>
          <p:cNvSpPr txBox="1">
            <a:spLocks/>
          </p:cNvSpPr>
          <p:nvPr/>
        </p:nvSpPr>
        <p:spPr bwMode="auto">
          <a:xfrm>
            <a:off x="0" y="766763"/>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rPr>
              <a:t>SQL - Sub Queries</a:t>
            </a:r>
          </a:p>
        </p:txBody>
      </p:sp>
      <p:sp>
        <p:nvSpPr>
          <p:cNvPr id="4" name="Rectangle 7"/>
          <p:cNvSpPr>
            <a:spLocks noChangeArrowheads="1"/>
          </p:cNvSpPr>
          <p:nvPr/>
        </p:nvSpPr>
        <p:spPr bwMode="gray">
          <a:xfrm>
            <a:off x="785813" y="1460505"/>
            <a:ext cx="7572375" cy="446088"/>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defRPr/>
            </a:pPr>
            <a:r>
              <a:rPr lang="en-US" sz="2000" dirty="0">
                <a:solidFill>
                  <a:schemeClr val="bg1"/>
                </a:solidFill>
              </a:rPr>
              <a:t>Note:</a:t>
            </a:r>
          </a:p>
        </p:txBody>
      </p:sp>
      <p:sp>
        <p:nvSpPr>
          <p:cNvPr id="8" name="Rectangle 10"/>
          <p:cNvSpPr>
            <a:spLocks noChangeArrowheads="1"/>
          </p:cNvSpPr>
          <p:nvPr/>
        </p:nvSpPr>
        <p:spPr bwMode="gray">
          <a:xfrm>
            <a:off x="760413" y="4556125"/>
            <a:ext cx="7623175" cy="8969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ctr"/>
          <a:lstStyle/>
          <a:p>
            <a:pPr algn="l">
              <a:lnSpc>
                <a:spcPts val="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a:t>An alias name defined for a table can only be used in the same query.</a:t>
            </a:r>
          </a:p>
        </p:txBody>
      </p:sp>
    </p:spTree>
    <p:custDataLst>
      <p:tags r:id="rId1"/>
    </p:custDataLst>
    <p:extLst>
      <p:ext uri="{BB962C8B-B14F-4D97-AF65-F5344CB8AC3E}">
        <p14:creationId xmlns:p14="http://schemas.microsoft.com/office/powerpoint/2010/main" val="3617308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gray">
          <a:xfrm>
            <a:off x="384175" y="3117850"/>
            <a:ext cx="8375650" cy="647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544513" y="3119438"/>
            <a:ext cx="8054975" cy="708025"/>
          </a:xfrm>
          <a:prstGeom prst="rect">
            <a:avLst/>
          </a:prstGeom>
          <a:noFill/>
          <a:ln w="9525">
            <a:noFill/>
            <a:miter lim="800000"/>
            <a:headEnd/>
            <a:tailEnd/>
          </a:ln>
        </p:spPr>
        <p:txBody>
          <a:bodyPr>
            <a:spAutoFit/>
          </a:bodyPr>
          <a:lstStyle/>
          <a:p>
            <a:pPr algn="l"/>
            <a:r>
              <a:rPr lang="en-IN" sz="2000" dirty="0">
                <a:latin typeface="Courier New" pitchFamily="49" charset="0"/>
                <a:cs typeface="Courier New" pitchFamily="49" charset="0"/>
              </a:rPr>
              <a:t>SELECT </a:t>
            </a:r>
            <a:r>
              <a:rPr lang="en-IN" sz="2000" dirty="0" err="1">
                <a:latin typeface="Courier New" pitchFamily="49" charset="0"/>
                <a:cs typeface="Courier New" pitchFamily="49" charset="0"/>
              </a:rPr>
              <a:t>dName</a:t>
            </a:r>
            <a:r>
              <a:rPr lang="en-IN" sz="2000" dirty="0">
                <a:latin typeface="Courier New" pitchFamily="49" charset="0"/>
                <a:cs typeface="Courier New" pitchFamily="49" charset="0"/>
              </a:rPr>
              <a:t> FROM department d WHERE EXISTS(SELECT * FROM employee e WHERE </a:t>
            </a:r>
            <a:r>
              <a:rPr lang="en-IN" sz="2000" dirty="0" err="1">
                <a:latin typeface="Courier New" pitchFamily="49" charset="0"/>
                <a:cs typeface="Courier New" pitchFamily="49" charset="0"/>
              </a:rPr>
              <a:t>d.deptNo</a:t>
            </a:r>
            <a:r>
              <a:rPr lang="en-IN" sz="2000" dirty="0">
                <a:latin typeface="Courier New" pitchFamily="49" charset="0"/>
                <a:cs typeface="Courier New" pitchFamily="49" charset="0"/>
              </a:rPr>
              <a:t> = </a:t>
            </a:r>
            <a:r>
              <a:rPr lang="en-IN" sz="2000" dirty="0" err="1">
                <a:latin typeface="Courier New" pitchFamily="49" charset="0"/>
                <a:cs typeface="Courier New" pitchFamily="49" charset="0"/>
              </a:rPr>
              <a:t>e.deptNo</a:t>
            </a:r>
            <a:r>
              <a:rPr lang="en-IN" sz="2000" dirty="0">
                <a:latin typeface="Courier New" pitchFamily="49" charset="0"/>
                <a:cs typeface="Courier New" pitchFamily="49" charset="0"/>
              </a:rPr>
              <a:t>);</a:t>
            </a:r>
          </a:p>
        </p:txBody>
      </p:sp>
      <p:sp>
        <p:nvSpPr>
          <p:cNvPr id="30724" name="Title 2"/>
          <p:cNvSpPr txBox="1">
            <a:spLocks/>
          </p:cNvSpPr>
          <p:nvPr/>
        </p:nvSpPr>
        <p:spPr bwMode="auto">
          <a:xfrm>
            <a:off x="0" y="781050"/>
            <a:ext cx="82296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5" name="Rectangle 10"/>
          <p:cNvSpPr>
            <a:spLocks noChangeArrowheads="1"/>
          </p:cNvSpPr>
          <p:nvPr/>
        </p:nvSpPr>
        <p:spPr bwMode="gray">
          <a:xfrm>
            <a:off x="384175" y="2092325"/>
            <a:ext cx="8375650" cy="711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IN" sz="2000" b="0"/>
              <a:t>Find the names of departments that has at least one employee?</a:t>
            </a:r>
          </a:p>
        </p:txBody>
      </p:sp>
      <p:sp>
        <p:nvSpPr>
          <p:cNvPr id="16" name="TextBox 15"/>
          <p:cNvSpPr txBox="1"/>
          <p:nvPr/>
        </p:nvSpPr>
        <p:spPr bwMode="auto">
          <a:xfrm>
            <a:off x="0" y="1300163"/>
            <a:ext cx="6486525" cy="492125"/>
          </a:xfrm>
          <a:prstGeom prst="rect">
            <a:avLst/>
          </a:prstGeom>
          <a:noFill/>
        </p:spPr>
        <p:txBody>
          <a:bodyPr>
            <a:spAutoFit/>
          </a:bodyPr>
          <a:lstStyle/>
          <a:p>
            <a:pPr algn="l">
              <a:lnSpc>
                <a:spcPct val="150000"/>
              </a:lnSpc>
              <a:defRPr/>
            </a:pPr>
            <a:r>
              <a:rPr lang="en-US" sz="2000" dirty="0"/>
              <a:t>Correlated Sub Queries</a:t>
            </a:r>
          </a:p>
        </p:txBody>
      </p:sp>
      <p:sp>
        <p:nvSpPr>
          <p:cNvPr id="14" name="Rectangle 10"/>
          <p:cNvSpPr>
            <a:spLocks noChangeArrowheads="1"/>
          </p:cNvSpPr>
          <p:nvPr/>
        </p:nvSpPr>
        <p:spPr bwMode="gray">
          <a:xfrm>
            <a:off x="384175" y="4106863"/>
            <a:ext cx="8375650" cy="8175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IN" sz="2000" b="0"/>
              <a:t>The EXISTS keyword returns TRUE if the sub-query retrieves at least one row. Otherwise it returns FALSE.</a:t>
            </a:r>
          </a:p>
        </p:txBody>
      </p:sp>
      <p:sp>
        <p:nvSpPr>
          <p:cNvPr id="8" name="Rectangle 10"/>
          <p:cNvSpPr>
            <a:spLocks noChangeArrowheads="1"/>
          </p:cNvSpPr>
          <p:nvPr/>
        </p:nvSpPr>
        <p:spPr bwMode="gray">
          <a:xfrm>
            <a:off x="384175" y="5237163"/>
            <a:ext cx="8375650" cy="7985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IN" sz="2000" b="0"/>
              <a:t>When used with NOT, it returns TRUE, if the sub-query does not return any rows.</a:t>
            </a:r>
          </a:p>
        </p:txBody>
      </p:sp>
    </p:spTree>
    <p:custDataLst>
      <p:tags r:id="rId1"/>
    </p:custDataLst>
    <p:extLst>
      <p:ext uri="{BB962C8B-B14F-4D97-AF65-F5344CB8AC3E}">
        <p14:creationId xmlns:p14="http://schemas.microsoft.com/office/powerpoint/2010/main" val="352421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5" grpId="0" animBg="1"/>
      <p:bldP spid="14"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txBox="1">
            <a:spLocks/>
          </p:cNvSpPr>
          <p:nvPr/>
        </p:nvSpPr>
        <p:spPr bwMode="auto">
          <a:xfrm>
            <a:off x="0" y="766763"/>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9" name="TextBox 18"/>
          <p:cNvSpPr txBox="1"/>
          <p:nvPr/>
        </p:nvSpPr>
        <p:spPr bwMode="auto">
          <a:xfrm>
            <a:off x="0" y="1591250"/>
            <a:ext cx="7573963" cy="491738"/>
          </a:xfrm>
          <a:prstGeom prst="rect">
            <a:avLst/>
          </a:prstGeom>
          <a:noFill/>
        </p:spPr>
        <p:txBody>
          <a:bodyPr>
            <a:spAutoFit/>
          </a:bodyPr>
          <a:lstStyle/>
          <a:p>
            <a:pPr algn="l">
              <a:lnSpc>
                <a:spcPct val="150000"/>
              </a:lnSpc>
              <a:defRPr/>
            </a:pPr>
            <a:r>
              <a:rPr lang="en-US" sz="2000" dirty="0"/>
              <a:t>Sub Queries – Exercise</a:t>
            </a:r>
          </a:p>
        </p:txBody>
      </p:sp>
      <p:sp>
        <p:nvSpPr>
          <p:cNvPr id="31748" name="Rectangle 10"/>
          <p:cNvSpPr>
            <a:spLocks noChangeArrowheads="1"/>
          </p:cNvSpPr>
          <p:nvPr/>
        </p:nvSpPr>
        <p:spPr bwMode="gray">
          <a:xfrm>
            <a:off x="900113" y="2728913"/>
            <a:ext cx="7343775" cy="9842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spcAft>
                <a:spcPts val="1413"/>
              </a:spcAft>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000" b="0" dirty="0"/>
              <a:t>Write a query to display the names and salaries of employees in Research Department.</a:t>
            </a:r>
          </a:p>
        </p:txBody>
      </p:sp>
      <p:grpSp>
        <p:nvGrpSpPr>
          <p:cNvPr id="31749" name="Group 13"/>
          <p:cNvGrpSpPr>
            <a:grpSpLocks/>
          </p:cNvGrpSpPr>
          <p:nvPr/>
        </p:nvGrpSpPr>
        <p:grpSpPr bwMode="auto">
          <a:xfrm>
            <a:off x="7375525" y="698500"/>
            <a:ext cx="1658938" cy="1714500"/>
            <a:chOff x="7376160" y="698563"/>
            <a:chExt cx="1658112" cy="1714487"/>
          </a:xfrm>
        </p:grpSpPr>
        <p:pic>
          <p:nvPicPr>
            <p:cNvPr id="31751" name="Picture 8" descr="Computer_Icon.png"/>
            <p:cNvPicPr>
              <a:picLocks noChangeAspect="1"/>
            </p:cNvPicPr>
            <p:nvPr/>
          </p:nvPicPr>
          <p:blipFill>
            <a:blip r:embed="rId4"/>
            <a:srcRect/>
            <a:stretch>
              <a:fillRect/>
            </a:stretch>
          </p:blipFill>
          <p:spPr bwMode="auto">
            <a:xfrm>
              <a:off x="7376160" y="698563"/>
              <a:ext cx="1658112" cy="1714487"/>
            </a:xfrm>
            <a:prstGeom prst="rect">
              <a:avLst/>
            </a:prstGeom>
            <a:noFill/>
            <a:ln w="9525">
              <a:noFill/>
              <a:miter lim="800000"/>
              <a:headEnd/>
              <a:tailEnd/>
            </a:ln>
          </p:spPr>
        </p:pic>
        <p:sp>
          <p:nvSpPr>
            <p:cNvPr id="31752" name="TextBox 11"/>
            <p:cNvSpPr txBox="1">
              <a:spLocks noChangeArrowheads="1"/>
            </p:cNvSpPr>
            <p:nvPr/>
          </p:nvSpPr>
          <p:spPr bwMode="auto">
            <a:xfrm>
              <a:off x="7510272" y="1097280"/>
              <a:ext cx="966932" cy="369332"/>
            </a:xfrm>
            <a:prstGeom prst="rect">
              <a:avLst/>
            </a:prstGeom>
            <a:noFill/>
            <a:ln w="9525">
              <a:noFill/>
              <a:miter lim="800000"/>
              <a:headEnd/>
              <a:tailEnd/>
            </a:ln>
          </p:spPr>
          <p:txBody>
            <a:bodyPr wrap="none">
              <a:spAutoFit/>
            </a:bodyPr>
            <a:lstStyle/>
            <a:p>
              <a:r>
                <a:rPr lang="en-US" sz="1800">
                  <a:solidFill>
                    <a:schemeClr val="bg1"/>
                  </a:solidFill>
                  <a:latin typeface="Arial Narrow" pitchFamily="34" charset="0"/>
                </a:rPr>
                <a:t>Exercise</a:t>
              </a:r>
            </a:p>
          </p:txBody>
        </p:sp>
      </p:grpSp>
      <p:sp>
        <p:nvSpPr>
          <p:cNvPr id="31750" name="Rectangle 10"/>
          <p:cNvSpPr>
            <a:spLocks noChangeArrowheads="1"/>
          </p:cNvSpPr>
          <p:nvPr/>
        </p:nvSpPr>
        <p:spPr bwMode="gray">
          <a:xfrm>
            <a:off x="900113" y="4252913"/>
            <a:ext cx="7343775" cy="9842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spcAft>
                <a:spcPts val="1413"/>
              </a:spcAft>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000" b="0" dirty="0"/>
              <a:t>Find  the employee’s who are getting maximum salary in their respective job</a:t>
            </a:r>
          </a:p>
        </p:txBody>
      </p:sp>
      <p:sp>
        <p:nvSpPr>
          <p:cNvPr id="2" name="TextBox 1"/>
          <p:cNvSpPr txBox="1"/>
          <p:nvPr/>
        </p:nvSpPr>
        <p:spPr>
          <a:xfrm>
            <a:off x="650688" y="2077046"/>
            <a:ext cx="184731" cy="369332"/>
          </a:xfrm>
          <a:prstGeom prst="rect">
            <a:avLst/>
          </a:prstGeom>
          <a:noFill/>
        </p:spPr>
        <p:txBody>
          <a:bodyPr wrap="none" rtlCol="0">
            <a:spAutoFit/>
          </a:bodyPr>
          <a:lstStyle/>
          <a:p>
            <a:endParaRPr lang="en-IN" dirty="0" smtClean="0"/>
          </a:p>
        </p:txBody>
      </p:sp>
      <p:sp>
        <p:nvSpPr>
          <p:cNvPr id="3" name="TextBox 2"/>
          <p:cNvSpPr txBox="1"/>
          <p:nvPr/>
        </p:nvSpPr>
        <p:spPr>
          <a:xfrm>
            <a:off x="900114" y="3861048"/>
            <a:ext cx="7992366" cy="369332"/>
          </a:xfrm>
          <a:prstGeom prst="rect">
            <a:avLst/>
          </a:prstGeom>
          <a:noFill/>
        </p:spPr>
        <p:txBody>
          <a:bodyPr wrap="square" rtlCol="0">
            <a:spAutoFit/>
          </a:bodyPr>
          <a:lstStyle/>
          <a:p>
            <a:endParaRPr lang="en-IN" dirty="0"/>
          </a:p>
        </p:txBody>
      </p:sp>
    </p:spTree>
    <p:custDataLst>
      <p:tags r:id="rId1"/>
    </p:custDataLst>
    <p:extLst>
      <p:ext uri="{BB962C8B-B14F-4D97-AF65-F5344CB8AC3E}">
        <p14:creationId xmlns:p14="http://schemas.microsoft.com/office/powerpoint/2010/main" val="160290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gray">
          <a:xfrm>
            <a:off x="221456" y="1422400"/>
            <a:ext cx="8701088" cy="4603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dirty="0"/>
              <a:t>Display the list of employees and their department numbers.</a:t>
            </a:r>
          </a:p>
        </p:txBody>
      </p:sp>
      <p:sp>
        <p:nvSpPr>
          <p:cNvPr id="9" name="Rectangle 10"/>
          <p:cNvSpPr>
            <a:spLocks noChangeArrowheads="1"/>
          </p:cNvSpPr>
          <p:nvPr/>
        </p:nvSpPr>
        <p:spPr bwMode="gray">
          <a:xfrm>
            <a:off x="207963" y="2012950"/>
            <a:ext cx="8728075" cy="520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2108200"/>
            <a:ext cx="8674100" cy="369888"/>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deptNo</a:t>
            </a:r>
            <a:r>
              <a:rPr lang="en-US" sz="1800" dirty="0">
                <a:latin typeface="Courier New" pitchFamily="49" charset="0"/>
                <a:cs typeface="Courier New" pitchFamily="49" charset="0"/>
              </a:rPr>
              <a:t> FROM employee</a:t>
            </a:r>
          </a:p>
        </p:txBody>
      </p:sp>
      <p:sp>
        <p:nvSpPr>
          <p:cNvPr id="16" name="TextBox 15"/>
          <p:cNvSpPr txBox="1"/>
          <p:nvPr/>
        </p:nvSpPr>
        <p:spPr bwMode="auto">
          <a:xfrm>
            <a:off x="0" y="760413"/>
            <a:ext cx="6486525" cy="491738"/>
          </a:xfrm>
          <a:prstGeom prst="rect">
            <a:avLst/>
          </a:prstGeom>
          <a:noFill/>
        </p:spPr>
        <p:txBody>
          <a:bodyPr>
            <a:spAutoFit/>
          </a:bodyPr>
          <a:lstStyle/>
          <a:p>
            <a:pPr algn="l" eaLnBrk="0" hangingPunct="0">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chemeClr val="tx1">
                    <a:lumMod val="65000"/>
                    <a:lumOff val="35000"/>
                  </a:schemeClr>
                </a:solidFill>
              </a:rPr>
              <a:t>Introduction to JOINS</a:t>
            </a:r>
          </a:p>
        </p:txBody>
      </p:sp>
      <p:graphicFrame>
        <p:nvGraphicFramePr>
          <p:cNvPr id="12" name="Table 11"/>
          <p:cNvGraphicFramePr>
            <a:graphicFrameLocks noGrp="1"/>
          </p:cNvGraphicFramePr>
          <p:nvPr/>
        </p:nvGraphicFramePr>
        <p:xfrm>
          <a:off x="3336878" y="3316407"/>
          <a:ext cx="2470244" cy="2402006"/>
        </p:xfrm>
        <a:graphic>
          <a:graphicData uri="http://schemas.openxmlformats.org/drawingml/2006/table">
            <a:tbl>
              <a:tblPr firstRow="1" bandRow="1">
                <a:tableStyleId>{5C22544A-7EE6-4342-B048-85BDC9FD1C3A}</a:tableStyleId>
              </a:tblPr>
              <a:tblGrid>
                <a:gridCol w="1331915"/>
                <a:gridCol w="1138329"/>
              </a:tblGrid>
              <a:tr h="426344">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u="none" strike="noStrike" cap="none" normalizeH="0" baseline="0" dirty="0" smtClean="0">
                          <a:ln>
                            <a:noFill/>
                          </a:ln>
                          <a:effectLst/>
                          <a:latin typeface="Verdana" pitchFamily="34" charset="0"/>
                          <a:ea typeface="Verdana" pitchFamily="34" charset="0"/>
                          <a:cs typeface="Verdana" pitchFamily="34" charset="0"/>
                        </a:rPr>
                        <a:t>ENAME</a:t>
                      </a:r>
                      <a:endPar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DEPTNO</a:t>
                      </a:r>
                    </a:p>
                  </a:txBody>
                  <a:tcPr marL="0" marR="0" marT="0" marB="0" anchor="ctr" horzOverflow="overflow"/>
                </a:tc>
              </a:tr>
              <a:tr h="298441">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Venkat</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30</a:t>
                      </a:r>
                    </a:p>
                  </a:txBody>
                  <a:tcPr marL="91410" marR="91410" marT="0" marB="0" anchor="ctr" horzOverflow="overflow"/>
                </a:tc>
              </a:tr>
              <a:tr h="390949">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Nirmala</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30</a:t>
                      </a:r>
                    </a:p>
                  </a:txBody>
                  <a:tcPr marL="91410" marR="91410" marT="0" marB="0" anchor="ctr" horzOverflow="overflow"/>
                </a:tc>
              </a:tr>
              <a:tr h="298441">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Verdana" pitchFamily="34" charset="0"/>
                          <a:ea typeface="Verdana" pitchFamily="34" charset="0"/>
                          <a:cs typeface="Verdana" pitchFamily="34" charset="0"/>
                        </a:rPr>
                        <a:t>John</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20</a:t>
                      </a:r>
                    </a:p>
                  </a:txBody>
                  <a:tcPr marL="91410" marR="91410" marT="0" marB="0" anchor="ctr" horzOverflow="overflow"/>
                </a:tc>
              </a:tr>
              <a:tr h="298441">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Rahim</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40</a:t>
                      </a:r>
                    </a:p>
                  </a:txBody>
                  <a:tcPr marL="91410" marR="91410" marT="0" marB="0" anchor="ctr" horzOverflow="overflow"/>
                </a:tc>
              </a:tr>
              <a:tr h="390949">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Harinder</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50</a:t>
                      </a:r>
                    </a:p>
                  </a:txBody>
                  <a:tcPr marL="91410" marR="91410" marT="0" marB="0" anchor="ctr" horzOverflow="overflow"/>
                </a:tc>
              </a:tr>
              <a:tr h="298441">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Pooja</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50</a:t>
                      </a:r>
                    </a:p>
                  </a:txBody>
                  <a:tcPr marL="91410" marR="91410" marT="0" marB="0" anchor="ctr" horzOverflow="overflow"/>
                </a:tc>
              </a:tr>
            </a:tbl>
          </a:graphicData>
        </a:graphic>
      </p:graphicFrame>
      <p:sp>
        <p:nvSpPr>
          <p:cNvPr id="17" name="Rectangle 10"/>
          <p:cNvSpPr>
            <a:spLocks noChangeArrowheads="1"/>
          </p:cNvSpPr>
          <p:nvPr/>
        </p:nvSpPr>
        <p:spPr bwMode="gray">
          <a:xfrm>
            <a:off x="3590925" y="2730500"/>
            <a:ext cx="1962150" cy="5492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0" bIns="0" anchor="ctr"/>
          <a:lstStyle/>
          <a:p>
            <a:pPr>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0000"/>
                </a:solidFill>
                <a:cs typeface="Courier New" pitchFamily="49" charset="0"/>
              </a:rPr>
              <a:t>The result is:</a:t>
            </a:r>
          </a:p>
        </p:txBody>
      </p:sp>
      <p:sp>
        <p:nvSpPr>
          <p:cNvPr id="18" name="Rectangle 10"/>
          <p:cNvSpPr>
            <a:spLocks noChangeArrowheads="1"/>
          </p:cNvSpPr>
          <p:nvPr/>
        </p:nvSpPr>
        <p:spPr bwMode="gray">
          <a:xfrm>
            <a:off x="1646238" y="5829300"/>
            <a:ext cx="5851525" cy="4603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lIns="216000" tIns="0" rIns="219456" bIns="0" anchor="ctr"/>
          <a:lstStyle/>
          <a:p>
            <a:pPr algn="l">
              <a:defRPr/>
            </a:pPr>
            <a:r>
              <a:rPr lang="en-US" sz="2000" b="0" dirty="0"/>
              <a:t>What, if we need Department Names too!</a:t>
            </a:r>
          </a:p>
        </p:txBody>
      </p:sp>
    </p:spTree>
    <p:extLst>
      <p:ext uri="{BB962C8B-B14F-4D97-AF65-F5344CB8AC3E}">
        <p14:creationId xmlns:p14="http://schemas.microsoft.com/office/powerpoint/2010/main" val="2129954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join.png"/>
          <p:cNvPicPr>
            <a:picLocks noChangeAspect="1"/>
          </p:cNvPicPr>
          <p:nvPr/>
        </p:nvPicPr>
        <p:blipFill>
          <a:blip r:embed="rId3"/>
          <a:srcRect b="40211"/>
          <a:stretch>
            <a:fillRect/>
          </a:stretch>
        </p:blipFill>
        <p:spPr bwMode="auto">
          <a:xfrm>
            <a:off x="3406775" y="3294063"/>
            <a:ext cx="2330450" cy="815975"/>
          </a:xfrm>
          <a:prstGeom prst="rect">
            <a:avLst/>
          </a:prstGeom>
          <a:noFill/>
          <a:ln w="9525">
            <a:noFill/>
            <a:miter lim="800000"/>
            <a:headEnd/>
            <a:tailEnd/>
          </a:ln>
        </p:spPr>
      </p:pic>
      <p:sp>
        <p:nvSpPr>
          <p:cNvPr id="5" name="Rectangle 10"/>
          <p:cNvSpPr>
            <a:spLocks noChangeArrowheads="1"/>
          </p:cNvSpPr>
          <p:nvPr/>
        </p:nvSpPr>
        <p:spPr bwMode="gray">
          <a:xfrm>
            <a:off x="371475" y="1277938"/>
            <a:ext cx="8401050" cy="6969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dirty="0"/>
              <a:t>To display the list of employees and their department names, data has to come from two tables – Employee and Department.</a:t>
            </a:r>
          </a:p>
        </p:txBody>
      </p:sp>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Introduction to JOINS</a:t>
            </a:r>
          </a:p>
        </p:txBody>
      </p:sp>
      <p:graphicFrame>
        <p:nvGraphicFramePr>
          <p:cNvPr id="11" name="Table 10"/>
          <p:cNvGraphicFramePr>
            <a:graphicFrameLocks noGrp="1"/>
          </p:cNvGraphicFramePr>
          <p:nvPr/>
        </p:nvGraphicFramePr>
        <p:xfrm>
          <a:off x="901700" y="2544763"/>
          <a:ext cx="2979738" cy="1389063"/>
        </p:xfrm>
        <a:graphic>
          <a:graphicData uri="http://schemas.openxmlformats.org/drawingml/2006/table">
            <a:tbl>
              <a:tblPr firstRow="1" bandRow="1">
                <a:tableStyleId>{5C22544A-7EE6-4342-B048-85BDC9FD1C3A}</a:tableStyleId>
              </a:tblPr>
              <a:tblGrid>
                <a:gridCol w="816815"/>
                <a:gridCol w="1267893"/>
                <a:gridCol w="895030"/>
              </a:tblGrid>
              <a:tr h="365543">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EMPNO</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ENAME</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DEPTNO</a:t>
                      </a:r>
                    </a:p>
                  </a:txBody>
                  <a:tcPr marL="0" marR="0" marT="0" marB="0" anchor="ctr" horzOverflow="overflow"/>
                </a:tc>
              </a:tr>
              <a:tr h="25588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1</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Venkat</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30</a:t>
                      </a:r>
                    </a:p>
                  </a:txBody>
                  <a:tcPr marL="0" marR="0" marT="0" marB="0" anchor="ctr" horzOverflow="overflow"/>
                </a:tc>
              </a:tr>
              <a:tr h="25588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2</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Nirmala</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30</a:t>
                      </a:r>
                    </a:p>
                  </a:txBody>
                  <a:tcPr marL="0" marR="0" marT="0" marB="0" anchor="ctr" horzOverflow="overflow"/>
                </a:tc>
              </a:tr>
              <a:tr h="25588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3</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John</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20</a:t>
                      </a:r>
                    </a:p>
                  </a:txBody>
                  <a:tcPr marL="0" marR="0" marT="0" marB="0" anchor="ctr" horzOverflow="overflow"/>
                </a:tc>
              </a:tr>
              <a:tr h="25588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4</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Rahim</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40</a:t>
                      </a:r>
                    </a:p>
                  </a:txBody>
                  <a:tcPr marL="0" marR="0" marT="0" marB="0" anchor="ctr" horzOverflow="overflow"/>
                </a:tc>
              </a:tr>
            </a:tbl>
          </a:graphicData>
        </a:graphic>
      </p:graphicFrame>
      <p:graphicFrame>
        <p:nvGraphicFramePr>
          <p:cNvPr id="22" name="Table 21"/>
          <p:cNvGraphicFramePr>
            <a:graphicFrameLocks noGrp="1"/>
          </p:cNvGraphicFramePr>
          <p:nvPr/>
        </p:nvGraphicFramePr>
        <p:xfrm>
          <a:off x="3330054" y="3972874"/>
          <a:ext cx="2470245" cy="1349755"/>
        </p:xfrm>
        <a:graphic>
          <a:graphicData uri="http://schemas.openxmlformats.org/drawingml/2006/table">
            <a:tbl>
              <a:tblPr firstRow="1" bandRow="1">
                <a:tableStyleId>{5C22544A-7EE6-4342-B048-85BDC9FD1C3A}</a:tableStyleId>
              </a:tblPr>
              <a:tblGrid>
                <a:gridCol w="1331915"/>
                <a:gridCol w="1138330"/>
              </a:tblGrid>
              <a:tr h="286647">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ENAME</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DNAME</a:t>
                      </a:r>
                    </a:p>
                  </a:txBody>
                  <a:tcPr marL="0" marR="0" marT="0" marB="0" anchor="ctr" horzOverflow="overflow"/>
                </a:tc>
              </a:tr>
              <a:tr h="287485">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Venkat</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10" marR="91410" marT="0" marB="0" anchor="ctr" horzOverflow="overflow"/>
                </a:tc>
              </a:tr>
              <a:tr h="287485">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Nirmala</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10" marR="91410" marT="0" marB="0" anchor="ctr" horzOverflow="overflow"/>
                </a:tc>
              </a:tr>
              <a:tr h="287485">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John</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Fianace</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r>
              <a:tr h="200653">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Verdana" pitchFamily="34" charset="0"/>
                          <a:ea typeface="Verdana" pitchFamily="34" charset="0"/>
                          <a:cs typeface="Verdana" pitchFamily="34" charset="0"/>
                        </a:rPr>
                        <a:t>Rahim</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Dev</a:t>
                      </a:r>
                    </a:p>
                  </a:txBody>
                  <a:tcPr marL="91410" marR="91410" marT="0" marB="0" anchor="ctr" horzOverflow="overflow"/>
                </a:tc>
              </a:tr>
            </a:tbl>
          </a:graphicData>
        </a:graphic>
      </p:graphicFrame>
      <p:graphicFrame>
        <p:nvGraphicFramePr>
          <p:cNvPr id="14" name="Table 13"/>
          <p:cNvGraphicFramePr>
            <a:graphicFrameLocks noGrp="1"/>
          </p:cNvGraphicFramePr>
          <p:nvPr/>
        </p:nvGraphicFramePr>
        <p:xfrm>
          <a:off x="5232400" y="2524125"/>
          <a:ext cx="2989263" cy="1389063"/>
        </p:xfrm>
        <a:graphic>
          <a:graphicData uri="http://schemas.openxmlformats.org/drawingml/2006/table">
            <a:tbl>
              <a:tblPr firstRow="1" bandRow="1">
                <a:tableStyleId>{5C22544A-7EE6-4342-B048-85BDC9FD1C3A}</a:tableStyleId>
              </a:tblPr>
              <a:tblGrid>
                <a:gridCol w="838182"/>
                <a:gridCol w="1247749"/>
                <a:gridCol w="903332"/>
              </a:tblGrid>
              <a:tr h="365543">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DEPTNO</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DNAME</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Verdana" pitchFamily="34" charset="0"/>
                          <a:ea typeface="Verdana" pitchFamily="34" charset="0"/>
                          <a:cs typeface="Verdana" pitchFamily="34" charset="0"/>
                        </a:rPr>
                        <a:t>LCODE</a:t>
                      </a:r>
                      <a:endParaRPr kumimoji="0" lang="en-IN" sz="14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r>
              <a:tr h="255880">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20</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Finance</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algn="ctr">
                        <a:spcBef>
                          <a:spcPts val="0"/>
                        </a:spcBef>
                        <a:spcAft>
                          <a:spcPts val="0"/>
                        </a:spcAft>
                      </a:pPr>
                      <a:r>
                        <a:rPr lang="en-US" sz="1400" b="1" dirty="0" smtClean="0">
                          <a:latin typeface="Verdana" pitchFamily="34" charset="0"/>
                          <a:ea typeface="Verdana" pitchFamily="34" charset="0"/>
                          <a:cs typeface="Verdana" pitchFamily="34" charset="0"/>
                        </a:rPr>
                        <a:t>142</a:t>
                      </a:r>
                      <a:endParaRPr lang="en-US" sz="1400" b="1" dirty="0">
                        <a:latin typeface="Verdana" pitchFamily="34" charset="0"/>
                        <a:ea typeface="Verdana" pitchFamily="34" charset="0"/>
                        <a:cs typeface="Verdana" pitchFamily="34" charset="0"/>
                      </a:endParaRPr>
                    </a:p>
                  </a:txBody>
                  <a:tcPr marL="91438" marR="91438" marT="0" marB="0" anchor="ctr"/>
                </a:tc>
              </a:tr>
              <a:tr h="255880">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30</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Testing</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algn="ctr">
                        <a:spcBef>
                          <a:spcPts val="0"/>
                        </a:spcBef>
                        <a:spcAft>
                          <a:spcPts val="0"/>
                        </a:spcAft>
                      </a:pPr>
                      <a:r>
                        <a:rPr lang="en-US" sz="1400" b="1" dirty="0" smtClean="0">
                          <a:latin typeface="Verdana" pitchFamily="34" charset="0"/>
                          <a:ea typeface="Verdana" pitchFamily="34" charset="0"/>
                          <a:cs typeface="Verdana" pitchFamily="34" charset="0"/>
                        </a:rPr>
                        <a:t>123</a:t>
                      </a:r>
                      <a:endParaRPr lang="en-US" sz="1400" b="1" dirty="0">
                        <a:latin typeface="Verdana" pitchFamily="34" charset="0"/>
                        <a:ea typeface="Verdana" pitchFamily="34" charset="0"/>
                        <a:cs typeface="Verdana" pitchFamily="34" charset="0"/>
                      </a:endParaRPr>
                    </a:p>
                  </a:txBody>
                  <a:tcPr marL="91438" marR="91438" marT="0" marB="0" anchor="ctr"/>
                </a:tc>
              </a:tr>
              <a:tr h="255880">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40</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Dev</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algn="ctr">
                        <a:spcBef>
                          <a:spcPts val="0"/>
                        </a:spcBef>
                        <a:spcAft>
                          <a:spcPts val="0"/>
                        </a:spcAft>
                      </a:pPr>
                      <a:r>
                        <a:rPr lang="en-US" sz="1400" b="1" dirty="0" smtClean="0">
                          <a:latin typeface="Verdana" pitchFamily="34" charset="0"/>
                          <a:ea typeface="Verdana" pitchFamily="34" charset="0"/>
                          <a:cs typeface="Verdana" pitchFamily="34" charset="0"/>
                        </a:rPr>
                        <a:t>123</a:t>
                      </a:r>
                      <a:endParaRPr lang="en-US" sz="1400" b="1" dirty="0">
                        <a:latin typeface="Verdana" pitchFamily="34" charset="0"/>
                        <a:ea typeface="Verdana" pitchFamily="34" charset="0"/>
                        <a:cs typeface="Verdana" pitchFamily="34" charset="0"/>
                      </a:endParaRPr>
                    </a:p>
                  </a:txBody>
                  <a:tcPr marL="91438" marR="91438" marT="0" marB="0" anchor="ctr"/>
                </a:tc>
              </a:tr>
              <a:tr h="255880">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50</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Verdana" pitchFamily="34" charset="0"/>
                          <a:ea typeface="Verdana" pitchFamily="34" charset="0"/>
                          <a:cs typeface="Verdana" pitchFamily="34" charset="0"/>
                        </a:rPr>
                        <a:t>HR</a:t>
                      </a:r>
                      <a:endParaRPr kumimoji="0" lang="en-IN" sz="14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38" marR="91438" marT="0" marB="0" anchor="ctr" horzOverflow="overflow"/>
                </a:tc>
                <a:tc>
                  <a:txBody>
                    <a:bodyPr/>
                    <a:lstStyle/>
                    <a:p>
                      <a:pPr algn="ctr">
                        <a:spcBef>
                          <a:spcPts val="0"/>
                        </a:spcBef>
                        <a:spcAft>
                          <a:spcPts val="0"/>
                        </a:spcAft>
                      </a:pPr>
                      <a:r>
                        <a:rPr lang="en-US" sz="1400" b="1" dirty="0" smtClean="0">
                          <a:latin typeface="Verdana" pitchFamily="34" charset="0"/>
                          <a:ea typeface="Verdana" pitchFamily="34" charset="0"/>
                          <a:cs typeface="Verdana" pitchFamily="34" charset="0"/>
                        </a:rPr>
                        <a:t>130</a:t>
                      </a:r>
                      <a:endParaRPr lang="en-US" sz="1400" b="1" dirty="0">
                        <a:latin typeface="Verdana" pitchFamily="34" charset="0"/>
                        <a:ea typeface="Verdana" pitchFamily="34" charset="0"/>
                        <a:cs typeface="Verdana" pitchFamily="34" charset="0"/>
                      </a:endParaRPr>
                    </a:p>
                  </a:txBody>
                  <a:tcPr marL="91438" marR="91438" marT="0" marB="0" anchor="ctr"/>
                </a:tc>
              </a:tr>
            </a:tbl>
          </a:graphicData>
        </a:graphic>
      </p:graphicFrame>
      <p:grpSp>
        <p:nvGrpSpPr>
          <p:cNvPr id="2" name="Group 36"/>
          <p:cNvGrpSpPr>
            <a:grpSpLocks/>
          </p:cNvGrpSpPr>
          <p:nvPr/>
        </p:nvGrpSpPr>
        <p:grpSpPr bwMode="auto">
          <a:xfrm>
            <a:off x="219075" y="5446713"/>
            <a:ext cx="8705850" cy="927100"/>
            <a:chOff x="219456" y="2376254"/>
            <a:chExt cx="8705088" cy="927662"/>
          </a:xfrm>
        </p:grpSpPr>
        <p:sp>
          <p:nvSpPr>
            <p:cNvPr id="13392" name="Rectangle 10"/>
            <p:cNvSpPr>
              <a:spLocks noChangeArrowheads="1"/>
            </p:cNvSpPr>
            <p:nvPr/>
          </p:nvSpPr>
          <p:spPr bwMode="gray">
            <a:xfrm>
              <a:off x="219456" y="2524768"/>
              <a:ext cx="8705088" cy="77914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19456" rIns="219456"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latin typeface="Courier New" pitchFamily="49" charset="0"/>
                  <a:cs typeface="Courier New" pitchFamily="49" charset="0"/>
                </a:rPr>
                <a:t>SELECT &lt;</a:t>
              </a:r>
              <a:r>
                <a:rPr lang="en-US" sz="1800" dirty="0" err="1">
                  <a:latin typeface="Courier New" pitchFamily="49" charset="0"/>
                  <a:cs typeface="Courier New" pitchFamily="49" charset="0"/>
                </a:rPr>
                <a:t>list_of_columns</a:t>
              </a:r>
              <a:r>
                <a:rPr lang="en-US" sz="1800" dirty="0">
                  <a:latin typeface="Courier New" pitchFamily="49" charset="0"/>
                  <a:cs typeface="Courier New" pitchFamily="49" charset="0"/>
                </a:rPr>
                <a:t>&gt; FROM &lt;</a:t>
              </a:r>
              <a:r>
                <a:rPr lang="en-US" sz="1800" dirty="0" err="1">
                  <a:latin typeface="Courier New" pitchFamily="49" charset="0"/>
                  <a:cs typeface="Courier New" pitchFamily="49" charset="0"/>
                </a:rPr>
                <a:t>list_of_tables</a:t>
              </a:r>
              <a:r>
                <a:rPr lang="en-US" sz="1800" dirty="0">
                  <a:latin typeface="Courier New" pitchFamily="49" charset="0"/>
                  <a:cs typeface="Courier New" pitchFamily="49" charset="0"/>
                </a:rPr>
                <a:t>&gt; WHERE &lt;</a:t>
              </a:r>
              <a:r>
                <a:rPr lang="en-US" sz="1800" dirty="0" err="1">
                  <a:latin typeface="Courier New" pitchFamily="49" charset="0"/>
                  <a:cs typeface="Courier New" pitchFamily="49" charset="0"/>
                </a:rPr>
                <a:t>join_condition</a:t>
              </a:r>
              <a:r>
                <a:rPr lang="en-US" sz="1800" dirty="0">
                  <a:latin typeface="Courier New" pitchFamily="49" charset="0"/>
                  <a:cs typeface="Courier New" pitchFamily="49" charset="0"/>
                </a:rPr>
                <a:t>&gt;</a:t>
              </a:r>
              <a:endParaRPr lang="en-US" sz="1800" dirty="0">
                <a:solidFill>
                  <a:srgbClr val="000000"/>
                </a:solidFill>
                <a:latin typeface="Courier New" pitchFamily="49" charset="0"/>
                <a:cs typeface="Courier New" pitchFamily="49" charset="0"/>
              </a:endParaRPr>
            </a:p>
          </p:txBody>
        </p:sp>
        <p:sp>
          <p:nvSpPr>
            <p:cNvPr id="25" name="Rectangle 7"/>
            <p:cNvSpPr>
              <a:spLocks noChangeArrowheads="1"/>
            </p:cNvSpPr>
            <p:nvPr/>
          </p:nvSpPr>
          <p:spPr bwMode="gray">
            <a:xfrm>
              <a:off x="224219" y="2376254"/>
              <a:ext cx="4754146" cy="311339"/>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a:solidFill>
                    <a:schemeClr val="bg1"/>
                  </a:solidFill>
                </a:rPr>
                <a:t>The Syntax of the JOIN Statement:</a:t>
              </a:r>
            </a:p>
          </p:txBody>
        </p:sp>
      </p:grpSp>
      <p:sp>
        <p:nvSpPr>
          <p:cNvPr id="12" name="Rectangle 10"/>
          <p:cNvSpPr>
            <a:spLocks noChangeArrowheads="1"/>
          </p:cNvSpPr>
          <p:nvPr/>
        </p:nvSpPr>
        <p:spPr bwMode="gray">
          <a:xfrm>
            <a:off x="369888" y="2030413"/>
            <a:ext cx="8404225"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228600" indent="-228600" algn="l"/>
            <a:r>
              <a:rPr lang="en-US" sz="2000" b="0" dirty="0"/>
              <a:t>In such case we use the concept of JOINS in SQL.</a:t>
            </a:r>
          </a:p>
        </p:txBody>
      </p:sp>
    </p:spTree>
    <p:extLst>
      <p:ext uri="{BB962C8B-B14F-4D97-AF65-F5344CB8AC3E}">
        <p14:creationId xmlns:p14="http://schemas.microsoft.com/office/powerpoint/2010/main" val="1989316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500" fill="hold"/>
                                        <p:tgtEl>
                                          <p:spTgt spid="11"/>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47"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7"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anim calcmode="lin" valueType="num">
                                      <p:cBhvr>
                                        <p:cTn id="45" dur="500" fill="hold"/>
                                        <p:tgtEl>
                                          <p:spTgt spid="2"/>
                                        </p:tgtEl>
                                        <p:attrNameLst>
                                          <p:attrName>ppt_x</p:attrName>
                                        </p:attrNameLst>
                                      </p:cBhvr>
                                      <p:tavLst>
                                        <p:tav tm="0">
                                          <p:val>
                                            <p:strVal val="#ppt_x"/>
                                          </p:val>
                                        </p:tav>
                                        <p:tav tm="100000">
                                          <p:val>
                                            <p:strVal val="#ppt_x"/>
                                          </p:val>
                                        </p:tav>
                                      </p:tavLst>
                                    </p:anim>
                                    <p:anim calcmode="lin" valueType="num">
                                      <p:cBhvr>
                                        <p:cTn id="4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gray">
          <a:xfrm>
            <a:off x="222250" y="1317934"/>
            <a:ext cx="8701088" cy="8207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dirty="0"/>
              <a:t>The JOIN statement to display the list of employees and their department names can be:</a:t>
            </a:r>
          </a:p>
        </p:txBody>
      </p:sp>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Introduction to JOINS</a:t>
            </a:r>
          </a:p>
        </p:txBody>
      </p:sp>
      <p:graphicFrame>
        <p:nvGraphicFramePr>
          <p:cNvPr id="22" name="Table 21"/>
          <p:cNvGraphicFramePr>
            <a:graphicFrameLocks noGrp="1"/>
          </p:cNvGraphicFramePr>
          <p:nvPr/>
        </p:nvGraphicFramePr>
        <p:xfrm>
          <a:off x="3316406" y="4583113"/>
          <a:ext cx="2593074" cy="1612969"/>
        </p:xfrm>
        <a:graphic>
          <a:graphicData uri="http://schemas.openxmlformats.org/drawingml/2006/table">
            <a:tbl>
              <a:tblPr firstRow="1" bandRow="1">
                <a:tableStyleId>{5C22544A-7EE6-4342-B048-85BDC9FD1C3A}</a:tableStyleId>
              </a:tblPr>
              <a:tblGrid>
                <a:gridCol w="1398142"/>
                <a:gridCol w="1194932"/>
              </a:tblGrid>
              <a:tr h="303536">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u="none" strike="noStrike" cap="none" normalizeH="0" baseline="0" dirty="0" smtClean="0">
                          <a:ln>
                            <a:noFill/>
                          </a:ln>
                          <a:effectLst/>
                          <a:latin typeface="Verdana" pitchFamily="34" charset="0"/>
                          <a:ea typeface="Verdana" pitchFamily="34" charset="0"/>
                          <a:cs typeface="Verdana" pitchFamily="34" charset="0"/>
                        </a:rPr>
                        <a:t>ENAME</a:t>
                      </a:r>
                      <a:endPar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DNAME</a:t>
                      </a:r>
                    </a:p>
                  </a:txBody>
                  <a:tcPr marL="0" marR="0" marT="0" marB="0" anchor="ctr" horzOverflow="overflow"/>
                </a:tc>
              </a:tr>
              <a:tr h="34794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Venkat</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10" marR="91410" marT="0" marB="0" anchor="ctr" horzOverflow="overflow"/>
                </a:tc>
              </a:tr>
              <a:tr h="34794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Nirmala</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10" marR="91410" marT="0" marB="0" anchor="ctr" horzOverflow="overflow"/>
                </a:tc>
              </a:tr>
              <a:tr h="34794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Verdana" pitchFamily="34" charset="0"/>
                          <a:ea typeface="Verdana" pitchFamily="34" charset="0"/>
                          <a:cs typeface="Verdana" pitchFamily="34" charset="0"/>
                        </a:rPr>
                        <a:t>John</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Finance</a:t>
                      </a:r>
                    </a:p>
                  </a:txBody>
                  <a:tcPr marL="91410" marR="91410" marT="0" marB="0" anchor="ctr" horzOverflow="overflow"/>
                </a:tc>
              </a:tr>
              <a:tr h="265595">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Rahim</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10" marR="9141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Dev</a:t>
                      </a:r>
                    </a:p>
                  </a:txBody>
                  <a:tcPr marL="91410" marR="91410" marT="0" marB="0" anchor="ctr" horzOverflow="overflow"/>
                </a:tc>
              </a:tr>
            </a:tbl>
          </a:graphicData>
        </a:graphic>
      </p:graphicFrame>
      <p:sp>
        <p:nvSpPr>
          <p:cNvPr id="12" name="Rectangle 10"/>
          <p:cNvSpPr>
            <a:spLocks noChangeArrowheads="1"/>
          </p:cNvSpPr>
          <p:nvPr/>
        </p:nvSpPr>
        <p:spPr bwMode="gray">
          <a:xfrm>
            <a:off x="207963" y="2997200"/>
            <a:ext cx="8728075" cy="6873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3" name="Rectangle 12"/>
          <p:cNvSpPr>
            <a:spLocks noChangeArrowheads="1"/>
          </p:cNvSpPr>
          <p:nvPr/>
        </p:nvSpPr>
        <p:spPr bwMode="auto">
          <a:xfrm>
            <a:off x="235744" y="2916591"/>
            <a:ext cx="8674100" cy="888705"/>
          </a:xfrm>
          <a:prstGeom prst="rect">
            <a:avLst/>
          </a:prstGeom>
          <a:noFill/>
          <a:ln w="9525">
            <a:noFill/>
            <a:miter lim="800000"/>
            <a:headEnd/>
            <a:tailEnd/>
          </a:ln>
        </p:spPr>
        <p:txBody>
          <a:bodyPr>
            <a:spAutoFit/>
          </a:bodyPr>
          <a:lstStyle/>
          <a:p>
            <a:pPr algn="l">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dName</a:t>
            </a:r>
            <a:r>
              <a:rPr lang="en-US" sz="1800" dirty="0">
                <a:latin typeface="Courier New" pitchFamily="49" charset="0"/>
                <a:cs typeface="Courier New" pitchFamily="49" charset="0"/>
              </a:rPr>
              <a:t> FROM employee, department WHERE </a:t>
            </a:r>
            <a:r>
              <a:rPr lang="en-US" sz="1800" dirty="0" err="1">
                <a:latin typeface="Courier New" pitchFamily="49" charset="0"/>
                <a:cs typeface="Courier New" pitchFamily="49" charset="0"/>
              </a:rPr>
              <a:t>employee.deptNo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department.deptNo</a:t>
            </a:r>
            <a:r>
              <a:rPr lang="en-US" sz="1800" dirty="0">
                <a:latin typeface="Courier New" pitchFamily="49" charset="0"/>
                <a:cs typeface="Courier New" pitchFamily="49" charset="0"/>
              </a:rPr>
              <a:t>;</a:t>
            </a:r>
          </a:p>
        </p:txBody>
      </p:sp>
      <p:sp>
        <p:nvSpPr>
          <p:cNvPr id="15" name="Rectangle 10"/>
          <p:cNvSpPr>
            <a:spLocks noChangeArrowheads="1"/>
          </p:cNvSpPr>
          <p:nvPr/>
        </p:nvSpPr>
        <p:spPr bwMode="gray">
          <a:xfrm>
            <a:off x="3609975" y="3929063"/>
            <a:ext cx="1914525" cy="5492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0" bIns="0" anchor="ctr"/>
          <a:lstStyle/>
          <a:p>
            <a:pPr>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0000"/>
                </a:solidFill>
                <a:cs typeface="Courier New" pitchFamily="49" charset="0"/>
              </a:rPr>
              <a:t>The result is:</a:t>
            </a:r>
          </a:p>
        </p:txBody>
      </p:sp>
    </p:spTree>
    <p:extLst>
      <p:ext uri="{BB962C8B-B14F-4D97-AF65-F5344CB8AC3E}">
        <p14:creationId xmlns:p14="http://schemas.microsoft.com/office/powerpoint/2010/main" val="143627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txBox="1">
            <a:spLocks/>
          </p:cNvSpPr>
          <p:nvPr/>
        </p:nvSpPr>
        <p:spPr bwMode="auto">
          <a:xfrm>
            <a:off x="0" y="754063"/>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dirty="0">
                <a:solidFill>
                  <a:srgbClr val="3B4A1E"/>
                </a:solidFill>
                <a:ea typeface="SimSun" pitchFamily="2" charset="-122"/>
              </a:rPr>
              <a:t>SQL - </a:t>
            </a:r>
            <a:r>
              <a:rPr lang="en-US" sz="2000" dirty="0">
                <a:solidFill>
                  <a:srgbClr val="3B4A1E"/>
                </a:solidFill>
              </a:rPr>
              <a:t>Sub Queries</a:t>
            </a:r>
          </a:p>
        </p:txBody>
      </p:sp>
      <p:sp>
        <p:nvSpPr>
          <p:cNvPr id="5" name="Rectangle 10"/>
          <p:cNvSpPr>
            <a:spLocks noChangeArrowheads="1"/>
          </p:cNvSpPr>
          <p:nvPr/>
        </p:nvSpPr>
        <p:spPr bwMode="gray">
          <a:xfrm>
            <a:off x="221456" y="1519238"/>
            <a:ext cx="8701088" cy="4603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dirty="0"/>
              <a:t>Display the list of employees working in ‘Finance’ Department.</a:t>
            </a:r>
          </a:p>
        </p:txBody>
      </p:sp>
      <p:sp>
        <p:nvSpPr>
          <p:cNvPr id="9" name="Rectangle 10"/>
          <p:cNvSpPr>
            <a:spLocks noChangeArrowheads="1"/>
          </p:cNvSpPr>
          <p:nvPr/>
        </p:nvSpPr>
        <p:spPr bwMode="gray">
          <a:xfrm>
            <a:off x="193675" y="4424363"/>
            <a:ext cx="8726488" cy="520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4589463"/>
            <a:ext cx="8674100" cy="400050"/>
          </a:xfrm>
          <a:prstGeom prst="rect">
            <a:avLst/>
          </a:prstGeom>
          <a:noFill/>
          <a:ln w="9525">
            <a:noFill/>
            <a:miter lim="800000"/>
            <a:headEnd/>
            <a:tailEnd/>
          </a:ln>
        </p:spPr>
        <p:txBody>
          <a:bodyPr>
            <a:spAutoFit/>
          </a:bodyPr>
          <a:lstStyle/>
          <a:p>
            <a:pPr marL="365125" indent="-282575" algn="l" eaLnBrk="0" hangingPunct="0">
              <a:spcBef>
                <a:spcPct val="20000"/>
              </a:spcBef>
              <a:buSzPct val="100000"/>
              <a:tabLst>
                <a:tab pos="1085850" algn="l"/>
                <a:tab pos="2000250" algn="l"/>
              </a:tabLst>
              <a:defRPr/>
            </a:pPr>
            <a:r>
              <a:rPr lang="en-US" sz="2000" dirty="0">
                <a:solidFill>
                  <a:schemeClr val="tx2">
                    <a:lumMod val="75000"/>
                  </a:schemeClr>
                </a:solidFill>
                <a:latin typeface="Courier New" pitchFamily="49" charset="0"/>
                <a:ea typeface="Verdana" pitchFamily="34" charset="0"/>
                <a:cs typeface="Courier New" pitchFamily="49" charset="0"/>
              </a:rPr>
              <a:t>SELECT </a:t>
            </a:r>
            <a:r>
              <a:rPr lang="en-US" sz="2000" dirty="0" err="1">
                <a:solidFill>
                  <a:schemeClr val="tx2">
                    <a:lumMod val="75000"/>
                  </a:schemeClr>
                </a:solidFill>
                <a:latin typeface="Courier New" pitchFamily="49" charset="0"/>
                <a:ea typeface="Verdana" pitchFamily="34" charset="0"/>
                <a:cs typeface="Courier New" pitchFamily="49" charset="0"/>
              </a:rPr>
              <a:t>eName</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deptNo</a:t>
            </a:r>
            <a:r>
              <a:rPr lang="en-US" sz="2000" dirty="0">
                <a:solidFill>
                  <a:schemeClr val="tx2">
                    <a:lumMod val="75000"/>
                  </a:schemeClr>
                </a:solidFill>
                <a:latin typeface="Courier New" pitchFamily="49" charset="0"/>
                <a:ea typeface="Verdana" pitchFamily="34" charset="0"/>
                <a:cs typeface="Courier New" pitchFamily="49" charset="0"/>
              </a:rPr>
              <a:t> =</a:t>
            </a:r>
          </a:p>
        </p:txBody>
      </p:sp>
      <p:graphicFrame>
        <p:nvGraphicFramePr>
          <p:cNvPr id="13" name="Table 12"/>
          <p:cNvGraphicFramePr>
            <a:graphicFrameLocks noGrp="1"/>
          </p:cNvGraphicFramePr>
          <p:nvPr/>
        </p:nvGraphicFramePr>
        <p:xfrm>
          <a:off x="2862263" y="2052638"/>
          <a:ext cx="2668587" cy="2286000"/>
        </p:xfrm>
        <a:graphic>
          <a:graphicData uri="http://schemas.openxmlformats.org/drawingml/2006/table">
            <a:tbl>
              <a:tblPr firstRow="1" bandRow="1">
                <a:tableStyleId>{5C22544A-7EE6-4342-B048-85BDC9FD1C3A}</a:tableStyleId>
              </a:tblPr>
              <a:tblGrid>
                <a:gridCol w="718855"/>
                <a:gridCol w="1051263"/>
                <a:gridCol w="898469"/>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EMPNO</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ENAME</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1</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Venkat</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30</a:t>
                      </a:r>
                    </a:p>
                  </a:txBody>
                  <a:tcPr marL="91423" marR="9142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2</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Nirmala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30</a:t>
                      </a:r>
                    </a:p>
                  </a:txBody>
                  <a:tcPr marL="91423" marR="9142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3</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John</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20</a:t>
                      </a:r>
                    </a:p>
                  </a:txBody>
                  <a:tcPr marL="91423" marR="9142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4</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Rahim</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40</a:t>
                      </a:r>
                    </a:p>
                  </a:txBody>
                  <a:tcPr marL="91423" marR="9142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5</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Harinder</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50</a:t>
                      </a:r>
                    </a:p>
                  </a:txBody>
                  <a:tcPr marL="91423" marR="9142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6</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Pooja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3" marR="9142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50</a:t>
                      </a:r>
                    </a:p>
                  </a:txBody>
                  <a:tcPr marL="91423" marR="91423" marT="0" marB="0" anchor="ctr" horzOverflow="overflow"/>
                </a:tc>
              </a:tr>
            </a:tbl>
          </a:graphicData>
        </a:graphic>
      </p:graphicFrame>
      <p:sp>
        <p:nvSpPr>
          <p:cNvPr id="15" name="Rectangle 14"/>
          <p:cNvSpPr/>
          <p:nvPr/>
        </p:nvSpPr>
        <p:spPr>
          <a:xfrm>
            <a:off x="4767263" y="2324100"/>
            <a:ext cx="876300" cy="1887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TextBox 15"/>
          <p:cNvSpPr txBox="1"/>
          <p:nvPr/>
        </p:nvSpPr>
        <p:spPr bwMode="auto">
          <a:xfrm>
            <a:off x="0" y="1161623"/>
            <a:ext cx="6486525" cy="400110"/>
          </a:xfrm>
          <a:prstGeom prst="rect">
            <a:avLst/>
          </a:prstGeom>
          <a:noFill/>
        </p:spPr>
        <p:txBody>
          <a:bodyPr>
            <a:spAutoFit/>
          </a:bodyPr>
          <a:lstStyle/>
          <a:p>
            <a:pPr algn="l">
              <a:defRPr/>
            </a:pPr>
            <a:r>
              <a:rPr lang="en-US" sz="2000" dirty="0"/>
              <a:t>Introduction to Sub Queries</a:t>
            </a:r>
          </a:p>
        </p:txBody>
      </p:sp>
      <p:grpSp>
        <p:nvGrpSpPr>
          <p:cNvPr id="2" name="Group 16"/>
          <p:cNvGrpSpPr>
            <a:grpSpLocks/>
          </p:cNvGrpSpPr>
          <p:nvPr/>
        </p:nvGrpSpPr>
        <p:grpSpPr bwMode="auto">
          <a:xfrm>
            <a:off x="2355850" y="5140325"/>
            <a:ext cx="5041900" cy="1206500"/>
            <a:chOff x="2852737" y="1452529"/>
            <a:chExt cx="4497659" cy="1663185"/>
          </a:xfrm>
        </p:grpSpPr>
        <p:pic>
          <p:nvPicPr>
            <p:cNvPr id="17451" name="Picture 17" descr="exe4.png"/>
            <p:cNvPicPr>
              <a:picLocks noChangeAspect="1"/>
            </p:cNvPicPr>
            <p:nvPr/>
          </p:nvPicPr>
          <p:blipFill>
            <a:blip r:embed="rId4"/>
            <a:srcRect b="78600"/>
            <a:stretch>
              <a:fillRect/>
            </a:stretch>
          </p:blipFill>
          <p:spPr bwMode="auto">
            <a:xfrm>
              <a:off x="2852737" y="2163213"/>
              <a:ext cx="1296518" cy="952501"/>
            </a:xfrm>
            <a:prstGeom prst="rect">
              <a:avLst/>
            </a:prstGeom>
            <a:noFill/>
            <a:ln w="9525">
              <a:solidFill>
                <a:srgbClr val="0B4E78"/>
              </a:solidFill>
              <a:miter lim="800000"/>
              <a:headEnd/>
              <a:tailEnd/>
            </a:ln>
          </p:spPr>
        </p:pic>
        <p:sp>
          <p:nvSpPr>
            <p:cNvPr id="19" name="Cloud Callout 18"/>
            <p:cNvSpPr/>
            <p:nvPr/>
          </p:nvSpPr>
          <p:spPr>
            <a:xfrm>
              <a:off x="4768774" y="1452529"/>
              <a:ext cx="2581622" cy="1269273"/>
            </a:xfrm>
            <a:prstGeom prst="cloudCallout">
              <a:avLst>
                <a:gd name="adj1" fmla="val -74850"/>
                <a:gd name="adj2" fmla="val 11368"/>
              </a:avLst>
            </a:prstGeom>
            <a:solidFill>
              <a:schemeClr val="bg1"/>
            </a:solidFill>
            <a:ln>
              <a:solidFill>
                <a:srgbClr val="0B4E7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1200" dirty="0">
                  <a:solidFill>
                    <a:srgbClr val="0B4E78"/>
                  </a:solidFill>
                </a:rPr>
                <a:t>What is the Department Number for the ‘Finance’ Department!</a:t>
              </a:r>
            </a:p>
          </p:txBody>
        </p:sp>
      </p:grpSp>
    </p:spTree>
    <p:custDataLst>
      <p:tags r:id="rId1"/>
    </p:custDataLst>
    <p:extLst>
      <p:ext uri="{BB962C8B-B14F-4D97-AF65-F5344CB8AC3E}">
        <p14:creationId xmlns:p14="http://schemas.microsoft.com/office/powerpoint/2010/main" val="3389950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47"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23" presetClass="entr" presetSubtype="28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strVal val="4/3*#ppt_w"/>
                                          </p:val>
                                        </p:tav>
                                        <p:tav tm="100000">
                                          <p:val>
                                            <p:strVal val="#ppt_w"/>
                                          </p:val>
                                        </p:tav>
                                      </p:tavLst>
                                    </p:anim>
                                    <p:anim calcmode="lin" valueType="num">
                                      <p:cBhvr>
                                        <p:cTn id="23" dur="500" fill="hold"/>
                                        <p:tgtEl>
                                          <p:spTgt spid="15"/>
                                        </p:tgtEl>
                                        <p:attrNameLst>
                                          <p:attrName>ppt_h</p:attrName>
                                        </p:attrNameLst>
                                      </p:cBhvr>
                                      <p:tavLst>
                                        <p:tav tm="0">
                                          <p:val>
                                            <p:strVal val="4/3*#ppt_h"/>
                                          </p:val>
                                        </p:tav>
                                        <p:tav tm="100000">
                                          <p:val>
                                            <p:strVal val="#ppt_h"/>
                                          </p:val>
                                        </p:tav>
                                      </p:tavLst>
                                    </p:anim>
                                  </p:childTnLst>
                                </p:cTn>
                              </p:par>
                            </p:childTnLst>
                          </p:cTn>
                        </p:par>
                        <p:par>
                          <p:cTn id="24" fill="hold" nodeType="afterGroup">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nvGraphicFramePr>
        <p:xfrm>
          <a:off x="6086475" y="3603625"/>
          <a:ext cx="898525" cy="1646239"/>
        </p:xfrm>
        <a:graphic>
          <a:graphicData uri="http://schemas.openxmlformats.org/drawingml/2006/table">
            <a:tbl>
              <a:tblPr firstRow="1" bandRow="1">
                <a:tableStyleId>{5C22544A-7EE6-4342-B048-85BDC9FD1C3A}</a:tableStyleId>
              </a:tblPr>
              <a:tblGrid>
                <a:gridCol w="898525"/>
              </a:tblGrid>
              <a:tr h="365831">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DNAME</a:t>
                      </a:r>
                    </a:p>
                  </a:txBody>
                  <a:tcPr marL="0" marR="0"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Testing</a:t>
                      </a:r>
                    </a:p>
                  </a:txBody>
                  <a:tcPr marL="91429" marR="91429"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Testing</a:t>
                      </a:r>
                    </a:p>
                  </a:txBody>
                  <a:tcPr marL="91429" marR="91429"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err="1" smtClean="0">
                          <a:ln>
                            <a:noFill/>
                          </a:ln>
                          <a:solidFill>
                            <a:srgbClr val="000000"/>
                          </a:solidFill>
                          <a:effectLst/>
                          <a:latin typeface="Times New Roman" pitchFamily="18" charset="0"/>
                          <a:ea typeface="Microsoft YaHei" charset="-122"/>
                          <a:cs typeface="Times New Roman" pitchFamily="18" charset="0"/>
                        </a:rPr>
                        <a:t>Fianace</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Dev</a:t>
                      </a:r>
                    </a:p>
                  </a:txBody>
                  <a:tcPr marL="91429" marR="91429" marT="0" marB="0" anchor="ctr" horzOverflow="overflow"/>
                </a:tc>
              </a:tr>
            </a:tbl>
          </a:graphicData>
        </a:graphic>
      </p:graphicFrame>
      <p:graphicFrame>
        <p:nvGraphicFramePr>
          <p:cNvPr id="14" name="Table 13"/>
          <p:cNvGraphicFramePr>
            <a:graphicFrameLocks noGrp="1"/>
          </p:cNvGraphicFramePr>
          <p:nvPr/>
        </p:nvGraphicFramePr>
        <p:xfrm>
          <a:off x="5232400" y="3613150"/>
          <a:ext cx="2989263" cy="1646239"/>
        </p:xfrm>
        <a:graphic>
          <a:graphicData uri="http://schemas.openxmlformats.org/drawingml/2006/table">
            <a:tbl>
              <a:tblPr firstRow="1" bandRow="1">
                <a:tableStyleId>{5C22544A-7EE6-4342-B048-85BDC9FD1C3A}</a:tableStyleId>
              </a:tblPr>
              <a:tblGrid>
                <a:gridCol w="838182"/>
                <a:gridCol w="1247749"/>
                <a:gridCol w="903332"/>
              </a:tblGrid>
              <a:tr h="365831">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DEPTNO</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DNAME</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LCODE</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r>
              <a:tr h="320102">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20</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Finance</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algn="ctr">
                        <a:spcBef>
                          <a:spcPts val="0"/>
                        </a:spcBef>
                        <a:spcAft>
                          <a:spcPts val="0"/>
                        </a:spcAft>
                      </a:pPr>
                      <a:r>
                        <a:rPr lang="en-US" sz="1600" b="1" dirty="0" smtClean="0">
                          <a:latin typeface="Times New Roman" pitchFamily="18" charset="0"/>
                          <a:cs typeface="Times New Roman" pitchFamily="18" charset="0"/>
                        </a:rPr>
                        <a:t>142</a:t>
                      </a:r>
                      <a:endParaRPr lang="en-US" sz="1600" b="1" dirty="0">
                        <a:latin typeface="Times New Roman" pitchFamily="18" charset="0"/>
                        <a:cs typeface="Times New Roman" pitchFamily="18" charset="0"/>
                      </a:endParaRPr>
                    </a:p>
                  </a:txBody>
                  <a:tcPr marL="91438" marR="91438" marT="0" marB="0" anchor="ctr"/>
                </a:tc>
              </a:tr>
              <a:tr h="320102">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30</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Testing</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algn="ctr">
                        <a:spcBef>
                          <a:spcPts val="0"/>
                        </a:spcBef>
                        <a:spcAft>
                          <a:spcPts val="0"/>
                        </a:spcAft>
                      </a:pPr>
                      <a:r>
                        <a:rPr lang="en-US" sz="1600" b="1" dirty="0" smtClean="0">
                          <a:latin typeface="Times New Roman" pitchFamily="18" charset="0"/>
                          <a:cs typeface="Times New Roman" pitchFamily="18" charset="0"/>
                        </a:rPr>
                        <a:t>123</a:t>
                      </a:r>
                      <a:endParaRPr lang="en-US" sz="1600" b="1" dirty="0">
                        <a:latin typeface="Times New Roman" pitchFamily="18" charset="0"/>
                        <a:cs typeface="Times New Roman" pitchFamily="18" charset="0"/>
                      </a:endParaRPr>
                    </a:p>
                  </a:txBody>
                  <a:tcPr marL="91438" marR="91438" marT="0" marB="0" anchor="ctr"/>
                </a:tc>
              </a:tr>
              <a:tr h="320102">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40</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Dev</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algn="ctr">
                        <a:spcBef>
                          <a:spcPts val="0"/>
                        </a:spcBef>
                        <a:spcAft>
                          <a:spcPts val="0"/>
                        </a:spcAft>
                      </a:pPr>
                      <a:r>
                        <a:rPr lang="en-US" sz="1600" b="1" dirty="0" smtClean="0">
                          <a:latin typeface="Times New Roman" pitchFamily="18" charset="0"/>
                          <a:cs typeface="Times New Roman" pitchFamily="18" charset="0"/>
                        </a:rPr>
                        <a:t>123</a:t>
                      </a:r>
                      <a:endParaRPr lang="en-US" sz="1600" b="1" dirty="0">
                        <a:latin typeface="Times New Roman" pitchFamily="18" charset="0"/>
                        <a:cs typeface="Times New Roman" pitchFamily="18" charset="0"/>
                      </a:endParaRPr>
                    </a:p>
                  </a:txBody>
                  <a:tcPr marL="91438" marR="91438" marT="0" marB="0" anchor="ctr"/>
                </a:tc>
              </a:tr>
              <a:tr h="320102">
                <a:tc>
                  <a:txBody>
                    <a:bodyPr/>
                    <a:lstStyle/>
                    <a:p>
                      <a:pPr marL="0" marR="0" lvl="0" indent="0" algn="ctr"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50</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marL="0" marR="0" lvl="0" indent="0" algn="l" defTabSz="457200" rtl="0" eaLnBrk="1" fontAlgn="base" latinLnBrk="0" hangingPunct="1">
                        <a:lnSpc>
                          <a:spcPct val="86000"/>
                        </a:lnSpc>
                        <a:spcBef>
                          <a:spcPts val="0"/>
                        </a:spcBef>
                        <a:spcAft>
                          <a:spcPts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HR</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8" marR="91438" marT="0" marB="0" anchor="ctr" horzOverflow="overflow"/>
                </a:tc>
                <a:tc>
                  <a:txBody>
                    <a:bodyPr/>
                    <a:lstStyle/>
                    <a:p>
                      <a:pPr algn="ctr">
                        <a:spcBef>
                          <a:spcPts val="0"/>
                        </a:spcBef>
                        <a:spcAft>
                          <a:spcPts val="0"/>
                        </a:spcAft>
                      </a:pPr>
                      <a:r>
                        <a:rPr lang="en-US" sz="1600" b="1" dirty="0" smtClean="0">
                          <a:latin typeface="Times New Roman" pitchFamily="18" charset="0"/>
                          <a:cs typeface="Times New Roman" pitchFamily="18" charset="0"/>
                        </a:rPr>
                        <a:t>130</a:t>
                      </a:r>
                      <a:endParaRPr lang="en-US" sz="1600" b="1" dirty="0">
                        <a:latin typeface="Times New Roman" pitchFamily="18" charset="0"/>
                        <a:cs typeface="Times New Roman" pitchFamily="18" charset="0"/>
                      </a:endParaRPr>
                    </a:p>
                  </a:txBody>
                  <a:tcPr marL="91438" marR="91438" marT="0" marB="0" anchor="ctr"/>
                </a:tc>
              </a:tr>
            </a:tbl>
          </a:graphicData>
        </a:graphic>
      </p:graphicFrame>
      <p:sp>
        <p:nvSpPr>
          <p:cNvPr id="16" name="TextBox 15"/>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How JOIN Works Conceptually</a:t>
            </a:r>
          </a:p>
        </p:txBody>
      </p:sp>
      <p:sp>
        <p:nvSpPr>
          <p:cNvPr id="15404" name="Rectangle 10"/>
          <p:cNvSpPr>
            <a:spLocks noChangeArrowheads="1"/>
          </p:cNvSpPr>
          <p:nvPr/>
        </p:nvSpPr>
        <p:spPr bwMode="gray">
          <a:xfrm>
            <a:off x="449263" y="1357313"/>
            <a:ext cx="8308975" cy="6873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5405" name="Rectangle 9"/>
          <p:cNvSpPr>
            <a:spLocks noChangeArrowheads="1"/>
          </p:cNvSpPr>
          <p:nvPr/>
        </p:nvSpPr>
        <p:spPr bwMode="auto">
          <a:xfrm>
            <a:off x="603250" y="1384300"/>
            <a:ext cx="7353300" cy="647700"/>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a:latin typeface="Courier New" pitchFamily="49" charset="0"/>
                <a:cs typeface="Courier New" pitchFamily="49" charset="0"/>
              </a:rPr>
              <a:t>SELECT eName, dName FROM employee, department WHERE employee.deptNo = department.deptNo;</a:t>
            </a:r>
          </a:p>
        </p:txBody>
      </p:sp>
      <p:graphicFrame>
        <p:nvGraphicFramePr>
          <p:cNvPr id="11" name="Table 10"/>
          <p:cNvGraphicFramePr>
            <a:graphicFrameLocks noGrp="1"/>
          </p:cNvGraphicFramePr>
          <p:nvPr/>
        </p:nvGraphicFramePr>
        <p:xfrm>
          <a:off x="901700" y="3633788"/>
          <a:ext cx="2979738" cy="1646238"/>
        </p:xfrm>
        <a:graphic>
          <a:graphicData uri="http://schemas.openxmlformats.org/drawingml/2006/table">
            <a:tbl>
              <a:tblPr firstRow="1" bandRow="1">
                <a:tableStyleId>{5C22544A-7EE6-4342-B048-85BDC9FD1C3A}</a:tableStyleId>
              </a:tblPr>
              <a:tblGrid>
                <a:gridCol w="816815"/>
                <a:gridCol w="1267893"/>
                <a:gridCol w="895030"/>
              </a:tblGrid>
              <a:tr h="36583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latin typeface="+mj-lt"/>
                          <a:cs typeface="Times New Roman" pitchFamily="18" charset="0"/>
                        </a:rPr>
                        <a:t>EMPNO</a:t>
                      </a:r>
                      <a:endParaRPr kumimoji="0" lang="en-IN" sz="1200" b="1" i="0" u="none" strike="noStrike" cap="none" normalizeH="0" baseline="0" dirty="0" smtClean="0">
                        <a:ln>
                          <a:noFill/>
                        </a:ln>
                        <a:solidFill>
                          <a:schemeClr val="bg1"/>
                        </a:solidFill>
                        <a:effectLst/>
                        <a:latin typeface="+mj-lt"/>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latin typeface="+mj-lt"/>
                          <a:cs typeface="Times New Roman" pitchFamily="18" charset="0"/>
                        </a:rPr>
                        <a:t>ENAME</a:t>
                      </a:r>
                      <a:endParaRPr kumimoji="0" lang="en-IN" sz="1200" b="1" i="0" u="none" strike="noStrike" cap="none" normalizeH="0" baseline="0" dirty="0" smtClean="0">
                        <a:ln>
                          <a:noFill/>
                        </a:ln>
                        <a:solidFill>
                          <a:schemeClr val="bg1"/>
                        </a:solidFill>
                        <a:effectLst/>
                        <a:latin typeface="+mj-lt"/>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j-lt"/>
                          <a:ea typeface="Microsoft YaHei" charset="-122"/>
                          <a:cs typeface="Times New Roman" pitchFamily="18" charset="0"/>
                        </a:rPr>
                        <a:t>DEPTNO</a:t>
                      </a:r>
                    </a:p>
                  </a:txBody>
                  <a:tcPr marL="0" marR="0"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1</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Venkat</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30</a:t>
                      </a:r>
                    </a:p>
                  </a:txBody>
                  <a:tcPr marL="0" marR="0"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2</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Nirmala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30</a:t>
                      </a:r>
                    </a:p>
                  </a:txBody>
                  <a:tcPr marL="0" marR="0"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3</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John</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20</a:t>
                      </a:r>
                    </a:p>
                  </a:txBody>
                  <a:tcPr marL="0" marR="0" marT="0" marB="0" anchor="ctr" horzOverflow="overflow"/>
                </a:tc>
              </a:tr>
              <a:tr h="3201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4</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Rahim</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40</a:t>
                      </a:r>
                    </a:p>
                  </a:txBody>
                  <a:tcPr marL="0" marR="0" marT="0" marB="0" anchor="ctr" horzOverflow="overflow"/>
                </a:tc>
              </a:tr>
            </a:tbl>
          </a:graphicData>
        </a:graphic>
      </p:graphicFrame>
      <p:graphicFrame>
        <p:nvGraphicFramePr>
          <p:cNvPr id="18" name="Table 17"/>
          <p:cNvGraphicFramePr>
            <a:graphicFrameLocks noGrp="1"/>
          </p:cNvGraphicFramePr>
          <p:nvPr/>
        </p:nvGraphicFramePr>
        <p:xfrm>
          <a:off x="1727200" y="3632200"/>
          <a:ext cx="1257300" cy="1646239"/>
        </p:xfrm>
        <a:graphic>
          <a:graphicData uri="http://schemas.openxmlformats.org/drawingml/2006/table">
            <a:tbl>
              <a:tblPr firstRow="1" bandRow="1">
                <a:tableStyleId>{5C22544A-7EE6-4342-B048-85BDC9FD1C3A}</a:tableStyleId>
              </a:tblPr>
              <a:tblGrid>
                <a:gridCol w="1257300"/>
              </a:tblGrid>
              <a:tr h="365831">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ENAME</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r>
              <a:tr h="320102">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Venkat</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0" marR="91430" marT="0" marB="0" anchor="ctr" horzOverflow="overflow"/>
                </a:tc>
              </a:tr>
              <a:tr h="320102">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Nirmala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0" marR="91430" marT="0" marB="0" anchor="ctr" horzOverflow="overflow"/>
                </a:tc>
              </a:tr>
              <a:tr h="320102">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John</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0" marR="91430" marT="0" marB="0" anchor="ctr" horzOverflow="overflow"/>
                </a:tc>
              </a:tr>
              <a:tr h="320102">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Rahim</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30" marR="91430" marT="0" marB="0" anchor="ctr" horzOverflow="overflow"/>
                </a:tc>
              </a:tr>
            </a:tbl>
          </a:graphicData>
        </a:graphic>
      </p:graphicFrame>
      <p:sp>
        <p:nvSpPr>
          <p:cNvPr id="20" name="Rectangle 19"/>
          <p:cNvSpPr/>
          <p:nvPr/>
        </p:nvSpPr>
        <p:spPr>
          <a:xfrm>
            <a:off x="2994025" y="4003675"/>
            <a:ext cx="877888" cy="3206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Rectangle 20"/>
          <p:cNvSpPr/>
          <p:nvPr/>
        </p:nvSpPr>
        <p:spPr>
          <a:xfrm>
            <a:off x="5241925" y="3965575"/>
            <a:ext cx="2078038" cy="319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Rectangle 22"/>
          <p:cNvSpPr/>
          <p:nvPr/>
        </p:nvSpPr>
        <p:spPr>
          <a:xfrm>
            <a:off x="2995613" y="4306888"/>
            <a:ext cx="874712" cy="3206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Rectangle 23"/>
          <p:cNvSpPr/>
          <p:nvPr/>
        </p:nvSpPr>
        <p:spPr>
          <a:xfrm>
            <a:off x="2995613" y="4610100"/>
            <a:ext cx="874712" cy="3206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Rectangle 24"/>
          <p:cNvSpPr/>
          <p:nvPr/>
        </p:nvSpPr>
        <p:spPr>
          <a:xfrm>
            <a:off x="2995613" y="4914900"/>
            <a:ext cx="874712" cy="319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Rectangle 25" hidden="1"/>
          <p:cNvSpPr/>
          <p:nvPr/>
        </p:nvSpPr>
        <p:spPr>
          <a:xfrm>
            <a:off x="5238750" y="3852863"/>
            <a:ext cx="2079625" cy="238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Rectangle 26" hidden="1"/>
          <p:cNvSpPr/>
          <p:nvPr/>
        </p:nvSpPr>
        <p:spPr>
          <a:xfrm>
            <a:off x="5238750" y="4310063"/>
            <a:ext cx="2079625" cy="25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Rectangle 28"/>
          <p:cNvSpPr>
            <a:spLocks noChangeArrowheads="1"/>
          </p:cNvSpPr>
          <p:nvPr/>
        </p:nvSpPr>
        <p:spPr bwMode="auto">
          <a:xfrm>
            <a:off x="460375" y="2117725"/>
            <a:ext cx="8297863" cy="13160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jus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a:t>The query, first takes the department number of each employee, compares it with the deptno of department table. When there is a match, displays ename from employee table and the corresponding dname from the Department table:</a:t>
            </a:r>
          </a:p>
        </p:txBody>
      </p:sp>
    </p:spTree>
    <p:extLst>
      <p:ext uri="{BB962C8B-B14F-4D97-AF65-F5344CB8AC3E}">
        <p14:creationId xmlns:p14="http://schemas.microsoft.com/office/powerpoint/2010/main" val="272985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1.11111E-6 -1.36479E-6 L 0.20486 0.20611 " pathEditMode="relative" rAng="0" ptsTypes="AA">
                                      <p:cBhvr>
                                        <p:cTn id="6" dur="500" fill="hold"/>
                                        <p:tgtEl>
                                          <p:spTgt spid="18"/>
                                        </p:tgtEl>
                                        <p:attrNameLst>
                                          <p:attrName>ppt_x</p:attrName>
                                          <p:attrName>ppt_y</p:attrName>
                                        </p:attrNameLst>
                                      </p:cBhvr>
                                      <p:rCtr x="10200" y="10300"/>
                                    </p:animMotion>
                                  </p:childTnLst>
                                </p:cTn>
                              </p:par>
                            </p:childTnLst>
                          </p:cTn>
                        </p:par>
                        <p:par>
                          <p:cTn id="7" fill="hold" nodeType="afterGroup">
                            <p:stCondLst>
                              <p:cond delay="500"/>
                            </p:stCondLst>
                            <p:childTnLst>
                              <p:par>
                                <p:cTn id="8" presetID="47"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anim calcmode="lin" valueType="num">
                                      <p:cBhvr>
                                        <p:cTn id="11" dur="500" fill="hold"/>
                                        <p:tgtEl>
                                          <p:spTgt spid="29"/>
                                        </p:tgtEl>
                                        <p:attrNameLst>
                                          <p:attrName>ppt_x</p:attrName>
                                        </p:attrNameLst>
                                      </p:cBhvr>
                                      <p:tavLst>
                                        <p:tav tm="0">
                                          <p:val>
                                            <p:strVal val="#ppt_x"/>
                                          </p:val>
                                        </p:tav>
                                        <p:tav tm="100000">
                                          <p:val>
                                            <p:strVal val="#ppt_x"/>
                                          </p:val>
                                        </p:tav>
                                      </p:tavLst>
                                    </p:anim>
                                    <p:anim calcmode="lin" valueType="num">
                                      <p:cBhvr>
                                        <p:cTn id="12" dur="500" fill="hold"/>
                                        <p:tgtEl>
                                          <p:spTgt spid="29"/>
                                        </p:tgtEl>
                                        <p:attrNameLst>
                                          <p:attrName>ppt_y</p:attrName>
                                        </p:attrNameLst>
                                      </p:cBhvr>
                                      <p:tavLst>
                                        <p:tav tm="0">
                                          <p:val>
                                            <p:strVal val="#ppt_y-.1"/>
                                          </p:val>
                                        </p:tav>
                                        <p:tav tm="100000">
                                          <p:val>
                                            <p:strVal val="#ppt_y"/>
                                          </p:val>
                                        </p:tav>
                                      </p:tavLst>
                                    </p:anim>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nodeType="afterGroup">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nodeType="afterGroup">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par>
                          <p:cTn id="27" fill="hold" nodeType="afterGroup">
                            <p:stCondLst>
                              <p:cond delay="2500"/>
                            </p:stCondLst>
                            <p:childTnLst>
                              <p:par>
                                <p:cTn id="28" presetID="10" presetClass="entr" presetSubtype="0" fill="hold" grpId="1"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nodeType="afterGroup">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par>
                          <p:cTn id="37" fill="hold" nodeType="afterGroup">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 presetClass="exit" presetSubtype="0" fill="hold" grpId="2"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childTnLst>
                          </p:cTn>
                        </p:par>
                        <p:par>
                          <p:cTn id="43" fill="hold" nodeType="afterGroup">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par>
                          <p:cTn id="49" fill="hold" nodeType="afterGroup">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par>
                          <p:cTn id="55" fill="hold" nodeType="afterGroup">
                            <p:stCondLst>
                              <p:cond delay="5000"/>
                            </p:stCondLst>
                            <p:childTnLst>
                              <p:par>
                                <p:cTn id="56" presetID="1" presetClass="exit" presetSubtype="0" fill="hold" grpId="1" nodeType="afterEffect">
                                  <p:stCondLst>
                                    <p:cond delay="0"/>
                                  </p:stCondLst>
                                  <p:childTnLst>
                                    <p:set>
                                      <p:cBhvr>
                                        <p:cTn id="57" dur="1" fill="hold">
                                          <p:stCondLst>
                                            <p:cond delay="0"/>
                                          </p:stCondLst>
                                        </p:cTn>
                                        <p:tgtEl>
                                          <p:spTgt spid="25"/>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7"/>
                                        </p:tgtEl>
                                        <p:attrNameLst>
                                          <p:attrName>style.visibility</p:attrName>
                                        </p:attrNameLst>
                                      </p:cBhvr>
                                      <p:to>
                                        <p:strVal val="hidden"/>
                                      </p:to>
                                    </p:set>
                                  </p:childTnLst>
                                </p:cTn>
                              </p:par>
                            </p:childTnLst>
                          </p:cTn>
                        </p:par>
                        <p:par>
                          <p:cTn id="60" fill="hold" nodeType="afterGroup">
                            <p:stCondLst>
                              <p:cond delay="5000"/>
                            </p:stCondLst>
                            <p:childTnLst>
                              <p:par>
                                <p:cTn id="61" presetID="1"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49" presetClass="path" presetSubtype="0" accel="50000" decel="50000" fill="hold" nodeType="withEffect">
                                  <p:stCondLst>
                                    <p:cond delay="0"/>
                                  </p:stCondLst>
                                  <p:childTnLst>
                                    <p:animMotion origin="layout" path="M 3.05556E-6 -1.1728E-6 L -0.14028 0.21837 " pathEditMode="relative" rAng="0" ptsTypes="AA">
                                      <p:cBhvr>
                                        <p:cTn id="64" dur="500" fill="hold"/>
                                        <p:tgtEl>
                                          <p:spTgt spid="19"/>
                                        </p:tgtEl>
                                        <p:attrNameLst>
                                          <p:attrName>ppt_x</p:attrName>
                                          <p:attrName>ppt_y</p:attrName>
                                        </p:attrNameLst>
                                      </p:cBhvr>
                                      <p:rCtr x="-7000" y="10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gray">
          <a:xfrm>
            <a:off x="760413" y="1814513"/>
            <a:ext cx="7623175" cy="14430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ctr"/>
          <a:lstStyle/>
          <a:p>
            <a:pPr algn="l">
              <a:lnSpc>
                <a:spcPts val="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dirty="0"/>
              <a:t>The names of the columns (if any) present in more than one table, must be prefixed with table name or table alias name to avoid ambiguity.</a:t>
            </a:r>
          </a:p>
        </p:txBody>
      </p:sp>
      <p:sp>
        <p:nvSpPr>
          <p:cNvPr id="4" name="Rectangle 7"/>
          <p:cNvSpPr>
            <a:spLocks noChangeArrowheads="1"/>
          </p:cNvSpPr>
          <p:nvPr/>
        </p:nvSpPr>
        <p:spPr bwMode="gray">
          <a:xfrm>
            <a:off x="785813" y="1128713"/>
            <a:ext cx="7572375" cy="446087"/>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defRPr/>
            </a:pPr>
            <a:r>
              <a:rPr lang="en-US" sz="2000" dirty="0">
                <a:solidFill>
                  <a:schemeClr val="bg1"/>
                </a:solidFill>
              </a:rPr>
              <a:t>Note:</a:t>
            </a:r>
          </a:p>
        </p:txBody>
      </p:sp>
      <p:sp>
        <p:nvSpPr>
          <p:cNvPr id="7" name="Rectangle 10"/>
          <p:cNvSpPr>
            <a:spLocks noChangeArrowheads="1"/>
          </p:cNvSpPr>
          <p:nvPr/>
        </p:nvSpPr>
        <p:spPr bwMode="gray">
          <a:xfrm>
            <a:off x="760413" y="3595688"/>
            <a:ext cx="7623175" cy="10239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ctr"/>
          <a:lstStyle/>
          <a:p>
            <a:pPr algn="l">
              <a:lnSpc>
                <a:spcPts val="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dirty="0"/>
              <a:t>Table aliases are the short names given to the tables for easy usage. </a:t>
            </a:r>
          </a:p>
        </p:txBody>
      </p:sp>
      <p:sp>
        <p:nvSpPr>
          <p:cNvPr id="8" name="Rectangle 10"/>
          <p:cNvSpPr>
            <a:spLocks noChangeArrowheads="1"/>
          </p:cNvSpPr>
          <p:nvPr/>
        </p:nvSpPr>
        <p:spPr bwMode="gray">
          <a:xfrm>
            <a:off x="760413" y="4957763"/>
            <a:ext cx="7623175" cy="8969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ctr"/>
          <a:lstStyle/>
          <a:p>
            <a:pPr algn="l">
              <a:lnSpc>
                <a:spcPts val="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a:t>An alias name defined for a table can only be used in the same query.</a:t>
            </a:r>
          </a:p>
        </p:txBody>
      </p:sp>
    </p:spTree>
    <p:extLst>
      <p:ext uri="{BB962C8B-B14F-4D97-AF65-F5344CB8AC3E}">
        <p14:creationId xmlns:p14="http://schemas.microsoft.com/office/powerpoint/2010/main" val="1876795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Query using Alias</a:t>
            </a:r>
          </a:p>
        </p:txBody>
      </p:sp>
      <p:sp>
        <p:nvSpPr>
          <p:cNvPr id="16389" name="Rectangle 6"/>
          <p:cNvSpPr>
            <a:spLocks noChangeArrowheads="1"/>
          </p:cNvSpPr>
          <p:nvPr/>
        </p:nvSpPr>
        <p:spPr bwMode="auto">
          <a:xfrm>
            <a:off x="420131" y="1438876"/>
            <a:ext cx="8303738" cy="86759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ourier New" pitchFamily="49" charset="0"/>
                <a:cs typeface="Courier New" pitchFamily="49" charset="0"/>
              </a:rPr>
              <a:t>SELECT </a:t>
            </a:r>
            <a:r>
              <a:rPr lang="en-US" sz="1800" dirty="0" err="1">
                <a:solidFill>
                  <a:srgbClr val="000000"/>
                </a:solidFill>
                <a:latin typeface="Courier New" pitchFamily="49" charset="0"/>
                <a:cs typeface="Courier New" pitchFamily="49" charset="0"/>
              </a:rPr>
              <a:t>eName</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dName</a:t>
            </a:r>
            <a:r>
              <a:rPr lang="en-US" sz="1800" dirty="0">
                <a:solidFill>
                  <a:srgbClr val="000000"/>
                </a:solidFill>
                <a:latin typeface="Courier New" pitchFamily="49" charset="0"/>
                <a:cs typeface="Courier New" pitchFamily="49" charset="0"/>
              </a:rPr>
              <a:t> FROM employee e, department d WHERE </a:t>
            </a:r>
            <a:r>
              <a:rPr lang="en-US" sz="1800" dirty="0" err="1">
                <a:solidFill>
                  <a:srgbClr val="000000"/>
                </a:solidFill>
                <a:latin typeface="Courier New" pitchFamily="49" charset="0"/>
                <a:cs typeface="Courier New" pitchFamily="49" charset="0"/>
              </a:rPr>
              <a:t>e.deptNo</a:t>
            </a:r>
            <a:r>
              <a:rPr lang="en-US" sz="1800" dirty="0">
                <a:solidFill>
                  <a:srgbClr val="000000"/>
                </a:solidFill>
                <a:latin typeface="Courier New" pitchFamily="49" charset="0"/>
                <a:cs typeface="Courier New" pitchFamily="49" charset="0"/>
              </a:rPr>
              <a:t> = </a:t>
            </a:r>
            <a:r>
              <a:rPr lang="en-US" sz="1800" dirty="0" err="1">
                <a:solidFill>
                  <a:srgbClr val="000000"/>
                </a:solidFill>
                <a:latin typeface="Courier New" pitchFamily="49" charset="0"/>
                <a:cs typeface="Courier New" pitchFamily="49" charset="0"/>
              </a:rPr>
              <a:t>d.deptNo</a:t>
            </a:r>
            <a:r>
              <a:rPr lang="en-US" sz="1800" dirty="0">
                <a:solidFill>
                  <a:srgbClr val="000000"/>
                </a:solidFill>
                <a:latin typeface="Courier New" pitchFamily="49" charset="0"/>
                <a:cs typeface="Courier New" pitchFamily="49" charset="0"/>
              </a:rPr>
              <a:t>;</a:t>
            </a:r>
          </a:p>
        </p:txBody>
      </p:sp>
      <p:grpSp>
        <p:nvGrpSpPr>
          <p:cNvPr id="2" name="Group 9"/>
          <p:cNvGrpSpPr>
            <a:grpSpLocks/>
          </p:cNvGrpSpPr>
          <p:nvPr/>
        </p:nvGrpSpPr>
        <p:grpSpPr bwMode="auto">
          <a:xfrm>
            <a:off x="341313" y="2728258"/>
            <a:ext cx="8461375" cy="1884691"/>
            <a:chOff x="234365" y="3369917"/>
            <a:chExt cx="8460456" cy="1883965"/>
          </a:xfrm>
        </p:grpSpPr>
        <p:sp>
          <p:nvSpPr>
            <p:cNvPr id="17415" name="Rectangle 10"/>
            <p:cNvSpPr>
              <a:spLocks noChangeArrowheads="1"/>
            </p:cNvSpPr>
            <p:nvPr/>
          </p:nvSpPr>
          <p:spPr bwMode="gray">
            <a:xfrm>
              <a:off x="234365" y="3826736"/>
              <a:ext cx="8460456" cy="142714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91440" anchor="b"/>
            <a:lstStyle/>
            <a:p>
              <a:pPr algn="l">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000" b="0" dirty="0"/>
                <a:t>When the join condition is omitted, the result of the query will be </a:t>
              </a:r>
              <a:r>
                <a:rPr lang="en-US" sz="2000" dirty="0"/>
                <a:t>Cartesian product </a:t>
              </a:r>
              <a:r>
                <a:rPr lang="en-US" sz="2000" b="0" dirty="0"/>
                <a:t>of the tables. That means every row in first table will be joined with every row in second table.</a:t>
              </a:r>
            </a:p>
          </p:txBody>
        </p:sp>
        <p:sp>
          <p:nvSpPr>
            <p:cNvPr id="7" name="Rectangle 7"/>
            <p:cNvSpPr>
              <a:spLocks noChangeArrowheads="1"/>
            </p:cNvSpPr>
            <p:nvPr/>
          </p:nvSpPr>
          <p:spPr bwMode="gray">
            <a:xfrm>
              <a:off x="239126" y="3369917"/>
              <a:ext cx="1092081" cy="445916"/>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nSpc>
                  <a:spcPct val="150000"/>
                </a:lnSpc>
                <a:defRPr/>
              </a:pPr>
              <a:r>
                <a:rPr lang="en-US" sz="2000" dirty="0">
                  <a:solidFill>
                    <a:schemeClr val="bg1"/>
                  </a:solidFill>
                </a:rPr>
                <a:t>Note:</a:t>
              </a:r>
            </a:p>
          </p:txBody>
        </p:sp>
      </p:grpSp>
    </p:spTree>
    <p:extLst>
      <p:ext uri="{BB962C8B-B14F-4D97-AF65-F5344CB8AC3E}">
        <p14:creationId xmlns:p14="http://schemas.microsoft.com/office/powerpoint/2010/main" val="352975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6389"/>
                                        </p:tgtEl>
                                        <p:attrNameLst>
                                          <p:attrName>style.visibility</p:attrName>
                                        </p:attrNameLst>
                                      </p:cBhvr>
                                      <p:to>
                                        <p:strVal val="visible"/>
                                      </p:to>
                                    </p:set>
                                    <p:anim calcmode="discrete" valueType="clr">
                                      <p:cBhvr override="childStyle">
                                        <p:cTn id="7" dur="80"/>
                                        <p:tgtEl>
                                          <p:spTgt spid="16389"/>
                                        </p:tgtEl>
                                        <p:attrNameLst>
                                          <p:attrName>style.color</p:attrName>
                                        </p:attrNameLst>
                                      </p:cBhvr>
                                      <p:tavLst>
                                        <p:tav tm="0">
                                          <p:val>
                                            <p:clrVal>
                                              <a:schemeClr val="tx1"/>
                                            </p:clrVal>
                                          </p:val>
                                        </p:tav>
                                        <p:tav tm="50000">
                                          <p:val>
                                            <p:clrVal>
                                              <a:schemeClr val="tx1"/>
                                            </p:clrVal>
                                          </p:val>
                                        </p:tav>
                                      </p:tavLst>
                                    </p:anim>
                                    <p:anim calcmode="discrete" valueType="clr">
                                      <p:cBhvr>
                                        <p:cTn id="8" dur="80"/>
                                        <p:tgtEl>
                                          <p:spTgt spid="16389"/>
                                        </p:tgtEl>
                                        <p:attrNameLst>
                                          <p:attrName>fillcolor</p:attrName>
                                        </p:attrNameLst>
                                      </p:cBhvr>
                                      <p:tavLst>
                                        <p:tav tm="0">
                                          <p:val>
                                            <p:clrVal>
                                              <a:schemeClr val="accent2"/>
                                            </p:clrVal>
                                          </p:val>
                                        </p:tav>
                                        <p:tav tm="50000">
                                          <p:val>
                                            <p:clrVal>
                                              <a:schemeClr val="hlink"/>
                                            </p:clrVal>
                                          </p:val>
                                        </p:tav>
                                      </p:tavLst>
                                    </p:anim>
                                    <p:set>
                                      <p:cBhvr>
                                        <p:cTn id="9" dur="80"/>
                                        <p:tgtEl>
                                          <p:spTgt spid="16389"/>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gray">
          <a:xfrm>
            <a:off x="221456" y="1290638"/>
            <a:ext cx="8701088" cy="9874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dirty="0"/>
              <a:t>We want the names of the employees along with their department names and the location names of the department. For this:</a:t>
            </a:r>
          </a:p>
        </p:txBody>
      </p:sp>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Query using Alias </a:t>
            </a:r>
          </a:p>
        </p:txBody>
      </p:sp>
      <p:graphicFrame>
        <p:nvGraphicFramePr>
          <p:cNvPr id="22" name="Table 21"/>
          <p:cNvGraphicFramePr>
            <a:graphicFrameLocks noGrp="1"/>
          </p:cNvGraphicFramePr>
          <p:nvPr/>
        </p:nvGraphicFramePr>
        <p:xfrm>
          <a:off x="2674940" y="3971500"/>
          <a:ext cx="3493827" cy="1665026"/>
        </p:xfrm>
        <a:graphic>
          <a:graphicData uri="http://schemas.openxmlformats.org/drawingml/2006/table">
            <a:tbl>
              <a:tblPr firstRow="1" bandRow="1">
                <a:tableStyleId>{5C22544A-7EE6-4342-B048-85BDC9FD1C3A}</a:tableStyleId>
              </a:tblPr>
              <a:tblGrid>
                <a:gridCol w="1248048"/>
                <a:gridCol w="1135087"/>
                <a:gridCol w="1110692"/>
              </a:tblGrid>
              <a:tr h="280602">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u="none" strike="noStrike" cap="none" normalizeH="0" baseline="0" dirty="0" smtClean="0">
                          <a:ln>
                            <a:noFill/>
                          </a:ln>
                          <a:effectLst/>
                          <a:latin typeface="Verdana" pitchFamily="34" charset="0"/>
                          <a:ea typeface="Verdana" pitchFamily="34" charset="0"/>
                          <a:cs typeface="Verdana" pitchFamily="34" charset="0"/>
                        </a:rPr>
                        <a:t>ENAME</a:t>
                      </a:r>
                      <a:endPar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DNAME</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chemeClr val="bg1"/>
                          </a:solidFill>
                          <a:effectLst/>
                          <a:latin typeface="Verdana" pitchFamily="34" charset="0"/>
                          <a:ea typeface="Verdana" pitchFamily="34" charset="0"/>
                          <a:cs typeface="Verdana" pitchFamily="34" charset="0"/>
                        </a:rPr>
                        <a:t>LNAME</a:t>
                      </a:r>
                    </a:p>
                  </a:txBody>
                  <a:tcPr marL="0" marR="0" marT="0" marB="0" anchor="ctr" horzOverflow="overflow"/>
                </a:tc>
              </a:tr>
              <a:tr h="32171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Venkat</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Atlanta</a:t>
                      </a:r>
                    </a:p>
                  </a:txBody>
                  <a:tcPr marL="91463" marR="91463" marT="0" marB="0" anchor="ctr" horzOverflow="overflow"/>
                </a:tc>
              </a:tr>
              <a:tr h="32171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Nirmala</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Testing</a:t>
                      </a: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Atlanta</a:t>
                      </a:r>
                    </a:p>
                  </a:txBody>
                  <a:tcPr marL="91463" marR="91463" marT="0" marB="0" anchor="ctr" horzOverflow="overflow"/>
                </a:tc>
              </a:tr>
              <a:tr h="41927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Verdana" pitchFamily="34" charset="0"/>
                          <a:ea typeface="Verdana" pitchFamily="34" charset="0"/>
                          <a:cs typeface="Verdana" pitchFamily="34" charset="0"/>
                        </a:rPr>
                        <a:t>John</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Fianace</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Delhi</a:t>
                      </a:r>
                    </a:p>
                  </a:txBody>
                  <a:tcPr marL="91463" marR="91463" marT="0" marB="0" anchor="ctr" horzOverflow="overflow"/>
                </a:tc>
              </a:tr>
              <a:tr h="321716">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Verdana" pitchFamily="34" charset="0"/>
                          <a:ea typeface="Verdana" pitchFamily="34" charset="0"/>
                          <a:cs typeface="Verdana" pitchFamily="34" charset="0"/>
                        </a:rPr>
                        <a:t>Rahim</a:t>
                      </a:r>
                      <a:endPar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Dev</a:t>
                      </a:r>
                    </a:p>
                  </a:txBody>
                  <a:tcPr marL="91463" marR="9146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Atlanta</a:t>
                      </a:r>
                    </a:p>
                  </a:txBody>
                  <a:tcPr marL="91463" marR="91463" marT="0" marB="0" anchor="ctr" horzOverflow="overflow"/>
                </a:tc>
              </a:tr>
            </a:tbl>
          </a:graphicData>
        </a:graphic>
      </p:graphicFrame>
      <p:sp>
        <p:nvSpPr>
          <p:cNvPr id="12" name="Rectangle 10"/>
          <p:cNvSpPr>
            <a:spLocks noChangeArrowheads="1"/>
          </p:cNvSpPr>
          <p:nvPr/>
        </p:nvSpPr>
        <p:spPr bwMode="gray">
          <a:xfrm>
            <a:off x="207963" y="2352675"/>
            <a:ext cx="8728075" cy="10795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0000"/>
                </a:solidFill>
                <a:latin typeface="+mj-lt"/>
                <a:cs typeface="Courier New" pitchFamily="49" charset="0"/>
              </a:rPr>
              <a:t>The query is:</a:t>
            </a:r>
          </a:p>
        </p:txBody>
      </p:sp>
      <p:sp>
        <p:nvSpPr>
          <p:cNvPr id="13" name="Rectangle 12"/>
          <p:cNvSpPr>
            <a:spLocks noChangeArrowheads="1"/>
          </p:cNvSpPr>
          <p:nvPr/>
        </p:nvSpPr>
        <p:spPr bwMode="auto">
          <a:xfrm>
            <a:off x="246063" y="2755900"/>
            <a:ext cx="8674100" cy="646113"/>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a:latin typeface="Courier New" pitchFamily="49" charset="0"/>
                <a:cs typeface="Courier New" pitchFamily="49" charset="0"/>
              </a:rPr>
              <a:t>SELECT eName, dName, lName FROM employee e, department d, location l WHERE e.deptNo=d.deptNo AND d.lCode=l.lCode;</a:t>
            </a:r>
          </a:p>
        </p:txBody>
      </p:sp>
      <p:sp>
        <p:nvSpPr>
          <p:cNvPr id="15" name="Rectangle 10"/>
          <p:cNvSpPr>
            <a:spLocks noChangeArrowheads="1"/>
          </p:cNvSpPr>
          <p:nvPr/>
        </p:nvSpPr>
        <p:spPr bwMode="gray">
          <a:xfrm>
            <a:off x="2987238" y="3479800"/>
            <a:ext cx="2732088" cy="4371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0" bIns="0" anchor="ctr"/>
          <a:lstStyle/>
          <a:p>
            <a:pPr>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0000"/>
                </a:solidFill>
                <a:cs typeface="Courier New" pitchFamily="49" charset="0"/>
              </a:rPr>
              <a:t>The result is:</a:t>
            </a:r>
          </a:p>
        </p:txBody>
      </p:sp>
      <p:sp>
        <p:nvSpPr>
          <p:cNvPr id="9" name="Rectangle 10"/>
          <p:cNvSpPr>
            <a:spLocks noChangeArrowheads="1"/>
          </p:cNvSpPr>
          <p:nvPr/>
        </p:nvSpPr>
        <p:spPr bwMode="gray">
          <a:xfrm>
            <a:off x="221457" y="5759450"/>
            <a:ext cx="8701087" cy="6826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bIns="0" anchor="ctr"/>
          <a:lstStyle/>
          <a:p>
            <a:pPr algn="l"/>
            <a:r>
              <a:rPr lang="en-US" sz="2000" b="0" dirty="0"/>
              <a:t>Data can be retrieved from any number of tables at a time using joins.</a:t>
            </a:r>
          </a:p>
        </p:txBody>
      </p:sp>
    </p:spTree>
    <p:extLst>
      <p:ext uri="{BB962C8B-B14F-4D97-AF65-F5344CB8AC3E}">
        <p14:creationId xmlns:p14="http://schemas.microsoft.com/office/powerpoint/2010/main" val="1863581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anim calcmode="lin" valueType="num">
                                      <p:cBhvr>
                                        <p:cTn id="26" dur="500" fill="hold"/>
                                        <p:tgtEl>
                                          <p:spTgt spid="22"/>
                                        </p:tgtEl>
                                        <p:attrNameLst>
                                          <p:attrName>ppt_x</p:attrName>
                                        </p:attrNameLst>
                                      </p:cBhvr>
                                      <p:tavLst>
                                        <p:tav tm="0">
                                          <p:val>
                                            <p:strVal val="#ppt_x"/>
                                          </p:val>
                                        </p:tav>
                                        <p:tav tm="100000">
                                          <p:val>
                                            <p:strVal val="#ppt_x"/>
                                          </p:val>
                                        </p:tav>
                                      </p:tavLst>
                                    </p:anim>
                                    <p:anim calcmode="lin" valueType="num">
                                      <p:cBhvr>
                                        <p:cTn id="2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p:bldP spid="15"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SELF JOIN</a:t>
            </a:r>
          </a:p>
        </p:txBody>
      </p:sp>
      <p:sp>
        <p:nvSpPr>
          <p:cNvPr id="18436" name="Rectangle 10"/>
          <p:cNvSpPr>
            <a:spLocks noChangeArrowheads="1"/>
          </p:cNvSpPr>
          <p:nvPr/>
        </p:nvSpPr>
        <p:spPr bwMode="gray">
          <a:xfrm>
            <a:off x="204788" y="1235075"/>
            <a:ext cx="8728075" cy="5445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dirty="0"/>
              <a:t>Display the names of all the employees and their manager names.</a:t>
            </a:r>
          </a:p>
        </p:txBody>
      </p:sp>
      <p:sp>
        <p:nvSpPr>
          <p:cNvPr id="29" name="Rectangle 28"/>
          <p:cNvSpPr>
            <a:spLocks noChangeArrowheads="1"/>
          </p:cNvSpPr>
          <p:nvPr/>
        </p:nvSpPr>
        <p:spPr bwMode="auto">
          <a:xfrm>
            <a:off x="215900" y="4189413"/>
            <a:ext cx="8705850" cy="10588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a:t>Here both the employee name and the manager names are in the same table (employee), but from different records. In such cases, we join the table with itself, which is known as </a:t>
            </a:r>
            <a:r>
              <a:rPr lang="en-US" sz="2000"/>
              <a:t>SELF JOIN</a:t>
            </a:r>
          </a:p>
        </p:txBody>
      </p:sp>
      <p:graphicFrame>
        <p:nvGraphicFramePr>
          <p:cNvPr id="22" name="Table 21"/>
          <p:cNvGraphicFramePr>
            <a:graphicFrameLocks noGrp="1"/>
          </p:cNvGraphicFramePr>
          <p:nvPr/>
        </p:nvGraphicFramePr>
        <p:xfrm>
          <a:off x="1968500" y="1833563"/>
          <a:ext cx="5099050" cy="2286000"/>
        </p:xfrm>
        <a:graphic>
          <a:graphicData uri="http://schemas.openxmlformats.org/drawingml/2006/table">
            <a:tbl>
              <a:tblPr firstRow="1" bandRow="1">
                <a:tableStyleId>{5C22544A-7EE6-4342-B048-85BDC9FD1C3A}</a:tableStyleId>
              </a:tblPr>
              <a:tblGrid>
                <a:gridCol w="664052"/>
                <a:gridCol w="966505"/>
                <a:gridCol w="624038"/>
                <a:gridCol w="769164"/>
                <a:gridCol w="696601"/>
                <a:gridCol w="1378690"/>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EMPNO</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u="none" strike="noStrike" cap="none" normalizeH="0" baseline="0" dirty="0" smtClean="0">
                          <a:ln>
                            <a:noFill/>
                          </a:ln>
                          <a:effectLst/>
                        </a:rPr>
                        <a:t>ENAME</a:t>
                      </a:r>
                      <a:endPar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JCODE</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MGRNO</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MGRNAME</a:t>
                      </a:r>
                    </a:p>
                  </a:txBody>
                  <a:tcPr marL="0" marR="0"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7</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Rajeev</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679</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70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8</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Mohan</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680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70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7</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Rajeev</a:t>
                      </a:r>
                    </a:p>
                  </a:txBody>
                  <a:tcPr marL="91429" marR="91429"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9</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Sumana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684</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70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7</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Rajeev</a:t>
                      </a:r>
                    </a:p>
                  </a:txBody>
                  <a:tcPr marL="91429" marR="91429"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10</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Ragini</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685</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80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9</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err="1" smtClean="0">
                          <a:ln>
                            <a:noFill/>
                          </a:ln>
                          <a:solidFill>
                            <a:srgbClr val="000000"/>
                          </a:solidFill>
                          <a:effectLst/>
                          <a:latin typeface="Times New Roman" pitchFamily="18" charset="0"/>
                          <a:ea typeface="Microsoft YaHei" charset="-122"/>
                          <a:cs typeface="Times New Roman" pitchFamily="18" charset="0"/>
                        </a:rPr>
                        <a:t>Sumana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11</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Ranjeet</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686</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90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8</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Mohan</a:t>
                      </a:r>
                    </a:p>
                  </a:txBody>
                  <a:tcPr marL="91429" marR="91429"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smtClean="0">
                          <a:ln>
                            <a:noFill/>
                          </a:ln>
                          <a:effectLst/>
                          <a:latin typeface="Times New Roman" pitchFamily="18" charset="0"/>
                          <a:cs typeface="Times New Roman" pitchFamily="18" charset="0"/>
                        </a:rPr>
                        <a:t>12</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600" b="1" u="none" strike="noStrike" cap="none" normalizeH="0" baseline="0" dirty="0" err="1" smtClean="0">
                          <a:ln>
                            <a:noFill/>
                          </a:ln>
                          <a:effectLst/>
                          <a:latin typeface="Times New Roman" pitchFamily="18" charset="0"/>
                          <a:cs typeface="Times New Roman" pitchFamily="18" charset="0"/>
                        </a:rPr>
                        <a:t>Pooja</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687</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90</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rPr>
                        <a:t>11</a:t>
                      </a:r>
                    </a:p>
                  </a:txBody>
                  <a:tcPr marL="91429" marR="91429"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600" b="1" i="0" u="none" strike="noStrike" cap="none" normalizeH="0" baseline="0" dirty="0" err="1" smtClean="0">
                          <a:ln>
                            <a:noFill/>
                          </a:ln>
                          <a:solidFill>
                            <a:srgbClr val="000000"/>
                          </a:solidFill>
                          <a:effectLst/>
                          <a:latin typeface="Times New Roman" pitchFamily="18" charset="0"/>
                          <a:ea typeface="Microsoft YaHei" charset="-122"/>
                          <a:cs typeface="Times New Roman" pitchFamily="18" charset="0"/>
                        </a:rPr>
                        <a:t>Ranjeet</a:t>
                      </a:r>
                      <a:endParaRPr kumimoji="0" lang="en-IN" sz="1600" b="1" i="0" u="none" strike="noStrike" cap="none" normalizeH="0" baseline="0" dirty="0" smtClean="0">
                        <a:ln>
                          <a:noFill/>
                        </a:ln>
                        <a:solidFill>
                          <a:srgbClr val="000000"/>
                        </a:solidFill>
                        <a:effectLst/>
                        <a:latin typeface="Times New Roman" pitchFamily="18" charset="0"/>
                        <a:ea typeface="Microsoft YaHei" charset="-122"/>
                        <a:cs typeface="Times New Roman" pitchFamily="18" charset="0"/>
                      </a:endParaRPr>
                    </a:p>
                  </a:txBody>
                  <a:tcPr marL="91429" marR="91429" marT="0" marB="0" anchor="ctr" horzOverflow="overflow"/>
                </a:tc>
              </a:tr>
            </a:tbl>
          </a:graphicData>
        </a:graphic>
      </p:graphicFrame>
      <p:sp>
        <p:nvSpPr>
          <p:cNvPr id="30" name="Rectangle 29"/>
          <p:cNvSpPr/>
          <p:nvPr/>
        </p:nvSpPr>
        <p:spPr>
          <a:xfrm>
            <a:off x="2655888" y="2211388"/>
            <a:ext cx="942975" cy="1881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a:p>
        </p:txBody>
      </p:sp>
      <p:sp>
        <p:nvSpPr>
          <p:cNvPr id="31" name="Rectangle 30"/>
          <p:cNvSpPr/>
          <p:nvPr/>
        </p:nvSpPr>
        <p:spPr>
          <a:xfrm>
            <a:off x="5697538" y="2214563"/>
            <a:ext cx="1371600" cy="1884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a:p>
        </p:txBody>
      </p:sp>
      <p:sp>
        <p:nvSpPr>
          <p:cNvPr id="32" name="Rectangle 10"/>
          <p:cNvSpPr>
            <a:spLocks noChangeArrowheads="1"/>
          </p:cNvSpPr>
          <p:nvPr/>
        </p:nvSpPr>
        <p:spPr bwMode="gray">
          <a:xfrm>
            <a:off x="204788" y="5305425"/>
            <a:ext cx="8728075" cy="10779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0000"/>
                </a:solidFill>
                <a:latin typeface="+mj-lt"/>
                <a:cs typeface="Courier New" pitchFamily="49" charset="0"/>
              </a:rPr>
              <a:t>The query is:</a:t>
            </a:r>
          </a:p>
        </p:txBody>
      </p:sp>
      <p:sp>
        <p:nvSpPr>
          <p:cNvPr id="33" name="Rectangle 32"/>
          <p:cNvSpPr>
            <a:spLocks noChangeArrowheads="1"/>
          </p:cNvSpPr>
          <p:nvPr/>
        </p:nvSpPr>
        <p:spPr bwMode="auto">
          <a:xfrm>
            <a:off x="246063" y="5707063"/>
            <a:ext cx="8674100" cy="647700"/>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IN" sz="1800" dirty="0">
                <a:latin typeface="Courier New" pitchFamily="49" charset="0"/>
                <a:cs typeface="Courier New" pitchFamily="49" charset="0"/>
              </a:rPr>
              <a:t>SELECT </a:t>
            </a:r>
            <a:r>
              <a:rPr lang="en-IN" sz="1800" dirty="0" err="1">
                <a:latin typeface="Courier New" pitchFamily="49" charset="0"/>
                <a:cs typeface="Courier New" pitchFamily="49" charset="0"/>
              </a:rPr>
              <a:t>w.eName</a:t>
            </a:r>
            <a:r>
              <a:rPr lang="en-IN" sz="1800" dirty="0">
                <a:latin typeface="Courier New" pitchFamily="49" charset="0"/>
                <a:cs typeface="Courier New" pitchFamily="49" charset="0"/>
              </a:rPr>
              <a:t>, </a:t>
            </a:r>
            <a:r>
              <a:rPr lang="en-IN" sz="1800" dirty="0" err="1">
                <a:latin typeface="Courier New" pitchFamily="49" charset="0"/>
                <a:cs typeface="Courier New" pitchFamily="49" charset="0"/>
              </a:rPr>
              <a:t>m.eName</a:t>
            </a:r>
            <a:r>
              <a:rPr lang="en-IN" sz="1800" dirty="0">
                <a:latin typeface="Courier New" pitchFamily="49" charset="0"/>
                <a:cs typeface="Courier New" pitchFamily="49" charset="0"/>
              </a:rPr>
              <a:t> FROM employee w, employee m WHERE </a:t>
            </a:r>
            <a:r>
              <a:rPr lang="en-IN" sz="1800" dirty="0" err="1">
                <a:latin typeface="Courier New" pitchFamily="49" charset="0"/>
                <a:cs typeface="Courier New" pitchFamily="49" charset="0"/>
              </a:rPr>
              <a:t>w.mgrNo</a:t>
            </a:r>
            <a:r>
              <a:rPr lang="en-IN" sz="1800" dirty="0">
                <a:latin typeface="Courier New" pitchFamily="49" charset="0"/>
                <a:cs typeface="Courier New" pitchFamily="49" charset="0"/>
              </a:rPr>
              <a:t> = </a:t>
            </a:r>
            <a:r>
              <a:rPr lang="en-IN" sz="1800" dirty="0" err="1">
                <a:latin typeface="Courier New" pitchFamily="49" charset="0"/>
                <a:cs typeface="Courier New" pitchFamily="49" charset="0"/>
              </a:rPr>
              <a:t>m.empNo</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70499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childTnLst>
                          </p:cTn>
                        </p:par>
                        <p:par>
                          <p:cTn id="8" fill="hold" nodeType="afterGroup">
                            <p:stCondLst>
                              <p:cond delay="500"/>
                            </p:stCondLst>
                            <p:childTnLst>
                              <p:par>
                                <p:cTn id="9" presetID="47"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anim calcmode="lin" valueType="num">
                                      <p:cBhvr>
                                        <p:cTn id="12" dur="500" fill="hold"/>
                                        <p:tgtEl>
                                          <p:spTgt spid="22"/>
                                        </p:tgtEl>
                                        <p:attrNameLst>
                                          <p:attrName>ppt_x</p:attrName>
                                        </p:attrNameLst>
                                      </p:cBhvr>
                                      <p:tavLst>
                                        <p:tav tm="0">
                                          <p:val>
                                            <p:strVal val="#ppt_x"/>
                                          </p:val>
                                        </p:tav>
                                        <p:tav tm="100000">
                                          <p:val>
                                            <p:strVal val="#ppt_x"/>
                                          </p:val>
                                        </p:tav>
                                      </p:tavLst>
                                    </p:anim>
                                    <p:anim calcmode="lin" valueType="num">
                                      <p:cBhvr>
                                        <p:cTn id="1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29" grpId="0" animBg="1"/>
      <p:bldP spid="30" grpId="0" animBg="1"/>
      <p:bldP spid="31" grpId="0" animBg="1"/>
      <p:bldP spid="32"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p:cNvSpPr>
            <a:spLocks noChangeArrowheads="1"/>
          </p:cNvSpPr>
          <p:nvPr/>
        </p:nvSpPr>
        <p:spPr bwMode="gray">
          <a:xfrm>
            <a:off x="484826" y="981076"/>
            <a:ext cx="6571065" cy="424601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1313" indent="-341313"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a:t>Display the employee name and job name of all the employees.</a:t>
            </a:r>
          </a:p>
          <a:p>
            <a:pPr marL="341313" indent="-341313"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smtClean="0"/>
              <a:t>Display </a:t>
            </a:r>
            <a:r>
              <a:rPr lang="en-US" sz="2000" b="0" dirty="0"/>
              <a:t>department name and its location name for all departments.</a:t>
            </a:r>
          </a:p>
          <a:p>
            <a:pPr marL="341313" indent="-341313"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smtClean="0"/>
              <a:t>Display </a:t>
            </a:r>
            <a:r>
              <a:rPr lang="en-US" sz="2000" b="0" dirty="0"/>
              <a:t>the employee name and job name of all the employees in department no. 30.</a:t>
            </a:r>
          </a:p>
          <a:p>
            <a:pPr marL="341313" indent="-341313"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smtClean="0"/>
              <a:t>Display </a:t>
            </a:r>
            <a:r>
              <a:rPr lang="en-US" sz="2000" b="0" dirty="0"/>
              <a:t>employee name and department name for all analysts</a:t>
            </a:r>
            <a:r>
              <a:rPr lang="en-US" sz="2000" b="0" dirty="0" smtClean="0"/>
              <a:t>.</a:t>
            </a:r>
            <a:endParaRPr lang="en-US" sz="2000" b="0" dirty="0"/>
          </a:p>
        </p:txBody>
      </p:sp>
      <p:grpSp>
        <p:nvGrpSpPr>
          <p:cNvPr id="20484" name="Group 13"/>
          <p:cNvGrpSpPr>
            <a:grpSpLocks/>
          </p:cNvGrpSpPr>
          <p:nvPr/>
        </p:nvGrpSpPr>
        <p:grpSpPr bwMode="auto">
          <a:xfrm>
            <a:off x="7375525" y="698500"/>
            <a:ext cx="1658938" cy="1714500"/>
            <a:chOff x="7376160" y="698563"/>
            <a:chExt cx="1658112" cy="1714487"/>
          </a:xfrm>
        </p:grpSpPr>
        <p:pic>
          <p:nvPicPr>
            <p:cNvPr id="20485" name="Picture 8" descr="Computer_Icon.png"/>
            <p:cNvPicPr>
              <a:picLocks noChangeAspect="1"/>
            </p:cNvPicPr>
            <p:nvPr/>
          </p:nvPicPr>
          <p:blipFill>
            <a:blip r:embed="rId3"/>
            <a:srcRect/>
            <a:stretch>
              <a:fillRect/>
            </a:stretch>
          </p:blipFill>
          <p:spPr bwMode="auto">
            <a:xfrm>
              <a:off x="7376160" y="698563"/>
              <a:ext cx="1658112" cy="1714487"/>
            </a:xfrm>
            <a:prstGeom prst="rect">
              <a:avLst/>
            </a:prstGeom>
            <a:noFill/>
            <a:ln w="9525">
              <a:noFill/>
              <a:miter lim="800000"/>
              <a:headEnd/>
              <a:tailEnd/>
            </a:ln>
          </p:spPr>
        </p:pic>
        <p:sp>
          <p:nvSpPr>
            <p:cNvPr id="20486" name="TextBox 11"/>
            <p:cNvSpPr txBox="1">
              <a:spLocks noChangeArrowheads="1"/>
            </p:cNvSpPr>
            <p:nvPr/>
          </p:nvSpPr>
          <p:spPr bwMode="auto">
            <a:xfrm>
              <a:off x="7510272" y="1097280"/>
              <a:ext cx="966932" cy="369332"/>
            </a:xfrm>
            <a:prstGeom prst="rect">
              <a:avLst/>
            </a:prstGeom>
            <a:noFill/>
            <a:ln w="9525">
              <a:noFill/>
              <a:miter lim="800000"/>
              <a:headEnd/>
              <a:tailEnd/>
            </a:ln>
          </p:spPr>
          <p:txBody>
            <a:bodyPr wrap="none">
              <a:spAutoFit/>
            </a:bodyPr>
            <a:lstStyle/>
            <a:p>
              <a:r>
                <a:rPr lang="en-US" sz="1800">
                  <a:solidFill>
                    <a:schemeClr val="bg1"/>
                  </a:solidFill>
                  <a:latin typeface="Arial Narrow" pitchFamily="34" charset="0"/>
                </a:rPr>
                <a:t>Exercise</a:t>
              </a:r>
            </a:p>
          </p:txBody>
        </p:sp>
      </p:grpSp>
    </p:spTree>
    <p:extLst>
      <p:ext uri="{BB962C8B-B14F-4D97-AF65-F5344CB8AC3E}">
        <p14:creationId xmlns:p14="http://schemas.microsoft.com/office/powerpoint/2010/main" val="2504527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Ways of </a:t>
            </a:r>
            <a:r>
              <a:rPr lang="en-US" sz="2000" dirty="0" err="1">
                <a:solidFill>
                  <a:schemeClr val="tx1">
                    <a:lumMod val="75000"/>
                    <a:lumOff val="25000"/>
                  </a:schemeClr>
                </a:solidFill>
              </a:rPr>
              <a:t>JOINing</a:t>
            </a:r>
            <a:endParaRPr lang="en-US" sz="2000" dirty="0">
              <a:solidFill>
                <a:schemeClr val="tx1">
                  <a:lumMod val="75000"/>
                  <a:lumOff val="25000"/>
                </a:schemeClr>
              </a:solidFill>
            </a:endParaRPr>
          </a:p>
        </p:txBody>
      </p:sp>
      <p:sp>
        <p:nvSpPr>
          <p:cNvPr id="22532" name="Rectangle 10"/>
          <p:cNvSpPr>
            <a:spLocks noChangeArrowheads="1"/>
          </p:cNvSpPr>
          <p:nvPr/>
        </p:nvSpPr>
        <p:spPr bwMode="gray">
          <a:xfrm>
            <a:off x="1027113" y="1493601"/>
            <a:ext cx="7089775" cy="5445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r>
              <a:rPr lang="en-US" sz="2000" b="0"/>
              <a:t>JOINING of tables can be done in the following ways:</a:t>
            </a:r>
          </a:p>
        </p:txBody>
      </p:sp>
      <p:sp>
        <p:nvSpPr>
          <p:cNvPr id="11" name="Rectangle 10"/>
          <p:cNvSpPr/>
          <p:nvPr/>
        </p:nvSpPr>
        <p:spPr>
          <a:xfrm>
            <a:off x="3084513" y="3135313"/>
            <a:ext cx="2974975" cy="463550"/>
          </a:xfrm>
          <a:prstGeom prst="rect">
            <a:avLst/>
          </a:prstGeom>
          <a:solidFill>
            <a:schemeClr val="accent1"/>
          </a:solidFill>
          <a:ln w="12700">
            <a:solidFill>
              <a:srgbClr val="DDDDDD"/>
            </a:solidFill>
            <a:miter lim="800000"/>
            <a:headEnd/>
            <a:tailEnd/>
          </a:ln>
          <a:effectLst>
            <a:outerShdw blurRad="63500" sx="102000" sy="102000" algn="ctr" rotWithShape="0">
              <a:prstClr val="black">
                <a:alpha val="40000"/>
              </a:prstClr>
            </a:outerShdw>
          </a:effectLst>
        </p:spPr>
        <p:txBody>
          <a:bodyPr lIns="0" tIns="0" rIns="0" bIns="0" anchor="ctr"/>
          <a:lstStyle/>
          <a:p>
            <a:pPr marL="115888" algn="l">
              <a:defRPr/>
            </a:pPr>
            <a:r>
              <a:rPr lang="en-US" sz="2000" b="0" dirty="0">
                <a:solidFill>
                  <a:schemeClr val="bg1"/>
                </a:solidFill>
              </a:rPr>
              <a:t>Using WHERE clause</a:t>
            </a:r>
          </a:p>
        </p:txBody>
      </p:sp>
      <p:sp>
        <p:nvSpPr>
          <p:cNvPr id="12" name="Rectangle 11"/>
          <p:cNvSpPr/>
          <p:nvPr/>
        </p:nvSpPr>
        <p:spPr>
          <a:xfrm>
            <a:off x="3084513" y="4216400"/>
            <a:ext cx="2974975" cy="465138"/>
          </a:xfrm>
          <a:prstGeom prst="rect">
            <a:avLst/>
          </a:prstGeom>
          <a:solidFill>
            <a:schemeClr val="accent1"/>
          </a:solidFill>
          <a:ln w="12700">
            <a:solidFill>
              <a:srgbClr val="DDDDDD"/>
            </a:solidFill>
            <a:miter lim="800000"/>
            <a:headEnd/>
            <a:tailEnd/>
          </a:ln>
          <a:effectLst>
            <a:outerShdw blurRad="63500" sx="102000" sy="102000" algn="ctr" rotWithShape="0">
              <a:prstClr val="black">
                <a:alpha val="40000"/>
              </a:prstClr>
            </a:outerShdw>
          </a:effectLst>
        </p:spPr>
        <p:txBody>
          <a:bodyPr lIns="0" tIns="0" rIns="0" bIns="0" anchor="ctr"/>
          <a:lstStyle/>
          <a:p>
            <a:pPr marL="115888" algn="l">
              <a:defRPr/>
            </a:pPr>
            <a:r>
              <a:rPr lang="en-US" sz="2000" b="0" dirty="0">
                <a:solidFill>
                  <a:schemeClr val="bg1"/>
                </a:solidFill>
              </a:rPr>
              <a:t>Using JOIN  keyword</a:t>
            </a:r>
          </a:p>
        </p:txBody>
      </p:sp>
    </p:spTree>
    <p:extLst>
      <p:ext uri="{BB962C8B-B14F-4D97-AF65-F5344CB8AC3E}">
        <p14:creationId xmlns:p14="http://schemas.microsoft.com/office/powerpoint/2010/main" val="117259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anim calcmode="lin" valueType="num">
                                      <p:cBhvr>
                                        <p:cTn id="8" dur="500" fill="hold"/>
                                        <p:tgtEl>
                                          <p:spTgt spid="22532"/>
                                        </p:tgtEl>
                                        <p:attrNameLst>
                                          <p:attrName>ppt_x</p:attrName>
                                        </p:attrNameLst>
                                      </p:cBhvr>
                                      <p:tavLst>
                                        <p:tav tm="0">
                                          <p:val>
                                            <p:strVal val="#ppt_x"/>
                                          </p:val>
                                        </p:tav>
                                        <p:tav tm="100000">
                                          <p:val>
                                            <p:strVal val="#ppt_x"/>
                                          </p:val>
                                        </p:tav>
                                      </p:tavLst>
                                    </p:anim>
                                    <p:anim calcmode="lin" valueType="num">
                                      <p:cBhvr>
                                        <p:cTn id="9" dur="500" fill="hold"/>
                                        <p:tgtEl>
                                          <p:spTgt spid="2253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INNER JOIN</a:t>
            </a:r>
          </a:p>
        </p:txBody>
      </p:sp>
      <p:sp>
        <p:nvSpPr>
          <p:cNvPr id="23556" name="Rectangle 10"/>
          <p:cNvSpPr>
            <a:spLocks noChangeArrowheads="1"/>
          </p:cNvSpPr>
          <p:nvPr/>
        </p:nvSpPr>
        <p:spPr bwMode="gray">
          <a:xfrm>
            <a:off x="207963" y="1761177"/>
            <a:ext cx="8728075" cy="8874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dirty="0"/>
              <a:t>INNER JOIN identifies and combines only matching rows which are stored in two or more related tables.</a:t>
            </a:r>
          </a:p>
        </p:txBody>
      </p:sp>
      <p:sp>
        <p:nvSpPr>
          <p:cNvPr id="7" name="Rectangle 10"/>
          <p:cNvSpPr>
            <a:spLocks noChangeArrowheads="1"/>
          </p:cNvSpPr>
          <p:nvPr/>
        </p:nvSpPr>
        <p:spPr bwMode="gray">
          <a:xfrm>
            <a:off x="207963" y="3293115"/>
            <a:ext cx="8728075" cy="5270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0" bIns="0" anchor="ctr"/>
          <a:lstStyle/>
          <a:p>
            <a:pPr marL="231775" indent="-231775" algn="l">
              <a:lnSpc>
                <a:spcPct val="150000"/>
              </a:lnSpc>
            </a:pPr>
            <a:r>
              <a:rPr lang="en-US" sz="2000"/>
              <a:t>JOIN condition is written with:</a:t>
            </a:r>
          </a:p>
        </p:txBody>
      </p:sp>
      <p:sp>
        <p:nvSpPr>
          <p:cNvPr id="8" name="Rectangle 10"/>
          <p:cNvSpPr>
            <a:spLocks noChangeArrowheads="1"/>
          </p:cNvSpPr>
          <p:nvPr/>
        </p:nvSpPr>
        <p:spPr bwMode="gray">
          <a:xfrm>
            <a:off x="207963" y="3827463"/>
            <a:ext cx="8728075" cy="1530350"/>
          </a:xfrm>
          <a:prstGeom prst="rect">
            <a:avLst/>
          </a:prstGeom>
          <a:noFill/>
          <a:ln w="12700">
            <a:solidFill>
              <a:srgbClr val="DDDDDD"/>
            </a:solidFill>
            <a:miter lim="800000"/>
            <a:headEnd/>
            <a:tailEnd/>
          </a:ln>
        </p:spPr>
        <p:txBody>
          <a:bodyPr tIns="0" bIns="0" anchor="ctr"/>
          <a:lstStyle/>
          <a:p>
            <a:pPr marL="457200" indent="-457200" algn="l">
              <a:lnSpc>
                <a:spcPct val="150000"/>
              </a:lnSpc>
              <a:buFont typeface="Verdana" pitchFamily="34" charset="0"/>
              <a:buAutoNum type="arabicPeriod"/>
            </a:pPr>
            <a:r>
              <a:rPr lang="en-US" sz="2000" b="0" dirty="0"/>
              <a:t>ON clause (used when joining column has a different name</a:t>
            </a:r>
            <a:r>
              <a:rPr lang="en-US" sz="2000" b="0" dirty="0" smtClean="0"/>
              <a:t>)</a:t>
            </a:r>
            <a:endParaRPr lang="en-US" sz="2000" b="0" dirty="0"/>
          </a:p>
        </p:txBody>
      </p:sp>
    </p:spTree>
    <p:extLst>
      <p:ext uri="{BB962C8B-B14F-4D97-AF65-F5344CB8AC3E}">
        <p14:creationId xmlns:p14="http://schemas.microsoft.com/office/powerpoint/2010/main" val="411457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anim calcmode="lin" valueType="num">
                                      <p:cBhvr>
                                        <p:cTn id="8" dur="500" fill="hold"/>
                                        <p:tgtEl>
                                          <p:spTgt spid="23556"/>
                                        </p:tgtEl>
                                        <p:attrNameLst>
                                          <p:attrName>ppt_x</p:attrName>
                                        </p:attrNameLst>
                                      </p:cBhvr>
                                      <p:tavLst>
                                        <p:tav tm="0">
                                          <p:val>
                                            <p:strVal val="#ppt_x"/>
                                          </p:val>
                                        </p:tav>
                                        <p:tav tm="100000">
                                          <p:val>
                                            <p:strVal val="#ppt_x"/>
                                          </p:val>
                                        </p:tav>
                                      </p:tavLst>
                                    </p:anim>
                                    <p:anim calcmode="lin" valueType="num">
                                      <p:cBhvr>
                                        <p:cTn id="9" dur="500" fill="hold"/>
                                        <p:tgtEl>
                                          <p:spTgt spid="2355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INNER JOIN with ON Clause</a:t>
            </a:r>
          </a:p>
        </p:txBody>
      </p:sp>
      <p:grpSp>
        <p:nvGrpSpPr>
          <p:cNvPr id="2" name="Group 36"/>
          <p:cNvGrpSpPr>
            <a:grpSpLocks/>
          </p:cNvGrpSpPr>
          <p:nvPr/>
        </p:nvGrpSpPr>
        <p:grpSpPr bwMode="auto">
          <a:xfrm>
            <a:off x="219075" y="1335088"/>
            <a:ext cx="8705850" cy="1803897"/>
            <a:chOff x="219456" y="2242371"/>
            <a:chExt cx="8705088" cy="1432786"/>
          </a:xfrm>
        </p:grpSpPr>
        <p:sp>
          <p:nvSpPr>
            <p:cNvPr id="23560" name="Rectangle 10"/>
            <p:cNvSpPr>
              <a:spLocks noChangeArrowheads="1"/>
            </p:cNvSpPr>
            <p:nvPr/>
          </p:nvSpPr>
          <p:spPr bwMode="gray">
            <a:xfrm>
              <a:off x="219456" y="2503089"/>
              <a:ext cx="8705088" cy="117206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19456" rIns="219456" bIns="0"/>
            <a:lstStyle/>
            <a:p>
              <a:pPr algn="l">
                <a:lnSpc>
                  <a:spcPct val="150000"/>
                </a:lnSpc>
              </a:pPr>
              <a:r>
                <a:rPr lang="en-US" sz="1800" dirty="0">
                  <a:latin typeface="Courier New" pitchFamily="49" charset="0"/>
                  <a:cs typeface="Courier New" pitchFamily="49" charset="0"/>
                </a:rPr>
                <a:t>SELECT &lt;column list&gt; FROM &lt;table1&gt; INNER JOIN &lt;table2&gt;</a:t>
              </a:r>
              <a:endParaRPr lang="en-IN" sz="1800" dirty="0">
                <a:latin typeface="Courier New" pitchFamily="49" charset="0"/>
                <a:cs typeface="Courier New" pitchFamily="49" charset="0"/>
              </a:endParaRPr>
            </a:p>
            <a:p>
              <a:pPr algn="l">
                <a:lnSpc>
                  <a:spcPct val="150000"/>
                </a:lnSpc>
              </a:pPr>
              <a:r>
                <a:rPr lang="en-US" sz="1800" dirty="0">
                  <a:latin typeface="Courier New" pitchFamily="49" charset="0"/>
                  <a:cs typeface="Courier New" pitchFamily="49" charset="0"/>
                </a:rPr>
                <a:t>ON  &lt;table1&gt;.&lt;column1&gt;= &lt;table2&gt;.&lt;column2&gt; [INNER JOIN &lt;table3&gt; ON &lt;table2.Column3&gt;=&lt;table3.Column4&gt;…];</a:t>
              </a:r>
            </a:p>
          </p:txBody>
        </p:sp>
        <p:sp>
          <p:nvSpPr>
            <p:cNvPr id="13" name="Rectangle 7"/>
            <p:cNvSpPr>
              <a:spLocks noChangeArrowheads="1"/>
            </p:cNvSpPr>
            <p:nvPr/>
          </p:nvSpPr>
          <p:spPr bwMode="gray">
            <a:xfrm>
              <a:off x="224219" y="2242371"/>
              <a:ext cx="1279413" cy="370461"/>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gn="l">
                <a:lnSpc>
                  <a:spcPct val="150000"/>
                </a:lnSpc>
                <a:defRPr/>
              </a:pPr>
              <a:r>
                <a:rPr lang="en-US" sz="2000" b="0" dirty="0">
                  <a:solidFill>
                    <a:schemeClr val="bg1"/>
                  </a:solidFill>
                </a:rPr>
                <a:t>Syntax:</a:t>
              </a:r>
            </a:p>
          </p:txBody>
        </p:sp>
      </p:grpSp>
      <p:sp>
        <p:nvSpPr>
          <p:cNvPr id="24581" name="Rectangle 10"/>
          <p:cNvSpPr>
            <a:spLocks noChangeArrowheads="1"/>
          </p:cNvSpPr>
          <p:nvPr/>
        </p:nvSpPr>
        <p:spPr bwMode="gray">
          <a:xfrm>
            <a:off x="219075" y="3508375"/>
            <a:ext cx="8705850" cy="831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82880" tIns="0" rIns="182880" bIns="0" anchor="ctr"/>
          <a:lstStyle/>
          <a:p>
            <a:pPr algn="l">
              <a:lnSpc>
                <a:spcPct val="150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a:t>Example: </a:t>
            </a:r>
          </a:p>
          <a:p>
            <a:pPr algn="l">
              <a:lnSpc>
                <a:spcPct val="150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a:t>To display the list of employee names and their manager names: </a:t>
            </a:r>
          </a:p>
        </p:txBody>
      </p:sp>
      <p:sp>
        <p:nvSpPr>
          <p:cNvPr id="24582" name="Rectangle 10"/>
          <p:cNvSpPr>
            <a:spLocks noChangeArrowheads="1"/>
          </p:cNvSpPr>
          <p:nvPr/>
        </p:nvSpPr>
        <p:spPr bwMode="gray">
          <a:xfrm>
            <a:off x="207963" y="4761665"/>
            <a:ext cx="8728075" cy="1066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dirty="0">
                <a:solidFill>
                  <a:srgbClr val="000000"/>
                </a:solidFill>
                <a:cs typeface="Courier New" pitchFamily="49" charset="0"/>
              </a:rPr>
              <a:t>The statement is written as:</a:t>
            </a:r>
          </a:p>
        </p:txBody>
      </p:sp>
      <p:sp>
        <p:nvSpPr>
          <p:cNvPr id="24583" name="Rectangle 16"/>
          <p:cNvSpPr>
            <a:spLocks noChangeArrowheads="1"/>
          </p:cNvSpPr>
          <p:nvPr/>
        </p:nvSpPr>
        <p:spPr bwMode="auto">
          <a:xfrm>
            <a:off x="248597" y="5168402"/>
            <a:ext cx="8674100" cy="647700"/>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IN" sz="1800" dirty="0">
                <a:latin typeface="Courier New" pitchFamily="49" charset="0"/>
                <a:cs typeface="Courier New" pitchFamily="49" charset="0"/>
              </a:rPr>
              <a:t>SELECT </a:t>
            </a:r>
            <a:r>
              <a:rPr lang="en-IN" sz="1800" dirty="0" err="1">
                <a:latin typeface="Courier New" pitchFamily="49" charset="0"/>
                <a:cs typeface="Courier New" pitchFamily="49" charset="0"/>
              </a:rPr>
              <a:t>w.eName</a:t>
            </a:r>
            <a:r>
              <a:rPr lang="en-IN" sz="1800" dirty="0">
                <a:latin typeface="Courier New" pitchFamily="49" charset="0"/>
                <a:cs typeface="Courier New" pitchFamily="49" charset="0"/>
              </a:rPr>
              <a:t>, </a:t>
            </a:r>
            <a:r>
              <a:rPr lang="en-IN" sz="1800" dirty="0" err="1">
                <a:latin typeface="Courier New" pitchFamily="49" charset="0"/>
                <a:cs typeface="Courier New" pitchFamily="49" charset="0"/>
              </a:rPr>
              <a:t>m.eName</a:t>
            </a:r>
            <a:r>
              <a:rPr lang="en-IN" sz="1800" dirty="0">
                <a:latin typeface="Courier New" pitchFamily="49" charset="0"/>
                <a:cs typeface="Courier New" pitchFamily="49" charset="0"/>
              </a:rPr>
              <a:t> FROM employee w INNER JOIN employee m ON </a:t>
            </a:r>
            <a:r>
              <a:rPr lang="en-IN" sz="1800" dirty="0" err="1">
                <a:latin typeface="Courier New" pitchFamily="49" charset="0"/>
                <a:cs typeface="Courier New" pitchFamily="49" charset="0"/>
              </a:rPr>
              <a:t>w.mgrNo</a:t>
            </a:r>
            <a:r>
              <a:rPr lang="en-IN" sz="1800" dirty="0">
                <a:latin typeface="Courier New" pitchFamily="49" charset="0"/>
                <a:cs typeface="Courier New" pitchFamily="49" charset="0"/>
              </a:rPr>
              <a:t> = </a:t>
            </a:r>
            <a:r>
              <a:rPr lang="en-IN" sz="1800" dirty="0" err="1">
                <a:latin typeface="Courier New" pitchFamily="49" charset="0"/>
                <a:cs typeface="Courier New" pitchFamily="49" charset="0"/>
              </a:rPr>
              <a:t>m.empNo</a:t>
            </a:r>
            <a:r>
              <a:rPr lang="en-IN" sz="1800" dirty="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1147709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4581"/>
                                        </p:tgtEl>
                                        <p:attrNameLst>
                                          <p:attrName>style.visibility</p:attrName>
                                        </p:attrNameLst>
                                      </p:cBhvr>
                                      <p:to>
                                        <p:strVal val="visible"/>
                                      </p:to>
                                    </p:set>
                                    <p:animEffect transition="in" filter="fade">
                                      <p:cBhvr>
                                        <p:cTn id="14" dur="500"/>
                                        <p:tgtEl>
                                          <p:spTgt spid="24581"/>
                                        </p:tgtEl>
                                      </p:cBhvr>
                                    </p:animEffect>
                                    <p:anim calcmode="lin" valueType="num">
                                      <p:cBhvr>
                                        <p:cTn id="15" dur="500" fill="hold"/>
                                        <p:tgtEl>
                                          <p:spTgt spid="24581"/>
                                        </p:tgtEl>
                                        <p:attrNameLst>
                                          <p:attrName>ppt_x</p:attrName>
                                        </p:attrNameLst>
                                      </p:cBhvr>
                                      <p:tavLst>
                                        <p:tav tm="0">
                                          <p:val>
                                            <p:strVal val="#ppt_x"/>
                                          </p:val>
                                        </p:tav>
                                        <p:tav tm="100000">
                                          <p:val>
                                            <p:strVal val="#ppt_x"/>
                                          </p:val>
                                        </p:tav>
                                      </p:tavLst>
                                    </p:anim>
                                    <p:anim calcmode="lin" valueType="num">
                                      <p:cBhvr>
                                        <p:cTn id="16" dur="500" fill="hold"/>
                                        <p:tgtEl>
                                          <p:spTgt spid="2458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animBg="1"/>
      <p:bldP spid="2458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OUTER JOIN</a:t>
            </a:r>
          </a:p>
        </p:txBody>
      </p:sp>
      <p:sp>
        <p:nvSpPr>
          <p:cNvPr id="26628" name="Rectangle 10"/>
          <p:cNvSpPr>
            <a:spLocks noChangeArrowheads="1"/>
          </p:cNvSpPr>
          <p:nvPr/>
        </p:nvSpPr>
        <p:spPr bwMode="gray">
          <a:xfrm>
            <a:off x="382137" y="1357314"/>
            <a:ext cx="8461612" cy="122211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a:t>OUTER JOIN allows us to retrieve all values in a certain table regardless of whether these values are present in other tables.</a:t>
            </a:r>
          </a:p>
        </p:txBody>
      </p:sp>
      <p:sp>
        <p:nvSpPr>
          <p:cNvPr id="11" name="Rectangle 10"/>
          <p:cNvSpPr/>
          <p:nvPr/>
        </p:nvSpPr>
        <p:spPr>
          <a:xfrm>
            <a:off x="3165475" y="4132263"/>
            <a:ext cx="2813050" cy="398462"/>
          </a:xfrm>
          <a:prstGeom prst="rect">
            <a:avLst/>
          </a:prstGeom>
          <a:solidFill>
            <a:schemeClr val="accent1"/>
          </a:solidFill>
          <a:ln w="12700">
            <a:solidFill>
              <a:srgbClr val="DDDDDD"/>
            </a:solidFill>
            <a:miter lim="800000"/>
            <a:headEnd/>
            <a:tailEnd/>
          </a:ln>
          <a:effectLst>
            <a:outerShdw blurRad="63500" sx="102000" sy="102000" algn="ctr" rotWithShape="0">
              <a:prstClr val="black">
                <a:alpha val="40000"/>
              </a:prstClr>
            </a:outerShdw>
          </a:effectLst>
        </p:spPr>
        <p:txBody>
          <a:bodyPr lIns="0" tIns="0" rIns="0" bIns="0" anchor="ctr"/>
          <a:lstStyle/>
          <a:p>
            <a:pPr marL="115888" indent="-457200">
              <a:defRPr/>
            </a:pPr>
            <a:r>
              <a:rPr lang="en-US" sz="2000" b="0" dirty="0">
                <a:solidFill>
                  <a:schemeClr val="bg1"/>
                </a:solidFill>
              </a:rPr>
              <a:t>LEFT OUTER JOIN</a:t>
            </a:r>
          </a:p>
        </p:txBody>
      </p:sp>
      <p:sp>
        <p:nvSpPr>
          <p:cNvPr id="12" name="Rectangle 11"/>
          <p:cNvSpPr/>
          <p:nvPr/>
        </p:nvSpPr>
        <p:spPr>
          <a:xfrm>
            <a:off x="3165475" y="4918075"/>
            <a:ext cx="2813050" cy="398463"/>
          </a:xfrm>
          <a:prstGeom prst="rect">
            <a:avLst/>
          </a:prstGeom>
          <a:solidFill>
            <a:schemeClr val="accent1"/>
          </a:solidFill>
          <a:ln w="12700">
            <a:solidFill>
              <a:srgbClr val="DDDDDD"/>
            </a:solidFill>
            <a:miter lim="800000"/>
            <a:headEnd/>
            <a:tailEnd/>
          </a:ln>
          <a:effectLst>
            <a:outerShdw blurRad="63500" sx="102000" sy="102000" algn="ctr" rotWithShape="0">
              <a:prstClr val="black">
                <a:alpha val="40000"/>
              </a:prstClr>
            </a:outerShdw>
          </a:effectLst>
        </p:spPr>
        <p:txBody>
          <a:bodyPr lIns="0" tIns="0" rIns="0" bIns="0" anchor="ctr"/>
          <a:lstStyle/>
          <a:p>
            <a:pPr marL="115888" indent="-457200">
              <a:defRPr/>
            </a:pPr>
            <a:r>
              <a:rPr lang="en-US" sz="2000" b="0" dirty="0">
                <a:solidFill>
                  <a:schemeClr val="bg1"/>
                </a:solidFill>
              </a:rPr>
              <a:t>RIGHT OUTER JOIN</a:t>
            </a:r>
          </a:p>
        </p:txBody>
      </p:sp>
      <p:sp>
        <p:nvSpPr>
          <p:cNvPr id="8" name="Rectangle 10"/>
          <p:cNvSpPr>
            <a:spLocks noChangeArrowheads="1"/>
          </p:cNvSpPr>
          <p:nvPr/>
        </p:nvSpPr>
        <p:spPr bwMode="gray">
          <a:xfrm>
            <a:off x="2546350" y="3130550"/>
            <a:ext cx="4051300" cy="6080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marL="231775" indent="-231775" algn="l"/>
            <a:r>
              <a:rPr lang="en-US" sz="2000" b="0"/>
              <a:t>The types of OUTER JOIN are:</a:t>
            </a:r>
          </a:p>
        </p:txBody>
      </p:sp>
    </p:spTree>
    <p:extLst>
      <p:ext uri="{BB962C8B-B14F-4D97-AF65-F5344CB8AC3E}">
        <p14:creationId xmlns:p14="http://schemas.microsoft.com/office/powerpoint/2010/main" val="1428991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500"/>
                                        <p:tgtEl>
                                          <p:spTgt spid="26628"/>
                                        </p:tgtEl>
                                      </p:cBhvr>
                                    </p:animEffect>
                                    <p:anim calcmode="lin" valueType="num">
                                      <p:cBhvr>
                                        <p:cTn id="8" dur="500" fill="hold"/>
                                        <p:tgtEl>
                                          <p:spTgt spid="26628"/>
                                        </p:tgtEl>
                                        <p:attrNameLst>
                                          <p:attrName>ppt_x</p:attrName>
                                        </p:attrNameLst>
                                      </p:cBhvr>
                                      <p:tavLst>
                                        <p:tav tm="0">
                                          <p:val>
                                            <p:strVal val="#ppt_x"/>
                                          </p:val>
                                        </p:tav>
                                        <p:tav tm="100000">
                                          <p:val>
                                            <p:strVal val="#ppt_x"/>
                                          </p:val>
                                        </p:tav>
                                      </p:tavLst>
                                    </p:anim>
                                    <p:anim calcmode="lin" valueType="num">
                                      <p:cBhvr>
                                        <p:cTn id="9" dur="500" fill="hold"/>
                                        <p:tgtEl>
                                          <p:spTgt spid="2662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500" fill="hold"/>
                                        <p:tgtEl>
                                          <p:spTgt spid="11"/>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anim calcmode="lin" valueType="num">
                                      <p:cBhvr>
                                        <p:cTn id="27" dur="500" fill="hold"/>
                                        <p:tgtEl>
                                          <p:spTgt spid="12"/>
                                        </p:tgtEl>
                                        <p:attrNameLst>
                                          <p:attrName>ppt_x</p:attrName>
                                        </p:attrNameLst>
                                      </p:cBhvr>
                                      <p:tavLst>
                                        <p:tav tm="0">
                                          <p:val>
                                            <p:strVal val="#ppt_x"/>
                                          </p:val>
                                        </p:tav>
                                        <p:tav tm="100000">
                                          <p:val>
                                            <p:strVal val="#ppt_x"/>
                                          </p:val>
                                        </p:tav>
                                      </p:tavLst>
                                    </p:anim>
                                    <p:anim calcmode="lin" valueType="num">
                                      <p:cBhvr>
                                        <p:cTn id="2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11" grpId="0" animBg="1"/>
      <p:bldP spid="1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1836738" y="1365250"/>
            <a:ext cx="5470525" cy="2028825"/>
            <a:chOff x="2852737" y="1133856"/>
            <a:chExt cx="5469827" cy="2028444"/>
          </a:xfrm>
        </p:grpSpPr>
        <p:pic>
          <p:nvPicPr>
            <p:cNvPr id="18456" name="Picture 23" descr="exe3.png"/>
            <p:cNvPicPr>
              <a:picLocks noChangeAspect="1"/>
            </p:cNvPicPr>
            <p:nvPr/>
          </p:nvPicPr>
          <p:blipFill>
            <a:blip r:embed="rId4"/>
            <a:srcRect b="78600"/>
            <a:stretch>
              <a:fillRect/>
            </a:stretch>
          </p:blipFill>
          <p:spPr bwMode="auto">
            <a:xfrm>
              <a:off x="2852737" y="1755775"/>
              <a:ext cx="1914525" cy="1406525"/>
            </a:xfrm>
            <a:prstGeom prst="rect">
              <a:avLst/>
            </a:prstGeom>
            <a:noFill/>
            <a:ln w="9525">
              <a:solidFill>
                <a:srgbClr val="0B4E78"/>
              </a:solidFill>
              <a:miter lim="800000"/>
              <a:headEnd/>
              <a:tailEnd/>
            </a:ln>
          </p:spPr>
        </p:pic>
        <p:sp>
          <p:nvSpPr>
            <p:cNvPr id="25" name="Cloud Callout 24"/>
            <p:cNvSpPr/>
            <p:nvPr/>
          </p:nvSpPr>
          <p:spPr>
            <a:xfrm>
              <a:off x="5084477" y="1133856"/>
              <a:ext cx="3238087" cy="1587202"/>
            </a:xfrm>
            <a:prstGeom prst="cloudCallout">
              <a:avLst>
                <a:gd name="adj1" fmla="val -74458"/>
                <a:gd name="adj2" fmla="val 11368"/>
              </a:avLst>
            </a:prstGeom>
            <a:solidFill>
              <a:schemeClr val="bg1"/>
            </a:solidFill>
            <a:ln>
              <a:solidFill>
                <a:srgbClr val="0B4E7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1400" dirty="0">
                  <a:solidFill>
                    <a:srgbClr val="0B4E78"/>
                  </a:solidFill>
                </a:rPr>
                <a:t>Ok! It is 20. Let me place this in the SELECT statement for selecting Employees</a:t>
              </a:r>
            </a:p>
          </p:txBody>
        </p:sp>
      </p:grpSp>
      <p:grpSp>
        <p:nvGrpSpPr>
          <p:cNvPr id="3" name="Group 21"/>
          <p:cNvGrpSpPr>
            <a:grpSpLocks/>
          </p:cNvGrpSpPr>
          <p:nvPr/>
        </p:nvGrpSpPr>
        <p:grpSpPr bwMode="auto">
          <a:xfrm>
            <a:off x="1838325" y="1365250"/>
            <a:ext cx="5464175" cy="2044700"/>
            <a:chOff x="2852737" y="1130300"/>
            <a:chExt cx="5464239" cy="2044700"/>
          </a:xfrm>
        </p:grpSpPr>
        <p:pic>
          <p:nvPicPr>
            <p:cNvPr id="18454" name="Picture 18" descr="exe4.png"/>
            <p:cNvPicPr>
              <a:picLocks noChangeAspect="1"/>
            </p:cNvPicPr>
            <p:nvPr/>
          </p:nvPicPr>
          <p:blipFill>
            <a:blip r:embed="rId5"/>
            <a:srcRect b="78600"/>
            <a:stretch>
              <a:fillRect/>
            </a:stretch>
          </p:blipFill>
          <p:spPr bwMode="auto">
            <a:xfrm>
              <a:off x="2852737" y="1768475"/>
              <a:ext cx="1914525" cy="1406525"/>
            </a:xfrm>
            <a:prstGeom prst="rect">
              <a:avLst/>
            </a:prstGeom>
            <a:noFill/>
            <a:ln w="9525">
              <a:solidFill>
                <a:srgbClr val="0B4E78"/>
              </a:solidFill>
              <a:miter lim="800000"/>
              <a:headEnd/>
              <a:tailEnd/>
            </a:ln>
          </p:spPr>
        </p:pic>
        <p:sp>
          <p:nvSpPr>
            <p:cNvPr id="19" name="Cloud Callout 18"/>
            <p:cNvSpPr/>
            <p:nvPr/>
          </p:nvSpPr>
          <p:spPr>
            <a:xfrm>
              <a:off x="5080026" y="1130300"/>
              <a:ext cx="3236950" cy="1590675"/>
            </a:xfrm>
            <a:prstGeom prst="cloudCallout">
              <a:avLst>
                <a:gd name="adj1" fmla="val -74850"/>
                <a:gd name="adj2" fmla="val 11368"/>
              </a:avLst>
            </a:prstGeom>
            <a:solidFill>
              <a:schemeClr val="bg1"/>
            </a:solidFill>
            <a:ln>
              <a:solidFill>
                <a:srgbClr val="0B4E7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1400" dirty="0">
                  <a:solidFill>
                    <a:srgbClr val="0B4E78"/>
                  </a:solidFill>
                </a:rPr>
                <a:t>Let me look into Department table!</a:t>
              </a:r>
            </a:p>
          </p:txBody>
        </p:sp>
      </p:grpSp>
      <p:sp>
        <p:nvSpPr>
          <p:cNvPr id="18436" name="Title 2"/>
          <p:cNvSpPr txBox="1">
            <a:spLocks/>
          </p:cNvSpPr>
          <p:nvPr/>
        </p:nvSpPr>
        <p:spPr bwMode="auto">
          <a:xfrm>
            <a:off x="0" y="739775"/>
            <a:ext cx="82296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9" name="Rectangle 10"/>
          <p:cNvSpPr>
            <a:spLocks noChangeArrowheads="1"/>
          </p:cNvSpPr>
          <p:nvPr/>
        </p:nvSpPr>
        <p:spPr bwMode="gray">
          <a:xfrm>
            <a:off x="193675" y="3917950"/>
            <a:ext cx="8726488" cy="520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4013200"/>
            <a:ext cx="8674100" cy="369888"/>
          </a:xfrm>
          <a:prstGeom prst="rect">
            <a:avLst/>
          </a:prstGeom>
          <a:noFill/>
          <a:ln w="9525">
            <a:noFill/>
            <a:miter lim="800000"/>
            <a:headEnd/>
            <a:tailEnd/>
          </a:ln>
        </p:spPr>
        <p:txBody>
          <a:bodyPr>
            <a:spAutoFit/>
          </a:bodyPr>
          <a:lstStyle/>
          <a:p>
            <a:pPr marL="365125" indent="-282575" algn="l" eaLnBrk="0" hangingPunct="0">
              <a:spcBef>
                <a:spcPct val="20000"/>
              </a:spcBef>
              <a:buSzPct val="100000"/>
              <a:tabLst>
                <a:tab pos="1085850" algn="l"/>
                <a:tab pos="2000250" algn="l"/>
              </a:tabLst>
              <a:defRPr/>
            </a:pPr>
            <a:r>
              <a:rPr lang="en-US" sz="1800" dirty="0">
                <a:solidFill>
                  <a:schemeClr val="tx2">
                    <a:lumMod val="75000"/>
                  </a:schemeClr>
                </a:solidFill>
                <a:latin typeface="Courier New" pitchFamily="49" charset="0"/>
                <a:ea typeface="Verdana" pitchFamily="34" charset="0"/>
                <a:cs typeface="Courier New" pitchFamily="49" charset="0"/>
              </a:rPr>
              <a:t>SELECT </a:t>
            </a:r>
            <a:r>
              <a:rPr lang="en-US" sz="1800" dirty="0" err="1">
                <a:solidFill>
                  <a:schemeClr val="tx2">
                    <a:lumMod val="75000"/>
                  </a:schemeClr>
                </a:solidFill>
                <a:latin typeface="Courier New" pitchFamily="49" charset="0"/>
                <a:ea typeface="Verdana" pitchFamily="34" charset="0"/>
                <a:cs typeface="Courier New" pitchFamily="49" charset="0"/>
              </a:rPr>
              <a:t>deptNo</a:t>
            </a:r>
            <a:r>
              <a:rPr lang="en-US" sz="1800" dirty="0">
                <a:solidFill>
                  <a:schemeClr val="tx2">
                    <a:lumMod val="75000"/>
                  </a:schemeClr>
                </a:solidFill>
                <a:latin typeface="Courier New" pitchFamily="49" charset="0"/>
                <a:ea typeface="Verdana" pitchFamily="34" charset="0"/>
                <a:cs typeface="Courier New" pitchFamily="49" charset="0"/>
              </a:rPr>
              <a:t>, </a:t>
            </a:r>
            <a:r>
              <a:rPr lang="en-US" sz="1800" dirty="0" err="1">
                <a:solidFill>
                  <a:schemeClr val="tx2">
                    <a:lumMod val="75000"/>
                  </a:schemeClr>
                </a:solidFill>
                <a:latin typeface="Courier New" pitchFamily="49" charset="0"/>
                <a:ea typeface="Verdana" pitchFamily="34" charset="0"/>
                <a:cs typeface="Courier New" pitchFamily="49" charset="0"/>
              </a:rPr>
              <a:t>dName</a:t>
            </a:r>
            <a:r>
              <a:rPr lang="en-US" sz="1800" dirty="0">
                <a:solidFill>
                  <a:schemeClr val="tx2">
                    <a:lumMod val="75000"/>
                  </a:schemeClr>
                </a:solidFill>
                <a:latin typeface="Courier New" pitchFamily="49" charset="0"/>
                <a:ea typeface="Verdana" pitchFamily="34" charset="0"/>
                <a:cs typeface="Courier New" pitchFamily="49" charset="0"/>
              </a:rPr>
              <a:t> FROM department WHERE </a:t>
            </a:r>
            <a:r>
              <a:rPr lang="en-US" sz="1800" dirty="0" err="1">
                <a:solidFill>
                  <a:schemeClr val="tx2">
                    <a:lumMod val="75000"/>
                  </a:schemeClr>
                </a:solidFill>
                <a:latin typeface="Courier New" pitchFamily="49" charset="0"/>
                <a:ea typeface="Verdana" pitchFamily="34" charset="0"/>
                <a:cs typeface="Courier New" pitchFamily="49" charset="0"/>
              </a:rPr>
              <a:t>dName</a:t>
            </a:r>
            <a:r>
              <a:rPr lang="en-US" sz="1800" dirty="0">
                <a:solidFill>
                  <a:schemeClr val="tx2">
                    <a:lumMod val="75000"/>
                  </a:schemeClr>
                </a:solidFill>
                <a:latin typeface="Courier New" pitchFamily="49" charset="0"/>
                <a:ea typeface="Verdana" pitchFamily="34" charset="0"/>
                <a:cs typeface="Courier New" pitchFamily="49" charset="0"/>
              </a:rPr>
              <a:t> = ‘Finance’;</a:t>
            </a:r>
          </a:p>
        </p:txBody>
      </p:sp>
      <p:sp>
        <p:nvSpPr>
          <p:cNvPr id="16" name="TextBox 15"/>
          <p:cNvSpPr txBox="1"/>
          <p:nvPr/>
        </p:nvSpPr>
        <p:spPr bwMode="auto">
          <a:xfrm>
            <a:off x="0" y="1233055"/>
            <a:ext cx="6486525" cy="400110"/>
          </a:xfrm>
          <a:prstGeom prst="rect">
            <a:avLst/>
          </a:prstGeom>
          <a:noFill/>
        </p:spPr>
        <p:txBody>
          <a:bodyPr wrap="square">
            <a:spAutoFit/>
          </a:bodyPr>
          <a:lstStyle/>
          <a:p>
            <a:pPr algn="l">
              <a:defRPr/>
            </a:pPr>
            <a:r>
              <a:rPr lang="en-US" sz="2000" dirty="0"/>
              <a:t>Introduction to Sub Queries</a:t>
            </a:r>
          </a:p>
        </p:txBody>
      </p:sp>
      <p:graphicFrame>
        <p:nvGraphicFramePr>
          <p:cNvPr id="11" name="Table 10"/>
          <p:cNvGraphicFramePr>
            <a:graphicFrameLocks noGrp="1"/>
          </p:cNvGraphicFramePr>
          <p:nvPr/>
        </p:nvGraphicFramePr>
        <p:xfrm>
          <a:off x="3117850" y="4559300"/>
          <a:ext cx="2085975" cy="685800"/>
        </p:xfrm>
        <a:graphic>
          <a:graphicData uri="http://schemas.openxmlformats.org/drawingml/2006/table">
            <a:tbl>
              <a:tblPr firstRow="1" bandRow="1">
                <a:tableStyleId>{5C22544A-7EE6-4342-B048-85BDC9FD1C3A}</a:tableStyleId>
              </a:tblPr>
              <a:tblGrid>
                <a:gridCol w="838200"/>
                <a:gridCol w="1247775"/>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rPr>
                        <a:t>DNAME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Arial Unicode MS" pitchFamily="32" charset="0"/>
                        </a:rPr>
                        <a:t>20</a:t>
                      </a:r>
                    </a:p>
                  </a:txBody>
                  <a:tcPr marL="68760" marR="68760" marT="58420"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Arial Unicode MS" pitchFamily="32" charset="0"/>
                        </a:rPr>
                        <a:t>Finance</a:t>
                      </a:r>
                    </a:p>
                  </a:txBody>
                  <a:tcPr marL="68760" marR="68760" marT="58420"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6" name="Rectangle 10"/>
          <p:cNvSpPr>
            <a:spLocks noChangeArrowheads="1"/>
          </p:cNvSpPr>
          <p:nvPr/>
        </p:nvSpPr>
        <p:spPr bwMode="gray">
          <a:xfrm>
            <a:off x="180975" y="5480050"/>
            <a:ext cx="8726488" cy="5207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27" name="Rectangle 26"/>
          <p:cNvSpPr>
            <a:spLocks noChangeArrowheads="1"/>
          </p:cNvSpPr>
          <p:nvPr/>
        </p:nvSpPr>
        <p:spPr bwMode="auto">
          <a:xfrm>
            <a:off x="5886450" y="5575300"/>
            <a:ext cx="666750" cy="369888"/>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a:latin typeface="Courier New" pitchFamily="49" charset="0"/>
                <a:cs typeface="Courier New" pitchFamily="49" charset="0"/>
              </a:rPr>
              <a:t>20;</a:t>
            </a:r>
          </a:p>
        </p:txBody>
      </p:sp>
      <p:sp>
        <p:nvSpPr>
          <p:cNvPr id="28" name="Rectangle 27"/>
          <p:cNvSpPr>
            <a:spLocks noChangeArrowheads="1"/>
          </p:cNvSpPr>
          <p:nvPr/>
        </p:nvSpPr>
        <p:spPr bwMode="auto">
          <a:xfrm>
            <a:off x="196850" y="5575300"/>
            <a:ext cx="5899150" cy="369888"/>
          </a:xfrm>
          <a:prstGeom prst="rect">
            <a:avLst/>
          </a:prstGeom>
          <a:noFill/>
          <a:ln w="9525">
            <a:noFill/>
            <a:miter lim="800000"/>
            <a:headEnd/>
            <a:tailEnd/>
          </a:ln>
        </p:spPr>
        <p:txBody>
          <a:bodyPr>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1800">
                <a:latin typeface="Courier New" pitchFamily="49" charset="0"/>
                <a:cs typeface="Courier New" pitchFamily="49" charset="0"/>
              </a:rPr>
              <a:t>SELECT eName FROM employee WHERE deptNo =</a:t>
            </a:r>
          </a:p>
        </p:txBody>
      </p:sp>
    </p:spTree>
    <p:custDataLst>
      <p:tags r:id="rId1"/>
    </p:custDataLst>
    <p:extLst>
      <p:ext uri="{BB962C8B-B14F-4D97-AF65-F5344CB8AC3E}">
        <p14:creationId xmlns:p14="http://schemas.microsoft.com/office/powerpoint/2010/main" val="1381342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nodeType="afterGroup">
                            <p:stCondLst>
                              <p:cond delay="0"/>
                            </p:stCondLst>
                            <p:childTnLst>
                              <p:par>
                                <p:cTn id="16" presetID="47"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 presetClass="exit" presetSubtype="0" fill="hold"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par>
                          <p:cTn id="33" fill="hold" nodeType="afterGroup">
                            <p:stCondLst>
                              <p:cond delay="0"/>
                            </p:stCondLst>
                            <p:childTnLst>
                              <p:par>
                                <p:cTn id="34" presetID="27" presetClass="entr" presetSubtype="0" fill="hold" nodeType="afterEffect">
                                  <p:stCondLst>
                                    <p:cond delay="0"/>
                                  </p:stCondLst>
                                  <p:iterate type="lt">
                                    <p:tmPct val="50000"/>
                                  </p:iterate>
                                  <p:childTnLst>
                                    <p:set>
                                      <p:cBhvr>
                                        <p:cTn id="35" dur="1" fill="hold">
                                          <p:stCondLst>
                                            <p:cond delay="0"/>
                                          </p:stCondLst>
                                        </p:cTn>
                                        <p:tgtEl>
                                          <p:spTgt spid="27"/>
                                        </p:tgtEl>
                                        <p:attrNameLst>
                                          <p:attrName>style.visibility</p:attrName>
                                        </p:attrNameLst>
                                      </p:cBhvr>
                                      <p:to>
                                        <p:strVal val="visible"/>
                                      </p:to>
                                    </p:set>
                                    <p:anim calcmode="discrete" valueType="clr">
                                      <p:cBhvr override="childStyle">
                                        <p:cTn id="36" dur="80"/>
                                        <p:tgtEl>
                                          <p:spTgt spid="27"/>
                                        </p:tgtEl>
                                        <p:attrNameLst>
                                          <p:attrName>style.color</p:attrName>
                                        </p:attrNameLst>
                                      </p:cBhvr>
                                      <p:tavLst>
                                        <p:tav tm="0">
                                          <p:val>
                                            <p:clrVal>
                                              <a:schemeClr val="tx1"/>
                                            </p:clrVal>
                                          </p:val>
                                        </p:tav>
                                        <p:tav tm="50000">
                                          <p:val>
                                            <p:clrVal>
                                              <a:schemeClr val="tx1"/>
                                            </p:clrVal>
                                          </p:val>
                                        </p:tav>
                                      </p:tavLst>
                                    </p:anim>
                                    <p:anim calcmode="discrete" valueType="clr">
                                      <p:cBhvr>
                                        <p:cTn id="37" dur="80"/>
                                        <p:tgtEl>
                                          <p:spTgt spid="27"/>
                                        </p:tgtEl>
                                        <p:attrNameLst>
                                          <p:attrName>fillcolor</p:attrName>
                                        </p:attrNameLst>
                                      </p:cBhvr>
                                      <p:tavLst>
                                        <p:tav tm="0">
                                          <p:val>
                                            <p:clrVal>
                                              <a:schemeClr val="accent2"/>
                                            </p:clrVal>
                                          </p:val>
                                        </p:tav>
                                        <p:tav tm="50000">
                                          <p:val>
                                            <p:clrVal>
                                              <a:schemeClr val="hlink"/>
                                            </p:clrVal>
                                          </p:val>
                                        </p:tav>
                                      </p:tavLst>
                                    </p:anim>
                                    <p:set>
                                      <p:cBhvr>
                                        <p:cTn id="38" dur="8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LEFT OUTER JOIN</a:t>
            </a:r>
          </a:p>
        </p:txBody>
      </p:sp>
      <p:sp>
        <p:nvSpPr>
          <p:cNvPr id="27652" name="Rectangle 10"/>
          <p:cNvSpPr>
            <a:spLocks noChangeArrowheads="1"/>
          </p:cNvSpPr>
          <p:nvPr/>
        </p:nvSpPr>
        <p:spPr bwMode="gray">
          <a:xfrm>
            <a:off x="211138" y="1583139"/>
            <a:ext cx="8728075" cy="91942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dirty="0"/>
              <a:t>This type of JOIN displays the matching records from both tables and all unmatched records of the left table. </a:t>
            </a:r>
          </a:p>
        </p:txBody>
      </p:sp>
      <p:grpSp>
        <p:nvGrpSpPr>
          <p:cNvPr id="2" name="Group 36"/>
          <p:cNvGrpSpPr>
            <a:grpSpLocks/>
          </p:cNvGrpSpPr>
          <p:nvPr/>
        </p:nvGrpSpPr>
        <p:grpSpPr bwMode="auto">
          <a:xfrm>
            <a:off x="222250" y="4606000"/>
            <a:ext cx="8705850" cy="1330776"/>
            <a:chOff x="219456" y="2242371"/>
            <a:chExt cx="8705088" cy="1330238"/>
          </a:xfrm>
        </p:grpSpPr>
        <p:sp>
          <p:nvSpPr>
            <p:cNvPr id="26633" name="Rectangle 10"/>
            <p:cNvSpPr>
              <a:spLocks noChangeArrowheads="1"/>
            </p:cNvSpPr>
            <p:nvPr/>
          </p:nvSpPr>
          <p:spPr bwMode="gray">
            <a:xfrm>
              <a:off x="219456" y="2524769"/>
              <a:ext cx="8705088" cy="10478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19456" rIns="219456" bIns="0"/>
            <a:lstStyle/>
            <a:p>
              <a:pPr algn="l">
                <a:lnSpc>
                  <a:spcPct val="150000"/>
                </a:lnSpc>
              </a:pPr>
              <a:r>
                <a:rPr lang="en-US" sz="1800">
                  <a:latin typeface="Courier New" pitchFamily="49" charset="0"/>
                  <a:cs typeface="Courier New" pitchFamily="49" charset="0"/>
                </a:rPr>
                <a:t>SELECT &lt;column list&gt; FROM &lt;table1&gt; LEFT OUTER JOIN &lt;table2&gt; ON &lt;table1.column1&gt;= &lt;table2.column2&gt;;</a:t>
              </a:r>
            </a:p>
          </p:txBody>
        </p:sp>
        <p:sp>
          <p:nvSpPr>
            <p:cNvPr id="13" name="Rectangle 7"/>
            <p:cNvSpPr>
              <a:spLocks noChangeArrowheads="1"/>
            </p:cNvSpPr>
            <p:nvPr/>
          </p:nvSpPr>
          <p:spPr bwMode="gray">
            <a:xfrm>
              <a:off x="224219" y="2242371"/>
              <a:ext cx="1279413" cy="444320"/>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gn="l">
                <a:defRPr/>
              </a:pPr>
              <a:r>
                <a:rPr lang="en-US" sz="2000" b="0" dirty="0">
                  <a:solidFill>
                    <a:schemeClr val="bg1"/>
                  </a:solidFill>
                </a:rPr>
                <a:t>Syntax:</a:t>
              </a:r>
            </a:p>
          </p:txBody>
        </p:sp>
      </p:grpSp>
      <p:grpSp>
        <p:nvGrpSpPr>
          <p:cNvPr id="3" name="Group 10"/>
          <p:cNvGrpSpPr>
            <a:grpSpLocks/>
          </p:cNvGrpSpPr>
          <p:nvPr/>
        </p:nvGrpSpPr>
        <p:grpSpPr bwMode="auto">
          <a:xfrm>
            <a:off x="222250" y="2913725"/>
            <a:ext cx="8705850" cy="1317081"/>
            <a:chOff x="236872" y="2818982"/>
            <a:chExt cx="8705850" cy="1317375"/>
          </a:xfrm>
        </p:grpSpPr>
        <p:sp>
          <p:nvSpPr>
            <p:cNvPr id="26631" name="Rectangle 6"/>
            <p:cNvSpPr>
              <a:spLocks noChangeArrowheads="1"/>
            </p:cNvSpPr>
            <p:nvPr/>
          </p:nvSpPr>
          <p:spPr bwMode="auto">
            <a:xfrm>
              <a:off x="236872" y="3125124"/>
              <a:ext cx="8705850" cy="101123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b"/>
            <a:lstStyle/>
            <a:p>
              <a:pPr algn="just">
                <a:lnSpc>
                  <a:spcPct val="150000"/>
                </a:lnSpc>
              </a:pPr>
              <a:r>
                <a:rPr lang="en-US" sz="2000" b="0" dirty="0"/>
                <a:t>Left table means which table name is listed on the left side of the JOIN keywords.</a:t>
              </a:r>
            </a:p>
          </p:txBody>
        </p:sp>
        <p:sp>
          <p:nvSpPr>
            <p:cNvPr id="10" name="Rectangle 7"/>
            <p:cNvSpPr>
              <a:spLocks noChangeArrowheads="1"/>
            </p:cNvSpPr>
            <p:nvPr/>
          </p:nvSpPr>
          <p:spPr bwMode="gray">
            <a:xfrm>
              <a:off x="247984" y="2818982"/>
              <a:ext cx="1019175" cy="444599"/>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defRPr/>
              </a:pPr>
              <a:r>
                <a:rPr lang="en-US" sz="2000" b="0" dirty="0">
                  <a:solidFill>
                    <a:schemeClr val="bg1"/>
                  </a:solidFill>
                </a:rPr>
                <a:t>Note:</a:t>
              </a:r>
            </a:p>
          </p:txBody>
        </p:sp>
      </p:grpSp>
    </p:spTree>
    <p:extLst>
      <p:ext uri="{BB962C8B-B14F-4D97-AF65-F5344CB8AC3E}">
        <p14:creationId xmlns:p14="http://schemas.microsoft.com/office/powerpoint/2010/main" val="166177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500"/>
                                        <p:tgtEl>
                                          <p:spTgt spid="27652"/>
                                        </p:tgtEl>
                                      </p:cBhvr>
                                    </p:animEffect>
                                    <p:anim calcmode="lin" valueType="num">
                                      <p:cBhvr>
                                        <p:cTn id="8" dur="500" fill="hold"/>
                                        <p:tgtEl>
                                          <p:spTgt spid="27652"/>
                                        </p:tgtEl>
                                        <p:attrNameLst>
                                          <p:attrName>ppt_x</p:attrName>
                                        </p:attrNameLst>
                                      </p:cBhvr>
                                      <p:tavLst>
                                        <p:tav tm="0">
                                          <p:val>
                                            <p:strVal val="#ppt_x"/>
                                          </p:val>
                                        </p:tav>
                                        <p:tav tm="100000">
                                          <p:val>
                                            <p:strVal val="#ppt_x"/>
                                          </p:val>
                                        </p:tav>
                                      </p:tavLst>
                                    </p:anim>
                                    <p:anim calcmode="lin" valueType="num">
                                      <p:cBhvr>
                                        <p:cTn id="9" dur="500" fill="hold"/>
                                        <p:tgtEl>
                                          <p:spTgt spid="2765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LEFT OUTER JOIN – Example</a:t>
            </a:r>
          </a:p>
        </p:txBody>
      </p:sp>
      <p:sp>
        <p:nvSpPr>
          <p:cNvPr id="28676" name="Rectangle 10"/>
          <p:cNvSpPr>
            <a:spLocks noChangeArrowheads="1"/>
          </p:cNvSpPr>
          <p:nvPr/>
        </p:nvSpPr>
        <p:spPr bwMode="gray">
          <a:xfrm>
            <a:off x="219075" y="1842447"/>
            <a:ext cx="8705850" cy="1368449"/>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82880" tIns="0" rIns="182880" bIns="0" anchor="ctr"/>
          <a:lstStyle/>
          <a:p>
            <a:pPr algn="l">
              <a:lnSpc>
                <a:spcPct val="150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a:t>Display the department names and employees in each department. Also display names of departments even if it does not contain any employees. For this:</a:t>
            </a:r>
          </a:p>
        </p:txBody>
      </p:sp>
      <p:sp>
        <p:nvSpPr>
          <p:cNvPr id="28677" name="Rectangle 10"/>
          <p:cNvSpPr>
            <a:spLocks noChangeArrowheads="1"/>
          </p:cNvSpPr>
          <p:nvPr/>
        </p:nvSpPr>
        <p:spPr bwMode="gray">
          <a:xfrm>
            <a:off x="417512" y="3914864"/>
            <a:ext cx="8726488" cy="143505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a:solidFill>
                  <a:srgbClr val="000000"/>
                </a:solidFill>
                <a:cs typeface="Courier New" pitchFamily="49" charset="0"/>
              </a:rPr>
              <a:t>The statement is written as:</a:t>
            </a:r>
          </a:p>
        </p:txBody>
      </p:sp>
      <p:sp>
        <p:nvSpPr>
          <p:cNvPr id="28678" name="Rectangle 16"/>
          <p:cNvSpPr>
            <a:spLocks noChangeArrowheads="1"/>
          </p:cNvSpPr>
          <p:nvPr/>
        </p:nvSpPr>
        <p:spPr bwMode="auto">
          <a:xfrm>
            <a:off x="220663" y="4376188"/>
            <a:ext cx="8674100" cy="888705"/>
          </a:xfrm>
          <a:prstGeom prst="rect">
            <a:avLst/>
          </a:prstGeom>
          <a:noFill/>
          <a:ln w="9525">
            <a:noFill/>
            <a:miter lim="800000"/>
            <a:headEnd/>
            <a:tailEnd/>
          </a:ln>
        </p:spPr>
        <p:txBody>
          <a:bodyPr>
            <a:spAutoFit/>
          </a:bodyPr>
          <a:lstStyle/>
          <a:p>
            <a:pPr algn="l">
              <a:lnSpc>
                <a:spcPct val="150000"/>
              </a:lnSpc>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d.deptNo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d.dName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e.empNo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e.eName</a:t>
            </a:r>
            <a:r>
              <a:rPr lang="en-US" sz="1800" dirty="0">
                <a:latin typeface="Courier New" pitchFamily="49" charset="0"/>
                <a:cs typeface="Courier New" pitchFamily="49" charset="0"/>
              </a:rPr>
              <a:t> FROM department d LEFT OUTER JOIN employee e ON </a:t>
            </a:r>
            <a:r>
              <a:rPr lang="en-US" sz="1800" dirty="0" err="1">
                <a:latin typeface="Courier New" pitchFamily="49" charset="0"/>
                <a:cs typeface="Courier New" pitchFamily="49" charset="0"/>
              </a:rPr>
              <a:t>d.deptNo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e.deptNo</a:t>
            </a:r>
            <a:r>
              <a:rPr lang="en-US" sz="1800" dirty="0">
                <a:latin typeface="Courier New" pitchFamily="49" charset="0"/>
                <a:cs typeface="Courier New" pitchFamily="49" charset="0"/>
              </a:rPr>
              <a:t>;</a:t>
            </a:r>
            <a:endParaRPr lang="en-IN" sz="1800" dirty="0">
              <a:latin typeface="Courier New" pitchFamily="49" charset="0"/>
              <a:cs typeface="Courier New" pitchFamily="49" charset="0"/>
            </a:endParaRPr>
          </a:p>
        </p:txBody>
      </p:sp>
    </p:spTree>
    <p:extLst>
      <p:ext uri="{BB962C8B-B14F-4D97-AF65-F5344CB8AC3E}">
        <p14:creationId xmlns:p14="http://schemas.microsoft.com/office/powerpoint/2010/main" val="889833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500"/>
                                        <p:tgtEl>
                                          <p:spTgt spid="28676"/>
                                        </p:tgtEl>
                                      </p:cBhvr>
                                    </p:animEffect>
                                    <p:anim calcmode="lin" valueType="num">
                                      <p:cBhvr>
                                        <p:cTn id="8" dur="500" fill="hold"/>
                                        <p:tgtEl>
                                          <p:spTgt spid="28676"/>
                                        </p:tgtEl>
                                        <p:attrNameLst>
                                          <p:attrName>ppt_x</p:attrName>
                                        </p:attrNameLst>
                                      </p:cBhvr>
                                      <p:tavLst>
                                        <p:tav tm="0">
                                          <p:val>
                                            <p:strVal val="#ppt_x"/>
                                          </p:val>
                                        </p:tav>
                                        <p:tav tm="100000">
                                          <p:val>
                                            <p:strVal val="#ppt_x"/>
                                          </p:val>
                                        </p:tav>
                                      </p:tavLst>
                                    </p:anim>
                                    <p:anim calcmode="lin" valueType="num">
                                      <p:cBhvr>
                                        <p:cTn id="9" dur="500" fill="hold"/>
                                        <p:tgtEl>
                                          <p:spTgt spid="2867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867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RIGHT OUTER JOIN</a:t>
            </a:r>
          </a:p>
        </p:txBody>
      </p:sp>
      <p:sp>
        <p:nvSpPr>
          <p:cNvPr id="29700" name="Rectangle 10"/>
          <p:cNvSpPr>
            <a:spLocks noChangeArrowheads="1"/>
          </p:cNvSpPr>
          <p:nvPr/>
        </p:nvSpPr>
        <p:spPr bwMode="gray">
          <a:xfrm>
            <a:off x="207963" y="1539875"/>
            <a:ext cx="8728075" cy="927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dirty="0"/>
              <a:t>This type of join will display matching records from both tables and all unmatched records in the right table.</a:t>
            </a:r>
          </a:p>
        </p:txBody>
      </p:sp>
      <p:grpSp>
        <p:nvGrpSpPr>
          <p:cNvPr id="2" name="Group 36"/>
          <p:cNvGrpSpPr>
            <a:grpSpLocks/>
          </p:cNvGrpSpPr>
          <p:nvPr/>
        </p:nvGrpSpPr>
        <p:grpSpPr bwMode="auto">
          <a:xfrm>
            <a:off x="219074" y="4687888"/>
            <a:ext cx="8720209" cy="1358070"/>
            <a:chOff x="219455" y="2242371"/>
            <a:chExt cx="8719446" cy="1357521"/>
          </a:xfrm>
        </p:grpSpPr>
        <p:sp>
          <p:nvSpPr>
            <p:cNvPr id="28681" name="Rectangle 10"/>
            <p:cNvSpPr>
              <a:spLocks noChangeArrowheads="1"/>
            </p:cNvSpPr>
            <p:nvPr/>
          </p:nvSpPr>
          <p:spPr bwMode="gray">
            <a:xfrm>
              <a:off x="219455" y="2524769"/>
              <a:ext cx="8719446" cy="107512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19456" rIns="219456" bIns="0"/>
            <a:lstStyle/>
            <a:p>
              <a:pPr algn="l">
                <a:lnSpc>
                  <a:spcPct val="150000"/>
                </a:lnSpc>
              </a:pPr>
              <a:r>
                <a:rPr lang="en-US" sz="1800" dirty="0">
                  <a:latin typeface="Courier New" pitchFamily="49" charset="0"/>
                  <a:cs typeface="Courier New" pitchFamily="49" charset="0"/>
                </a:rPr>
                <a:t>SELECT &lt;column list&gt; FROM &lt;table1&gt; RIGHT OUTER JOIN &lt;table2&gt; ON &lt;table1.column1&gt;= &lt;table2.column2&gt;;</a:t>
              </a:r>
            </a:p>
          </p:txBody>
        </p:sp>
        <p:sp>
          <p:nvSpPr>
            <p:cNvPr id="13" name="Rectangle 7"/>
            <p:cNvSpPr>
              <a:spLocks noChangeArrowheads="1"/>
            </p:cNvSpPr>
            <p:nvPr/>
          </p:nvSpPr>
          <p:spPr bwMode="gray">
            <a:xfrm>
              <a:off x="224219" y="2242371"/>
              <a:ext cx="1279413" cy="444320"/>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gn="l">
                <a:lnSpc>
                  <a:spcPct val="150000"/>
                </a:lnSpc>
                <a:defRPr/>
              </a:pPr>
              <a:r>
                <a:rPr lang="en-US" sz="2000" b="0" dirty="0">
                  <a:solidFill>
                    <a:schemeClr val="bg1"/>
                  </a:solidFill>
                </a:rPr>
                <a:t>Syntax:</a:t>
              </a:r>
            </a:p>
          </p:txBody>
        </p:sp>
      </p:grpSp>
      <p:grpSp>
        <p:nvGrpSpPr>
          <p:cNvPr id="3" name="Group 8"/>
          <p:cNvGrpSpPr>
            <a:grpSpLocks/>
          </p:cNvGrpSpPr>
          <p:nvPr/>
        </p:nvGrpSpPr>
        <p:grpSpPr bwMode="auto">
          <a:xfrm>
            <a:off x="219075" y="2732772"/>
            <a:ext cx="8705850" cy="1277253"/>
            <a:chOff x="236872" y="2668821"/>
            <a:chExt cx="8705850" cy="1277538"/>
          </a:xfrm>
        </p:grpSpPr>
        <p:sp>
          <p:nvSpPr>
            <p:cNvPr id="28679" name="Rectangle 9"/>
            <p:cNvSpPr>
              <a:spLocks noChangeArrowheads="1"/>
            </p:cNvSpPr>
            <p:nvPr/>
          </p:nvSpPr>
          <p:spPr bwMode="auto">
            <a:xfrm>
              <a:off x="236872" y="3015916"/>
              <a:ext cx="8705850" cy="93044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b"/>
            <a:lstStyle/>
            <a:p>
              <a:pPr algn="just">
                <a:lnSpc>
                  <a:spcPct val="150000"/>
                </a:lnSpc>
              </a:pPr>
              <a:r>
                <a:rPr lang="en-US" sz="2000" b="0"/>
                <a:t>Right table means which table name is listed on the right side of the JOIN keywords.</a:t>
              </a:r>
            </a:p>
          </p:txBody>
        </p:sp>
        <p:sp>
          <p:nvSpPr>
            <p:cNvPr id="11" name="Rectangle 7"/>
            <p:cNvSpPr>
              <a:spLocks noChangeArrowheads="1"/>
            </p:cNvSpPr>
            <p:nvPr/>
          </p:nvSpPr>
          <p:spPr bwMode="gray">
            <a:xfrm>
              <a:off x="247985" y="2668821"/>
              <a:ext cx="1019175" cy="444599"/>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nSpc>
                  <a:spcPct val="150000"/>
                </a:lnSpc>
                <a:defRPr/>
              </a:pPr>
              <a:r>
                <a:rPr lang="en-US" sz="2000" b="0" dirty="0">
                  <a:solidFill>
                    <a:schemeClr val="bg1"/>
                  </a:solidFill>
                </a:rPr>
                <a:t>Note:</a:t>
              </a:r>
            </a:p>
          </p:txBody>
        </p:sp>
      </p:grpSp>
    </p:spTree>
    <p:extLst>
      <p:ext uri="{BB962C8B-B14F-4D97-AF65-F5344CB8AC3E}">
        <p14:creationId xmlns:p14="http://schemas.microsoft.com/office/powerpoint/2010/main" val="2559974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1000"/>
                                        <p:tgtEl>
                                          <p:spTgt spid="29700"/>
                                        </p:tgtEl>
                                      </p:cBhvr>
                                    </p:animEffect>
                                    <p:anim calcmode="lin" valueType="num">
                                      <p:cBhvr>
                                        <p:cTn id="8" dur="1000" fill="hold"/>
                                        <p:tgtEl>
                                          <p:spTgt spid="29700"/>
                                        </p:tgtEl>
                                        <p:attrNameLst>
                                          <p:attrName>ppt_x</p:attrName>
                                        </p:attrNameLst>
                                      </p:cBhvr>
                                      <p:tavLst>
                                        <p:tav tm="0">
                                          <p:val>
                                            <p:strVal val="#ppt_x"/>
                                          </p:val>
                                        </p:tav>
                                        <p:tav tm="100000">
                                          <p:val>
                                            <p:strVal val="#ppt_x"/>
                                          </p:val>
                                        </p:tav>
                                      </p:tavLst>
                                    </p:anim>
                                    <p:anim calcmode="lin" valueType="num">
                                      <p:cBhvr>
                                        <p:cTn id="9"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554037"/>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RIGHT OUTER JOIN – Example</a:t>
            </a:r>
          </a:p>
        </p:txBody>
      </p:sp>
      <p:sp>
        <p:nvSpPr>
          <p:cNvPr id="30724" name="Rectangle 10"/>
          <p:cNvSpPr>
            <a:spLocks noChangeArrowheads="1"/>
          </p:cNvSpPr>
          <p:nvPr/>
        </p:nvSpPr>
        <p:spPr bwMode="gray">
          <a:xfrm>
            <a:off x="219075" y="1752118"/>
            <a:ext cx="8705850" cy="146874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82880" tIns="0" rIns="182880" bIns="0" anchor="ctr"/>
          <a:lstStyle/>
          <a:p>
            <a:pPr algn="just">
              <a:lnSpc>
                <a:spcPct val="150000"/>
              </a:lnSpc>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a:t>Display the list of employees and their department names. Also display employee name even if he doesn’t belong to any dept. For this:</a:t>
            </a:r>
          </a:p>
        </p:txBody>
      </p:sp>
      <p:sp>
        <p:nvSpPr>
          <p:cNvPr id="30725" name="Rectangle 10"/>
          <p:cNvSpPr>
            <a:spLocks noChangeArrowheads="1"/>
          </p:cNvSpPr>
          <p:nvPr/>
        </p:nvSpPr>
        <p:spPr bwMode="gray">
          <a:xfrm>
            <a:off x="193674" y="3860273"/>
            <a:ext cx="8731961" cy="133951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a:solidFill>
                  <a:srgbClr val="000000"/>
                </a:solidFill>
                <a:cs typeface="Courier New" pitchFamily="49" charset="0"/>
              </a:rPr>
              <a:t>The statement is written as:</a:t>
            </a:r>
          </a:p>
        </p:txBody>
      </p:sp>
      <p:sp>
        <p:nvSpPr>
          <p:cNvPr id="30726" name="Rectangle 16"/>
          <p:cNvSpPr>
            <a:spLocks noChangeArrowheads="1"/>
          </p:cNvSpPr>
          <p:nvPr/>
        </p:nvSpPr>
        <p:spPr bwMode="auto">
          <a:xfrm>
            <a:off x="220663" y="4294300"/>
            <a:ext cx="8674100" cy="888705"/>
          </a:xfrm>
          <a:prstGeom prst="rect">
            <a:avLst/>
          </a:prstGeom>
          <a:noFill/>
          <a:ln w="9525">
            <a:noFill/>
            <a:miter lim="800000"/>
            <a:headEnd/>
            <a:tailEnd/>
          </a:ln>
        </p:spPr>
        <p:txBody>
          <a:bodyPr>
            <a:spAutoFit/>
          </a:bodyPr>
          <a:lstStyle/>
          <a:p>
            <a:pPr algn="l">
              <a:lnSpc>
                <a:spcPct val="150000"/>
              </a:lnSpc>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d.deptNo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d.dName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e.empNo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e.eName</a:t>
            </a:r>
            <a:r>
              <a:rPr lang="en-US" sz="1800" dirty="0">
                <a:latin typeface="Courier New" pitchFamily="49" charset="0"/>
                <a:cs typeface="Courier New" pitchFamily="49" charset="0"/>
              </a:rPr>
              <a:t> FROM department d RIGHT OUTER JOIN employee e ON </a:t>
            </a:r>
            <a:r>
              <a:rPr lang="en-US" sz="1800" dirty="0" err="1">
                <a:latin typeface="Courier New" pitchFamily="49" charset="0"/>
                <a:cs typeface="Courier New" pitchFamily="49" charset="0"/>
              </a:rPr>
              <a:t>d.deptNo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e.deptNo</a:t>
            </a:r>
            <a:r>
              <a:rPr lang="en-US" sz="1800" dirty="0">
                <a:latin typeface="Courier New" pitchFamily="49" charset="0"/>
                <a:cs typeface="Courier New" pitchFamily="49" charset="0"/>
              </a:rPr>
              <a:t>;</a:t>
            </a:r>
            <a:endParaRPr lang="en-IN" sz="1800" dirty="0">
              <a:latin typeface="Courier New" pitchFamily="49" charset="0"/>
              <a:cs typeface="Courier New" pitchFamily="49" charset="0"/>
            </a:endParaRPr>
          </a:p>
        </p:txBody>
      </p:sp>
    </p:spTree>
    <p:extLst>
      <p:ext uri="{BB962C8B-B14F-4D97-AF65-F5344CB8AC3E}">
        <p14:creationId xmlns:p14="http://schemas.microsoft.com/office/powerpoint/2010/main" val="2712370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72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0" y="760413"/>
            <a:ext cx="6486525" cy="492125"/>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CROSS JOIN</a:t>
            </a:r>
          </a:p>
        </p:txBody>
      </p:sp>
      <p:sp>
        <p:nvSpPr>
          <p:cNvPr id="31748" name="Rectangle 10"/>
          <p:cNvSpPr>
            <a:spLocks noChangeArrowheads="1"/>
          </p:cNvSpPr>
          <p:nvPr/>
        </p:nvSpPr>
        <p:spPr bwMode="gray">
          <a:xfrm>
            <a:off x="436728" y="1262063"/>
            <a:ext cx="8434317" cy="10160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a:t>The CROSS JOIN operation retrieves data between two tables as a Cartesian product.</a:t>
            </a:r>
          </a:p>
        </p:txBody>
      </p:sp>
      <p:grpSp>
        <p:nvGrpSpPr>
          <p:cNvPr id="2" name="Group 36"/>
          <p:cNvGrpSpPr>
            <a:grpSpLocks/>
          </p:cNvGrpSpPr>
          <p:nvPr/>
        </p:nvGrpSpPr>
        <p:grpSpPr bwMode="auto">
          <a:xfrm>
            <a:off x="437145" y="3935413"/>
            <a:ext cx="8406225" cy="914400"/>
            <a:chOff x="219456" y="2242371"/>
            <a:chExt cx="8073986" cy="914266"/>
          </a:xfrm>
        </p:grpSpPr>
        <p:sp>
          <p:nvSpPr>
            <p:cNvPr id="30729" name="Rectangle 10"/>
            <p:cNvSpPr>
              <a:spLocks noChangeArrowheads="1"/>
            </p:cNvSpPr>
            <p:nvPr/>
          </p:nvSpPr>
          <p:spPr bwMode="gray">
            <a:xfrm>
              <a:off x="219456" y="2524770"/>
              <a:ext cx="8073986" cy="63186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19456" rIns="219456" bIns="0"/>
            <a:lstStyle/>
            <a:p>
              <a:pPr algn="l">
                <a:lnSpc>
                  <a:spcPct val="150000"/>
                </a:lnSpc>
              </a:pPr>
              <a:r>
                <a:rPr lang="en-US" sz="1800">
                  <a:latin typeface="Courier New" pitchFamily="49" charset="0"/>
                  <a:cs typeface="Courier New" pitchFamily="49" charset="0"/>
                </a:rPr>
                <a:t>SELECT &lt;column list&gt; FROM &lt;table1&gt; CROSS JOIN &lt;table2&gt;;</a:t>
              </a:r>
            </a:p>
          </p:txBody>
        </p:sp>
        <p:sp>
          <p:nvSpPr>
            <p:cNvPr id="13" name="Rectangle 7"/>
            <p:cNvSpPr>
              <a:spLocks noChangeArrowheads="1"/>
            </p:cNvSpPr>
            <p:nvPr/>
          </p:nvSpPr>
          <p:spPr bwMode="gray">
            <a:xfrm>
              <a:off x="224218" y="2242371"/>
              <a:ext cx="1279267" cy="44443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15888" algn="l">
                <a:defRPr/>
              </a:pPr>
              <a:r>
                <a:rPr lang="en-US" sz="2000" b="0" dirty="0">
                  <a:solidFill>
                    <a:schemeClr val="bg1"/>
                  </a:solidFill>
                </a:rPr>
                <a:t>Syntax:</a:t>
              </a:r>
            </a:p>
          </p:txBody>
        </p:sp>
      </p:grpSp>
      <p:sp>
        <p:nvSpPr>
          <p:cNvPr id="31750" name="Rectangle 10"/>
          <p:cNvSpPr>
            <a:spLocks noChangeArrowheads="1"/>
          </p:cNvSpPr>
          <p:nvPr/>
        </p:nvSpPr>
        <p:spPr bwMode="gray">
          <a:xfrm>
            <a:off x="436728" y="5102225"/>
            <a:ext cx="8434317" cy="123033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dirty="0">
                <a:solidFill>
                  <a:srgbClr val="000000"/>
                </a:solidFill>
                <a:cs typeface="Courier New" pitchFamily="49" charset="0"/>
              </a:rPr>
              <a:t>The sample query to CROSS JOIN department and employee tables:</a:t>
            </a:r>
          </a:p>
        </p:txBody>
      </p:sp>
      <p:sp>
        <p:nvSpPr>
          <p:cNvPr id="31751" name="Rectangle 11"/>
          <p:cNvSpPr>
            <a:spLocks noChangeArrowheads="1"/>
          </p:cNvSpPr>
          <p:nvPr/>
        </p:nvSpPr>
        <p:spPr bwMode="auto">
          <a:xfrm>
            <a:off x="1509849" y="5808332"/>
            <a:ext cx="6766952" cy="507831"/>
          </a:xfrm>
          <a:prstGeom prst="rect">
            <a:avLst/>
          </a:prstGeom>
          <a:noFill/>
          <a:ln w="9525">
            <a:noFill/>
            <a:miter lim="800000"/>
            <a:headEnd/>
            <a:tailEnd/>
          </a:ln>
        </p:spPr>
        <p:txBody>
          <a:bodyPr wrap="square">
            <a:spAutoFit/>
          </a:bodyPr>
          <a:lstStyle/>
          <a:p>
            <a:pPr algn="l">
              <a:lnSpc>
                <a:spcPct val="150000"/>
              </a:lnSpc>
            </a:pPr>
            <a:r>
              <a:rPr lang="en-US" sz="1800" dirty="0">
                <a:latin typeface="Courier New" pitchFamily="49" charset="0"/>
                <a:cs typeface="Courier New" pitchFamily="49" charset="0"/>
              </a:rPr>
              <a:t>SELECT * FROM department CROSS JOIN employee;</a:t>
            </a:r>
            <a:endParaRPr lang="en-IN" sz="1800" dirty="0">
              <a:latin typeface="Courier New" pitchFamily="49" charset="0"/>
              <a:cs typeface="Courier New" pitchFamily="49" charset="0"/>
            </a:endParaRPr>
          </a:p>
        </p:txBody>
      </p:sp>
      <p:sp>
        <p:nvSpPr>
          <p:cNvPr id="10" name="Rectangle 10"/>
          <p:cNvSpPr>
            <a:spLocks noChangeArrowheads="1"/>
          </p:cNvSpPr>
          <p:nvPr/>
        </p:nvSpPr>
        <p:spPr bwMode="gray">
          <a:xfrm>
            <a:off x="436728" y="2422525"/>
            <a:ext cx="8434317" cy="1260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lnSpc>
                <a:spcPct val="150000"/>
              </a:lnSpc>
            </a:pPr>
            <a:r>
              <a:rPr lang="en-US" sz="2000" b="0" dirty="0"/>
              <a:t>Cartesian product or CROSS JOIN is formed, when the joining condition is omitted or the specified condition is invalid or by explicitly specifying the CROSS JOIN clause.</a:t>
            </a:r>
          </a:p>
        </p:txBody>
      </p:sp>
    </p:spTree>
    <p:extLst>
      <p:ext uri="{BB962C8B-B14F-4D97-AF65-F5344CB8AC3E}">
        <p14:creationId xmlns:p14="http://schemas.microsoft.com/office/powerpoint/2010/main" val="65974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7"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5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1751"/>
                                        </p:tgtEl>
                                        <p:attrNameLst>
                                          <p:attrName>style.visibility</p:attrName>
                                        </p:attrNameLst>
                                      </p:cBhvr>
                                      <p:to>
                                        <p:strVal val="visible"/>
                                      </p:to>
                                    </p:set>
                                    <p:anim calcmode="discrete" valueType="clr">
                                      <p:cBhvr override="childStyle">
                                        <p:cTn id="29" dur="80"/>
                                        <p:tgtEl>
                                          <p:spTgt spid="31751"/>
                                        </p:tgtEl>
                                        <p:attrNameLst>
                                          <p:attrName>style.color</p:attrName>
                                        </p:attrNameLst>
                                      </p:cBhvr>
                                      <p:tavLst>
                                        <p:tav tm="50000">
                                          <p:val>
                                            <p:clrVal>
                                              <a:schemeClr val="hlink"/>
                                            </p:clrVal>
                                          </p:val>
                                        </p:tav>
                                        <p:tav tm="0">
                                          <p:val>
                                            <p:clrVal>
                                              <a:schemeClr val="accent2"/>
                                            </p:clrVal>
                                          </p:val>
                                        </p:tav>
                                      </p:tavLst>
                                    </p:anim>
                                    <p:anim calcmode="discrete" valueType="clr">
                                      <p:cBhvr>
                                        <p:cTn id="30" dur="80"/>
                                        <p:tgtEl>
                                          <p:spTgt spid="31751"/>
                                        </p:tgtEl>
                                        <p:attrNameLst>
                                          <p:attrName>fillcolor</p:attrName>
                                        </p:attrNameLst>
                                      </p:cBhvr>
                                      <p:tavLst>
                                        <p:tav tm="0">
                                          <p:val>
                                            <p:clrVal>
                                              <a:schemeClr val="accent2"/>
                                            </p:clrVal>
                                          </p:val>
                                        </p:tav>
                                        <p:tav tm="50000">
                                          <p:val>
                                            <p:clrVal>
                                              <a:schemeClr val="hlink"/>
                                            </p:clrVal>
                                          </p:val>
                                        </p:tav>
                                      </p:tavLst>
                                    </p:anim>
                                    <p:set>
                                      <p:cBhvr>
                                        <p:cTn id="31" dur="80"/>
                                        <p:tgtEl>
                                          <p:spTgt spid="317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50" grpId="0" animBg="1"/>
      <p:bldP spid="31751"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
          <p:cNvSpPr>
            <a:spLocks noChangeArrowheads="1"/>
          </p:cNvSpPr>
          <p:nvPr/>
        </p:nvSpPr>
        <p:spPr bwMode="gray">
          <a:xfrm>
            <a:off x="423082" y="2251882"/>
            <a:ext cx="6960357" cy="391690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457200" indent="-457200"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a:t>Write a query to display all the department names &amp; their location names.</a:t>
            </a:r>
          </a:p>
          <a:p>
            <a:pPr marL="457200" indent="-457200"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smtClean="0"/>
              <a:t>Write </a:t>
            </a:r>
            <a:r>
              <a:rPr lang="en-US" sz="2000" b="0" dirty="0"/>
              <a:t>a query to display the name, job name, department name and location of every employee.</a:t>
            </a:r>
          </a:p>
          <a:p>
            <a:pPr marL="457200" indent="-457200" algn="l">
              <a:lnSpc>
                <a:spcPct val="150000"/>
              </a:lnSpc>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US" sz="2000" b="0" dirty="0" smtClean="0"/>
              <a:t>Write </a:t>
            </a:r>
            <a:r>
              <a:rPr lang="en-US" sz="2000" b="0" dirty="0"/>
              <a:t>a query to display the List of departments with at least one ANALYST along with their location name.</a:t>
            </a:r>
          </a:p>
        </p:txBody>
      </p:sp>
      <p:grpSp>
        <p:nvGrpSpPr>
          <p:cNvPr id="31748" name="Group 13"/>
          <p:cNvGrpSpPr>
            <a:grpSpLocks/>
          </p:cNvGrpSpPr>
          <p:nvPr/>
        </p:nvGrpSpPr>
        <p:grpSpPr bwMode="auto">
          <a:xfrm>
            <a:off x="7375525" y="698500"/>
            <a:ext cx="1658938" cy="1714500"/>
            <a:chOff x="7376160" y="698563"/>
            <a:chExt cx="1658112" cy="1714487"/>
          </a:xfrm>
        </p:grpSpPr>
        <p:pic>
          <p:nvPicPr>
            <p:cNvPr id="31749" name="Picture 8" descr="Computer_Icon.png"/>
            <p:cNvPicPr>
              <a:picLocks noChangeAspect="1"/>
            </p:cNvPicPr>
            <p:nvPr/>
          </p:nvPicPr>
          <p:blipFill>
            <a:blip r:embed="rId3"/>
            <a:srcRect/>
            <a:stretch>
              <a:fillRect/>
            </a:stretch>
          </p:blipFill>
          <p:spPr bwMode="auto">
            <a:xfrm>
              <a:off x="7376160" y="698563"/>
              <a:ext cx="1658112" cy="1714487"/>
            </a:xfrm>
            <a:prstGeom prst="rect">
              <a:avLst/>
            </a:prstGeom>
            <a:noFill/>
            <a:ln w="9525">
              <a:noFill/>
              <a:miter lim="800000"/>
              <a:headEnd/>
              <a:tailEnd/>
            </a:ln>
          </p:spPr>
        </p:pic>
        <p:sp>
          <p:nvSpPr>
            <p:cNvPr id="31750" name="TextBox 11"/>
            <p:cNvSpPr txBox="1">
              <a:spLocks noChangeArrowheads="1"/>
            </p:cNvSpPr>
            <p:nvPr/>
          </p:nvSpPr>
          <p:spPr bwMode="auto">
            <a:xfrm>
              <a:off x="7510272" y="1097280"/>
              <a:ext cx="966932" cy="369332"/>
            </a:xfrm>
            <a:prstGeom prst="rect">
              <a:avLst/>
            </a:prstGeom>
            <a:noFill/>
            <a:ln w="9525">
              <a:noFill/>
              <a:miter lim="800000"/>
              <a:headEnd/>
              <a:tailEnd/>
            </a:ln>
          </p:spPr>
          <p:txBody>
            <a:bodyPr wrap="none">
              <a:spAutoFit/>
            </a:bodyPr>
            <a:lstStyle/>
            <a:p>
              <a:r>
                <a:rPr lang="en-US" sz="1800">
                  <a:solidFill>
                    <a:schemeClr val="bg1"/>
                  </a:solidFill>
                  <a:latin typeface="Arial Narrow" pitchFamily="34" charset="0"/>
                </a:rPr>
                <a:t>Exercise</a:t>
              </a:r>
            </a:p>
          </p:txBody>
        </p:sp>
      </p:grpSp>
    </p:spTree>
    <p:extLst>
      <p:ext uri="{BB962C8B-B14F-4D97-AF65-F5344CB8AC3E}">
        <p14:creationId xmlns:p14="http://schemas.microsoft.com/office/powerpoint/2010/main" val="1985003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0"/>
          <p:cNvSpPr>
            <a:spLocks noChangeArrowheads="1"/>
          </p:cNvSpPr>
          <p:nvPr/>
        </p:nvSpPr>
        <p:spPr bwMode="gray">
          <a:xfrm>
            <a:off x="493713" y="4003675"/>
            <a:ext cx="8156575" cy="660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34" name="Rectangle 33"/>
          <p:cNvSpPr>
            <a:spLocks noChangeArrowheads="1"/>
          </p:cNvSpPr>
          <p:nvPr/>
        </p:nvSpPr>
        <p:spPr bwMode="auto">
          <a:xfrm>
            <a:off x="493713" y="3997325"/>
            <a:ext cx="8156575" cy="708025"/>
          </a:xfrm>
          <a:prstGeom prst="rect">
            <a:avLst/>
          </a:prstGeom>
          <a:noFill/>
          <a:ln w="9525">
            <a:noFill/>
            <a:miter lim="800000"/>
            <a:headEnd/>
            <a:tailEnd/>
          </a:ln>
        </p:spPr>
        <p:txBody>
          <a:bodyPr>
            <a:spAutoFit/>
          </a:bodyPr>
          <a:lstStyle/>
          <a:p>
            <a:pPr marL="365125" indent="-282575" algn="l" eaLnBrk="0" hangingPunct="0">
              <a:spcBef>
                <a:spcPct val="20000"/>
              </a:spcBef>
              <a:buSzPct val="100000"/>
              <a:tabLst>
                <a:tab pos="1085850" algn="l"/>
                <a:tab pos="2000250" algn="l"/>
              </a:tabLst>
              <a:defRPr/>
            </a:pPr>
            <a:r>
              <a:rPr lang="en-US" sz="2000" dirty="0">
                <a:solidFill>
                  <a:schemeClr val="tx2">
                    <a:lumMod val="75000"/>
                  </a:schemeClr>
                </a:solidFill>
                <a:latin typeface="Courier New" pitchFamily="49" charset="0"/>
                <a:ea typeface="Verdana" pitchFamily="34" charset="0"/>
                <a:cs typeface="Courier New" pitchFamily="49" charset="0"/>
              </a:rPr>
              <a:t>SELECT </a:t>
            </a:r>
            <a:r>
              <a:rPr lang="en-US" sz="2000" dirty="0" err="1">
                <a:solidFill>
                  <a:schemeClr val="tx2">
                    <a:lumMod val="75000"/>
                  </a:schemeClr>
                </a:solidFill>
                <a:latin typeface="Courier New" pitchFamily="49" charset="0"/>
                <a:ea typeface="Verdana" pitchFamily="34" charset="0"/>
                <a:cs typeface="Courier New" pitchFamily="49" charset="0"/>
              </a:rPr>
              <a:t>eName</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deptNo</a:t>
            </a:r>
            <a:r>
              <a:rPr lang="en-US" sz="2000" dirty="0">
                <a:solidFill>
                  <a:schemeClr val="tx2">
                    <a:lumMod val="75000"/>
                  </a:schemeClr>
                </a:solidFill>
                <a:latin typeface="Courier New" pitchFamily="49" charset="0"/>
                <a:ea typeface="Verdana" pitchFamily="34" charset="0"/>
                <a:cs typeface="Courier New" pitchFamily="49" charset="0"/>
              </a:rPr>
              <a:t> = (SELECT </a:t>
            </a:r>
            <a:r>
              <a:rPr lang="en-US" sz="2000" dirty="0" err="1">
                <a:solidFill>
                  <a:schemeClr val="tx2">
                    <a:lumMod val="75000"/>
                  </a:schemeClr>
                </a:solidFill>
                <a:latin typeface="Courier New" pitchFamily="49" charset="0"/>
                <a:ea typeface="Verdana" pitchFamily="34" charset="0"/>
                <a:cs typeface="Courier New" pitchFamily="49" charset="0"/>
              </a:rPr>
              <a:t>deptNo</a:t>
            </a:r>
            <a:r>
              <a:rPr lang="en-US" sz="2000" dirty="0">
                <a:solidFill>
                  <a:schemeClr val="tx2">
                    <a:lumMod val="75000"/>
                  </a:schemeClr>
                </a:solidFill>
                <a:latin typeface="Courier New" pitchFamily="49" charset="0"/>
                <a:ea typeface="Verdana" pitchFamily="34" charset="0"/>
                <a:cs typeface="Courier New" pitchFamily="49" charset="0"/>
              </a:rPr>
              <a:t> FROM department WHERE </a:t>
            </a:r>
            <a:r>
              <a:rPr lang="en-US" sz="2000" dirty="0" err="1">
                <a:solidFill>
                  <a:schemeClr val="tx2">
                    <a:lumMod val="75000"/>
                  </a:schemeClr>
                </a:solidFill>
                <a:latin typeface="Courier New" pitchFamily="49" charset="0"/>
                <a:ea typeface="Verdana" pitchFamily="34" charset="0"/>
                <a:cs typeface="Courier New" pitchFamily="49" charset="0"/>
              </a:rPr>
              <a:t>dName</a:t>
            </a:r>
            <a:r>
              <a:rPr lang="en-US" sz="2000" dirty="0">
                <a:solidFill>
                  <a:schemeClr val="tx2">
                    <a:lumMod val="75000"/>
                  </a:schemeClr>
                </a:solidFill>
                <a:latin typeface="Courier New" pitchFamily="49" charset="0"/>
                <a:ea typeface="Verdana" pitchFamily="34" charset="0"/>
                <a:cs typeface="Courier New" pitchFamily="49" charset="0"/>
              </a:rPr>
              <a:t> = ‘Finance’);</a:t>
            </a:r>
          </a:p>
        </p:txBody>
      </p:sp>
      <p:sp>
        <p:nvSpPr>
          <p:cNvPr id="19460" name="Title 2"/>
          <p:cNvSpPr txBox="1">
            <a:spLocks/>
          </p:cNvSpPr>
          <p:nvPr/>
        </p:nvSpPr>
        <p:spPr bwMode="auto">
          <a:xfrm>
            <a:off x="0" y="766763"/>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6" name="TextBox 15"/>
          <p:cNvSpPr txBox="1"/>
          <p:nvPr/>
        </p:nvSpPr>
        <p:spPr bwMode="auto">
          <a:xfrm>
            <a:off x="0" y="1273175"/>
            <a:ext cx="6486525" cy="400110"/>
          </a:xfrm>
          <a:prstGeom prst="rect">
            <a:avLst/>
          </a:prstGeom>
          <a:noFill/>
        </p:spPr>
        <p:txBody>
          <a:bodyPr>
            <a:spAutoFit/>
          </a:bodyPr>
          <a:lstStyle/>
          <a:p>
            <a:pPr algn="l">
              <a:defRPr/>
            </a:pPr>
            <a:r>
              <a:rPr lang="en-US" sz="2000" dirty="0"/>
              <a:t>Introduction to Sub Queries</a:t>
            </a:r>
          </a:p>
        </p:txBody>
      </p:sp>
      <p:grpSp>
        <p:nvGrpSpPr>
          <p:cNvPr id="2" name="Group 28"/>
          <p:cNvGrpSpPr>
            <a:grpSpLocks/>
          </p:cNvGrpSpPr>
          <p:nvPr/>
        </p:nvGrpSpPr>
        <p:grpSpPr bwMode="auto">
          <a:xfrm>
            <a:off x="1839913" y="1362075"/>
            <a:ext cx="5464175" cy="2044700"/>
            <a:chOff x="2852737" y="1130300"/>
            <a:chExt cx="5464239" cy="2044700"/>
          </a:xfrm>
        </p:grpSpPr>
        <p:pic>
          <p:nvPicPr>
            <p:cNvPr id="19464" name="Picture 29" descr="exe4.png"/>
            <p:cNvPicPr>
              <a:picLocks noChangeAspect="1"/>
            </p:cNvPicPr>
            <p:nvPr/>
          </p:nvPicPr>
          <p:blipFill>
            <a:blip r:embed="rId4"/>
            <a:srcRect b="78600"/>
            <a:stretch>
              <a:fillRect/>
            </a:stretch>
          </p:blipFill>
          <p:spPr bwMode="auto">
            <a:xfrm>
              <a:off x="2852737" y="1768475"/>
              <a:ext cx="1914525" cy="1406525"/>
            </a:xfrm>
            <a:prstGeom prst="rect">
              <a:avLst/>
            </a:prstGeom>
            <a:noFill/>
            <a:ln w="9525">
              <a:solidFill>
                <a:srgbClr val="0B4E78"/>
              </a:solidFill>
              <a:miter lim="800000"/>
              <a:headEnd/>
              <a:tailEnd/>
            </a:ln>
          </p:spPr>
        </p:pic>
        <p:sp>
          <p:nvSpPr>
            <p:cNvPr id="31" name="Cloud Callout 30"/>
            <p:cNvSpPr/>
            <p:nvPr/>
          </p:nvSpPr>
          <p:spPr>
            <a:xfrm>
              <a:off x="5080025" y="1130300"/>
              <a:ext cx="3236951" cy="1590675"/>
            </a:xfrm>
            <a:prstGeom prst="cloudCallout">
              <a:avLst>
                <a:gd name="adj1" fmla="val -74850"/>
                <a:gd name="adj2" fmla="val 11368"/>
              </a:avLst>
            </a:prstGeom>
            <a:solidFill>
              <a:schemeClr val="bg1"/>
            </a:solidFill>
            <a:ln>
              <a:solidFill>
                <a:srgbClr val="0B4E7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sz="1400">
                  <a:solidFill>
                    <a:srgbClr val="0B4E78"/>
                  </a:solidFill>
                </a:rPr>
                <a:t>I need not </a:t>
              </a:r>
              <a:r>
                <a:rPr lang="en-US" sz="1400" dirty="0">
                  <a:solidFill>
                    <a:srgbClr val="0B4E78"/>
                  </a:solidFill>
                </a:rPr>
                <a:t>manually intervene to get the </a:t>
              </a:r>
              <a:r>
                <a:rPr lang="en-US" sz="1400" dirty="0" err="1">
                  <a:solidFill>
                    <a:srgbClr val="0B4E78"/>
                  </a:solidFill>
                </a:rPr>
                <a:t>deptno</a:t>
              </a:r>
              <a:r>
                <a:rPr lang="en-US" sz="1400" dirty="0">
                  <a:solidFill>
                    <a:srgbClr val="0B4E78"/>
                  </a:solidFill>
                </a:rPr>
                <a:t> for Finance. So, I write:</a:t>
              </a:r>
            </a:p>
          </p:txBody>
        </p:sp>
      </p:grpSp>
      <p:sp>
        <p:nvSpPr>
          <p:cNvPr id="21" name="Rectangle 20"/>
          <p:cNvSpPr>
            <a:spLocks noChangeArrowheads="1"/>
          </p:cNvSpPr>
          <p:nvPr/>
        </p:nvSpPr>
        <p:spPr bwMode="auto">
          <a:xfrm>
            <a:off x="493713" y="5230813"/>
            <a:ext cx="8156575" cy="9779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a:t>You can also write the query like this. It is much easier. It is called Sub Query – i.e., Sending one query’s result as value for another query. </a:t>
            </a:r>
          </a:p>
        </p:txBody>
      </p:sp>
    </p:spTree>
    <p:custDataLst>
      <p:tags r:id="rId1"/>
    </p:custDataLst>
    <p:extLst>
      <p:ext uri="{BB962C8B-B14F-4D97-AF65-F5344CB8AC3E}">
        <p14:creationId xmlns:p14="http://schemas.microsoft.com/office/powerpoint/2010/main" val="40780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txBox="1">
            <a:spLocks/>
          </p:cNvSpPr>
          <p:nvPr/>
        </p:nvSpPr>
        <p:spPr bwMode="auto">
          <a:xfrm>
            <a:off x="0" y="698500"/>
            <a:ext cx="82296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5" name="Rectangle 10"/>
          <p:cNvSpPr>
            <a:spLocks noChangeArrowheads="1"/>
          </p:cNvSpPr>
          <p:nvPr/>
        </p:nvSpPr>
        <p:spPr bwMode="gray">
          <a:xfrm>
            <a:off x="221456" y="1408113"/>
            <a:ext cx="8701088" cy="4603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a:t>Display the list of employees reporting to the president.</a:t>
            </a:r>
          </a:p>
        </p:txBody>
      </p:sp>
      <p:sp>
        <p:nvSpPr>
          <p:cNvPr id="9" name="Rectangle 10"/>
          <p:cNvSpPr>
            <a:spLocks noChangeArrowheads="1"/>
          </p:cNvSpPr>
          <p:nvPr/>
        </p:nvSpPr>
        <p:spPr bwMode="gray">
          <a:xfrm>
            <a:off x="207963" y="4264025"/>
            <a:ext cx="8728075" cy="6350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4264025"/>
            <a:ext cx="8674100" cy="708025"/>
          </a:xfrm>
          <a:prstGeom prst="rect">
            <a:avLst/>
          </a:prstGeom>
          <a:noFill/>
          <a:ln w="9525">
            <a:noFill/>
            <a:miter lim="800000"/>
            <a:headEnd/>
            <a:tailEnd/>
          </a:ln>
        </p:spPr>
        <p:txBody>
          <a:bodyPr>
            <a:spAutoFit/>
          </a:bodyPr>
          <a:lstStyle/>
          <a:p>
            <a:pPr marL="365125" indent="-282575" algn="l" eaLnBrk="0" hangingPunct="0">
              <a:spcBef>
                <a:spcPct val="20000"/>
              </a:spcBef>
              <a:buSzPct val="100000"/>
              <a:tabLst>
                <a:tab pos="1085850" algn="l"/>
                <a:tab pos="2000250" algn="l"/>
              </a:tabLst>
              <a:defRPr/>
            </a:pPr>
            <a:r>
              <a:rPr lang="en-US" sz="2000" dirty="0">
                <a:solidFill>
                  <a:schemeClr val="tx2">
                    <a:lumMod val="75000"/>
                  </a:schemeClr>
                </a:solidFill>
                <a:latin typeface="Courier New" pitchFamily="49" charset="0"/>
                <a:ea typeface="Verdana" pitchFamily="34" charset="0"/>
                <a:cs typeface="Courier New" pitchFamily="49" charset="0"/>
              </a:rPr>
              <a:t>SELECT </a:t>
            </a:r>
            <a:r>
              <a:rPr lang="en-US" sz="2000" dirty="0" err="1">
                <a:solidFill>
                  <a:schemeClr val="tx2">
                    <a:lumMod val="75000"/>
                  </a:schemeClr>
                </a:solidFill>
                <a:latin typeface="Courier New" pitchFamily="49" charset="0"/>
                <a:ea typeface="Verdana" pitchFamily="34" charset="0"/>
                <a:cs typeface="Courier New" pitchFamily="49" charset="0"/>
              </a:rPr>
              <a:t>eName</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mgrNo</a:t>
            </a:r>
            <a:r>
              <a:rPr lang="en-US" sz="2000" dirty="0">
                <a:solidFill>
                  <a:schemeClr val="tx2">
                    <a:lumMod val="75000"/>
                  </a:schemeClr>
                </a:solidFill>
                <a:latin typeface="Courier New" pitchFamily="49" charset="0"/>
                <a:ea typeface="Verdana" pitchFamily="34" charset="0"/>
                <a:cs typeface="Courier New" pitchFamily="49" charset="0"/>
              </a:rPr>
              <a:t> = (SELECT </a:t>
            </a:r>
            <a:r>
              <a:rPr lang="en-US" sz="2000" dirty="0" err="1">
                <a:solidFill>
                  <a:schemeClr val="tx2">
                    <a:lumMod val="75000"/>
                  </a:schemeClr>
                </a:solidFill>
                <a:latin typeface="Courier New" pitchFamily="49" charset="0"/>
                <a:ea typeface="Verdana" pitchFamily="34" charset="0"/>
                <a:cs typeface="Courier New" pitchFamily="49" charset="0"/>
              </a:rPr>
              <a:t>empNo</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jCode</a:t>
            </a:r>
            <a:r>
              <a:rPr lang="en-US" sz="2000" dirty="0">
                <a:solidFill>
                  <a:schemeClr val="tx2">
                    <a:lumMod val="75000"/>
                  </a:schemeClr>
                </a:solidFill>
                <a:latin typeface="Courier New" pitchFamily="49" charset="0"/>
                <a:ea typeface="Verdana" pitchFamily="34" charset="0"/>
                <a:cs typeface="Courier New" pitchFamily="49" charset="0"/>
              </a:rPr>
              <a:t> = </a:t>
            </a:r>
          </a:p>
        </p:txBody>
      </p:sp>
      <p:graphicFrame>
        <p:nvGraphicFramePr>
          <p:cNvPr id="13" name="Table 12"/>
          <p:cNvGraphicFramePr>
            <a:graphicFrameLocks noGrp="1"/>
          </p:cNvGraphicFramePr>
          <p:nvPr/>
        </p:nvGraphicFramePr>
        <p:xfrm>
          <a:off x="977900" y="1871663"/>
          <a:ext cx="3987799" cy="2286000"/>
        </p:xfrm>
        <a:graphic>
          <a:graphicData uri="http://schemas.openxmlformats.org/drawingml/2006/table">
            <a:tbl>
              <a:tblPr firstRow="1" bandRow="1">
                <a:tableStyleId>{5C22544A-7EE6-4342-B048-85BDC9FD1C3A}</a:tableStyleId>
              </a:tblPr>
              <a:tblGrid>
                <a:gridCol w="786938"/>
                <a:gridCol w="1028848"/>
                <a:gridCol w="647793"/>
                <a:gridCol w="787514"/>
                <a:gridCol w="736706"/>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mj-lt"/>
                        </a:rPr>
                        <a:t>EMPNO</a:t>
                      </a:r>
                      <a:endPar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mj-lt"/>
                        </a:rPr>
                        <a:t>ENAME</a:t>
                      </a:r>
                      <a:endPar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rPr>
                        <a:t>JCODE</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rPr>
                        <a:t>DEPTNO</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rPr>
                        <a:t>MGRNO</a:t>
                      </a:r>
                    </a:p>
                  </a:txBody>
                  <a:tcPr marL="0" marR="0"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1</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j-lt"/>
                          <a:cs typeface="Times New Roman" pitchFamily="18" charset="0"/>
                        </a:rPr>
                        <a:t>Venkat</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672</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30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2</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j-lt"/>
                          <a:cs typeface="Times New Roman" pitchFamily="18" charset="0"/>
                        </a:rPr>
                        <a:t>Nirmala</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671</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30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1</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3</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smtClean="0">
                          <a:ln>
                            <a:noFill/>
                          </a:ln>
                          <a:effectLst/>
                          <a:latin typeface="+mj-lt"/>
                          <a:cs typeface="Times New Roman" pitchFamily="18" charset="0"/>
                        </a:rPr>
                        <a:t>John</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674</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20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1</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4</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j-lt"/>
                          <a:cs typeface="Times New Roman" pitchFamily="18" charset="0"/>
                        </a:rPr>
                        <a:t>Rahim</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675</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40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3</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5</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j-lt"/>
                          <a:cs typeface="Times New Roman" pitchFamily="18" charset="0"/>
                        </a:rPr>
                        <a:t>Harinder</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676</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50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2</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j-lt"/>
                          <a:cs typeface="Times New Roman" pitchFamily="18" charset="0"/>
                        </a:rPr>
                        <a:t>6</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j-lt"/>
                          <a:cs typeface="Times New Roman" pitchFamily="18" charset="0"/>
                        </a:rPr>
                        <a:t>Pooja</a:t>
                      </a:r>
                      <a:endPar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677</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50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j-lt"/>
                          <a:ea typeface="Microsoft YaHei" charset="-122"/>
                          <a:cs typeface="Times New Roman" pitchFamily="18" charset="0"/>
                        </a:rPr>
                        <a:t>4</a:t>
                      </a:r>
                    </a:p>
                  </a:txBody>
                  <a:tcPr marL="91453" marR="91453" marT="0" marB="0" anchor="ctr" horzOverflow="overflow"/>
                </a:tc>
              </a:tr>
            </a:tbl>
          </a:graphicData>
        </a:graphic>
      </p:graphicFrame>
      <p:sp>
        <p:nvSpPr>
          <p:cNvPr id="15" name="Rectangle 14"/>
          <p:cNvSpPr/>
          <p:nvPr/>
        </p:nvSpPr>
        <p:spPr>
          <a:xfrm>
            <a:off x="2806700" y="2268538"/>
            <a:ext cx="647700" cy="1873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a:p>
        </p:txBody>
      </p:sp>
      <p:sp>
        <p:nvSpPr>
          <p:cNvPr id="16" name="TextBox 15"/>
          <p:cNvSpPr txBox="1"/>
          <p:nvPr/>
        </p:nvSpPr>
        <p:spPr bwMode="auto">
          <a:xfrm>
            <a:off x="0" y="1052945"/>
            <a:ext cx="6486525" cy="400110"/>
          </a:xfrm>
          <a:prstGeom prst="rect">
            <a:avLst/>
          </a:prstGeom>
          <a:noFill/>
        </p:spPr>
        <p:txBody>
          <a:bodyPr wrap="square">
            <a:spAutoFit/>
          </a:bodyPr>
          <a:lstStyle/>
          <a:p>
            <a:pPr algn="l">
              <a:defRPr/>
            </a:pPr>
            <a:r>
              <a:rPr lang="en-US" sz="2000" dirty="0"/>
              <a:t>Introduction to Sub Queries</a:t>
            </a:r>
          </a:p>
        </p:txBody>
      </p:sp>
      <p:sp>
        <p:nvSpPr>
          <p:cNvPr id="12" name="Rectangle 11"/>
          <p:cNvSpPr/>
          <p:nvPr/>
        </p:nvSpPr>
        <p:spPr>
          <a:xfrm>
            <a:off x="184150" y="4964113"/>
            <a:ext cx="8775700" cy="4699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sz="1800" b="0" dirty="0">
                <a:solidFill>
                  <a:schemeClr val="bg1"/>
                </a:solidFill>
              </a:rPr>
              <a:t>Again the same question. What is the </a:t>
            </a:r>
            <a:r>
              <a:rPr lang="en-US" sz="1800" b="0" dirty="0" err="1">
                <a:solidFill>
                  <a:schemeClr val="bg1"/>
                </a:solidFill>
              </a:rPr>
              <a:t>jCode</a:t>
            </a:r>
            <a:r>
              <a:rPr lang="en-US" sz="1800" b="0" dirty="0">
                <a:solidFill>
                  <a:schemeClr val="bg1"/>
                </a:solidFill>
              </a:rPr>
              <a:t> for President?</a:t>
            </a:r>
          </a:p>
        </p:txBody>
      </p:sp>
      <p:sp>
        <p:nvSpPr>
          <p:cNvPr id="14" name="Rectangle 10"/>
          <p:cNvSpPr>
            <a:spLocks noChangeArrowheads="1"/>
          </p:cNvSpPr>
          <p:nvPr/>
        </p:nvSpPr>
        <p:spPr bwMode="gray">
          <a:xfrm>
            <a:off x="207963" y="5516563"/>
            <a:ext cx="8728075"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7" name="Rectangle 16"/>
          <p:cNvSpPr>
            <a:spLocks noChangeArrowheads="1"/>
          </p:cNvSpPr>
          <p:nvPr/>
        </p:nvSpPr>
        <p:spPr bwMode="auto">
          <a:xfrm>
            <a:off x="234950" y="5484813"/>
            <a:ext cx="8674100" cy="1016000"/>
          </a:xfrm>
          <a:prstGeom prst="rect">
            <a:avLst/>
          </a:prstGeom>
          <a:noFill/>
          <a:ln w="9525">
            <a:noFill/>
            <a:miter lim="800000"/>
            <a:headEnd/>
            <a:tailEnd/>
          </a:ln>
        </p:spPr>
        <p:txBody>
          <a:bodyPr>
            <a:spAutoFit/>
          </a:bodyPr>
          <a:lstStyle/>
          <a:p>
            <a:pPr marL="365125" indent="-282575" algn="l" eaLnBrk="0" hangingPunct="0">
              <a:spcBef>
                <a:spcPct val="20000"/>
              </a:spcBef>
              <a:buSzPct val="100000"/>
              <a:tabLst>
                <a:tab pos="1085850" algn="l"/>
                <a:tab pos="2000250" algn="l"/>
              </a:tabLst>
              <a:defRPr/>
            </a:pPr>
            <a:r>
              <a:rPr lang="en-US" sz="2000" dirty="0">
                <a:solidFill>
                  <a:schemeClr val="tx2">
                    <a:lumMod val="75000"/>
                  </a:schemeClr>
                </a:solidFill>
                <a:latin typeface="Courier New" pitchFamily="49" charset="0"/>
                <a:ea typeface="Verdana" pitchFamily="34" charset="0"/>
                <a:cs typeface="Courier New" pitchFamily="49" charset="0"/>
              </a:rPr>
              <a:t>SELECT </a:t>
            </a:r>
            <a:r>
              <a:rPr lang="en-US" sz="2000" dirty="0" err="1">
                <a:solidFill>
                  <a:schemeClr val="tx2">
                    <a:lumMod val="75000"/>
                  </a:schemeClr>
                </a:solidFill>
                <a:latin typeface="Courier New" pitchFamily="49" charset="0"/>
                <a:ea typeface="Verdana" pitchFamily="34" charset="0"/>
                <a:cs typeface="Courier New" pitchFamily="49" charset="0"/>
              </a:rPr>
              <a:t>eName</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mgrNo</a:t>
            </a:r>
            <a:r>
              <a:rPr lang="en-US" sz="2000" dirty="0">
                <a:solidFill>
                  <a:schemeClr val="tx2">
                    <a:lumMod val="75000"/>
                  </a:schemeClr>
                </a:solidFill>
                <a:latin typeface="Courier New" pitchFamily="49" charset="0"/>
                <a:ea typeface="Verdana" pitchFamily="34" charset="0"/>
                <a:cs typeface="Courier New" pitchFamily="49" charset="0"/>
              </a:rPr>
              <a:t> = (SELECT </a:t>
            </a:r>
            <a:r>
              <a:rPr lang="en-US" sz="2000" dirty="0" err="1">
                <a:solidFill>
                  <a:schemeClr val="tx2">
                    <a:lumMod val="75000"/>
                  </a:schemeClr>
                </a:solidFill>
                <a:latin typeface="Courier New" pitchFamily="49" charset="0"/>
                <a:ea typeface="Verdana" pitchFamily="34" charset="0"/>
                <a:cs typeface="Courier New" pitchFamily="49" charset="0"/>
              </a:rPr>
              <a:t>empNo</a:t>
            </a:r>
            <a:r>
              <a:rPr lang="en-US" sz="2000" dirty="0">
                <a:solidFill>
                  <a:schemeClr val="tx2">
                    <a:lumMod val="75000"/>
                  </a:schemeClr>
                </a:solidFill>
                <a:latin typeface="Courier New" pitchFamily="49" charset="0"/>
                <a:ea typeface="Verdana" pitchFamily="34" charset="0"/>
                <a:cs typeface="Courier New" pitchFamily="49" charset="0"/>
              </a:rPr>
              <a:t> FROM  employee WHERE </a:t>
            </a:r>
            <a:r>
              <a:rPr lang="en-US" sz="2000" dirty="0" err="1">
                <a:solidFill>
                  <a:schemeClr val="tx2">
                    <a:lumMod val="75000"/>
                  </a:schemeClr>
                </a:solidFill>
                <a:latin typeface="Courier New" pitchFamily="49" charset="0"/>
                <a:ea typeface="Verdana" pitchFamily="34" charset="0"/>
                <a:cs typeface="Courier New" pitchFamily="49" charset="0"/>
              </a:rPr>
              <a:t>jCode</a:t>
            </a:r>
            <a:r>
              <a:rPr lang="en-US" sz="2000" dirty="0">
                <a:solidFill>
                  <a:schemeClr val="tx2">
                    <a:lumMod val="75000"/>
                  </a:schemeClr>
                </a:solidFill>
                <a:latin typeface="Courier New" pitchFamily="49" charset="0"/>
                <a:ea typeface="Verdana" pitchFamily="34" charset="0"/>
                <a:cs typeface="Courier New" pitchFamily="49" charset="0"/>
              </a:rPr>
              <a:t> = (SELECT </a:t>
            </a:r>
            <a:r>
              <a:rPr lang="en-US" sz="2000" dirty="0" err="1">
                <a:solidFill>
                  <a:schemeClr val="tx2">
                    <a:lumMod val="75000"/>
                  </a:schemeClr>
                </a:solidFill>
                <a:latin typeface="Courier New" pitchFamily="49" charset="0"/>
                <a:ea typeface="Verdana" pitchFamily="34" charset="0"/>
                <a:cs typeface="Courier New" pitchFamily="49" charset="0"/>
              </a:rPr>
              <a:t>jCode</a:t>
            </a:r>
            <a:r>
              <a:rPr lang="en-US" sz="2000" dirty="0">
                <a:solidFill>
                  <a:schemeClr val="tx2">
                    <a:lumMod val="75000"/>
                  </a:schemeClr>
                </a:solidFill>
                <a:latin typeface="Courier New" pitchFamily="49" charset="0"/>
                <a:ea typeface="Verdana" pitchFamily="34" charset="0"/>
                <a:cs typeface="Courier New" pitchFamily="49" charset="0"/>
              </a:rPr>
              <a:t> FROM job WHERE </a:t>
            </a:r>
            <a:r>
              <a:rPr lang="en-US" sz="2000" dirty="0" err="1">
                <a:solidFill>
                  <a:schemeClr val="tx2">
                    <a:lumMod val="75000"/>
                  </a:schemeClr>
                </a:solidFill>
                <a:latin typeface="Courier New" pitchFamily="49" charset="0"/>
                <a:ea typeface="Verdana" pitchFamily="34" charset="0"/>
                <a:cs typeface="Courier New" pitchFamily="49" charset="0"/>
              </a:rPr>
              <a:t>jName</a:t>
            </a:r>
            <a:r>
              <a:rPr lang="en-US" sz="2000" dirty="0">
                <a:solidFill>
                  <a:schemeClr val="tx2">
                    <a:lumMod val="75000"/>
                  </a:schemeClr>
                </a:solidFill>
                <a:latin typeface="Courier New" pitchFamily="49" charset="0"/>
                <a:ea typeface="Verdana" pitchFamily="34" charset="0"/>
                <a:cs typeface="Courier New" pitchFamily="49" charset="0"/>
              </a:rPr>
              <a:t> = ‘President’));</a:t>
            </a:r>
          </a:p>
        </p:txBody>
      </p:sp>
      <p:graphicFrame>
        <p:nvGraphicFramePr>
          <p:cNvPr id="20" name="Table 19"/>
          <p:cNvGraphicFramePr>
            <a:graphicFrameLocks noGrp="1"/>
          </p:cNvGraphicFramePr>
          <p:nvPr/>
        </p:nvGraphicFramePr>
        <p:xfrm>
          <a:off x="5219700" y="1971675"/>
          <a:ext cx="3354388" cy="1645920"/>
        </p:xfrm>
        <a:graphic>
          <a:graphicData uri="http://schemas.openxmlformats.org/drawingml/2006/table">
            <a:tbl>
              <a:tblPr firstRow="1" bandRow="1">
                <a:tableStyleId>{5C22544A-7EE6-4342-B048-85BDC9FD1C3A}</a:tableStyleId>
              </a:tblPr>
              <a:tblGrid>
                <a:gridCol w="1767044"/>
                <a:gridCol w="1587344"/>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rPr>
                        <a:t>JCODE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j-lt"/>
                          <a:ea typeface="Microsoft YaHei" charset="-122"/>
                          <a:cs typeface="Arial Unicode MS" pitchFamily="32" charset="0"/>
                        </a:rPr>
                        <a:t>JNAME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667</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Clerk</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668</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Staff</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671</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Sr. Manager</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672</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j-lt"/>
                          <a:ea typeface="Microsoft YaHei" charset="-122"/>
                          <a:cs typeface="Arial Unicode MS" pitchFamily="32" charset="0"/>
                        </a:rPr>
                        <a:t>President</a:t>
                      </a:r>
                    </a:p>
                  </a:txBody>
                  <a:tcPr marL="68763" marR="68763" marT="6591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Rectangle 20"/>
          <p:cNvSpPr/>
          <p:nvPr/>
        </p:nvSpPr>
        <p:spPr>
          <a:xfrm>
            <a:off x="5232400" y="3292475"/>
            <a:ext cx="3327400" cy="347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a:p>
        </p:txBody>
      </p:sp>
    </p:spTree>
    <p:custDataLst>
      <p:tags r:id="rId1"/>
    </p:custDataLst>
    <p:extLst>
      <p:ext uri="{BB962C8B-B14F-4D97-AF65-F5344CB8AC3E}">
        <p14:creationId xmlns:p14="http://schemas.microsoft.com/office/powerpoint/2010/main" val="306966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47"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par>
                          <p:cTn id="36" fill="hold" nodeType="afterGroup">
                            <p:stCondLst>
                              <p:cond delay="0"/>
                            </p:stCondLst>
                            <p:childTnLst>
                              <p:par>
                                <p:cTn id="37" presetID="47" presetClass="entr" presetSubtype="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p:bldP spid="15" grpId="0" animBg="1"/>
      <p:bldP spid="12" grpId="0" animBg="1"/>
      <p:bldP spid="14" grpId="0" animBg="1"/>
      <p:bldP spid="17"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txBox="1">
            <a:spLocks/>
          </p:cNvSpPr>
          <p:nvPr/>
        </p:nvSpPr>
        <p:spPr bwMode="auto">
          <a:xfrm>
            <a:off x="0" y="822325"/>
            <a:ext cx="82296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9" name="TextBox 18"/>
          <p:cNvSpPr txBox="1"/>
          <p:nvPr/>
        </p:nvSpPr>
        <p:spPr bwMode="auto">
          <a:xfrm>
            <a:off x="0" y="1604963"/>
            <a:ext cx="7573963" cy="491738"/>
          </a:xfrm>
          <a:prstGeom prst="rect">
            <a:avLst/>
          </a:prstGeom>
          <a:noFill/>
        </p:spPr>
        <p:txBody>
          <a:bodyPr>
            <a:spAutoFit/>
          </a:bodyPr>
          <a:lstStyle/>
          <a:p>
            <a:pPr algn="l">
              <a:lnSpc>
                <a:spcPct val="150000"/>
              </a:lnSpc>
              <a:defRPr/>
            </a:pPr>
            <a:r>
              <a:rPr lang="en-US" sz="2000" dirty="0"/>
              <a:t>Sub Queries – Exercise</a:t>
            </a:r>
          </a:p>
        </p:txBody>
      </p:sp>
      <p:sp>
        <p:nvSpPr>
          <p:cNvPr id="21508" name="Rectangle 10"/>
          <p:cNvSpPr>
            <a:spLocks noChangeArrowheads="1"/>
          </p:cNvSpPr>
          <p:nvPr/>
        </p:nvSpPr>
        <p:spPr bwMode="gray">
          <a:xfrm>
            <a:off x="1206068" y="2847975"/>
            <a:ext cx="6410758" cy="83363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dirty="0">
                <a:solidFill>
                  <a:srgbClr val="000000"/>
                </a:solidFill>
              </a:rPr>
              <a:t>Display list of employees working under either Pradeep or </a:t>
            </a:r>
            <a:r>
              <a:rPr lang="en-US" sz="2000" b="0" dirty="0" err="1">
                <a:solidFill>
                  <a:srgbClr val="000000"/>
                </a:solidFill>
              </a:rPr>
              <a:t>Srinivas</a:t>
            </a:r>
            <a:r>
              <a:rPr lang="en-US" sz="2000" b="0" dirty="0" smtClean="0">
                <a:solidFill>
                  <a:srgbClr val="000000"/>
                </a:solidFill>
              </a:rPr>
              <a:t>.</a:t>
            </a:r>
            <a:endParaRPr lang="en-US" sz="2000" b="0" dirty="0">
              <a:solidFill>
                <a:srgbClr val="000000"/>
              </a:solidFill>
            </a:endParaRPr>
          </a:p>
        </p:txBody>
      </p:sp>
      <p:grpSp>
        <p:nvGrpSpPr>
          <p:cNvPr id="21509" name="Group 13"/>
          <p:cNvGrpSpPr>
            <a:grpSpLocks/>
          </p:cNvGrpSpPr>
          <p:nvPr/>
        </p:nvGrpSpPr>
        <p:grpSpPr bwMode="auto">
          <a:xfrm>
            <a:off x="7375525" y="698500"/>
            <a:ext cx="1658938" cy="1714500"/>
            <a:chOff x="7376160" y="698563"/>
            <a:chExt cx="1658112" cy="1714487"/>
          </a:xfrm>
        </p:grpSpPr>
        <p:pic>
          <p:nvPicPr>
            <p:cNvPr id="21511" name="Picture 8" descr="Computer_Icon.png"/>
            <p:cNvPicPr>
              <a:picLocks noChangeAspect="1"/>
            </p:cNvPicPr>
            <p:nvPr/>
          </p:nvPicPr>
          <p:blipFill>
            <a:blip r:embed="rId4"/>
            <a:srcRect/>
            <a:stretch>
              <a:fillRect/>
            </a:stretch>
          </p:blipFill>
          <p:spPr bwMode="auto">
            <a:xfrm>
              <a:off x="7376160" y="698563"/>
              <a:ext cx="1658112" cy="1714487"/>
            </a:xfrm>
            <a:prstGeom prst="rect">
              <a:avLst/>
            </a:prstGeom>
            <a:noFill/>
            <a:ln w="9525">
              <a:noFill/>
              <a:miter lim="800000"/>
              <a:headEnd/>
              <a:tailEnd/>
            </a:ln>
          </p:spPr>
        </p:pic>
        <p:sp>
          <p:nvSpPr>
            <p:cNvPr id="21512" name="TextBox 11"/>
            <p:cNvSpPr txBox="1">
              <a:spLocks noChangeArrowheads="1"/>
            </p:cNvSpPr>
            <p:nvPr/>
          </p:nvSpPr>
          <p:spPr bwMode="auto">
            <a:xfrm>
              <a:off x="7510272" y="1097280"/>
              <a:ext cx="966932" cy="369332"/>
            </a:xfrm>
            <a:prstGeom prst="rect">
              <a:avLst/>
            </a:prstGeom>
            <a:noFill/>
            <a:ln w="9525">
              <a:noFill/>
              <a:miter lim="800000"/>
              <a:headEnd/>
              <a:tailEnd/>
            </a:ln>
          </p:spPr>
          <p:txBody>
            <a:bodyPr wrap="none">
              <a:spAutoFit/>
            </a:bodyPr>
            <a:lstStyle/>
            <a:p>
              <a:r>
                <a:rPr lang="en-US" sz="1800">
                  <a:solidFill>
                    <a:schemeClr val="bg1"/>
                  </a:solidFill>
                  <a:latin typeface="Arial Narrow" pitchFamily="34" charset="0"/>
                </a:rPr>
                <a:t>Exercise</a:t>
              </a:r>
            </a:p>
          </p:txBody>
        </p:sp>
      </p:grpSp>
      <p:sp>
        <p:nvSpPr>
          <p:cNvPr id="21510" name="Rectangle 10"/>
          <p:cNvSpPr>
            <a:spLocks noChangeArrowheads="1"/>
          </p:cNvSpPr>
          <p:nvPr/>
        </p:nvSpPr>
        <p:spPr bwMode="gray">
          <a:xfrm>
            <a:off x="1233056" y="3929062"/>
            <a:ext cx="6410758" cy="8369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ct val="150000"/>
              </a:lnSpc>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dirty="0">
                <a:solidFill>
                  <a:srgbClr val="000000"/>
                </a:solidFill>
              </a:rPr>
              <a:t>Display list of employees who are in accounts department.</a:t>
            </a:r>
          </a:p>
        </p:txBody>
      </p:sp>
    </p:spTree>
    <p:custDataLst>
      <p:tags r:id="rId1"/>
    </p:custDataLst>
    <p:extLst>
      <p:ext uri="{BB962C8B-B14F-4D97-AF65-F5344CB8AC3E}">
        <p14:creationId xmlns:p14="http://schemas.microsoft.com/office/powerpoint/2010/main" val="506271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txBox="1">
            <a:spLocks/>
          </p:cNvSpPr>
          <p:nvPr/>
        </p:nvSpPr>
        <p:spPr bwMode="auto">
          <a:xfrm>
            <a:off x="0" y="684213"/>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5" name="Rectangle 10"/>
          <p:cNvSpPr>
            <a:spLocks noChangeArrowheads="1"/>
          </p:cNvSpPr>
          <p:nvPr/>
        </p:nvSpPr>
        <p:spPr bwMode="gray">
          <a:xfrm>
            <a:off x="221456" y="1422400"/>
            <a:ext cx="8701088" cy="4603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a:t>Display the details of employees working in Sales department.</a:t>
            </a:r>
          </a:p>
        </p:txBody>
      </p:sp>
      <p:sp>
        <p:nvSpPr>
          <p:cNvPr id="9" name="Rectangle 10"/>
          <p:cNvSpPr>
            <a:spLocks noChangeArrowheads="1"/>
          </p:cNvSpPr>
          <p:nvPr/>
        </p:nvSpPr>
        <p:spPr bwMode="gray">
          <a:xfrm>
            <a:off x="381000" y="4154488"/>
            <a:ext cx="8382000" cy="6175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442913" y="4292600"/>
            <a:ext cx="8382000" cy="646113"/>
          </a:xfrm>
          <a:prstGeom prst="rect">
            <a:avLst/>
          </a:prstGeom>
          <a:noFill/>
          <a:ln w="9525">
            <a:noFill/>
            <a:miter lim="800000"/>
            <a:headEnd/>
            <a:tailEnd/>
          </a:ln>
        </p:spPr>
        <p:txBody>
          <a:bodyPr>
            <a:spAutoFit/>
          </a:bodyPr>
          <a:lstStyle/>
          <a:p>
            <a:pPr algn="l"/>
            <a:r>
              <a:rPr lang="en-US" sz="1800">
                <a:latin typeface="Courier New" pitchFamily="49" charset="0"/>
                <a:cs typeface="Courier New" pitchFamily="49" charset="0"/>
              </a:rPr>
              <a:t>SELECT * FROM employee WHERE deptNo = (SELECT deptNo FROM department WHERE dName=‘Sales’);</a:t>
            </a:r>
          </a:p>
        </p:txBody>
      </p:sp>
      <p:graphicFrame>
        <p:nvGraphicFramePr>
          <p:cNvPr id="13" name="Table 12"/>
          <p:cNvGraphicFramePr>
            <a:graphicFrameLocks noGrp="1"/>
          </p:cNvGraphicFramePr>
          <p:nvPr/>
        </p:nvGraphicFramePr>
        <p:xfrm>
          <a:off x="817419" y="1885950"/>
          <a:ext cx="4281054" cy="2286000"/>
        </p:xfrm>
        <a:graphic>
          <a:graphicData uri="http://schemas.openxmlformats.org/drawingml/2006/table">
            <a:tbl>
              <a:tblPr firstRow="1" bandRow="1">
                <a:tableStyleId>{5C22544A-7EE6-4342-B048-85BDC9FD1C3A}</a:tableStyleId>
              </a:tblPr>
              <a:tblGrid>
                <a:gridCol w="844808"/>
                <a:gridCol w="1104508"/>
                <a:gridCol w="695430"/>
                <a:gridCol w="845426"/>
                <a:gridCol w="790882"/>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mn-lt"/>
                        </a:rPr>
                        <a:t>EMPNO</a:t>
                      </a:r>
                      <a:endPar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u="none" strike="noStrike" cap="none" normalizeH="0" baseline="0" dirty="0" smtClean="0">
                          <a:ln>
                            <a:noFill/>
                          </a:ln>
                          <a:effectLst/>
                          <a:latin typeface="+mn-lt"/>
                        </a:rPr>
                        <a:t>ENAME</a:t>
                      </a:r>
                      <a:endPar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endParaRP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rPr>
                        <a:t>JCODE</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chemeClr val="bg1"/>
                          </a:solidFill>
                          <a:effectLst/>
                          <a:latin typeface="+mn-lt"/>
                          <a:ea typeface="Microsoft YaHei" charset="-122"/>
                          <a:cs typeface="Arial Unicode MS" pitchFamily="32" charset="0"/>
                        </a:rPr>
                        <a:t>MGRNO</a:t>
                      </a:r>
                    </a:p>
                  </a:txBody>
                  <a:tcPr marL="0" marR="0"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7</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Rajeev</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679</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70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8</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Mohan</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680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70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1</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9</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n-lt"/>
                          <a:cs typeface="Times New Roman" pitchFamily="18" charset="0"/>
                        </a:rPr>
                        <a:t>Sumana</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684</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70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1</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10</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n-lt"/>
                          <a:cs typeface="Times New Roman" pitchFamily="18" charset="0"/>
                        </a:rPr>
                        <a:t>Ragini</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685</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80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3</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11</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n-lt"/>
                          <a:cs typeface="Times New Roman" pitchFamily="18" charset="0"/>
                        </a:rPr>
                        <a:t>Ranjeet</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686</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90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2</a:t>
                      </a:r>
                    </a:p>
                  </a:txBody>
                  <a:tcPr marL="91453" marR="91453" marT="0" marB="0" anchor="ctr" horzOverflow="overflow"/>
                </a:tc>
              </a:tr>
              <a:tr h="32004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smtClean="0">
                          <a:ln>
                            <a:noFill/>
                          </a:ln>
                          <a:effectLst/>
                          <a:latin typeface="+mn-lt"/>
                          <a:cs typeface="Times New Roman" pitchFamily="18" charset="0"/>
                        </a:rPr>
                        <a:t>12</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400" b="1" u="none" strike="noStrike" cap="none" normalizeH="0" baseline="0" dirty="0" err="1" smtClean="0">
                          <a:ln>
                            <a:noFill/>
                          </a:ln>
                          <a:effectLst/>
                          <a:latin typeface="+mn-lt"/>
                          <a:cs typeface="Times New Roman" pitchFamily="18" charset="0"/>
                        </a:rPr>
                        <a:t>Pooja</a:t>
                      </a:r>
                      <a:endPar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endParaRP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687</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90</a:t>
                      </a:r>
                    </a:p>
                  </a:txBody>
                  <a:tcPr marL="91453" marR="91453" marT="0" marB="0" anchor="ctr" horzOverflow="overflow"/>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IN" sz="1400" b="1" i="0" u="none" strike="noStrike" cap="none" normalizeH="0" baseline="0" dirty="0" smtClean="0">
                          <a:ln>
                            <a:noFill/>
                          </a:ln>
                          <a:solidFill>
                            <a:srgbClr val="000000"/>
                          </a:solidFill>
                          <a:effectLst/>
                          <a:latin typeface="+mn-lt"/>
                          <a:ea typeface="Microsoft YaHei" charset="-122"/>
                          <a:cs typeface="Times New Roman" pitchFamily="18" charset="0"/>
                        </a:rPr>
                        <a:t>4</a:t>
                      </a:r>
                    </a:p>
                  </a:txBody>
                  <a:tcPr marL="91453" marR="91453" marT="0" marB="0" anchor="ctr" horzOverflow="overflow"/>
                </a:tc>
              </a:tr>
            </a:tbl>
          </a:graphicData>
        </a:graphic>
      </p:graphicFrame>
      <p:sp>
        <p:nvSpPr>
          <p:cNvPr id="16" name="TextBox 15"/>
          <p:cNvSpPr txBox="1"/>
          <p:nvPr/>
        </p:nvSpPr>
        <p:spPr bwMode="auto">
          <a:xfrm>
            <a:off x="0" y="954088"/>
            <a:ext cx="6486525" cy="491738"/>
          </a:xfrm>
          <a:prstGeom prst="rect">
            <a:avLst/>
          </a:prstGeom>
          <a:noFill/>
        </p:spPr>
        <p:txBody>
          <a:bodyPr>
            <a:spAutoFit/>
          </a:bodyPr>
          <a:lstStyle/>
          <a:p>
            <a:pPr algn="l">
              <a:lnSpc>
                <a:spcPct val="150000"/>
              </a:lnSpc>
              <a:defRPr/>
            </a:pPr>
            <a:r>
              <a:rPr lang="en-US" sz="2000" dirty="0"/>
              <a:t>Multiple Row Sub Queries</a:t>
            </a:r>
          </a:p>
        </p:txBody>
      </p:sp>
      <p:sp>
        <p:nvSpPr>
          <p:cNvPr id="12" name="Rectangle 11"/>
          <p:cNvSpPr/>
          <p:nvPr/>
        </p:nvSpPr>
        <p:spPr>
          <a:xfrm>
            <a:off x="357982" y="4902200"/>
            <a:ext cx="8428037" cy="54292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sz="2000" b="0" dirty="0">
                <a:solidFill>
                  <a:schemeClr val="bg1"/>
                </a:solidFill>
              </a:rPr>
              <a:t>Will the above query give us the desired output?</a:t>
            </a:r>
          </a:p>
        </p:txBody>
      </p:sp>
      <p:sp>
        <p:nvSpPr>
          <p:cNvPr id="14" name="Rectangle 10"/>
          <p:cNvSpPr>
            <a:spLocks noChangeArrowheads="1"/>
          </p:cNvSpPr>
          <p:nvPr/>
        </p:nvSpPr>
        <p:spPr bwMode="gray">
          <a:xfrm>
            <a:off x="381000" y="5473700"/>
            <a:ext cx="8382000" cy="1006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r>
              <a:rPr lang="en-US" sz="2000" b="0" dirty="0"/>
              <a:t>No. The sub query retrieves more than one value. </a:t>
            </a:r>
            <a:r>
              <a:rPr lang="en-US" sz="2000" b="0" dirty="0" err="1"/>
              <a:t>deptno</a:t>
            </a:r>
            <a:r>
              <a:rPr lang="en-US" sz="2000" b="0" dirty="0"/>
              <a:t> refers to one value i.e. value of </a:t>
            </a:r>
            <a:r>
              <a:rPr lang="en-US" sz="2000" b="0" dirty="0" err="1"/>
              <a:t>deptno</a:t>
            </a:r>
            <a:r>
              <a:rPr lang="en-US" sz="2000" b="0" dirty="0"/>
              <a:t> column in the current row. We cannot compare one value with multiple values for equality.</a:t>
            </a:r>
          </a:p>
        </p:txBody>
      </p:sp>
      <p:graphicFrame>
        <p:nvGraphicFramePr>
          <p:cNvPr id="20" name="Table 19"/>
          <p:cNvGraphicFramePr>
            <a:graphicFrameLocks noGrp="1"/>
          </p:cNvGraphicFramePr>
          <p:nvPr/>
        </p:nvGraphicFramePr>
        <p:xfrm>
          <a:off x="5219700" y="2084388"/>
          <a:ext cx="3327400" cy="1325880"/>
        </p:xfrm>
        <a:graphic>
          <a:graphicData uri="http://schemas.openxmlformats.org/drawingml/2006/table">
            <a:tbl>
              <a:tblPr firstRow="1" bandRow="1">
                <a:tableStyleId>{5C22544A-7EE6-4342-B048-85BDC9FD1C3A}</a:tableStyleId>
              </a:tblPr>
              <a:tblGrid>
                <a:gridCol w="749300"/>
                <a:gridCol w="1244600"/>
                <a:gridCol w="1333500"/>
              </a:tblGrid>
              <a:tr h="365760">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DEPTNO</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DNAME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chemeClr val="bg1"/>
                          </a:solidFill>
                          <a:effectLst/>
                          <a:latin typeface="+mn-lt"/>
                          <a:ea typeface="Microsoft YaHei" charset="-122"/>
                          <a:cs typeface="Arial Unicode MS" pitchFamily="32" charset="0"/>
                        </a:rPr>
                        <a:t>DSUBTYPE</a:t>
                      </a:r>
                    </a:p>
                  </a:txBody>
                  <a:tcPr marL="0" marR="0" marT="0" marB="0" anchor="ctr"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70</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Sales</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Local</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80</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Sales</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International</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r h="320040">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90</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Sales</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base" latinLnBrk="0" hangingPunct="1">
                        <a:lnSpc>
                          <a:spcPct val="8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200" b="1" i="0" u="none" strike="noStrike" cap="none" normalizeH="0" baseline="0" dirty="0" smtClean="0">
                          <a:ln>
                            <a:noFill/>
                          </a:ln>
                          <a:solidFill>
                            <a:srgbClr val="000000"/>
                          </a:solidFill>
                          <a:effectLst/>
                          <a:latin typeface="+mn-lt"/>
                          <a:ea typeface="Microsoft YaHei" charset="-122"/>
                          <a:cs typeface="Arial Unicode MS" pitchFamily="32" charset="0"/>
                        </a:rPr>
                        <a:t>Internal</a:t>
                      </a:r>
                    </a:p>
                  </a:txBody>
                  <a:tcPr marL="68760" marR="68760" marT="65964" marB="0" horzOverflow="overflow">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Rectangle 20"/>
          <p:cNvSpPr/>
          <p:nvPr/>
        </p:nvSpPr>
        <p:spPr>
          <a:xfrm>
            <a:off x="5219700" y="2119313"/>
            <a:ext cx="3327400" cy="13573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ustDataLst>
      <p:tags r:id="rId1"/>
    </p:custDataLst>
    <p:extLst>
      <p:ext uri="{BB962C8B-B14F-4D97-AF65-F5344CB8AC3E}">
        <p14:creationId xmlns:p14="http://schemas.microsoft.com/office/powerpoint/2010/main" val="1867355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anim calcmode="lin" valueType="num">
                                      <p:cBhvr>
                                        <p:cTn id="31" dur="500" fill="hold"/>
                                        <p:tgtEl>
                                          <p:spTgt spid="21"/>
                                        </p:tgtEl>
                                        <p:attrNameLst>
                                          <p:attrName>ppt_x</p:attrName>
                                        </p:attrNameLst>
                                      </p:cBhvr>
                                      <p:tavLst>
                                        <p:tav tm="0">
                                          <p:val>
                                            <p:strVal val="#ppt_x"/>
                                          </p:val>
                                        </p:tav>
                                        <p:tav tm="100000">
                                          <p:val>
                                            <p:strVal val="#ppt_x"/>
                                          </p:val>
                                        </p:tav>
                                      </p:tavLst>
                                    </p:anim>
                                    <p:anim calcmode="lin" valueType="num">
                                      <p:cBhvr>
                                        <p:cTn id="32" dur="500" fill="hold"/>
                                        <p:tgtEl>
                                          <p:spTgt spid="21"/>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anim calcmode="lin" valueType="num">
                                      <p:cBhvr>
                                        <p:cTn id="36" dur="500" fill="hold"/>
                                        <p:tgtEl>
                                          <p:spTgt spid="12"/>
                                        </p:tgtEl>
                                        <p:attrNameLst>
                                          <p:attrName>ppt_x</p:attrName>
                                        </p:attrNameLst>
                                      </p:cBhvr>
                                      <p:tavLst>
                                        <p:tav tm="0">
                                          <p:val>
                                            <p:strVal val="#ppt_x"/>
                                          </p:val>
                                        </p:tav>
                                        <p:tav tm="100000">
                                          <p:val>
                                            <p:strVal val="#ppt_x"/>
                                          </p:val>
                                        </p:tav>
                                      </p:tavLst>
                                    </p:anim>
                                    <p:anim calcmode="lin" valueType="num">
                                      <p:cBhvr>
                                        <p:cTn id="37"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p:bldP spid="12" grpId="0" animBg="1"/>
      <p:bldP spid="14"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
          <p:cNvSpPr>
            <a:spLocks noChangeArrowheads="1"/>
          </p:cNvSpPr>
          <p:nvPr/>
        </p:nvSpPr>
        <p:spPr bwMode="gray">
          <a:xfrm>
            <a:off x="891381" y="5597525"/>
            <a:ext cx="7361238" cy="706438"/>
          </a:xfrm>
          <a:prstGeom prst="rect">
            <a:avLst/>
          </a:prstGeom>
          <a:noFill/>
          <a:ln w="12700">
            <a:solidFill>
              <a:srgbClr val="DDDDDD"/>
            </a:solidFill>
            <a:miter lim="800000"/>
            <a:headEnd/>
            <a:tailEnd/>
          </a:ln>
        </p:spPr>
        <p:txBody>
          <a:bodyPr tIns="0" bIns="0" anchor="ctr"/>
          <a:lstStyle/>
          <a:p>
            <a:pPr algn="l">
              <a:defRPr/>
            </a:pPr>
            <a:r>
              <a:rPr lang="en-US" sz="1800" dirty="0">
                <a:solidFill>
                  <a:schemeClr val="tx1">
                    <a:lumMod val="75000"/>
                    <a:lumOff val="25000"/>
                  </a:schemeClr>
                </a:solidFill>
                <a:latin typeface="Courier New" pitchFamily="49" charset="0"/>
                <a:cs typeface="Courier New" pitchFamily="49" charset="0"/>
              </a:rPr>
              <a:t>SELECT * FROM employee WHERE </a:t>
            </a:r>
            <a:r>
              <a:rPr lang="en-US" sz="1800" dirty="0" err="1">
                <a:solidFill>
                  <a:schemeClr val="tx1">
                    <a:lumMod val="75000"/>
                    <a:lumOff val="25000"/>
                  </a:schemeClr>
                </a:solidFill>
                <a:latin typeface="Courier New" pitchFamily="49" charset="0"/>
                <a:cs typeface="Courier New" pitchFamily="49" charset="0"/>
              </a:rPr>
              <a:t>deptNo</a:t>
            </a:r>
            <a:r>
              <a:rPr lang="en-US" sz="1800" dirty="0">
                <a:solidFill>
                  <a:schemeClr val="tx1">
                    <a:lumMod val="75000"/>
                    <a:lumOff val="25000"/>
                  </a:schemeClr>
                </a:solidFill>
                <a:latin typeface="Courier New" pitchFamily="49" charset="0"/>
                <a:cs typeface="Courier New" pitchFamily="49" charset="0"/>
              </a:rPr>
              <a:t> = ANY(SELECT </a:t>
            </a:r>
            <a:r>
              <a:rPr lang="en-US" sz="1800" dirty="0" err="1">
                <a:solidFill>
                  <a:schemeClr val="tx1">
                    <a:lumMod val="75000"/>
                    <a:lumOff val="25000"/>
                  </a:schemeClr>
                </a:solidFill>
                <a:latin typeface="Courier New" pitchFamily="49" charset="0"/>
                <a:cs typeface="Courier New" pitchFamily="49" charset="0"/>
              </a:rPr>
              <a:t>deptNo</a:t>
            </a:r>
            <a:r>
              <a:rPr lang="en-US" sz="1800" dirty="0">
                <a:solidFill>
                  <a:schemeClr val="tx1">
                    <a:lumMod val="75000"/>
                    <a:lumOff val="25000"/>
                  </a:schemeClr>
                </a:solidFill>
                <a:latin typeface="Courier New" pitchFamily="49" charset="0"/>
                <a:cs typeface="Courier New" pitchFamily="49" charset="0"/>
              </a:rPr>
              <a:t> FROM department WHERE </a:t>
            </a:r>
            <a:r>
              <a:rPr lang="en-US" sz="1800" dirty="0" err="1">
                <a:solidFill>
                  <a:schemeClr val="tx1">
                    <a:lumMod val="75000"/>
                    <a:lumOff val="25000"/>
                  </a:schemeClr>
                </a:solidFill>
                <a:latin typeface="Courier New" pitchFamily="49" charset="0"/>
                <a:cs typeface="Courier New" pitchFamily="49" charset="0"/>
              </a:rPr>
              <a:t>dname</a:t>
            </a:r>
            <a:r>
              <a:rPr lang="en-US" sz="1800" dirty="0">
                <a:solidFill>
                  <a:schemeClr val="tx1">
                    <a:lumMod val="75000"/>
                    <a:lumOff val="25000"/>
                  </a:schemeClr>
                </a:solidFill>
                <a:latin typeface="Courier New" pitchFamily="49" charset="0"/>
                <a:cs typeface="Courier New" pitchFamily="49" charset="0"/>
              </a:rPr>
              <a:t>=‘Sales’);</a:t>
            </a:r>
          </a:p>
        </p:txBody>
      </p:sp>
      <p:sp>
        <p:nvSpPr>
          <p:cNvPr id="23555" name="Title 2"/>
          <p:cNvSpPr txBox="1">
            <a:spLocks/>
          </p:cNvSpPr>
          <p:nvPr/>
        </p:nvSpPr>
        <p:spPr bwMode="auto">
          <a:xfrm>
            <a:off x="0" y="725488"/>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5" name="Rectangle 10"/>
          <p:cNvSpPr>
            <a:spLocks noChangeArrowheads="1"/>
          </p:cNvSpPr>
          <p:nvPr/>
        </p:nvSpPr>
        <p:spPr bwMode="gray">
          <a:xfrm>
            <a:off x="893763" y="1770063"/>
            <a:ext cx="7356475" cy="8207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defRPr/>
            </a:pPr>
            <a:r>
              <a:rPr lang="en-US" sz="2000" b="0" dirty="0">
                <a:solidFill>
                  <a:schemeClr val="tx1">
                    <a:lumMod val="75000"/>
                    <a:lumOff val="25000"/>
                  </a:schemeClr>
                </a:solidFill>
              </a:rPr>
              <a:t>The  sub-queries that return multiple rows are called multiple row sub-queries. </a:t>
            </a:r>
          </a:p>
        </p:txBody>
      </p:sp>
      <p:sp>
        <p:nvSpPr>
          <p:cNvPr id="16" name="TextBox 15"/>
          <p:cNvSpPr txBox="1"/>
          <p:nvPr/>
        </p:nvSpPr>
        <p:spPr bwMode="auto">
          <a:xfrm>
            <a:off x="0" y="1092200"/>
            <a:ext cx="6486525" cy="492125"/>
          </a:xfrm>
          <a:prstGeom prst="rect">
            <a:avLst/>
          </a:prstGeom>
          <a:noFill/>
        </p:spPr>
        <p:txBody>
          <a:bodyPr>
            <a:spAutoFit/>
          </a:bodyPr>
          <a:lstStyle/>
          <a:p>
            <a:pPr algn="l">
              <a:lnSpc>
                <a:spcPct val="150000"/>
              </a:lnSpc>
              <a:defRPr/>
            </a:pPr>
            <a:r>
              <a:rPr lang="en-US" sz="2000" dirty="0"/>
              <a:t>Multiple Row Sub Queries</a:t>
            </a:r>
          </a:p>
        </p:txBody>
      </p:sp>
      <p:sp>
        <p:nvSpPr>
          <p:cNvPr id="6" name="Rectangle 10"/>
          <p:cNvSpPr>
            <a:spLocks noChangeArrowheads="1"/>
          </p:cNvSpPr>
          <p:nvPr/>
        </p:nvSpPr>
        <p:spPr bwMode="gray">
          <a:xfrm>
            <a:off x="893763" y="2751138"/>
            <a:ext cx="7356475" cy="8223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defRPr/>
            </a:pPr>
            <a:r>
              <a:rPr lang="en-US" sz="2000" b="0" dirty="0">
                <a:solidFill>
                  <a:schemeClr val="tx1">
                    <a:lumMod val="75000"/>
                    <a:lumOff val="25000"/>
                  </a:schemeClr>
                </a:solidFill>
              </a:rPr>
              <a:t>To handle these type of queries, we need to use the following operators: </a:t>
            </a:r>
            <a:r>
              <a:rPr lang="en-US" sz="2000" dirty="0">
                <a:solidFill>
                  <a:schemeClr val="tx1">
                    <a:lumMod val="75000"/>
                    <a:lumOff val="25000"/>
                  </a:schemeClr>
                </a:solidFill>
              </a:rPr>
              <a:t>ALL</a:t>
            </a:r>
            <a:r>
              <a:rPr lang="en-US" sz="2000" b="0" dirty="0">
                <a:solidFill>
                  <a:schemeClr val="tx1">
                    <a:lumMod val="75000"/>
                    <a:lumOff val="25000"/>
                  </a:schemeClr>
                </a:solidFill>
              </a:rPr>
              <a:t>, </a:t>
            </a:r>
            <a:r>
              <a:rPr lang="en-US" sz="2000" dirty="0">
                <a:solidFill>
                  <a:schemeClr val="tx1">
                    <a:lumMod val="75000"/>
                    <a:lumOff val="25000"/>
                  </a:schemeClr>
                </a:solidFill>
              </a:rPr>
              <a:t>ANY</a:t>
            </a:r>
            <a:r>
              <a:rPr lang="en-US" sz="2000" b="0" dirty="0">
                <a:solidFill>
                  <a:schemeClr val="tx1">
                    <a:lumMod val="75000"/>
                    <a:lumOff val="25000"/>
                  </a:schemeClr>
                </a:solidFill>
              </a:rPr>
              <a:t>, </a:t>
            </a:r>
            <a:r>
              <a:rPr lang="en-US" sz="2000" dirty="0">
                <a:solidFill>
                  <a:schemeClr val="tx1">
                    <a:lumMod val="75000"/>
                    <a:lumOff val="25000"/>
                  </a:schemeClr>
                </a:solidFill>
              </a:rPr>
              <a:t>SOME</a:t>
            </a:r>
            <a:r>
              <a:rPr lang="en-US" sz="2000" b="0" dirty="0">
                <a:solidFill>
                  <a:schemeClr val="tx1">
                    <a:lumMod val="75000"/>
                    <a:lumOff val="25000"/>
                  </a:schemeClr>
                </a:solidFill>
              </a:rPr>
              <a:t>, </a:t>
            </a:r>
            <a:r>
              <a:rPr lang="en-US" sz="2000" dirty="0">
                <a:solidFill>
                  <a:schemeClr val="tx1">
                    <a:lumMod val="75000"/>
                    <a:lumOff val="25000"/>
                  </a:schemeClr>
                </a:solidFill>
              </a:rPr>
              <a:t>IN</a:t>
            </a:r>
            <a:r>
              <a:rPr lang="en-US" sz="2000" b="0" dirty="0">
                <a:solidFill>
                  <a:schemeClr val="tx1">
                    <a:lumMod val="75000"/>
                    <a:lumOff val="25000"/>
                  </a:schemeClr>
                </a:solidFill>
              </a:rPr>
              <a:t>,  </a:t>
            </a:r>
            <a:r>
              <a:rPr lang="en-US" sz="2000" dirty="0">
                <a:solidFill>
                  <a:schemeClr val="tx1">
                    <a:lumMod val="75000"/>
                    <a:lumOff val="25000"/>
                  </a:schemeClr>
                </a:solidFill>
              </a:rPr>
              <a:t>EXISTS</a:t>
            </a:r>
            <a:r>
              <a:rPr lang="en-US" sz="2000" b="0" dirty="0">
                <a:solidFill>
                  <a:schemeClr val="tx1">
                    <a:lumMod val="75000"/>
                    <a:lumOff val="25000"/>
                  </a:schemeClr>
                </a:solidFill>
              </a:rPr>
              <a:t>.</a:t>
            </a:r>
          </a:p>
        </p:txBody>
      </p:sp>
      <p:sp>
        <p:nvSpPr>
          <p:cNvPr id="7" name="Rectangle 10"/>
          <p:cNvSpPr>
            <a:spLocks noChangeArrowheads="1"/>
          </p:cNvSpPr>
          <p:nvPr/>
        </p:nvSpPr>
        <p:spPr bwMode="gray">
          <a:xfrm>
            <a:off x="893763" y="3762375"/>
            <a:ext cx="7356475" cy="8223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defRPr/>
            </a:pPr>
            <a:r>
              <a:rPr lang="en-US" sz="2000" b="0" dirty="0">
                <a:solidFill>
                  <a:schemeClr val="tx1">
                    <a:lumMod val="75000"/>
                    <a:lumOff val="25000"/>
                  </a:schemeClr>
                </a:solidFill>
              </a:rPr>
              <a:t>Among these operators, ALL, ANY and SOME are used along with the relational operators.</a:t>
            </a:r>
          </a:p>
        </p:txBody>
      </p:sp>
      <p:sp>
        <p:nvSpPr>
          <p:cNvPr id="8" name="Rectangle 10"/>
          <p:cNvSpPr>
            <a:spLocks noChangeArrowheads="1"/>
          </p:cNvSpPr>
          <p:nvPr/>
        </p:nvSpPr>
        <p:spPr bwMode="gray">
          <a:xfrm>
            <a:off x="893763" y="4705350"/>
            <a:ext cx="7356475" cy="8239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algn="l">
              <a:defRPr/>
            </a:pPr>
            <a:r>
              <a:rPr lang="en-US" sz="2000" b="0" dirty="0">
                <a:solidFill>
                  <a:schemeClr val="tx1">
                    <a:lumMod val="75000"/>
                    <a:lumOff val="25000"/>
                  </a:schemeClr>
                </a:solidFill>
              </a:rPr>
              <a:t>Based on this, the query to retrieve employees in sales department can be  written as:</a:t>
            </a:r>
          </a:p>
        </p:txBody>
      </p:sp>
    </p:spTree>
    <p:custDataLst>
      <p:tags r:id="rId1"/>
    </p:custDataLst>
    <p:extLst>
      <p:ext uri="{BB962C8B-B14F-4D97-AF65-F5344CB8AC3E}">
        <p14:creationId xmlns:p14="http://schemas.microsoft.com/office/powerpoint/2010/main" val="3586523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gray">
          <a:xfrm>
            <a:off x="207963" y="2921000"/>
            <a:ext cx="8728075" cy="6350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spcBef>
                <a:spcPts val="600"/>
              </a:spcBef>
              <a:spcAft>
                <a:spcPts val="6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0">
              <a:solidFill>
                <a:srgbClr val="000000"/>
              </a:solidFill>
              <a:cs typeface="Courier New" pitchFamily="49" charset="0"/>
            </a:endParaRPr>
          </a:p>
        </p:txBody>
      </p:sp>
      <p:sp>
        <p:nvSpPr>
          <p:cNvPr id="10" name="Rectangle 9"/>
          <p:cNvSpPr>
            <a:spLocks noChangeArrowheads="1"/>
          </p:cNvSpPr>
          <p:nvPr/>
        </p:nvSpPr>
        <p:spPr bwMode="auto">
          <a:xfrm>
            <a:off x="234950" y="2914650"/>
            <a:ext cx="8674100" cy="646113"/>
          </a:xfrm>
          <a:prstGeom prst="rect">
            <a:avLst/>
          </a:prstGeom>
          <a:noFill/>
          <a:ln w="9525">
            <a:noFill/>
            <a:miter lim="800000"/>
            <a:headEnd/>
            <a:tailEnd/>
          </a:ln>
        </p:spPr>
        <p:txBody>
          <a:bodyPr>
            <a:spAutoFit/>
          </a:bodyPr>
          <a:lstStyle/>
          <a:p>
            <a:pPr algn="l"/>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FROM employee WHERE salary &gt; SOME (SELECT salary FROM employee WHERE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 ‘Pradeep’ OR </a:t>
            </a:r>
            <a:r>
              <a:rPr lang="en-US" sz="1800" dirty="0" err="1">
                <a:latin typeface="Courier New" pitchFamily="49" charset="0"/>
                <a:cs typeface="Courier New" pitchFamily="49" charset="0"/>
              </a:rPr>
              <a:t>eName</a:t>
            </a:r>
            <a:r>
              <a:rPr lang="en-US" sz="1800" dirty="0">
                <a:latin typeface="Courier New" pitchFamily="49" charset="0"/>
                <a:cs typeface="Courier New" pitchFamily="49" charset="0"/>
              </a:rPr>
              <a:t> = ‘ </a:t>
            </a:r>
            <a:r>
              <a:rPr lang="en-US" sz="1800" dirty="0" err="1">
                <a:latin typeface="Courier New" pitchFamily="49" charset="0"/>
                <a:cs typeface="Courier New" pitchFamily="49" charset="0"/>
              </a:rPr>
              <a:t>Srinivas</a:t>
            </a:r>
            <a:r>
              <a:rPr lang="en-US" sz="1800" dirty="0">
                <a:latin typeface="Courier New" pitchFamily="49" charset="0"/>
                <a:cs typeface="Courier New" pitchFamily="49" charset="0"/>
              </a:rPr>
              <a:t>’);</a:t>
            </a:r>
          </a:p>
        </p:txBody>
      </p:sp>
      <p:sp>
        <p:nvSpPr>
          <p:cNvPr id="5" name="Rectangle 10"/>
          <p:cNvSpPr>
            <a:spLocks noChangeArrowheads="1"/>
          </p:cNvSpPr>
          <p:nvPr/>
        </p:nvSpPr>
        <p:spPr bwMode="gray">
          <a:xfrm>
            <a:off x="221457" y="1903413"/>
            <a:ext cx="8701087" cy="711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algn="l"/>
            <a:r>
              <a:rPr lang="en-US" sz="2000" b="0"/>
              <a:t>Display the names of employees who are earning more than Pradeep or Srinivas.</a:t>
            </a:r>
          </a:p>
        </p:txBody>
      </p:sp>
      <p:sp>
        <p:nvSpPr>
          <p:cNvPr id="14" name="Rectangle 10"/>
          <p:cNvSpPr>
            <a:spLocks noChangeArrowheads="1"/>
          </p:cNvSpPr>
          <p:nvPr/>
        </p:nvSpPr>
        <p:spPr bwMode="gray">
          <a:xfrm>
            <a:off x="2722563" y="5689600"/>
            <a:ext cx="3698875"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lstStyle/>
          <a:p>
            <a:pPr algn="l">
              <a:lnSpc>
                <a:spcPct val="150000"/>
              </a:lnSpc>
            </a:pPr>
            <a:r>
              <a:rPr lang="en-US" sz="2000" b="0"/>
              <a:t>SOME is synonym for ANY.</a:t>
            </a:r>
          </a:p>
        </p:txBody>
      </p:sp>
      <p:sp>
        <p:nvSpPr>
          <p:cNvPr id="19" name="Rectangle 18"/>
          <p:cNvSpPr/>
          <p:nvPr/>
        </p:nvSpPr>
        <p:spPr>
          <a:xfrm>
            <a:off x="184150" y="4279900"/>
            <a:ext cx="8775700" cy="6731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sz="2000" b="0" dirty="0">
                <a:solidFill>
                  <a:schemeClr val="bg1"/>
                </a:solidFill>
              </a:rPr>
              <a:t>Is there any commonality between ANY and SOME?</a:t>
            </a:r>
          </a:p>
        </p:txBody>
      </p:sp>
      <p:sp>
        <p:nvSpPr>
          <p:cNvPr id="24583" name="Title 2"/>
          <p:cNvSpPr txBox="1">
            <a:spLocks/>
          </p:cNvSpPr>
          <p:nvPr/>
        </p:nvSpPr>
        <p:spPr bwMode="auto">
          <a:xfrm>
            <a:off x="0" y="725488"/>
            <a:ext cx="8229600" cy="392112"/>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a:solidFill>
                  <a:srgbClr val="3B4A1E"/>
                </a:solidFill>
                <a:ea typeface="SimSun" pitchFamily="2" charset="-122"/>
              </a:rPr>
              <a:t>SQL - </a:t>
            </a:r>
            <a:r>
              <a:rPr lang="en-US" sz="2000">
                <a:solidFill>
                  <a:srgbClr val="3B4A1E"/>
                </a:solidFill>
              </a:rPr>
              <a:t>Sub Queries</a:t>
            </a:r>
          </a:p>
        </p:txBody>
      </p:sp>
      <p:sp>
        <p:nvSpPr>
          <p:cNvPr id="12" name="TextBox 11"/>
          <p:cNvSpPr txBox="1"/>
          <p:nvPr/>
        </p:nvSpPr>
        <p:spPr bwMode="auto">
          <a:xfrm>
            <a:off x="0" y="1092200"/>
            <a:ext cx="6486525" cy="492125"/>
          </a:xfrm>
          <a:prstGeom prst="rect">
            <a:avLst/>
          </a:prstGeom>
          <a:noFill/>
        </p:spPr>
        <p:txBody>
          <a:bodyPr>
            <a:spAutoFit/>
          </a:bodyPr>
          <a:lstStyle/>
          <a:p>
            <a:pPr algn="l">
              <a:lnSpc>
                <a:spcPct val="150000"/>
              </a:lnSpc>
              <a:defRPr/>
            </a:pPr>
            <a:r>
              <a:rPr lang="en-US" sz="2000" dirty="0"/>
              <a:t>Multiple Row Sub Queries</a:t>
            </a:r>
          </a:p>
        </p:txBody>
      </p:sp>
    </p:spTree>
    <p:custDataLst>
      <p:tags r:id="rId1"/>
    </p:custDataLst>
    <p:extLst>
      <p:ext uri="{BB962C8B-B14F-4D97-AF65-F5344CB8AC3E}">
        <p14:creationId xmlns:p14="http://schemas.microsoft.com/office/powerpoint/2010/main" val="1023472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5" grpId="0" animBg="1"/>
      <p:bldP spid="14"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2395</Words>
  <Application>Microsoft Office PowerPoint</Application>
  <PresentationFormat>On-screen Show (4:3)</PresentationFormat>
  <Paragraphs>573</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Sub Queries and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Queries and Joins</dc:title>
  <dc:creator>shwet</dc:creator>
  <cp:lastModifiedBy>shwet</cp:lastModifiedBy>
  <cp:revision>2</cp:revision>
  <dcterms:created xsi:type="dcterms:W3CDTF">2019-08-22T09:27:25Z</dcterms:created>
  <dcterms:modified xsi:type="dcterms:W3CDTF">2019-08-22T09:28:36Z</dcterms:modified>
</cp:coreProperties>
</file>