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7B368-56FA-6443-AE18-495C69B438F5}" type="datetimeFigureOut">
              <a:rPr lang="en-US" smtClean="0"/>
              <a:t>4/7/22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638CB-00EE-2047-A64B-5F2914E45CA7}" type="slidenum">
              <a:rPr lang="en-US" smtClean="0"/>
              <a:t>‹#›</a:t>
            </a:fld>
            <a:endParaRPr lang="en-US"/>
          </a:p>
        </p:txBody>
      </p:sp>
    </p:spTree>
    <p:extLst>
      <p:ext uri="{BB962C8B-B14F-4D97-AF65-F5344CB8AC3E}">
        <p14:creationId xmlns:p14="http://schemas.microsoft.com/office/powerpoint/2010/main" val="2766403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B638CB-00EE-2047-A64B-5F2914E45CA7}" type="slidenum">
              <a:rPr lang="en-US" smtClean="0"/>
              <a:t>1</a:t>
            </a:fld>
            <a:endParaRPr lang="en-US"/>
          </a:p>
        </p:txBody>
      </p:sp>
    </p:spTree>
    <p:extLst>
      <p:ext uri="{BB962C8B-B14F-4D97-AF65-F5344CB8AC3E}">
        <p14:creationId xmlns:p14="http://schemas.microsoft.com/office/powerpoint/2010/main" val="1964568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4/7/22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2051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4/7/22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244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4/7/22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0135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4/7/22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0005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4/7/22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338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4/7/22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155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4/7/22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44689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4/7/22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67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4/7/22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15550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4/7/22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0761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4/7/22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7881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4/7/22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191130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ilaan9/93_Python_Data_Analytics_Projects/tree/main/007_Breast_Cancer_Prediction_with_ML"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onnected sticks shaping polygons background">
            <a:extLst>
              <a:ext uri="{FF2B5EF4-FFF2-40B4-BE49-F238E27FC236}">
                <a16:creationId xmlns:a16="http://schemas.microsoft.com/office/drawing/2014/main" id="{0CF7CCA5-CE17-52AB-C4DB-EAB4D533B162}"/>
              </a:ext>
            </a:extLst>
          </p:cNvPr>
          <p:cNvPicPr>
            <a:picLocks noChangeAspect="1"/>
          </p:cNvPicPr>
          <p:nvPr/>
        </p:nvPicPr>
        <p:blipFill rotWithShape="1">
          <a:blip r:embed="rId3">
            <a:alphaModFix amt="40000"/>
          </a:blip>
          <a:srcRect t="10005" r="-1" b="5703"/>
          <a:stretch/>
        </p:blipFill>
        <p:spPr>
          <a:xfrm>
            <a:off x="0" y="372989"/>
            <a:ext cx="12188932" cy="6857990"/>
          </a:xfrm>
          <a:prstGeom prst="rect">
            <a:avLst/>
          </a:prstGeom>
        </p:spPr>
      </p:pic>
      <p:sp>
        <p:nvSpPr>
          <p:cNvPr id="3" name="Subtitle 2">
            <a:extLst>
              <a:ext uri="{FF2B5EF4-FFF2-40B4-BE49-F238E27FC236}">
                <a16:creationId xmlns:a16="http://schemas.microsoft.com/office/drawing/2014/main" id="{62AB339C-C66C-C746-9190-9AEA6A0EE8AB}"/>
              </a:ext>
            </a:extLst>
          </p:cNvPr>
          <p:cNvSpPr>
            <a:spLocks noGrp="1"/>
          </p:cNvSpPr>
          <p:nvPr>
            <p:ph type="subTitle" idx="1"/>
          </p:nvPr>
        </p:nvSpPr>
        <p:spPr>
          <a:xfrm>
            <a:off x="4800600" y="4201721"/>
            <a:ext cx="6782049" cy="1949813"/>
          </a:xfrm>
        </p:spPr>
        <p:txBody>
          <a:bodyPr anchor="b">
            <a:normAutofit fontScale="92500" lnSpcReduction="10000"/>
          </a:bodyPr>
          <a:lstStyle/>
          <a:p>
            <a:pPr algn="r"/>
            <a:endParaRPr lang="en-US" u="sng" dirty="0">
              <a:solidFill>
                <a:schemeClr val="bg1"/>
              </a:solidFill>
              <a:latin typeface="Times New Roman" panose="02020603050405020304" pitchFamily="18" charset="0"/>
              <a:cs typeface="Times New Roman" panose="02020603050405020304" pitchFamily="18" charset="0"/>
            </a:endParaRPr>
          </a:p>
          <a:p>
            <a:pPr algn="r"/>
            <a:endParaRPr lang="en-US" dirty="0">
              <a:solidFill>
                <a:schemeClr val="bg1"/>
              </a:solidFill>
              <a:latin typeface="Times New Roman" panose="02020603050405020304" pitchFamily="18" charset="0"/>
              <a:cs typeface="Times New Roman" panose="02020603050405020304" pitchFamily="18" charset="0"/>
            </a:endParaRPr>
          </a:p>
          <a:p>
            <a:pPr algn="r"/>
            <a:endParaRPr lang="en-US" dirty="0">
              <a:solidFill>
                <a:schemeClr val="bg1"/>
              </a:solidFill>
              <a:latin typeface="Times New Roman" panose="02020603050405020304" pitchFamily="18" charset="0"/>
              <a:cs typeface="Times New Roman" panose="02020603050405020304" pitchFamily="18" charset="0"/>
            </a:endParaRPr>
          </a:p>
          <a:p>
            <a:pPr algn="r"/>
            <a:r>
              <a:rPr lang="en-US" sz="4000" dirty="0">
                <a:solidFill>
                  <a:schemeClr val="bg1"/>
                </a:solidFill>
                <a:latin typeface="Times New Roman" panose="02020603050405020304" pitchFamily="18" charset="0"/>
                <a:cs typeface="Times New Roman" panose="02020603050405020304" pitchFamily="18" charset="0"/>
              </a:rPr>
              <a:t>FINAL PROJECT CHECK-IN</a:t>
            </a:r>
          </a:p>
        </p:txBody>
      </p:sp>
      <p:cxnSp>
        <p:nvCxnSpPr>
          <p:cNvPr id="26" name="Straight Connector 25">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339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786A-BA59-6944-9EA2-60E3DEF00762}"/>
              </a:ext>
            </a:extLst>
          </p:cNvPr>
          <p:cNvSpPr>
            <a:spLocks noGrp="1"/>
          </p:cNvSpPr>
          <p:nvPr>
            <p:ph type="title"/>
          </p:nvPr>
        </p:nvSpPr>
        <p:spPr>
          <a:xfrm>
            <a:off x="482600" y="685800"/>
            <a:ext cx="10634472" cy="601579"/>
          </a:xfrm>
        </p:spPr>
        <p:txBody>
          <a:bodyPr/>
          <a:lstStyle/>
          <a:p>
            <a:pPr algn="ctr"/>
            <a:r>
              <a:rPr lang="en-US" sz="32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5DDAFF6-020A-4A43-9112-A1100F6DE512}"/>
              </a:ext>
            </a:extLst>
          </p:cNvPr>
          <p:cNvSpPr>
            <a:spLocks noGrp="1"/>
          </p:cNvSpPr>
          <p:nvPr>
            <p:ph idx="1"/>
          </p:nvPr>
        </p:nvSpPr>
        <p:spPr>
          <a:xfrm>
            <a:off x="482600" y="1431758"/>
            <a:ext cx="11433175" cy="4447834"/>
          </a:xfrm>
        </p:spPr>
        <p:txBody>
          <a:bodyPr>
            <a:no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Breast Cancer is a disease commonly found in women, an abnormally grown cells in the breast tissue referred as tumor. These tumors are not always cancer cells, these are sometimes benign, pre-malignant or malignant. To identify and diagnose this various tests such as MRI, ultrasound, biopsy and mammograms are used.</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set we considered has details regarding the breast cancer results from breast fine-needle aspiration test, which involves collecting some fluid or cells from a breast cyst and results are classified and  reported as ‘1’ and ‘0’ which refers to Malignant(presence of cancer cells) and Benign(absence of cancer cells).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considered as a classification problem in machine learning. The goal or the objective of this project is to classify whether the breast cancer is malignant or benign  and also predict the recurrence and non recurrence of the cases using Kmeans, Tree classifier and Logistic Regression.</a:t>
            </a:r>
          </a:p>
        </p:txBody>
      </p:sp>
    </p:spTree>
    <p:extLst>
      <p:ext uri="{BB962C8B-B14F-4D97-AF65-F5344CB8AC3E}">
        <p14:creationId xmlns:p14="http://schemas.microsoft.com/office/powerpoint/2010/main" val="109895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403F5-0D10-3540-BD6B-178F3000379C}"/>
              </a:ext>
            </a:extLst>
          </p:cNvPr>
          <p:cNvSpPr>
            <a:spLocks noGrp="1"/>
          </p:cNvSpPr>
          <p:nvPr>
            <p:ph type="title"/>
          </p:nvPr>
        </p:nvSpPr>
        <p:spPr>
          <a:xfrm>
            <a:off x="482600" y="724000"/>
            <a:ext cx="7259097" cy="1421705"/>
          </a:xfrm>
        </p:spPr>
        <p:txBody>
          <a:bodyPr>
            <a:normAutofit/>
          </a:bodyPr>
          <a:lstStyle/>
          <a:p>
            <a:r>
              <a:rPr lang="en-US" sz="5400" b="1" dirty="0">
                <a:latin typeface="Times New Roman" panose="02020603050405020304" pitchFamily="18" charset="0"/>
                <a:cs typeface="Times New Roman" panose="02020603050405020304" pitchFamily="18" charset="0"/>
              </a:rPr>
              <a:t>Data Details</a:t>
            </a:r>
          </a:p>
        </p:txBody>
      </p:sp>
      <p:cxnSp>
        <p:nvCxnSpPr>
          <p:cNvPr id="15" name="Straight Connector 14">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E4DF415D-579C-704C-999C-637D9864D511}"/>
              </a:ext>
            </a:extLst>
          </p:cNvPr>
          <p:cNvPicPr>
            <a:picLocks noChangeAspect="1"/>
          </p:cNvPicPr>
          <p:nvPr/>
        </p:nvPicPr>
        <p:blipFill>
          <a:blip r:embed="rId2">
            <a:alphaModFix/>
          </a:blip>
          <a:stretch>
            <a:fillRect/>
          </a:stretch>
        </p:blipFill>
        <p:spPr>
          <a:xfrm>
            <a:off x="8580288" y="2667984"/>
            <a:ext cx="2967790" cy="1691640"/>
          </a:xfrm>
          <a:prstGeom prst="rect">
            <a:avLst/>
          </a:prstGeom>
        </p:spPr>
      </p:pic>
      <p:sp>
        <p:nvSpPr>
          <p:cNvPr id="3" name="Content Placeholder 2">
            <a:extLst>
              <a:ext uri="{FF2B5EF4-FFF2-40B4-BE49-F238E27FC236}">
                <a16:creationId xmlns:a16="http://schemas.microsoft.com/office/drawing/2014/main" id="{E4605982-23F8-AA49-88CE-D58238793636}"/>
              </a:ext>
            </a:extLst>
          </p:cNvPr>
          <p:cNvSpPr>
            <a:spLocks noGrp="1"/>
          </p:cNvSpPr>
          <p:nvPr>
            <p:ph idx="1"/>
          </p:nvPr>
        </p:nvSpPr>
        <p:spPr>
          <a:xfrm>
            <a:off x="482600" y="2145705"/>
            <a:ext cx="7259096" cy="4014563"/>
          </a:xfrm>
        </p:spPr>
        <p:txBody>
          <a:bodyPr>
            <a:norm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set is considered from GitHub: </a:t>
            </a:r>
            <a:r>
              <a:rPr lang="en-US" sz="2000" dirty="0">
                <a:latin typeface="Times New Roman" panose="02020603050405020304" pitchFamily="18" charset="0"/>
                <a:cs typeface="Times New Roman" panose="02020603050405020304" pitchFamily="18" charset="0"/>
                <a:hlinkClick r:id="rId3"/>
              </a:rPr>
              <a:t>https://github.com/milaan9/93_Python_Data_Analytics_Projects/tree/main/007_Breast_Cancer_Prediction_with_ML</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 have tried to perform the initial data cleaning by identifying the number of rows and columns in the dataset, datatypes of all the columns, null values if any.(attached few screenshots)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will be using heatmap, scatter matrix to understand the correlation of the data and then go ahead with the machine learning models using spark.</a:t>
            </a:r>
          </a:p>
        </p:txBody>
      </p:sp>
      <p:pic>
        <p:nvPicPr>
          <p:cNvPr id="4" name="Picture 3">
            <a:extLst>
              <a:ext uri="{FF2B5EF4-FFF2-40B4-BE49-F238E27FC236}">
                <a16:creationId xmlns:a16="http://schemas.microsoft.com/office/drawing/2014/main" id="{5ED92EBB-8A47-774C-B9EB-D5F4D3B0348D}"/>
              </a:ext>
            </a:extLst>
          </p:cNvPr>
          <p:cNvPicPr>
            <a:picLocks noChangeAspect="1"/>
          </p:cNvPicPr>
          <p:nvPr/>
        </p:nvPicPr>
        <p:blipFill>
          <a:blip r:embed="rId4">
            <a:alphaModFix/>
          </a:blip>
          <a:stretch>
            <a:fillRect/>
          </a:stretch>
        </p:blipFill>
        <p:spPr>
          <a:xfrm>
            <a:off x="8304027" y="1014123"/>
            <a:ext cx="3325642" cy="1421711"/>
          </a:xfrm>
          <a:prstGeom prst="rect">
            <a:avLst/>
          </a:prstGeom>
        </p:spPr>
      </p:pic>
      <p:pic>
        <p:nvPicPr>
          <p:cNvPr id="8" name="Picture 7">
            <a:extLst>
              <a:ext uri="{FF2B5EF4-FFF2-40B4-BE49-F238E27FC236}">
                <a16:creationId xmlns:a16="http://schemas.microsoft.com/office/drawing/2014/main" id="{49800F87-A4F7-3E4F-98CC-454C5DAF78DA}"/>
              </a:ext>
            </a:extLst>
          </p:cNvPr>
          <p:cNvPicPr>
            <a:picLocks noChangeAspect="1"/>
          </p:cNvPicPr>
          <p:nvPr/>
        </p:nvPicPr>
        <p:blipFill>
          <a:blip r:embed="rId5">
            <a:alphaModFix/>
          </a:blip>
          <a:stretch>
            <a:fillRect/>
          </a:stretch>
        </p:blipFill>
        <p:spPr>
          <a:xfrm>
            <a:off x="8304028" y="4823924"/>
            <a:ext cx="3325642" cy="981064"/>
          </a:xfrm>
          <a:prstGeom prst="rect">
            <a:avLst/>
          </a:prstGeom>
        </p:spPr>
      </p:pic>
      <p:cxnSp>
        <p:nvCxnSpPr>
          <p:cNvPr id="17" name="Straight Connector 16">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172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47E1-469F-D447-B5FE-EAED7E63E54D}"/>
              </a:ext>
            </a:extLst>
          </p:cNvPr>
          <p:cNvSpPr>
            <a:spLocks noGrp="1"/>
          </p:cNvSpPr>
          <p:nvPr>
            <p:ph type="title"/>
          </p:nvPr>
        </p:nvSpPr>
        <p:spPr>
          <a:xfrm>
            <a:off x="482600" y="649706"/>
            <a:ext cx="10634472" cy="601578"/>
          </a:xfrm>
        </p:spPr>
        <p:txBody>
          <a:bodyPr/>
          <a:lstStyle/>
          <a:p>
            <a:pPr algn="ctr"/>
            <a:r>
              <a:rPr lang="en-US" sz="3200"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B427204A-1B20-9C4E-9E60-8F4E48672183}"/>
              </a:ext>
            </a:extLst>
          </p:cNvPr>
          <p:cNvSpPr>
            <a:spLocks noGrp="1"/>
          </p:cNvSpPr>
          <p:nvPr>
            <p:ph idx="1"/>
          </p:nvPr>
        </p:nvSpPr>
        <p:spPr>
          <a:xfrm>
            <a:off x="482600" y="1383632"/>
            <a:ext cx="11236158" cy="4495959"/>
          </a:xfrm>
        </p:spPr>
        <p:txBody>
          <a:bodyPr>
            <a:norm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the relationship between different variable combination and then reduce the number of data visualized while preserving the relevant information.</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the machine learning models like K means, Tree classifier and Logistic Regression.</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will include the initial exploratory data analysis using pandas, seaborn, matplotlib which provides us with the useful knowledge about data pre-processing and then we will be considering the models of ML to address the classification problem identified in our data set( referring to benign and malignant). Our data set has two outcomes, and these models will help us in generating predictions.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hope to derive at the conclusion where these algorithms help in improvising the diagnoses and identifying the risk and outcome predictions.</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57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2374-E4E4-864E-B465-F686203D6BD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53428F6-30C6-0749-8893-D8E60DFAB4C3}"/>
              </a:ext>
            </a:extLst>
          </p:cNvPr>
          <p:cNvSpPr>
            <a:spLocks noGrp="1"/>
          </p:cNvSpPr>
          <p:nvPr>
            <p:ph idx="1"/>
          </p:nvPr>
        </p:nvSpPr>
        <p:spPr>
          <a:xfrm>
            <a:off x="482600" y="978408"/>
            <a:ext cx="10506991" cy="4901183"/>
          </a:xfrm>
        </p:spPr>
        <p:txBody>
          <a:bodyPr>
            <a:normAutofit/>
          </a:bodyPr>
          <a:lstStyle/>
          <a:p>
            <a:pPr algn="ctr"/>
            <a:endParaRPr lang="en-US" sz="5400" b="1" dirty="0">
              <a:latin typeface="Times New Roman" panose="02020603050405020304" pitchFamily="18" charset="0"/>
              <a:cs typeface="Times New Roman" panose="02020603050405020304" pitchFamily="18" charset="0"/>
            </a:endParaRPr>
          </a:p>
          <a:p>
            <a:pPr algn="ctr"/>
            <a:endParaRPr lang="en-US" sz="5400" b="1" dirty="0">
              <a:latin typeface="Times New Roman" panose="02020603050405020304" pitchFamily="18" charset="0"/>
              <a:cs typeface="Times New Roman" panose="02020603050405020304" pitchFamily="18" charset="0"/>
            </a:endParaRPr>
          </a:p>
          <a:p>
            <a:pPr algn="ctr"/>
            <a:r>
              <a:rPr lang="en-US"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30264767"/>
      </p:ext>
    </p:extLst>
  </p:cSld>
  <p:clrMapOvr>
    <a:masterClrMapping/>
  </p:clrMapOvr>
</p:sld>
</file>

<file path=ppt/theme/theme1.xml><?xml version="1.0" encoding="utf-8"?>
<a:theme xmlns:a="http://schemas.openxmlformats.org/drawingml/2006/main" name="Level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411</Words>
  <Application>Microsoft Macintosh PowerPoint</Application>
  <PresentationFormat>Widescreen</PresentationFormat>
  <Paragraphs>23</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Seaford</vt:lpstr>
      <vt:lpstr>Times New Roman</vt:lpstr>
      <vt:lpstr>LevelVTI</vt:lpstr>
      <vt:lpstr>PowerPoint Presentation</vt:lpstr>
      <vt:lpstr>Problem Statement</vt:lpstr>
      <vt:lpstr>Data Details</vt:lpstr>
      <vt:lpstr>Proposed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Shwetha Reddy Reddymalli</dc:creator>
  <cp:lastModifiedBy>Shwetha Reddy Reddymalli</cp:lastModifiedBy>
  <cp:revision>2</cp:revision>
  <dcterms:created xsi:type="dcterms:W3CDTF">2022-04-07T23:36:55Z</dcterms:created>
  <dcterms:modified xsi:type="dcterms:W3CDTF">2022-04-08T01:57:02Z</dcterms:modified>
</cp:coreProperties>
</file>