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AD954F07-1C19-47F5-B860-3994FB1D1E7C}">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960"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shwethabaskar23022004@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405121"/>
            <a:ext cx="6781800" cy="447558"/>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SHWETHA B</a:t>
            </a:r>
          </a:p>
        </p:txBody>
      </p:sp>
      <p:sp>
        <p:nvSpPr>
          <p:cNvPr id="8" name="object 8"/>
          <p:cNvSpPr txBox="1"/>
          <p:nvPr/>
        </p:nvSpPr>
        <p:spPr>
          <a:xfrm>
            <a:off x="6096000" y="3046844"/>
            <a:ext cx="4752976"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xmlns="" id="{B22A9C0A-9CC5-8477-C578-BEC5A7892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581145"/>
            <a:ext cx="4853484" cy="3781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xmlns="" id="{E617C619-B653-D197-0DBD-04C63FC56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485559"/>
            <a:ext cx="6858000" cy="4301081"/>
          </a:xfrm>
          <a:prstGeom prst="rect">
            <a:avLst/>
          </a:prstGeom>
        </p:spPr>
      </p:pic>
    </p:spTree>
    <p:extLst>
      <p:ext uri="{BB962C8B-B14F-4D97-AF65-F5344CB8AC3E}">
        <p14:creationId xmlns:p14="http://schemas.microsoft.com/office/powerpoint/2010/main" val="15976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00B0F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PROJECT TITLE</a:t>
            </a:r>
          </a:p>
        </p:txBody>
      </p:sp>
      <p:sp>
        <p:nvSpPr>
          <p:cNvPr id="21" name="Subtitle 20">
            <a:extLst>
              <a:ext uri="{FF2B5EF4-FFF2-40B4-BE49-F238E27FC236}">
                <a16:creationId xmlns:a16="http://schemas.microsoft.com/office/drawing/2014/main" xmlns="" id="{DC22081F-5BE5-F40C-4F33-E4DC37806EFF}"/>
              </a:ext>
            </a:extLst>
          </p:cNvPr>
          <p:cNvSpPr>
            <a:spLocks noGrp="1"/>
          </p:cNvSpPr>
          <p:nvPr>
            <p:ph type="subTitle" idx="4"/>
          </p:nvPr>
        </p:nvSpPr>
        <p:spPr>
          <a:xfrm>
            <a:off x="801392" y="2219290"/>
            <a:ext cx="10134600" cy="369332"/>
          </a:xfrm>
        </p:spPr>
        <p:txBody>
          <a:bodyPr/>
          <a:lstStyle/>
          <a:p>
            <a:r>
              <a:rPr lang="en-US" sz="2400" dirty="0">
                <a:solidFill>
                  <a:srgbClr val="0070C0"/>
                </a:solidFill>
                <a:latin typeface="Times New Roman" panose="02020603050405020304" pitchFamily="18" charset="0"/>
                <a:cs typeface="Times New Roman" panose="02020603050405020304" pitchFamily="18" charset="0"/>
              </a:rPr>
              <a:t>IMAGE GENERATION  USING GENERATIVE ADVERSARIAL NETWORK</a:t>
            </a:r>
            <a:endParaRPr lang="en-IN" sz="2400" dirty="0">
              <a:solidFill>
                <a:srgbClr val="0070C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Subtitle 20">
            <a:extLst>
              <a:ext uri="{FF2B5EF4-FFF2-40B4-BE49-F238E27FC236}">
                <a16:creationId xmlns:a16="http://schemas.microsoft.com/office/drawing/2014/main" xmlns="" id="{6063799D-932E-8F35-6E44-638471A5C940}"/>
              </a:ext>
            </a:extLst>
          </p:cNvPr>
          <p:cNvSpPr txBox="1">
            <a:spLocks/>
          </p:cNvSpPr>
          <p:nvPr/>
        </p:nvSpPr>
        <p:spPr>
          <a:xfrm>
            <a:off x="1139232" y="2765465"/>
            <a:ext cx="9913536" cy="30777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DEPARTMENT </a:t>
            </a:r>
            <a:r>
              <a:rPr lang="en-US" sz="2000">
                <a:solidFill>
                  <a:srgbClr val="0070C0"/>
                </a:solidFill>
                <a:latin typeface="Times New Roman" panose="02020603050405020304" pitchFamily="18" charset="0"/>
                <a:cs typeface="Times New Roman" panose="02020603050405020304" pitchFamily="18" charset="0"/>
              </a:rPr>
              <a:t>OF COMPUTER </a:t>
            </a:r>
            <a:r>
              <a:rPr lang="en-US" sz="2000" dirty="0">
                <a:solidFill>
                  <a:srgbClr val="0070C0"/>
                </a:solidFill>
                <a:latin typeface="Times New Roman" panose="02020603050405020304" pitchFamily="18" charset="0"/>
                <a:cs typeface="Times New Roman" panose="02020603050405020304" pitchFamily="18" charset="0"/>
              </a:rPr>
              <a:t>SCIENCE AND ENGINEERING</a:t>
            </a:r>
            <a:endParaRPr lang="en-IN" sz="2000" dirty="0">
              <a:solidFill>
                <a:srgbClr val="0070C0"/>
              </a:solidFill>
            </a:endParaRPr>
          </a:p>
        </p:txBody>
      </p:sp>
      <p:sp>
        <p:nvSpPr>
          <p:cNvPr id="24" name="Subtitle 20">
            <a:extLst>
              <a:ext uri="{FF2B5EF4-FFF2-40B4-BE49-F238E27FC236}">
                <a16:creationId xmlns:a16="http://schemas.microsoft.com/office/drawing/2014/main" xmlns="" id="{A33DAF77-BF97-E7B3-FA8F-D37216D61CAB}"/>
              </a:ext>
            </a:extLst>
          </p:cNvPr>
          <p:cNvSpPr txBox="1">
            <a:spLocks/>
          </p:cNvSpPr>
          <p:nvPr/>
        </p:nvSpPr>
        <p:spPr>
          <a:xfrm>
            <a:off x="381274" y="5110862"/>
            <a:ext cx="5204186" cy="123110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PRESENTED BY : B SHWETHA</a:t>
            </a:r>
          </a:p>
          <a:p>
            <a:r>
              <a:rPr lang="en-US" sz="2000" dirty="0">
                <a:solidFill>
                  <a:srgbClr val="0070C0"/>
                </a:solidFill>
                <a:latin typeface="Times New Roman" panose="02020603050405020304" pitchFamily="18" charset="0"/>
                <a:cs typeface="Times New Roman" panose="02020603050405020304" pitchFamily="18" charset="0"/>
              </a:rPr>
              <a:t>REGISTER NUMBER : </a:t>
            </a:r>
            <a:r>
              <a:rPr lang="en-US" sz="2000" dirty="0" smtClean="0">
                <a:solidFill>
                  <a:srgbClr val="0070C0"/>
                </a:solidFill>
                <a:latin typeface="Times New Roman" panose="02020603050405020304" pitchFamily="18" charset="0"/>
                <a:cs typeface="Times New Roman" panose="02020603050405020304" pitchFamily="18" charset="0"/>
              </a:rPr>
              <a:t>813821104093</a:t>
            </a:r>
          </a:p>
          <a:p>
            <a:r>
              <a:rPr lang="en-US" sz="2000" dirty="0" smtClean="0">
                <a:solidFill>
                  <a:srgbClr val="0070C0"/>
                </a:solidFill>
                <a:latin typeface="Times New Roman" panose="02020603050405020304" pitchFamily="18" charset="0"/>
                <a:cs typeface="Times New Roman" panose="02020603050405020304" pitchFamily="18" charset="0"/>
              </a:rPr>
              <a:t>NM ID : </a:t>
            </a:r>
            <a:r>
              <a:rPr lang="en-US" sz="2000" dirty="0" smtClean="0">
                <a:solidFill>
                  <a:srgbClr val="0070C0"/>
                </a:solidFill>
                <a:latin typeface="Times New Roman" panose="02020603050405020304" pitchFamily="18" charset="0"/>
                <a:cs typeface="Times New Roman" panose="02020603050405020304" pitchFamily="18" charset="0"/>
                <a:hlinkClick r:id="rId4"/>
              </a:rPr>
              <a:t>shwethabaskar23022004@gmail.com</a:t>
            </a:r>
            <a:endParaRPr lang="en-US" sz="2000" dirty="0" smtClean="0">
              <a:solidFill>
                <a:srgbClr val="0070C0"/>
              </a:solidFill>
              <a:latin typeface="Times New Roman" panose="02020603050405020304" pitchFamily="18" charset="0"/>
              <a:cs typeface="Times New Roman" panose="02020603050405020304" pitchFamily="18" charset="0"/>
            </a:endParaRPr>
          </a:p>
          <a:p>
            <a:r>
              <a:rPr lang="en-US" sz="2000">
                <a:solidFill>
                  <a:srgbClr val="0070C0"/>
                </a:solidFill>
                <a:latin typeface="Times New Roman" panose="02020603050405020304" pitchFamily="18" charset="0"/>
                <a:cs typeface="Times New Roman" panose="02020603050405020304" pitchFamily="18" charset="0"/>
              </a:rPr>
              <a:t> </a:t>
            </a:r>
            <a:r>
              <a:rPr lang="en-US" sz="2000" smtClean="0">
                <a:solidFill>
                  <a:srgbClr val="0070C0"/>
                </a:solidFill>
                <a:latin typeface="Times New Roman" panose="02020603050405020304" pitchFamily="18" charset="0"/>
                <a:cs typeface="Times New Roman" panose="02020603050405020304" pitchFamily="18" charset="0"/>
              </a:rPr>
              <a:t>         (au813821104093)</a:t>
            </a: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5181600"/>
            <a:ext cx="2695575" cy="16478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667067" y="28579"/>
            <a:ext cx="3304540" cy="75819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xmlns="" id="{121A69D1-CD5C-4518-8E67-FA51E8356978}"/>
              </a:ext>
            </a:extLst>
          </p:cNvPr>
          <p:cNvSpPr>
            <a:spLocks noGrp="1"/>
          </p:cNvSpPr>
          <p:nvPr>
            <p:ph type="subTitle" idx="4"/>
          </p:nvPr>
        </p:nvSpPr>
        <p:spPr>
          <a:xfrm>
            <a:off x="1752600" y="900712"/>
            <a:ext cx="10618847" cy="5816977"/>
          </a:xfrm>
        </p:spPr>
        <p:txBody>
          <a:bodyPr/>
          <a:lstStyle/>
          <a:p>
            <a:pPr algn="l">
              <a:buFont typeface="+mj-lt"/>
              <a:buAutoNum type="arabicPeriod"/>
            </a:pPr>
            <a:r>
              <a:rPr lang="en-US" b="1" i="0" dirty="0">
                <a:solidFill>
                  <a:srgbClr val="0D0D0D"/>
                </a:solidFill>
                <a:effectLst/>
                <a:latin typeface="Söhne"/>
              </a:rPr>
              <a:t>Introduction to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Overview and components of Generative Adversarial Networks (GANs).</a:t>
            </a:r>
          </a:p>
          <a:p>
            <a:pPr algn="l">
              <a:buFont typeface="+mj-lt"/>
              <a:buAutoNum type="arabicPeriod"/>
            </a:pPr>
            <a:r>
              <a:rPr lang="en-US" b="1" i="0" dirty="0">
                <a:solidFill>
                  <a:srgbClr val="0D0D0D"/>
                </a:solidFill>
                <a:effectLst/>
                <a:latin typeface="Söhne"/>
              </a:rPr>
              <a:t>Understanding Image Generation with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Intuition behind GAN-based image generation and its applications.</a:t>
            </a:r>
          </a:p>
          <a:p>
            <a:pPr algn="l">
              <a:buFont typeface="+mj-lt"/>
              <a:buAutoNum type="arabicPeriod"/>
            </a:pPr>
            <a:r>
              <a:rPr lang="en-US" b="1" i="0" dirty="0">
                <a:solidFill>
                  <a:srgbClr val="0D0D0D"/>
                </a:solidFill>
                <a:effectLst/>
                <a:latin typeface="Söhne"/>
              </a:rPr>
              <a:t>Review of Relevant Research</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Survey recent advancements in GAN-based image generation techniques.</a:t>
            </a:r>
          </a:p>
          <a:p>
            <a:pPr algn="l">
              <a:buFont typeface="+mj-lt"/>
              <a:buAutoNum type="arabicPeriod"/>
            </a:pPr>
            <a:r>
              <a:rPr lang="en-US" b="1" i="0" dirty="0">
                <a:solidFill>
                  <a:srgbClr val="0D0D0D"/>
                </a:solidFill>
                <a:effectLst/>
                <a:latin typeface="Söhne"/>
              </a:rPr>
              <a:t>Preparation of Datasets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Selection and preprocessing of datasets for training.</a:t>
            </a:r>
          </a:p>
          <a:p>
            <a:pPr algn="l">
              <a:buFont typeface="+mj-lt"/>
              <a:buAutoNum type="arabicPeriod"/>
            </a:pPr>
            <a:r>
              <a:rPr lang="en-US" b="1" i="0" dirty="0">
                <a:solidFill>
                  <a:srgbClr val="0D0D0D"/>
                </a:solidFill>
                <a:effectLst/>
                <a:latin typeface="Söhne"/>
              </a:rPr>
              <a:t>Implementation of GAN Architecture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Choosing a GAN architecture and setting up generator and discriminator networks.</a:t>
            </a:r>
          </a:p>
          <a:p>
            <a:pPr algn="l">
              <a:buFont typeface="+mj-lt"/>
              <a:buAutoNum type="arabicPeriod"/>
            </a:pPr>
            <a:r>
              <a:rPr lang="en-US" b="1" i="0" dirty="0">
                <a:solidFill>
                  <a:srgbClr val="0D0D0D"/>
                </a:solidFill>
                <a:effectLst/>
                <a:latin typeface="Söhne"/>
              </a:rPr>
              <a:t>Training the GAN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Configuring training parameters and monitoring progress.</a:t>
            </a:r>
          </a:p>
          <a:p>
            <a:pPr algn="l">
              <a:buFont typeface="+mj-lt"/>
              <a:buAutoNum type="arabicPeriod"/>
            </a:pPr>
            <a:r>
              <a:rPr lang="en-US" b="1" i="0" dirty="0">
                <a:solidFill>
                  <a:srgbClr val="0D0D0D"/>
                </a:solidFill>
                <a:effectLst/>
                <a:latin typeface="Söhne"/>
              </a:rPr>
              <a:t>Evaluation and Fine-Tuning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Qualitative and quantitative evaluation of generated images.</a:t>
            </a:r>
          </a:p>
          <a:p>
            <a:pPr algn="l">
              <a:buFont typeface="+mj-lt"/>
              <a:buAutoNum type="arabicPeriod"/>
            </a:pPr>
            <a:r>
              <a:rPr lang="en-US" b="1" i="0" dirty="0">
                <a:solidFill>
                  <a:srgbClr val="0D0D0D"/>
                </a:solidFill>
                <a:effectLst/>
                <a:latin typeface="Söhne"/>
              </a:rPr>
              <a:t>Advanced Techniques and Considerations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Exploring advanced techniques and addressing ethical implications.</a:t>
            </a:r>
          </a:p>
          <a:p>
            <a:pPr algn="l">
              <a:buFont typeface="+mj-lt"/>
              <a:buAutoNum type="arabicPeriod"/>
            </a:pPr>
            <a:r>
              <a:rPr lang="en-US" b="1" i="0" dirty="0">
                <a:solidFill>
                  <a:srgbClr val="0D0D0D"/>
                </a:solidFill>
                <a:effectLst/>
                <a:latin typeface="Söhne"/>
              </a:rPr>
              <a:t>Application and 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Integrating the model into applications and considering deployment strategies.</a:t>
            </a:r>
          </a:p>
          <a:p>
            <a:pPr algn="l">
              <a:buFont typeface="+mj-lt"/>
              <a:buAutoNum type="arabicPeriod"/>
            </a:pPr>
            <a:r>
              <a:rPr lang="en-US" b="1" i="0" dirty="0">
                <a:solidFill>
                  <a:srgbClr val="0D0D0D"/>
                </a:solidFill>
                <a:effectLst/>
                <a:latin typeface="Söhne"/>
              </a:rPr>
              <a:t>Conclusion and Future Directions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Summarizing findings and outlining future research directions.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xmlns="" id="{9A87065B-1749-4FA5-4CD4-517BD98F5E22}"/>
              </a:ext>
            </a:extLst>
          </p:cNvPr>
          <p:cNvSpPr>
            <a:spLocks noGrp="1"/>
          </p:cNvSpPr>
          <p:nvPr>
            <p:ph type="body" idx="1"/>
          </p:nvPr>
        </p:nvSpPr>
        <p:spPr>
          <a:xfrm>
            <a:off x="457201" y="1937089"/>
            <a:ext cx="6553199" cy="3625511"/>
          </a:xfrm>
        </p:spPr>
        <p:txBody>
          <a:bodyPr/>
          <a:lstStyle/>
          <a:p>
            <a:r>
              <a:rPr lang="en-US" sz="2800" dirty="0"/>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5" y="29114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6" name="Subtitle 15">
            <a:extLst>
              <a:ext uri="{FF2B5EF4-FFF2-40B4-BE49-F238E27FC236}">
                <a16:creationId xmlns:a16="http://schemas.microsoft.com/office/drawing/2014/main" xmlns="" id="{823ACE8E-DFE7-91CA-6A28-7B8B43832C2B}"/>
              </a:ext>
            </a:extLst>
          </p:cNvPr>
          <p:cNvSpPr>
            <a:spLocks noGrp="1"/>
          </p:cNvSpPr>
          <p:nvPr>
            <p:ph type="subTitle" idx="4"/>
          </p:nvPr>
        </p:nvSpPr>
        <p:spPr>
          <a:xfrm>
            <a:off x="739775" y="1388937"/>
            <a:ext cx="8175625" cy="4370427"/>
          </a:xfrm>
        </p:spPr>
        <p:txBody>
          <a:bodyPr/>
          <a:lstStyle/>
          <a:p>
            <a:pPr marL="342900" indent="-342900">
              <a:buFont typeface="Arial" panose="020B0604020202020204" pitchFamily="34" charset="0"/>
              <a:buChar char="•"/>
            </a:pPr>
            <a:r>
              <a:rPr lang="en-US" sz="2000" dirty="0"/>
              <a:t>This project implements a Generative Adversarial Network (GAN) to generate realistic images resembling those in the CIFAR-10 dataset. </a:t>
            </a:r>
          </a:p>
          <a:p>
            <a:endParaRPr lang="en-US" sz="2000" dirty="0"/>
          </a:p>
          <a:p>
            <a:pPr marL="342900" indent="-342900">
              <a:buFont typeface="Arial" panose="020B0604020202020204" pitchFamily="34" charset="0"/>
              <a:buChar char="•"/>
            </a:pPr>
            <a:r>
              <a:rPr lang="en-US" sz="2000" dirty="0"/>
              <a:t>It consists of a discriminator network to distinguish real from fake images and a generator network to produce synthetic images. </a:t>
            </a:r>
          </a:p>
          <a:p>
            <a:endParaRPr lang="en-US" sz="2000" dirty="0"/>
          </a:p>
          <a:p>
            <a:pPr marL="342900" indent="-342900">
              <a:buFont typeface="Arial" panose="020B0604020202020204" pitchFamily="34" charset="0"/>
              <a:buChar char="•"/>
            </a:pPr>
            <a:r>
              <a:rPr lang="en-US" sz="2000" dirty="0"/>
              <a:t>Through adversarial training, the generator learns to create images that fool the discriminator, resulting in high-quality outputs. </a:t>
            </a:r>
          </a:p>
          <a:p>
            <a:endParaRPr lang="en-US" sz="2000" dirty="0"/>
          </a:p>
          <a:p>
            <a:pPr marL="342900" indent="-342900">
              <a:buFont typeface="Arial" panose="020B0604020202020204" pitchFamily="34" charset="0"/>
              <a:buChar char="•"/>
            </a:pPr>
            <a:r>
              <a:rPr lang="en-US" sz="2000" dirty="0"/>
              <a:t>The training process iteratively refines both networks, aiming to produce diverse and visually appealing images. </a:t>
            </a:r>
          </a:p>
          <a:p>
            <a:endParaRPr lang="en-US" sz="2000" dirty="0"/>
          </a:p>
          <a:p>
            <a:pPr marL="342900" indent="-342900">
              <a:buFont typeface="Arial" panose="020B0604020202020204" pitchFamily="34" charset="0"/>
              <a:buChar char="•"/>
            </a:pPr>
            <a:r>
              <a:rPr lang="en-US" sz="2000" dirty="0"/>
              <a:t>Ultimately, the project aims to demonstrate the effectiveness of GANs in generating lifelike images for various applicat</a:t>
            </a:r>
            <a:r>
              <a:rPr lang="en-US" sz="2400" dirty="0"/>
              <a:t>ions.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2">
            <a:extLst>
              <a:ext uri="{FF2B5EF4-FFF2-40B4-BE49-F238E27FC236}">
                <a16:creationId xmlns:a16="http://schemas.microsoft.com/office/drawing/2014/main" xmlns="" id="{72DFEEF7-C081-D6F3-04B1-A9FAF3954E31}"/>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xmlns="" id="{9BE0114D-126D-58F6-9287-9BFB202CF5AB}"/>
              </a:ext>
            </a:extLst>
          </p:cNvPr>
          <p:cNvSpPr>
            <a:spLocks noChangeArrowheads="1"/>
          </p:cNvSpPr>
          <p:nvPr/>
        </p:nvSpPr>
        <p:spPr bwMode="auto">
          <a:xfrm>
            <a:off x="152400" y="15240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39774" y="291147"/>
            <a:ext cx="558482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Subtitle 6">
            <a:extLst>
              <a:ext uri="{FF2B5EF4-FFF2-40B4-BE49-F238E27FC236}">
                <a16:creationId xmlns:a16="http://schemas.microsoft.com/office/drawing/2014/main" xmlns="" id="{4CFB98AD-7908-CE93-0874-49BE324EF7B1}"/>
              </a:ext>
            </a:extLst>
          </p:cNvPr>
          <p:cNvSpPr>
            <a:spLocks noGrp="1"/>
          </p:cNvSpPr>
          <p:nvPr>
            <p:ph type="subTitle" idx="4"/>
          </p:nvPr>
        </p:nvSpPr>
        <p:spPr>
          <a:xfrm>
            <a:off x="723900" y="1572458"/>
            <a:ext cx="9086850" cy="4001095"/>
          </a:xfrm>
        </p:spPr>
        <p:txBody>
          <a:bodyPr/>
          <a:lstStyle/>
          <a:p>
            <a:pPr algn="l">
              <a:buFont typeface="+mj-lt"/>
              <a:buAutoNum type="arabicPeriod"/>
            </a:pPr>
            <a:r>
              <a:rPr lang="en-US" sz="2000" b="1" dirty="0">
                <a:solidFill>
                  <a:srgbClr val="00B0F0"/>
                </a:solidFill>
              </a:rPr>
              <a:t>Artificial Intelligence Researchers</a:t>
            </a:r>
            <a:r>
              <a:rPr lang="en-US" sz="2000" dirty="0">
                <a:solidFill>
                  <a:srgbClr val="00B0F0"/>
                </a:solidFill>
              </a:rPr>
              <a:t>: </a:t>
            </a:r>
            <a:r>
              <a:rPr lang="en-US" sz="2000" dirty="0"/>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lang="en-US" sz="2000" b="1" dirty="0">
                <a:solidFill>
                  <a:srgbClr val="00B0F0"/>
                </a:solidFill>
              </a:rPr>
              <a:t>Data Scientists</a:t>
            </a:r>
            <a:r>
              <a:rPr lang="en-US" sz="2000" dirty="0">
                <a:solidFill>
                  <a:srgbClr val="00B0F0"/>
                </a:solidFill>
              </a:rPr>
              <a:t>: </a:t>
            </a:r>
            <a:r>
              <a:rPr lang="en-US" sz="2000" dirty="0"/>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lang="en-US" sz="2000" b="1" dirty="0">
                <a:solidFill>
                  <a:srgbClr val="00B0F0"/>
                </a:solidFill>
              </a:rPr>
              <a:t>Content Creators: </a:t>
            </a:r>
            <a:r>
              <a:rPr lang="en-US" sz="2000" dirty="0"/>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lang="en-US" sz="2000" b="1" dirty="0">
                <a:solidFill>
                  <a:srgbClr val="00B0F0"/>
                </a:solidFill>
              </a:rPr>
              <a:t>Developers: </a:t>
            </a:r>
            <a:r>
              <a:rPr lang="en-US" sz="2000" dirty="0"/>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10004425"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Subtitle 7">
            <a:extLst>
              <a:ext uri="{FF2B5EF4-FFF2-40B4-BE49-F238E27FC236}">
                <a16:creationId xmlns:a16="http://schemas.microsoft.com/office/drawing/2014/main" xmlns="" id="{3C4E2BA7-17E9-E316-B74B-4C55EF6324D8}"/>
              </a:ext>
            </a:extLst>
          </p:cNvPr>
          <p:cNvSpPr>
            <a:spLocks noGrp="1"/>
          </p:cNvSpPr>
          <p:nvPr>
            <p:ph type="subTitle" idx="4"/>
          </p:nvPr>
        </p:nvSpPr>
        <p:spPr>
          <a:xfrm>
            <a:off x="3124200" y="2241124"/>
            <a:ext cx="5791200" cy="1846659"/>
          </a:xfrm>
        </p:spPr>
        <p:txBody>
          <a:bodyPr/>
          <a:lstStyle/>
          <a:p>
            <a:pPr marL="285750" indent="-285750" algn="l">
              <a:buFont typeface="Wingdings" panose="05000000000000000000" pitchFamily="2" charset="2"/>
              <a:buChar char="v"/>
            </a:pPr>
            <a:r>
              <a:rPr lang="en-US" sz="2400" dirty="0"/>
              <a:t>Realistic Image Generation</a:t>
            </a:r>
          </a:p>
          <a:p>
            <a:pPr marL="285750" indent="-285750" algn="l">
              <a:buFont typeface="Wingdings" panose="05000000000000000000" pitchFamily="2" charset="2"/>
              <a:buChar char="v"/>
            </a:pPr>
            <a:r>
              <a:rPr lang="en-US" sz="2400" dirty="0"/>
              <a:t>Cost-Effective Data Augmentation</a:t>
            </a:r>
          </a:p>
          <a:p>
            <a:pPr marL="285750" indent="-285750" algn="l">
              <a:buFont typeface="Wingdings" panose="05000000000000000000" pitchFamily="2" charset="2"/>
              <a:buChar char="v"/>
            </a:pPr>
            <a:r>
              <a:rPr lang="en-US" sz="2400" dirty="0"/>
              <a:t>Creative Exploration</a:t>
            </a:r>
          </a:p>
          <a:p>
            <a:pPr marL="285750" indent="-285750" algn="l">
              <a:buFont typeface="Wingdings" panose="05000000000000000000" pitchFamily="2" charset="2"/>
              <a:buChar char="v"/>
            </a:pPr>
            <a:r>
              <a:rPr lang="en-US" sz="2400" dirty="0"/>
              <a:t>Streamlined Development</a:t>
            </a:r>
          </a:p>
          <a:p>
            <a:pPr marL="285750" indent="-285750" algn="l">
              <a:buFont typeface="Wingdings" panose="05000000000000000000" pitchFamily="2" charset="2"/>
              <a:buChar char="v"/>
            </a:pPr>
            <a:r>
              <a:rPr lang="en-US" sz="2400" dirty="0"/>
              <a:t>Research Advancement</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39775" y="291147"/>
            <a:ext cx="879475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Subtitle 8">
            <a:extLst>
              <a:ext uri="{FF2B5EF4-FFF2-40B4-BE49-F238E27FC236}">
                <a16:creationId xmlns:a16="http://schemas.microsoft.com/office/drawing/2014/main" xmlns="" id="{27F425BA-36EB-67A2-5098-B4A6BAF14A71}"/>
              </a:ext>
            </a:extLst>
          </p:cNvPr>
          <p:cNvSpPr>
            <a:spLocks noGrp="1"/>
          </p:cNvSpPr>
          <p:nvPr>
            <p:ph type="subTitle" idx="4"/>
          </p:nvPr>
        </p:nvSpPr>
        <p:spPr>
          <a:xfrm>
            <a:off x="2967037" y="2480781"/>
            <a:ext cx="6257925" cy="2215991"/>
          </a:xfrm>
        </p:spPr>
        <p:txBody>
          <a:bodyPr/>
          <a:lstStyle/>
          <a:p>
            <a:r>
              <a:rPr lang="en-US" sz="2400" dirty="0"/>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lang="en-IN"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7021" y="1405627"/>
            <a:ext cx="5203825"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0070C0"/>
                </a:solidFill>
              </a:rPr>
              <a:t>Generative Adversarial Network (GAN)</a:t>
            </a:r>
            <a:endParaRPr dirty="0">
              <a:solidFill>
                <a:srgbClr val="0070C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xmlns="" id="{63A6DF7B-8016-9A3A-E74F-ECCC1F498091}"/>
              </a:ext>
            </a:extLst>
          </p:cNvPr>
          <p:cNvSpPr txBox="1"/>
          <p:nvPr/>
        </p:nvSpPr>
        <p:spPr>
          <a:xfrm>
            <a:off x="533400" y="2010886"/>
            <a:ext cx="7235328" cy="2308324"/>
          </a:xfrm>
          <a:prstGeom prst="rect">
            <a:avLst/>
          </a:prstGeom>
          <a:noFill/>
        </p:spPr>
        <p:txBody>
          <a:bodyPr wrap="square">
            <a:spAutoFit/>
          </a:bodyPr>
          <a:lstStyle/>
          <a:p>
            <a:pPr marL="12700">
              <a:lnSpc>
                <a:spcPct val="100000"/>
              </a:lnSpc>
              <a:spcBef>
                <a:spcPts val="100"/>
              </a:spcBef>
            </a:pPr>
            <a:r>
              <a:rPr lang="en-US" dirty="0"/>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637</Words>
  <Application>Microsoft Office PowerPoint</Application>
  <PresentationFormat>Custom</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quetzal vneee</dc:creator>
  <cp:lastModifiedBy>admin</cp:lastModifiedBy>
  <cp:revision>5</cp:revision>
  <dcterms:created xsi:type="dcterms:W3CDTF">2024-04-04T13:13:49Z</dcterms:created>
  <dcterms:modified xsi:type="dcterms:W3CDTF">2024-04-05T13:31:26Z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