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kern="0"/>
    </a:defPPr>
  </p:defaultTextStyle>
  <p:extLst>
    <p:ext uri="{521415D9-36F7-43E2-AB2F-B90AF26B5E84}">
      <p14:sectionLst xmlns:p14="http://schemas.microsoft.com/office/powerpoint/2010/main">
        <p14:section name="Default Section" id="{AD954F07-1C19-47F5-B860-3994FB1D1E7C}">
          <p14:sldIdLst>
            <p14:sldId id="256"/>
            <p14:sldId id="257"/>
            <p14:sldId id="258"/>
            <p14:sldId id="259"/>
            <p14:sldId id="260"/>
            <p14:sldId id="261"/>
            <p14:sldId id="262"/>
            <p14:sldId id="263"/>
            <p14:sldId id="264"/>
            <p14:sldId id="265"/>
            <p14:sldId id="266"/>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15000" y="2405121"/>
            <a:ext cx="6781800" cy="447558"/>
          </a:xfrm>
          <a:prstGeom prst="rect">
            <a:avLst/>
          </a:prstGeom>
        </p:spPr>
        <p:txBody>
          <a:bodyPr vert="horz" wrap="square" lIns="0" tIns="16510" rIns="0" bIns="0" rtlCol="0">
            <a:spAutoFit/>
          </a:bodyPr>
          <a:lstStyle/>
          <a:p>
            <a:pPr marL="12700">
              <a:lnSpc>
                <a:spcPct val="100000"/>
              </a:lnSpc>
              <a:spcBef>
                <a:spcPts val="130"/>
              </a:spcBef>
            </a:pPr>
            <a:r>
              <a:rPr lang="en-US" sz="2800" dirty="0">
                <a:latin typeface="Times New Roman" panose="02020603050405020304" pitchFamily="18" charset="0"/>
                <a:cs typeface="Times New Roman" panose="02020603050405020304" pitchFamily="18" charset="0"/>
              </a:rPr>
              <a:t>SHWETHA B</a:t>
            </a:r>
          </a:p>
        </p:txBody>
      </p:sp>
      <p:sp>
        <p:nvSpPr>
          <p:cNvPr id="8" name="object 8"/>
          <p:cNvSpPr txBox="1"/>
          <p:nvPr/>
        </p:nvSpPr>
        <p:spPr>
          <a:xfrm>
            <a:off x="6096000" y="3046844"/>
            <a:ext cx="4752976" cy="382156"/>
          </a:xfrm>
          <a:prstGeom prst="rect">
            <a:avLst/>
          </a:prstGeom>
        </p:spPr>
        <p:txBody>
          <a:bodyPr vert="horz" wrap="square" lIns="0" tIns="12700" rIns="0" bIns="0" rtlCol="0">
            <a:spAutoFit/>
          </a:bodyPr>
          <a:lstStyle/>
          <a:p>
            <a:pPr marL="12700">
              <a:lnSpc>
                <a:spcPct val="100000"/>
              </a:lnSpc>
              <a:spcBef>
                <a:spcPts val="100"/>
              </a:spcBef>
            </a:pPr>
            <a:r>
              <a:rPr lang="en-IN" sz="2400" b="1" dirty="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a:extLst>
              <a:ext uri="{FF2B5EF4-FFF2-40B4-BE49-F238E27FC236}">
                <a16:creationId xmlns:a16="http://schemas.microsoft.com/office/drawing/2014/main" id="{B22A9C0A-9CC5-8477-C578-BEC5A7892B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1581145"/>
            <a:ext cx="4853484" cy="37814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pic>
        <p:nvPicPr>
          <p:cNvPr id="11" name="Picture 10">
            <a:extLst>
              <a:ext uri="{FF2B5EF4-FFF2-40B4-BE49-F238E27FC236}">
                <a16:creationId xmlns:a16="http://schemas.microsoft.com/office/drawing/2014/main" id="{E617C619-B653-D197-0DBD-04C63FC566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00" y="1485559"/>
            <a:ext cx="6858000" cy="4301081"/>
          </a:xfrm>
          <a:prstGeom prst="rect">
            <a:avLst/>
          </a:prstGeom>
        </p:spPr>
      </p:pic>
    </p:spTree>
    <p:extLst>
      <p:ext uri="{BB962C8B-B14F-4D97-AF65-F5344CB8AC3E}">
        <p14:creationId xmlns:p14="http://schemas.microsoft.com/office/powerpoint/2010/main" val="1597658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solidFill>
                <a:srgbClr val="00B0F0"/>
              </a:soli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prstGeom prst="rect">
            <a:avLst/>
          </a:prstGeom>
        </p:spPr>
        <p:txBody>
          <a:bodyPr vert="horz" wrap="square" lIns="0" tIns="460692" rIns="0" bIns="0" rtlCol="0">
            <a:spAutoFit/>
          </a:bodyPr>
          <a:lstStyle/>
          <a:p>
            <a:pPr marL="12700">
              <a:lnSpc>
                <a:spcPct val="100000"/>
              </a:lnSpc>
              <a:spcBef>
                <a:spcPts val="130"/>
              </a:spcBef>
            </a:pPr>
            <a:r>
              <a:rPr lang="en-US" sz="3600" dirty="0">
                <a:latin typeface="Times New Roman" panose="02020603050405020304" pitchFamily="18" charset="0"/>
                <a:cs typeface="Times New Roman" panose="02020603050405020304" pitchFamily="18" charset="0"/>
              </a:rPr>
              <a:t>PROJECT TITLE</a:t>
            </a:r>
          </a:p>
        </p:txBody>
      </p:sp>
      <p:sp>
        <p:nvSpPr>
          <p:cNvPr id="21" name="Subtitle 20">
            <a:extLst>
              <a:ext uri="{FF2B5EF4-FFF2-40B4-BE49-F238E27FC236}">
                <a16:creationId xmlns:a16="http://schemas.microsoft.com/office/drawing/2014/main" id="{DC22081F-5BE5-F40C-4F33-E4DC37806EFF}"/>
              </a:ext>
            </a:extLst>
          </p:cNvPr>
          <p:cNvSpPr>
            <a:spLocks noGrp="1"/>
          </p:cNvSpPr>
          <p:nvPr>
            <p:ph type="subTitle" idx="4"/>
          </p:nvPr>
        </p:nvSpPr>
        <p:spPr>
          <a:xfrm>
            <a:off x="801392" y="2219290"/>
            <a:ext cx="10134600" cy="369332"/>
          </a:xfrm>
        </p:spPr>
        <p:txBody>
          <a:bodyPr/>
          <a:lstStyle/>
          <a:p>
            <a:r>
              <a:rPr lang="en-US" sz="2400" dirty="0">
                <a:solidFill>
                  <a:srgbClr val="0070C0"/>
                </a:solidFill>
                <a:latin typeface="Times New Roman" panose="02020603050405020304" pitchFamily="18" charset="0"/>
                <a:cs typeface="Times New Roman" panose="02020603050405020304" pitchFamily="18" charset="0"/>
              </a:rPr>
              <a:t>IMAGE GENERATION  USING GENERATIVE ADVERSARIAL NETWORK</a:t>
            </a:r>
            <a:endParaRPr lang="en-IN" sz="2400" dirty="0">
              <a:solidFill>
                <a:srgbClr val="0070C0"/>
              </a:solidFill>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Subtitle 20">
            <a:extLst>
              <a:ext uri="{FF2B5EF4-FFF2-40B4-BE49-F238E27FC236}">
                <a16:creationId xmlns:a16="http://schemas.microsoft.com/office/drawing/2014/main" id="{6063799D-932E-8F35-6E44-638471A5C940}"/>
              </a:ext>
            </a:extLst>
          </p:cNvPr>
          <p:cNvSpPr txBox="1">
            <a:spLocks/>
          </p:cNvSpPr>
          <p:nvPr/>
        </p:nvSpPr>
        <p:spPr>
          <a:xfrm>
            <a:off x="1139232" y="2765465"/>
            <a:ext cx="9913536" cy="307777"/>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000" dirty="0">
                <a:solidFill>
                  <a:srgbClr val="0070C0"/>
                </a:solidFill>
                <a:latin typeface="Times New Roman" panose="02020603050405020304" pitchFamily="18" charset="0"/>
                <a:cs typeface="Times New Roman" panose="02020603050405020304" pitchFamily="18" charset="0"/>
              </a:rPr>
              <a:t>DEPARTMENT </a:t>
            </a:r>
            <a:r>
              <a:rPr lang="en-US" sz="2000">
                <a:solidFill>
                  <a:srgbClr val="0070C0"/>
                </a:solidFill>
                <a:latin typeface="Times New Roman" panose="02020603050405020304" pitchFamily="18" charset="0"/>
                <a:cs typeface="Times New Roman" panose="02020603050405020304" pitchFamily="18" charset="0"/>
              </a:rPr>
              <a:t>OF COMPUTER </a:t>
            </a:r>
            <a:r>
              <a:rPr lang="en-US" sz="2000" dirty="0">
                <a:solidFill>
                  <a:srgbClr val="0070C0"/>
                </a:solidFill>
                <a:latin typeface="Times New Roman" panose="02020603050405020304" pitchFamily="18" charset="0"/>
                <a:cs typeface="Times New Roman" panose="02020603050405020304" pitchFamily="18" charset="0"/>
              </a:rPr>
              <a:t>SCIENCE AND ENGINEERING</a:t>
            </a:r>
            <a:endParaRPr lang="en-IN" sz="2000" dirty="0">
              <a:solidFill>
                <a:srgbClr val="0070C0"/>
              </a:solidFill>
            </a:endParaRPr>
          </a:p>
        </p:txBody>
      </p:sp>
      <p:sp>
        <p:nvSpPr>
          <p:cNvPr id="24" name="Subtitle 20">
            <a:extLst>
              <a:ext uri="{FF2B5EF4-FFF2-40B4-BE49-F238E27FC236}">
                <a16:creationId xmlns:a16="http://schemas.microsoft.com/office/drawing/2014/main" id="{A33DAF77-BF97-E7B3-FA8F-D37216D61CAB}"/>
              </a:ext>
            </a:extLst>
          </p:cNvPr>
          <p:cNvSpPr txBox="1">
            <a:spLocks/>
          </p:cNvSpPr>
          <p:nvPr/>
        </p:nvSpPr>
        <p:spPr>
          <a:xfrm>
            <a:off x="381274" y="5110862"/>
            <a:ext cx="5204186" cy="615553"/>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000" dirty="0">
                <a:solidFill>
                  <a:srgbClr val="0070C0"/>
                </a:solidFill>
                <a:latin typeface="Times New Roman" panose="02020603050405020304" pitchFamily="18" charset="0"/>
                <a:cs typeface="Times New Roman" panose="02020603050405020304" pitchFamily="18" charset="0"/>
              </a:rPr>
              <a:t>PRESENTED BY : B SHWETHA</a:t>
            </a:r>
          </a:p>
          <a:p>
            <a:r>
              <a:rPr lang="en-US" sz="2000" dirty="0">
                <a:solidFill>
                  <a:srgbClr val="0070C0"/>
                </a:solidFill>
                <a:latin typeface="Times New Roman" panose="02020603050405020304" pitchFamily="18" charset="0"/>
                <a:cs typeface="Times New Roman" panose="02020603050405020304" pitchFamily="18" charset="0"/>
              </a:rPr>
              <a:t>REGISTER NUMBER : 813821104093</a:t>
            </a:r>
            <a:endParaRPr lang="en-IN" sz="2000" dirty="0">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607" y="-5755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5181600"/>
            <a:ext cx="2695575" cy="1647822"/>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ctrTitle"/>
          </p:nvPr>
        </p:nvSpPr>
        <p:spPr>
          <a:xfrm>
            <a:off x="667067" y="28579"/>
            <a:ext cx="3304540" cy="758190"/>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3" name="Subtitle 22">
            <a:extLst>
              <a:ext uri="{FF2B5EF4-FFF2-40B4-BE49-F238E27FC236}">
                <a16:creationId xmlns:a16="http://schemas.microsoft.com/office/drawing/2014/main" id="{121A69D1-CD5C-4518-8E67-FA51E8356978}"/>
              </a:ext>
            </a:extLst>
          </p:cNvPr>
          <p:cNvSpPr>
            <a:spLocks noGrp="1"/>
          </p:cNvSpPr>
          <p:nvPr>
            <p:ph type="subTitle" idx="4"/>
          </p:nvPr>
        </p:nvSpPr>
        <p:spPr>
          <a:xfrm>
            <a:off x="1752600" y="900712"/>
            <a:ext cx="10618847" cy="5816977"/>
          </a:xfrm>
        </p:spPr>
        <p:txBody>
          <a:bodyPr/>
          <a:lstStyle/>
          <a:p>
            <a:pPr algn="l">
              <a:buFont typeface="+mj-lt"/>
              <a:buAutoNum type="arabicPeriod"/>
            </a:pPr>
            <a:r>
              <a:rPr lang="en-US" b="1" i="0" dirty="0">
                <a:solidFill>
                  <a:srgbClr val="0D0D0D"/>
                </a:solidFill>
                <a:effectLst/>
                <a:latin typeface="Söhne"/>
              </a:rPr>
              <a:t>Introduction to GANs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Overview and components of Generative Adversarial Networks (GANs).</a:t>
            </a:r>
          </a:p>
          <a:p>
            <a:pPr algn="l">
              <a:buFont typeface="+mj-lt"/>
              <a:buAutoNum type="arabicPeriod"/>
            </a:pPr>
            <a:r>
              <a:rPr lang="en-US" b="1" i="0" dirty="0">
                <a:solidFill>
                  <a:srgbClr val="0D0D0D"/>
                </a:solidFill>
                <a:effectLst/>
                <a:latin typeface="Söhne"/>
              </a:rPr>
              <a:t>Understanding Image Generation with GANs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Intuition behind GAN-based image generation and its applications.</a:t>
            </a:r>
          </a:p>
          <a:p>
            <a:pPr algn="l">
              <a:buFont typeface="+mj-lt"/>
              <a:buAutoNum type="arabicPeriod"/>
            </a:pPr>
            <a:r>
              <a:rPr lang="en-US" b="1" i="0" dirty="0">
                <a:solidFill>
                  <a:srgbClr val="0D0D0D"/>
                </a:solidFill>
                <a:effectLst/>
                <a:latin typeface="Söhne"/>
              </a:rPr>
              <a:t>Review of Relevant Research</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Survey recent advancements in GAN-based image generation techniques.</a:t>
            </a:r>
          </a:p>
          <a:p>
            <a:pPr algn="l">
              <a:buFont typeface="+mj-lt"/>
              <a:buAutoNum type="arabicPeriod"/>
            </a:pPr>
            <a:r>
              <a:rPr lang="en-US" b="1" i="0" dirty="0">
                <a:solidFill>
                  <a:srgbClr val="0D0D0D"/>
                </a:solidFill>
                <a:effectLst/>
                <a:latin typeface="Söhne"/>
              </a:rPr>
              <a:t>Preparation of Datasets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Selection and preprocessing of datasets for training.</a:t>
            </a:r>
          </a:p>
          <a:p>
            <a:pPr algn="l">
              <a:buFont typeface="+mj-lt"/>
              <a:buAutoNum type="arabicPeriod"/>
            </a:pPr>
            <a:r>
              <a:rPr lang="en-US" b="1" i="0" dirty="0">
                <a:solidFill>
                  <a:srgbClr val="0D0D0D"/>
                </a:solidFill>
                <a:effectLst/>
                <a:latin typeface="Söhne"/>
              </a:rPr>
              <a:t>Implementation of GAN Architecture</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Choosing a GAN architecture and setting up generator and discriminator networks.</a:t>
            </a:r>
          </a:p>
          <a:p>
            <a:pPr algn="l">
              <a:buFont typeface="+mj-lt"/>
              <a:buAutoNum type="arabicPeriod"/>
            </a:pPr>
            <a:r>
              <a:rPr lang="en-US" b="1" i="0" dirty="0">
                <a:solidFill>
                  <a:srgbClr val="0D0D0D"/>
                </a:solidFill>
                <a:effectLst/>
                <a:latin typeface="Söhne"/>
              </a:rPr>
              <a:t>Training the GAN</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Configuring training parameters and monitoring progress.</a:t>
            </a:r>
          </a:p>
          <a:p>
            <a:pPr algn="l">
              <a:buFont typeface="+mj-lt"/>
              <a:buAutoNum type="arabicPeriod"/>
            </a:pPr>
            <a:r>
              <a:rPr lang="en-US" b="1" i="0" dirty="0">
                <a:solidFill>
                  <a:srgbClr val="0D0D0D"/>
                </a:solidFill>
                <a:effectLst/>
                <a:latin typeface="Söhne"/>
              </a:rPr>
              <a:t>Evaluation and Fine-Tuning</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Qualitative and quantitative evaluation of generated images.</a:t>
            </a:r>
          </a:p>
          <a:p>
            <a:pPr algn="l">
              <a:buFont typeface="+mj-lt"/>
              <a:buAutoNum type="arabicPeriod"/>
            </a:pPr>
            <a:r>
              <a:rPr lang="en-US" b="1" i="0" dirty="0">
                <a:solidFill>
                  <a:srgbClr val="0D0D0D"/>
                </a:solidFill>
                <a:effectLst/>
                <a:latin typeface="Söhne"/>
              </a:rPr>
              <a:t>Advanced Techniques and Considerations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Exploring advanced techniques and addressing ethical implications.</a:t>
            </a:r>
          </a:p>
          <a:p>
            <a:pPr algn="l">
              <a:buFont typeface="+mj-lt"/>
              <a:buAutoNum type="arabicPeriod"/>
            </a:pPr>
            <a:r>
              <a:rPr lang="en-US" b="1" i="0" dirty="0">
                <a:solidFill>
                  <a:srgbClr val="0D0D0D"/>
                </a:solidFill>
                <a:effectLst/>
                <a:latin typeface="Söhne"/>
              </a:rPr>
              <a:t>Application and Deployment</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Integrating the model into applications and considering deployment strategies.</a:t>
            </a:r>
          </a:p>
          <a:p>
            <a:pPr algn="l">
              <a:buFont typeface="+mj-lt"/>
              <a:buAutoNum type="arabicPeriod"/>
            </a:pPr>
            <a:r>
              <a:rPr lang="en-US" b="1" i="0" dirty="0">
                <a:solidFill>
                  <a:srgbClr val="0D0D0D"/>
                </a:solidFill>
                <a:effectLst/>
                <a:latin typeface="Söhne"/>
              </a:rPr>
              <a:t>Conclusion and Future Directions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Summarizing findings and outlining future research directions.</a:t>
            </a:r>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sp>
        <p:nvSpPr>
          <p:cNvPr id="9" name="Text Placeholder 8">
            <a:extLst>
              <a:ext uri="{FF2B5EF4-FFF2-40B4-BE49-F238E27FC236}">
                <a16:creationId xmlns:a16="http://schemas.microsoft.com/office/drawing/2014/main" id="{9A87065B-1749-4FA5-4CD4-517BD98F5E22}"/>
              </a:ext>
            </a:extLst>
          </p:cNvPr>
          <p:cNvSpPr>
            <a:spLocks noGrp="1"/>
          </p:cNvSpPr>
          <p:nvPr>
            <p:ph type="body" idx="1"/>
          </p:nvPr>
        </p:nvSpPr>
        <p:spPr>
          <a:xfrm>
            <a:off x="457201" y="1937089"/>
            <a:ext cx="6553199" cy="3625511"/>
          </a:xfrm>
        </p:spPr>
        <p:txBody>
          <a:bodyPr/>
          <a:lstStyle/>
          <a:p>
            <a:r>
              <a:rPr lang="en-US" sz="2800" dirty="0"/>
              <a:t>Develop a GAN-based solution to generate realistic images similar to those found in the CIFAR-10 dataset. The goal is to train a model capable of generating high-quality images that closely resemble the characteristics of the CIFAR-10 dataset, such as various objects and scenes with realistic textures and colors.</a:t>
            </a:r>
            <a:endParaRPr lang="en-IN" sz="2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739775" y="291147"/>
            <a:ext cx="5956300"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sp>
        <p:nvSpPr>
          <p:cNvPr id="16" name="Subtitle 15">
            <a:extLst>
              <a:ext uri="{FF2B5EF4-FFF2-40B4-BE49-F238E27FC236}">
                <a16:creationId xmlns:a16="http://schemas.microsoft.com/office/drawing/2014/main" id="{823ACE8E-DFE7-91CA-6A28-7B8B43832C2B}"/>
              </a:ext>
            </a:extLst>
          </p:cNvPr>
          <p:cNvSpPr>
            <a:spLocks noGrp="1"/>
          </p:cNvSpPr>
          <p:nvPr>
            <p:ph type="subTitle" idx="4"/>
          </p:nvPr>
        </p:nvSpPr>
        <p:spPr>
          <a:xfrm>
            <a:off x="739775" y="1388937"/>
            <a:ext cx="8175625" cy="4370427"/>
          </a:xfrm>
        </p:spPr>
        <p:txBody>
          <a:bodyPr/>
          <a:lstStyle/>
          <a:p>
            <a:pPr marL="342900" indent="-342900">
              <a:buFont typeface="Arial" panose="020B0604020202020204" pitchFamily="34" charset="0"/>
              <a:buChar char="•"/>
            </a:pPr>
            <a:r>
              <a:rPr lang="en-US" sz="2000" dirty="0"/>
              <a:t>This project implements a Generative Adversarial Network (GAN) to generate realistic images resembling those in the CIFAR-10 dataset. </a:t>
            </a:r>
          </a:p>
          <a:p>
            <a:endParaRPr lang="en-US" sz="2000" dirty="0"/>
          </a:p>
          <a:p>
            <a:pPr marL="342900" indent="-342900">
              <a:buFont typeface="Arial" panose="020B0604020202020204" pitchFamily="34" charset="0"/>
              <a:buChar char="•"/>
            </a:pPr>
            <a:r>
              <a:rPr lang="en-US" sz="2000" dirty="0"/>
              <a:t>It consists of a discriminator network to distinguish real from fake images and a generator network to produce synthetic images. </a:t>
            </a:r>
          </a:p>
          <a:p>
            <a:endParaRPr lang="en-US" sz="2000" dirty="0"/>
          </a:p>
          <a:p>
            <a:pPr marL="342900" indent="-342900">
              <a:buFont typeface="Arial" panose="020B0604020202020204" pitchFamily="34" charset="0"/>
              <a:buChar char="•"/>
            </a:pPr>
            <a:r>
              <a:rPr lang="en-US" sz="2000" dirty="0"/>
              <a:t>Through adversarial training, the generator learns to create images that fool the discriminator, resulting in high-quality outputs. </a:t>
            </a:r>
          </a:p>
          <a:p>
            <a:endParaRPr lang="en-US" sz="2000" dirty="0"/>
          </a:p>
          <a:p>
            <a:pPr marL="342900" indent="-342900">
              <a:buFont typeface="Arial" panose="020B0604020202020204" pitchFamily="34" charset="0"/>
              <a:buChar char="•"/>
            </a:pPr>
            <a:r>
              <a:rPr lang="en-US" sz="2000" dirty="0"/>
              <a:t>The training process iteratively refines both networks, aiming to produce diverse and visually appealing images. </a:t>
            </a:r>
          </a:p>
          <a:p>
            <a:endParaRPr lang="en-US" sz="2000" dirty="0"/>
          </a:p>
          <a:p>
            <a:pPr marL="342900" indent="-342900">
              <a:buFont typeface="Arial" panose="020B0604020202020204" pitchFamily="34" charset="0"/>
              <a:buChar char="•"/>
            </a:pPr>
            <a:r>
              <a:rPr lang="en-US" sz="2000" dirty="0"/>
              <a:t>Ultimately, the project aims to demonstrate the effectiveness of GANs in generating lifelike images for various applicat</a:t>
            </a:r>
            <a:r>
              <a:rPr lang="en-US" sz="2400" dirty="0"/>
              <a:t>ions.</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Rectangle 2">
            <a:extLst>
              <a:ext uri="{FF2B5EF4-FFF2-40B4-BE49-F238E27FC236}">
                <a16:creationId xmlns:a16="http://schemas.microsoft.com/office/drawing/2014/main" id="{72DFEEF7-C081-D6F3-04B1-A9FAF3954E31}"/>
              </a:ext>
            </a:extLst>
          </p:cNvPr>
          <p:cNvSpPr>
            <a:spLocks noChangeArrowheads="1"/>
          </p:cNvSpPr>
          <p:nvPr/>
        </p:nvSpPr>
        <p:spPr bwMode="auto">
          <a:xfrm>
            <a:off x="0" y="0"/>
            <a:ext cx="4191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9BE0114D-126D-58F6-9287-9BFB202CF5AB}"/>
              </a:ext>
            </a:extLst>
          </p:cNvPr>
          <p:cNvSpPr>
            <a:spLocks noChangeArrowheads="1"/>
          </p:cNvSpPr>
          <p:nvPr/>
        </p:nvSpPr>
        <p:spPr bwMode="auto">
          <a:xfrm>
            <a:off x="152400" y="152400"/>
            <a:ext cx="4191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739774" y="291147"/>
            <a:ext cx="5584825" cy="1020407"/>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7" name="Subtitle 6">
            <a:extLst>
              <a:ext uri="{FF2B5EF4-FFF2-40B4-BE49-F238E27FC236}">
                <a16:creationId xmlns:a16="http://schemas.microsoft.com/office/drawing/2014/main" id="{4CFB98AD-7908-CE93-0874-49BE324EF7B1}"/>
              </a:ext>
            </a:extLst>
          </p:cNvPr>
          <p:cNvSpPr>
            <a:spLocks noGrp="1"/>
          </p:cNvSpPr>
          <p:nvPr>
            <p:ph type="subTitle" idx="4"/>
          </p:nvPr>
        </p:nvSpPr>
        <p:spPr>
          <a:xfrm>
            <a:off x="723900" y="1572458"/>
            <a:ext cx="9086850" cy="4001095"/>
          </a:xfrm>
        </p:spPr>
        <p:txBody>
          <a:bodyPr/>
          <a:lstStyle/>
          <a:p>
            <a:pPr algn="l">
              <a:buFont typeface="+mj-lt"/>
              <a:buAutoNum type="arabicPeriod"/>
            </a:pPr>
            <a:r>
              <a:rPr lang="en-US" sz="2000" b="1" dirty="0">
                <a:solidFill>
                  <a:srgbClr val="00B0F0"/>
                </a:solidFill>
              </a:rPr>
              <a:t>Artificial Intelligence Researchers</a:t>
            </a:r>
            <a:r>
              <a:rPr lang="en-US" sz="2000" dirty="0">
                <a:solidFill>
                  <a:srgbClr val="00B0F0"/>
                </a:solidFill>
              </a:rPr>
              <a:t>: </a:t>
            </a:r>
            <a:r>
              <a:rPr lang="en-US" sz="2000" dirty="0"/>
              <a:t>Researchers in the field of artificial intelligence, specifically in computer vision and generative modeling, could utilize this model for further experimentation, benchmarking, and advancements in GAN technology.</a:t>
            </a:r>
          </a:p>
          <a:p>
            <a:pPr algn="l">
              <a:buFont typeface="+mj-lt"/>
              <a:buAutoNum type="arabicPeriod"/>
            </a:pPr>
            <a:r>
              <a:rPr lang="en-US" sz="2000" b="1" dirty="0">
                <a:solidFill>
                  <a:srgbClr val="00B0F0"/>
                </a:solidFill>
              </a:rPr>
              <a:t>Data Scientists</a:t>
            </a:r>
            <a:r>
              <a:rPr lang="en-US" sz="2000" dirty="0">
                <a:solidFill>
                  <a:srgbClr val="00B0F0"/>
                </a:solidFill>
              </a:rPr>
              <a:t>: </a:t>
            </a:r>
            <a:r>
              <a:rPr lang="en-US" sz="2000" dirty="0"/>
              <a:t>Data scientists interested in image generation, data augmentation, or synthetic data generation tasks could leverage this model to generate realistic images for training machine learning models in various domains.</a:t>
            </a:r>
          </a:p>
          <a:p>
            <a:pPr algn="l">
              <a:buFont typeface="+mj-lt"/>
              <a:buAutoNum type="arabicPeriod"/>
            </a:pPr>
            <a:r>
              <a:rPr lang="en-US" sz="2000" b="1" dirty="0">
                <a:solidFill>
                  <a:srgbClr val="00B0F0"/>
                </a:solidFill>
              </a:rPr>
              <a:t>Content Creators: </a:t>
            </a:r>
            <a:r>
              <a:rPr lang="en-US" sz="2000" dirty="0"/>
              <a:t>Artists, designers, and creators looking for high-quality synthetic images for creative projects, digital art, or visual content creation could benefit from using this model to generate diverse and visually appealing images.</a:t>
            </a:r>
          </a:p>
          <a:p>
            <a:pPr algn="l">
              <a:buFont typeface="+mj-lt"/>
              <a:buAutoNum type="arabicPeriod"/>
            </a:pPr>
            <a:r>
              <a:rPr lang="en-US" sz="2000" b="1" dirty="0">
                <a:solidFill>
                  <a:srgbClr val="00B0F0"/>
                </a:solidFill>
              </a:rPr>
              <a:t>Developers: </a:t>
            </a:r>
            <a:r>
              <a:rPr lang="en-US" sz="2000" dirty="0"/>
              <a:t>Software developers interested in integrating image generation capabilities into applications, such as virtual environments, gaming, or graphic design tools, could incorporate this model to provide users with realistic image synthesis functionality.</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ctrTitle"/>
          </p:nvPr>
        </p:nvSpPr>
        <p:spPr>
          <a:xfrm>
            <a:off x="739774" y="291147"/>
            <a:ext cx="10004425" cy="1044517"/>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sp>
        <p:nvSpPr>
          <p:cNvPr id="8" name="Subtitle 7">
            <a:extLst>
              <a:ext uri="{FF2B5EF4-FFF2-40B4-BE49-F238E27FC236}">
                <a16:creationId xmlns:a16="http://schemas.microsoft.com/office/drawing/2014/main" id="{3C4E2BA7-17E9-E316-B74B-4C55EF6324D8}"/>
              </a:ext>
            </a:extLst>
          </p:cNvPr>
          <p:cNvSpPr>
            <a:spLocks noGrp="1"/>
          </p:cNvSpPr>
          <p:nvPr>
            <p:ph type="subTitle" idx="4"/>
          </p:nvPr>
        </p:nvSpPr>
        <p:spPr>
          <a:xfrm>
            <a:off x="3124200" y="2241124"/>
            <a:ext cx="5791200" cy="1846659"/>
          </a:xfrm>
        </p:spPr>
        <p:txBody>
          <a:bodyPr/>
          <a:lstStyle/>
          <a:p>
            <a:pPr marL="285750" indent="-285750" algn="l">
              <a:buFont typeface="Wingdings" panose="05000000000000000000" pitchFamily="2" charset="2"/>
              <a:buChar char="v"/>
            </a:pPr>
            <a:r>
              <a:rPr lang="en-US" sz="2400" dirty="0"/>
              <a:t>Realistic Image Generation</a:t>
            </a:r>
          </a:p>
          <a:p>
            <a:pPr marL="285750" indent="-285750" algn="l">
              <a:buFont typeface="Wingdings" panose="05000000000000000000" pitchFamily="2" charset="2"/>
              <a:buChar char="v"/>
            </a:pPr>
            <a:r>
              <a:rPr lang="en-US" sz="2400" dirty="0"/>
              <a:t>Cost-Effective Data Augmentation</a:t>
            </a:r>
          </a:p>
          <a:p>
            <a:pPr marL="285750" indent="-285750" algn="l">
              <a:buFont typeface="Wingdings" panose="05000000000000000000" pitchFamily="2" charset="2"/>
              <a:buChar char="v"/>
            </a:pPr>
            <a:r>
              <a:rPr lang="en-US" sz="2400" dirty="0"/>
              <a:t>Creative Exploration</a:t>
            </a:r>
          </a:p>
          <a:p>
            <a:pPr marL="285750" indent="-285750" algn="l">
              <a:buFont typeface="Wingdings" panose="05000000000000000000" pitchFamily="2" charset="2"/>
              <a:buChar char="v"/>
            </a:pPr>
            <a:r>
              <a:rPr lang="en-US" sz="2400" dirty="0"/>
              <a:t>Streamlined Development</a:t>
            </a:r>
          </a:p>
          <a:p>
            <a:pPr marL="285750" indent="-285750" algn="l">
              <a:buFont typeface="Wingdings" panose="05000000000000000000" pitchFamily="2" charset="2"/>
              <a:buChar char="v"/>
            </a:pPr>
            <a:r>
              <a:rPr lang="en-US" sz="2400" dirty="0"/>
              <a:t>Research Advancement</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ctrTitle"/>
          </p:nvPr>
        </p:nvSpPr>
        <p:spPr>
          <a:xfrm>
            <a:off x="739775" y="291147"/>
            <a:ext cx="8794750"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9" name="Subtitle 8">
            <a:extLst>
              <a:ext uri="{FF2B5EF4-FFF2-40B4-BE49-F238E27FC236}">
                <a16:creationId xmlns:a16="http://schemas.microsoft.com/office/drawing/2014/main" id="{27F425BA-36EB-67A2-5098-B4A6BAF14A71}"/>
              </a:ext>
            </a:extLst>
          </p:cNvPr>
          <p:cNvSpPr>
            <a:spLocks noGrp="1"/>
          </p:cNvSpPr>
          <p:nvPr>
            <p:ph type="subTitle" idx="4"/>
          </p:nvPr>
        </p:nvSpPr>
        <p:spPr>
          <a:xfrm>
            <a:off x="2967037" y="2480781"/>
            <a:ext cx="6257925" cy="2215991"/>
          </a:xfrm>
        </p:spPr>
        <p:txBody>
          <a:bodyPr/>
          <a:lstStyle/>
          <a:p>
            <a:r>
              <a:rPr lang="en-US" sz="2400" dirty="0"/>
              <a:t>The "wow" factor lies in the model's capacity to autonomously generate highly realistic images akin to those in the CIFAR-10 dataset, offering cost-effective data augmentation, fostering creative exploration, streamlining development workflows, and propelling advancements in research.</a:t>
            </a:r>
            <a:endParaRPr lang="en-IN" sz="24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7021" y="1405627"/>
            <a:ext cx="5203825" cy="289823"/>
          </a:xfrm>
          <a:prstGeom prst="rect">
            <a:avLst/>
          </a:prstGeom>
        </p:spPr>
        <p:txBody>
          <a:bodyPr vert="horz" wrap="square" lIns="0" tIns="12700" rIns="0" bIns="0" rtlCol="0">
            <a:spAutoFit/>
          </a:bodyPr>
          <a:lstStyle/>
          <a:p>
            <a:pPr marL="12700">
              <a:lnSpc>
                <a:spcPct val="100000"/>
              </a:lnSpc>
              <a:spcBef>
                <a:spcPts val="100"/>
              </a:spcBef>
            </a:pPr>
            <a:r>
              <a:rPr lang="en-IN" dirty="0">
                <a:solidFill>
                  <a:srgbClr val="0070C0"/>
                </a:solidFill>
              </a:rPr>
              <a:t>Generative Adversarial Network (GAN)</a:t>
            </a:r>
            <a:endParaRPr dirty="0">
              <a:solidFill>
                <a:srgbClr val="0070C0"/>
              </a:solidFill>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6" name="TextBox 5">
            <a:extLst>
              <a:ext uri="{FF2B5EF4-FFF2-40B4-BE49-F238E27FC236}">
                <a16:creationId xmlns:a16="http://schemas.microsoft.com/office/drawing/2014/main" id="{63A6DF7B-8016-9A3A-E74F-ECCC1F498091}"/>
              </a:ext>
            </a:extLst>
          </p:cNvPr>
          <p:cNvSpPr txBox="1"/>
          <p:nvPr/>
        </p:nvSpPr>
        <p:spPr>
          <a:xfrm>
            <a:off x="533400" y="2010886"/>
            <a:ext cx="7235328" cy="2308324"/>
          </a:xfrm>
          <a:prstGeom prst="rect">
            <a:avLst/>
          </a:prstGeom>
          <a:noFill/>
        </p:spPr>
        <p:txBody>
          <a:bodyPr wrap="square">
            <a:spAutoFit/>
          </a:bodyPr>
          <a:lstStyle/>
          <a:p>
            <a:pPr marL="12700">
              <a:lnSpc>
                <a:spcPct val="100000"/>
              </a:lnSpc>
              <a:spcBef>
                <a:spcPts val="100"/>
              </a:spcBef>
            </a:pPr>
            <a:r>
              <a:rPr lang="en-US" dirty="0"/>
              <a:t>A Generative Adversarial Network (GAN) is a deep learning framework consisting of two neural networks, the generator and discriminator, engaged in an adversarial training process. The generator learns to produce synthetic data resembling real data samples, while the discriminator learns to distinguish between real and fake data. Through adversarial training, GANs generate realistic outputs and have applications in image generation, data synthesis, and other fields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TotalTime>
  <Words>635</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Söhne</vt:lpstr>
      <vt:lpstr>Times New Roman</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quetzal vneee</dc:creator>
  <cp:lastModifiedBy>vinisha arun</cp:lastModifiedBy>
  <cp:revision>4</cp:revision>
  <dcterms:created xsi:type="dcterms:W3CDTF">2024-04-04T13:13:49Z</dcterms:created>
  <dcterms:modified xsi:type="dcterms:W3CDTF">2024-04-05T06:58:09Z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