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Raleway Medium" pitchFamily="2"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496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2974598" y="3491389"/>
            <a:ext cx="8681204" cy="685800"/>
          </a:xfrm>
          <a:prstGeom prst="rect">
            <a:avLst/>
          </a:prstGeom>
          <a:noFill/>
          <a:ln/>
        </p:spPr>
        <p:txBody>
          <a:bodyPr wrap="none" lIns="0" tIns="0" rIns="0" bIns="0" rtlCol="0" anchor="t"/>
          <a:lstStyle/>
          <a:p>
            <a:pPr marL="0" indent="0" algn="ctr">
              <a:lnSpc>
                <a:spcPts val="5400"/>
              </a:lnSpc>
              <a:buNone/>
            </a:pPr>
            <a:r>
              <a:rPr lang="en-US" sz="7200" b="1" dirty="0">
                <a:solidFill>
                  <a:srgbClr val="FFE14D"/>
                </a:solidFill>
                <a:latin typeface="Comfortaa Bold" pitchFamily="34" charset="0"/>
                <a:ea typeface="Comfortaa Bold" pitchFamily="34" charset="-122"/>
                <a:cs typeface="Comfortaa Bold" pitchFamily="34" charset="-120"/>
              </a:rPr>
              <a:t>PHISING DOMAIN DETECTION</a:t>
            </a:r>
            <a:endParaRPr lang="en-US" sz="7200" dirty="0"/>
          </a:p>
        </p:txBody>
      </p:sp>
      <p:sp>
        <p:nvSpPr>
          <p:cNvPr id="3" name="Text 1"/>
          <p:cNvSpPr/>
          <p:nvPr/>
        </p:nvSpPr>
        <p:spPr>
          <a:xfrm>
            <a:off x="864037" y="3834289"/>
            <a:ext cx="12902327" cy="395049"/>
          </a:xfrm>
          <a:prstGeom prst="rect">
            <a:avLst/>
          </a:prstGeom>
          <a:noFill/>
          <a:ln/>
        </p:spPr>
        <p:txBody>
          <a:bodyPr wrap="none" lIns="0" tIns="0" rIns="0" bIns="0" rtlCol="0" anchor="t"/>
          <a:lstStyle/>
          <a:p>
            <a:pPr marL="0" indent="0">
              <a:lnSpc>
                <a:spcPts val="3100"/>
              </a:lnSpc>
              <a:buNone/>
            </a:pPr>
            <a:endParaRPr lang="en-US" sz="1900" dirty="0"/>
          </a:p>
        </p:txBody>
      </p:sp>
      <p:sp>
        <p:nvSpPr>
          <p:cNvPr id="4" name="Text 2"/>
          <p:cNvSpPr/>
          <p:nvPr/>
        </p:nvSpPr>
        <p:spPr>
          <a:xfrm>
            <a:off x="864037" y="4506992"/>
            <a:ext cx="12902327" cy="395049"/>
          </a:xfrm>
          <a:prstGeom prst="rect">
            <a:avLst/>
          </a:prstGeom>
          <a:noFill/>
          <a:ln/>
        </p:spPr>
        <p:txBody>
          <a:bodyPr wrap="none" lIns="0" tIns="0" rIns="0" bIns="0" rtlCol="0" anchor="t"/>
          <a:lstStyle/>
          <a:p>
            <a:pPr marL="0" indent="0" algn="r">
              <a:lnSpc>
                <a:spcPts val="3100"/>
              </a:lnSpc>
              <a:buNone/>
            </a:pPr>
            <a:endParaRPr lang="en-US" sz="1900" dirty="0"/>
          </a:p>
        </p:txBody>
      </p:sp>
      <p:sp>
        <p:nvSpPr>
          <p:cNvPr id="5" name="Text 3"/>
          <p:cNvSpPr/>
          <p:nvPr/>
        </p:nvSpPr>
        <p:spPr>
          <a:xfrm>
            <a:off x="864037" y="5179695"/>
            <a:ext cx="12902327" cy="395049"/>
          </a:xfrm>
          <a:prstGeom prst="rect">
            <a:avLst/>
          </a:prstGeom>
          <a:noFill/>
          <a:ln/>
        </p:spPr>
        <p:txBody>
          <a:bodyPr wrap="none" lIns="0" tIns="0" rIns="0" bIns="0" rtlCol="0" anchor="t"/>
          <a:lstStyle/>
          <a:p>
            <a:pPr marL="0" indent="0" algn="r">
              <a:lnSpc>
                <a:spcPts val="3100"/>
              </a:lnSpc>
              <a:buNone/>
            </a:pP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52729" y="2467094"/>
            <a:ext cx="4868942" cy="3295293"/>
          </a:xfrm>
          <a:prstGeom prst="rect">
            <a:avLst/>
          </a:prstGeom>
        </p:spPr>
      </p:pic>
      <p:sp>
        <p:nvSpPr>
          <p:cNvPr id="4" name="Text 0"/>
          <p:cNvSpPr/>
          <p:nvPr/>
        </p:nvSpPr>
        <p:spPr>
          <a:xfrm>
            <a:off x="864037" y="1163479"/>
            <a:ext cx="7415927" cy="2057400"/>
          </a:xfrm>
          <a:prstGeom prst="rect">
            <a:avLst/>
          </a:prstGeom>
          <a:noFill/>
          <a:ln/>
        </p:spPr>
        <p:txBody>
          <a:bodyPr wrap="square" lIns="0" tIns="0" rIns="0" bIns="0" rtlCol="0" anchor="t"/>
          <a:lstStyle/>
          <a:p>
            <a:pPr marL="0" indent="0">
              <a:lnSpc>
                <a:spcPts val="5400"/>
              </a:lnSpc>
              <a:buNone/>
            </a:pPr>
            <a:r>
              <a:rPr lang="en-US" sz="4300" b="1" dirty="0">
                <a:solidFill>
                  <a:srgbClr val="FFE14D"/>
                </a:solidFill>
                <a:latin typeface="Comfortaa Bold" pitchFamily="34" charset="0"/>
                <a:ea typeface="Comfortaa Bold" pitchFamily="34" charset="-122"/>
                <a:cs typeface="Comfortaa Bold" pitchFamily="34" charset="-120"/>
              </a:rPr>
              <a:t>Combating Phishing: A Machine Learning Approach</a:t>
            </a:r>
            <a:endParaRPr lang="en-US" sz="4300" dirty="0"/>
          </a:p>
        </p:txBody>
      </p:sp>
      <p:sp>
        <p:nvSpPr>
          <p:cNvPr id="5" name="Text 1"/>
          <p:cNvSpPr/>
          <p:nvPr/>
        </p:nvSpPr>
        <p:spPr>
          <a:xfrm>
            <a:off x="864037" y="3591163"/>
            <a:ext cx="7415927" cy="2765346"/>
          </a:xfrm>
          <a:prstGeom prst="rect">
            <a:avLst/>
          </a:prstGeom>
          <a:noFill/>
          <a:ln/>
        </p:spPr>
        <p:txBody>
          <a:bodyPr wrap="square" lIns="0" tIns="0" rIns="0" bIns="0" rtlCol="0" anchor="t"/>
          <a:lstStyle/>
          <a:p>
            <a:pPr marL="0" indent="0">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This presentation explores a machine learning-based solution for detecting phishing domains, utilizing PyCaret's classification module to achieve high accuracy in distinguishing between legitimate and malicious websites. We will delve into the methodology, data preprocessing, model training, and performance evaluation, showcasing the potential of this approach for real-time cybersecurity applications.</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437" y="2256234"/>
            <a:ext cx="7415927" cy="1371600"/>
          </a:xfrm>
          <a:prstGeom prst="rect">
            <a:avLst/>
          </a:prstGeom>
          <a:noFill/>
          <a:ln/>
        </p:spPr>
        <p:txBody>
          <a:bodyPr wrap="square" lIns="0" tIns="0" rIns="0" bIns="0" rtlCol="0" anchor="t"/>
          <a:lstStyle/>
          <a:p>
            <a:pPr marL="0" indent="0">
              <a:lnSpc>
                <a:spcPts val="5400"/>
              </a:lnSpc>
              <a:buNone/>
            </a:pPr>
            <a:r>
              <a:rPr lang="en-US" sz="4300" b="1" dirty="0">
                <a:solidFill>
                  <a:srgbClr val="FFE14D"/>
                </a:solidFill>
                <a:latin typeface="Comfortaa Bold" pitchFamily="34" charset="0"/>
                <a:ea typeface="Comfortaa Bold" pitchFamily="34" charset="-122"/>
                <a:cs typeface="Comfortaa Bold" pitchFamily="34" charset="-120"/>
              </a:rPr>
              <a:t>The Evolving Threat of Phishing</a:t>
            </a:r>
            <a:endParaRPr lang="en-US" sz="4300" dirty="0"/>
          </a:p>
        </p:txBody>
      </p:sp>
      <p:sp>
        <p:nvSpPr>
          <p:cNvPr id="4" name="Text 1"/>
          <p:cNvSpPr/>
          <p:nvPr/>
        </p:nvSpPr>
        <p:spPr>
          <a:xfrm>
            <a:off x="6350437" y="3998119"/>
            <a:ext cx="7415927" cy="1975247"/>
          </a:xfrm>
          <a:prstGeom prst="rect">
            <a:avLst/>
          </a:prstGeom>
          <a:noFill/>
          <a:ln/>
        </p:spPr>
        <p:txBody>
          <a:bodyPr wrap="square" lIns="0" tIns="0" rIns="0" bIns="0" rtlCol="0" anchor="t"/>
          <a:lstStyle/>
          <a:p>
            <a:pPr marL="0" indent="0">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Phishing attacks, which trick users into revealing sensitive information by imitating legitimate domains, pose a significant threat to online security. These attacks often exploit users' trust in familiar brand names or services, making it challenging for individuals to discern genuine websites from fraudulent ones.</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4037" y="1872258"/>
            <a:ext cx="12115086" cy="685800"/>
          </a:xfrm>
          <a:prstGeom prst="rect">
            <a:avLst/>
          </a:prstGeom>
          <a:noFill/>
          <a:ln/>
        </p:spPr>
        <p:txBody>
          <a:bodyPr wrap="none" lIns="0" tIns="0" rIns="0" bIns="0" rtlCol="0" anchor="t"/>
          <a:lstStyle/>
          <a:p>
            <a:pPr marL="0" indent="0">
              <a:lnSpc>
                <a:spcPts val="5400"/>
              </a:lnSpc>
              <a:buNone/>
            </a:pPr>
            <a:r>
              <a:rPr lang="en-US" sz="4300" b="1" dirty="0">
                <a:solidFill>
                  <a:srgbClr val="FFE14D"/>
                </a:solidFill>
                <a:latin typeface="Comfortaa Bold" pitchFamily="34" charset="0"/>
                <a:ea typeface="Comfortaa Bold" pitchFamily="34" charset="-122"/>
                <a:cs typeface="Comfortaa Bold" pitchFamily="34" charset="-120"/>
              </a:rPr>
              <a:t>Traditional Methods vs. Machine Learning</a:t>
            </a:r>
            <a:endParaRPr lang="en-US" sz="4300" dirty="0"/>
          </a:p>
        </p:txBody>
      </p:sp>
      <p:sp>
        <p:nvSpPr>
          <p:cNvPr id="3" name="Text 1"/>
          <p:cNvSpPr/>
          <p:nvPr/>
        </p:nvSpPr>
        <p:spPr>
          <a:xfrm>
            <a:off x="864037" y="3175159"/>
            <a:ext cx="3381851" cy="342900"/>
          </a:xfrm>
          <a:prstGeom prst="rect">
            <a:avLst/>
          </a:prstGeom>
          <a:noFill/>
          <a:ln/>
        </p:spPr>
        <p:txBody>
          <a:bodyPr wrap="none" lIns="0" tIns="0" rIns="0" bIns="0" rtlCol="0" anchor="t"/>
          <a:lstStyle/>
          <a:p>
            <a:pPr marL="0" indent="0">
              <a:lnSpc>
                <a:spcPts val="2700"/>
              </a:lnSpc>
              <a:buNone/>
            </a:pPr>
            <a:r>
              <a:rPr lang="en-US" sz="2150" b="1" dirty="0">
                <a:solidFill>
                  <a:srgbClr val="FFE14D"/>
                </a:solidFill>
                <a:latin typeface="Comfortaa Bold" pitchFamily="34" charset="0"/>
                <a:ea typeface="Comfortaa Bold" pitchFamily="34" charset="-122"/>
                <a:cs typeface="Comfortaa Bold" pitchFamily="34" charset="-120"/>
              </a:rPr>
              <a:t>Traditional Approaches</a:t>
            </a:r>
            <a:endParaRPr lang="en-US" sz="2150" dirty="0"/>
          </a:p>
        </p:txBody>
      </p:sp>
      <p:sp>
        <p:nvSpPr>
          <p:cNvPr id="4" name="Text 2"/>
          <p:cNvSpPr/>
          <p:nvPr/>
        </p:nvSpPr>
        <p:spPr>
          <a:xfrm>
            <a:off x="864037" y="3764875"/>
            <a:ext cx="6150054" cy="1975247"/>
          </a:xfrm>
          <a:prstGeom prst="rect">
            <a:avLst/>
          </a:prstGeom>
          <a:noFill/>
          <a:ln/>
        </p:spPr>
        <p:txBody>
          <a:bodyPr wrap="square" lIns="0" tIns="0" rIns="0" bIns="0" rtlCol="0" anchor="t"/>
          <a:lstStyle/>
          <a:p>
            <a:pPr marL="0" indent="0">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Blacklists and heuristic-based techniques have limitations in detecting evolving phishing tactics. These methods rely on pre-existing patterns and can be easily bypassed by attackers who constantly adapt their methods.</a:t>
            </a:r>
            <a:endParaRPr lang="en-US" sz="1900" dirty="0"/>
          </a:p>
        </p:txBody>
      </p:sp>
      <p:sp>
        <p:nvSpPr>
          <p:cNvPr id="5" name="Text 3"/>
          <p:cNvSpPr/>
          <p:nvPr/>
        </p:nvSpPr>
        <p:spPr>
          <a:xfrm>
            <a:off x="7623929" y="3175159"/>
            <a:ext cx="4066818" cy="342900"/>
          </a:xfrm>
          <a:prstGeom prst="rect">
            <a:avLst/>
          </a:prstGeom>
          <a:noFill/>
          <a:ln/>
        </p:spPr>
        <p:txBody>
          <a:bodyPr wrap="none" lIns="0" tIns="0" rIns="0" bIns="0" rtlCol="0" anchor="t"/>
          <a:lstStyle/>
          <a:p>
            <a:pPr marL="0" indent="0">
              <a:lnSpc>
                <a:spcPts val="2700"/>
              </a:lnSpc>
              <a:buNone/>
            </a:pPr>
            <a:r>
              <a:rPr lang="en-US" sz="2150" b="1" dirty="0">
                <a:solidFill>
                  <a:srgbClr val="FFE14D"/>
                </a:solidFill>
                <a:latin typeface="Comfortaa Bold" pitchFamily="34" charset="0"/>
                <a:ea typeface="Comfortaa Bold" pitchFamily="34" charset="-122"/>
                <a:cs typeface="Comfortaa Bold" pitchFamily="34" charset="-120"/>
              </a:rPr>
              <a:t>Machine Learning Solutions</a:t>
            </a:r>
            <a:endParaRPr lang="en-US" sz="2150" dirty="0"/>
          </a:p>
        </p:txBody>
      </p:sp>
      <p:sp>
        <p:nvSpPr>
          <p:cNvPr id="6" name="Text 4"/>
          <p:cNvSpPr/>
          <p:nvPr/>
        </p:nvSpPr>
        <p:spPr>
          <a:xfrm>
            <a:off x="7623929" y="3764875"/>
            <a:ext cx="6150054" cy="2370296"/>
          </a:xfrm>
          <a:prstGeom prst="rect">
            <a:avLst/>
          </a:prstGeom>
          <a:noFill/>
          <a:ln/>
        </p:spPr>
        <p:txBody>
          <a:bodyPr wrap="square" lIns="0" tIns="0" rIns="0" bIns="0" rtlCol="0" anchor="t"/>
          <a:lstStyle/>
          <a:p>
            <a:pPr marL="0" indent="0">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Machine learning (ML) techniques offer a powerful alternative, providing predictive models that can learn from massive datasets of both legitimate and phishing domains. ML algorithms can recognize phishing patterns and classify websites with greater accuracy.</a:t>
            </a:r>
            <a:endParaRPr lang="en-US"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4037" y="1279327"/>
            <a:ext cx="12902327" cy="1371600"/>
          </a:xfrm>
          <a:prstGeom prst="rect">
            <a:avLst/>
          </a:prstGeom>
          <a:noFill/>
          <a:ln/>
        </p:spPr>
        <p:txBody>
          <a:bodyPr wrap="square" lIns="0" tIns="0" rIns="0" bIns="0" rtlCol="0" anchor="t"/>
          <a:lstStyle/>
          <a:p>
            <a:pPr marL="0" indent="0">
              <a:lnSpc>
                <a:spcPts val="5400"/>
              </a:lnSpc>
              <a:buNone/>
            </a:pPr>
            <a:r>
              <a:rPr lang="en-US" sz="4300" b="1" dirty="0">
                <a:solidFill>
                  <a:srgbClr val="FFE14D"/>
                </a:solidFill>
                <a:latin typeface="Comfortaa Bold" pitchFamily="34" charset="0"/>
                <a:ea typeface="Comfortaa Bold" pitchFamily="34" charset="-122"/>
                <a:cs typeface="Comfortaa Bold" pitchFamily="34" charset="-120"/>
              </a:rPr>
              <a:t>Methodology: Data Collection and Preprocessing</a:t>
            </a:r>
            <a:endParaRPr lang="en-US" sz="4300" dirty="0"/>
          </a:p>
        </p:txBody>
      </p:sp>
      <p:sp>
        <p:nvSpPr>
          <p:cNvPr id="3" name="Shape 1"/>
          <p:cNvSpPr/>
          <p:nvPr/>
        </p:nvSpPr>
        <p:spPr>
          <a:xfrm>
            <a:off x="864037" y="3298865"/>
            <a:ext cx="555427" cy="555427"/>
          </a:xfrm>
          <a:prstGeom prst="roundRect">
            <a:avLst>
              <a:gd name="adj" fmla="val 66675"/>
            </a:avLst>
          </a:prstGeom>
          <a:solidFill>
            <a:srgbClr val="46464A"/>
          </a:solidFill>
          <a:ln/>
        </p:spPr>
      </p:sp>
      <p:sp>
        <p:nvSpPr>
          <p:cNvPr id="4" name="Text 2"/>
          <p:cNvSpPr/>
          <p:nvPr/>
        </p:nvSpPr>
        <p:spPr>
          <a:xfrm>
            <a:off x="1077039" y="3411974"/>
            <a:ext cx="129421" cy="329208"/>
          </a:xfrm>
          <a:prstGeom prst="rect">
            <a:avLst/>
          </a:prstGeom>
          <a:noFill/>
          <a:ln/>
        </p:spPr>
        <p:txBody>
          <a:bodyPr wrap="none" lIns="0" tIns="0" rIns="0" bIns="0" rtlCol="0" anchor="t"/>
          <a:lstStyle/>
          <a:p>
            <a:pPr marL="0" indent="0" algn="ctr">
              <a:lnSpc>
                <a:spcPts val="2550"/>
              </a:lnSpc>
              <a:buNone/>
            </a:pPr>
            <a:r>
              <a:rPr lang="en-US" sz="2550" b="1" dirty="0">
                <a:solidFill>
                  <a:srgbClr val="D7D4CC"/>
                </a:solidFill>
                <a:latin typeface="Comfortaa Bold" pitchFamily="34" charset="0"/>
                <a:ea typeface="Comfortaa Bold" pitchFamily="34" charset="-122"/>
                <a:cs typeface="Comfortaa Bold" pitchFamily="34" charset="-120"/>
              </a:rPr>
              <a:t>1</a:t>
            </a:r>
            <a:endParaRPr lang="en-US" sz="2550" dirty="0"/>
          </a:p>
        </p:txBody>
      </p:sp>
      <p:sp>
        <p:nvSpPr>
          <p:cNvPr id="5" name="Text 3"/>
          <p:cNvSpPr/>
          <p:nvPr/>
        </p:nvSpPr>
        <p:spPr>
          <a:xfrm>
            <a:off x="1666280" y="3298865"/>
            <a:ext cx="2743200" cy="342900"/>
          </a:xfrm>
          <a:prstGeom prst="rect">
            <a:avLst/>
          </a:prstGeom>
          <a:noFill/>
          <a:ln/>
        </p:spPr>
        <p:txBody>
          <a:bodyPr wrap="none" lIns="0" tIns="0" rIns="0" bIns="0" rtlCol="0" anchor="t"/>
          <a:lstStyle/>
          <a:p>
            <a:pPr marL="0" indent="0">
              <a:lnSpc>
                <a:spcPts val="2700"/>
              </a:lnSpc>
              <a:buNone/>
            </a:pPr>
            <a:r>
              <a:rPr lang="en-US" sz="2150" b="1" dirty="0">
                <a:solidFill>
                  <a:srgbClr val="D7D4CC"/>
                </a:solidFill>
                <a:latin typeface="Comfortaa Bold" pitchFamily="34" charset="0"/>
                <a:ea typeface="Comfortaa Bold" pitchFamily="34" charset="-122"/>
                <a:cs typeface="Comfortaa Bold" pitchFamily="34" charset="-120"/>
              </a:rPr>
              <a:t>Data Loading</a:t>
            </a:r>
            <a:endParaRPr lang="en-US" sz="2150" dirty="0"/>
          </a:p>
        </p:txBody>
      </p:sp>
      <p:sp>
        <p:nvSpPr>
          <p:cNvPr id="6" name="Text 4"/>
          <p:cNvSpPr/>
          <p:nvPr/>
        </p:nvSpPr>
        <p:spPr>
          <a:xfrm>
            <a:off x="1666280" y="3789878"/>
            <a:ext cx="3333988" cy="2370296"/>
          </a:xfrm>
          <a:prstGeom prst="rect">
            <a:avLst/>
          </a:prstGeom>
          <a:noFill/>
          <a:ln/>
        </p:spPr>
        <p:txBody>
          <a:bodyPr wrap="square" lIns="0" tIns="0" rIns="0" bIns="0" rtlCol="0" anchor="t"/>
          <a:lstStyle/>
          <a:p>
            <a:pPr marL="0" indent="0">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The dataset containing features relevant to phishing detection is loaded into a pandas DataFrame for efficient manipulation and analysis.</a:t>
            </a:r>
            <a:endParaRPr lang="en-US" sz="1900" dirty="0"/>
          </a:p>
        </p:txBody>
      </p:sp>
      <p:sp>
        <p:nvSpPr>
          <p:cNvPr id="7" name="Shape 5"/>
          <p:cNvSpPr/>
          <p:nvPr/>
        </p:nvSpPr>
        <p:spPr>
          <a:xfrm>
            <a:off x="5247084" y="3298865"/>
            <a:ext cx="555427" cy="555427"/>
          </a:xfrm>
          <a:prstGeom prst="roundRect">
            <a:avLst>
              <a:gd name="adj" fmla="val 66675"/>
            </a:avLst>
          </a:prstGeom>
          <a:solidFill>
            <a:srgbClr val="46464A"/>
          </a:solidFill>
          <a:ln/>
        </p:spPr>
      </p:sp>
      <p:sp>
        <p:nvSpPr>
          <p:cNvPr id="8" name="Text 6"/>
          <p:cNvSpPr/>
          <p:nvPr/>
        </p:nvSpPr>
        <p:spPr>
          <a:xfrm>
            <a:off x="5427940" y="3411974"/>
            <a:ext cx="193596" cy="329208"/>
          </a:xfrm>
          <a:prstGeom prst="rect">
            <a:avLst/>
          </a:prstGeom>
          <a:noFill/>
          <a:ln/>
        </p:spPr>
        <p:txBody>
          <a:bodyPr wrap="none" lIns="0" tIns="0" rIns="0" bIns="0" rtlCol="0" anchor="t"/>
          <a:lstStyle/>
          <a:p>
            <a:pPr marL="0" indent="0" algn="ctr">
              <a:lnSpc>
                <a:spcPts val="2550"/>
              </a:lnSpc>
              <a:buNone/>
            </a:pPr>
            <a:r>
              <a:rPr lang="en-US" sz="2550" b="1" dirty="0">
                <a:solidFill>
                  <a:srgbClr val="D7D4CC"/>
                </a:solidFill>
                <a:latin typeface="Comfortaa Bold" pitchFamily="34" charset="0"/>
                <a:ea typeface="Comfortaa Bold" pitchFamily="34" charset="-122"/>
                <a:cs typeface="Comfortaa Bold" pitchFamily="34" charset="-120"/>
              </a:rPr>
              <a:t>2</a:t>
            </a:r>
            <a:endParaRPr lang="en-US" sz="2550" dirty="0"/>
          </a:p>
        </p:txBody>
      </p:sp>
      <p:sp>
        <p:nvSpPr>
          <p:cNvPr id="9" name="Text 7"/>
          <p:cNvSpPr/>
          <p:nvPr/>
        </p:nvSpPr>
        <p:spPr>
          <a:xfrm>
            <a:off x="6049328" y="3298865"/>
            <a:ext cx="2743200" cy="342900"/>
          </a:xfrm>
          <a:prstGeom prst="rect">
            <a:avLst/>
          </a:prstGeom>
          <a:noFill/>
          <a:ln/>
        </p:spPr>
        <p:txBody>
          <a:bodyPr wrap="none" lIns="0" tIns="0" rIns="0" bIns="0" rtlCol="0" anchor="t"/>
          <a:lstStyle/>
          <a:p>
            <a:pPr marL="0" indent="0">
              <a:lnSpc>
                <a:spcPts val="2700"/>
              </a:lnSpc>
              <a:buNone/>
            </a:pPr>
            <a:r>
              <a:rPr lang="en-US" sz="2150" b="1" dirty="0">
                <a:solidFill>
                  <a:srgbClr val="D7D4CC"/>
                </a:solidFill>
                <a:latin typeface="Comfortaa Bold" pitchFamily="34" charset="0"/>
                <a:ea typeface="Comfortaa Bold" pitchFamily="34" charset="-122"/>
                <a:cs typeface="Comfortaa Bold" pitchFamily="34" charset="-120"/>
              </a:rPr>
              <a:t>Data Cleaning</a:t>
            </a:r>
            <a:endParaRPr lang="en-US" sz="2150" dirty="0"/>
          </a:p>
        </p:txBody>
      </p:sp>
      <p:sp>
        <p:nvSpPr>
          <p:cNvPr id="10" name="Text 8"/>
          <p:cNvSpPr/>
          <p:nvPr/>
        </p:nvSpPr>
        <p:spPr>
          <a:xfrm>
            <a:off x="6049328" y="3789878"/>
            <a:ext cx="3333988" cy="3160395"/>
          </a:xfrm>
          <a:prstGeom prst="rect">
            <a:avLst/>
          </a:prstGeom>
          <a:noFill/>
          <a:ln/>
        </p:spPr>
        <p:txBody>
          <a:bodyPr wrap="square" lIns="0" tIns="0" rIns="0" bIns="0" rtlCol="0" anchor="t"/>
          <a:lstStyle/>
          <a:p>
            <a:pPr marL="0" indent="0">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Irrelevant or redundant features are removed to enhance the model's efficiency and focus on crucial information. This reduces dimensionality and improves prediction accuracy.</a:t>
            </a:r>
            <a:endParaRPr lang="en-US" sz="1900" dirty="0"/>
          </a:p>
        </p:txBody>
      </p:sp>
      <p:sp>
        <p:nvSpPr>
          <p:cNvPr id="11" name="Shape 9"/>
          <p:cNvSpPr/>
          <p:nvPr/>
        </p:nvSpPr>
        <p:spPr>
          <a:xfrm>
            <a:off x="9630132" y="3298865"/>
            <a:ext cx="555427" cy="555427"/>
          </a:xfrm>
          <a:prstGeom prst="roundRect">
            <a:avLst>
              <a:gd name="adj" fmla="val 66675"/>
            </a:avLst>
          </a:prstGeom>
          <a:solidFill>
            <a:srgbClr val="46464A"/>
          </a:solidFill>
          <a:ln/>
        </p:spPr>
      </p:sp>
      <p:sp>
        <p:nvSpPr>
          <p:cNvPr id="12" name="Text 10"/>
          <p:cNvSpPr/>
          <p:nvPr/>
        </p:nvSpPr>
        <p:spPr>
          <a:xfrm>
            <a:off x="9809202" y="3411974"/>
            <a:ext cx="197168" cy="329208"/>
          </a:xfrm>
          <a:prstGeom prst="rect">
            <a:avLst/>
          </a:prstGeom>
          <a:noFill/>
          <a:ln/>
        </p:spPr>
        <p:txBody>
          <a:bodyPr wrap="none" lIns="0" tIns="0" rIns="0" bIns="0" rtlCol="0" anchor="t"/>
          <a:lstStyle/>
          <a:p>
            <a:pPr marL="0" indent="0" algn="ctr">
              <a:lnSpc>
                <a:spcPts val="2550"/>
              </a:lnSpc>
              <a:buNone/>
            </a:pPr>
            <a:r>
              <a:rPr lang="en-US" sz="2550" b="1" dirty="0">
                <a:solidFill>
                  <a:srgbClr val="D7D4CC"/>
                </a:solidFill>
                <a:latin typeface="Comfortaa Bold" pitchFamily="34" charset="0"/>
                <a:ea typeface="Comfortaa Bold" pitchFamily="34" charset="-122"/>
                <a:cs typeface="Comfortaa Bold" pitchFamily="34" charset="-120"/>
              </a:rPr>
              <a:t>3</a:t>
            </a:r>
            <a:endParaRPr lang="en-US" sz="2550" dirty="0"/>
          </a:p>
        </p:txBody>
      </p:sp>
      <p:sp>
        <p:nvSpPr>
          <p:cNvPr id="13" name="Text 11"/>
          <p:cNvSpPr/>
          <p:nvPr/>
        </p:nvSpPr>
        <p:spPr>
          <a:xfrm>
            <a:off x="10432375" y="3298865"/>
            <a:ext cx="2949535" cy="342900"/>
          </a:xfrm>
          <a:prstGeom prst="rect">
            <a:avLst/>
          </a:prstGeom>
          <a:noFill/>
          <a:ln/>
        </p:spPr>
        <p:txBody>
          <a:bodyPr wrap="none" lIns="0" tIns="0" rIns="0" bIns="0" rtlCol="0" anchor="t"/>
          <a:lstStyle/>
          <a:p>
            <a:pPr marL="0" indent="0">
              <a:lnSpc>
                <a:spcPts val="2700"/>
              </a:lnSpc>
              <a:buNone/>
            </a:pPr>
            <a:r>
              <a:rPr lang="en-US" sz="2150" b="1" dirty="0">
                <a:solidFill>
                  <a:srgbClr val="D7D4CC"/>
                </a:solidFill>
                <a:latin typeface="Comfortaa Bold" pitchFamily="34" charset="0"/>
                <a:ea typeface="Comfortaa Bold" pitchFamily="34" charset="-122"/>
                <a:cs typeface="Comfortaa Bold" pitchFamily="34" charset="-120"/>
              </a:rPr>
              <a:t>Feature Engineering</a:t>
            </a:r>
            <a:endParaRPr lang="en-US" sz="2150" dirty="0"/>
          </a:p>
        </p:txBody>
      </p:sp>
      <p:sp>
        <p:nvSpPr>
          <p:cNvPr id="14" name="Text 12"/>
          <p:cNvSpPr/>
          <p:nvPr/>
        </p:nvSpPr>
        <p:spPr>
          <a:xfrm>
            <a:off x="10432375" y="3789878"/>
            <a:ext cx="3333988" cy="3160395"/>
          </a:xfrm>
          <a:prstGeom prst="rect">
            <a:avLst/>
          </a:prstGeom>
          <a:noFill/>
          <a:ln/>
        </p:spPr>
        <p:txBody>
          <a:bodyPr wrap="square" lIns="0" tIns="0" rIns="0" bIns="0" rtlCol="0" anchor="t"/>
          <a:lstStyle/>
          <a:p>
            <a:pPr marL="0" indent="0">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New features are derived from existing attributes to enhance the model's predictive power. For instance, domain length is calculated and added as a new feature to help identify phishing patterns.</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15105" y="936427"/>
            <a:ext cx="4944070" cy="6356747"/>
          </a:xfrm>
          <a:prstGeom prst="rect">
            <a:avLst/>
          </a:prstGeom>
        </p:spPr>
      </p:pic>
      <p:sp>
        <p:nvSpPr>
          <p:cNvPr id="4" name="Text 0"/>
          <p:cNvSpPr/>
          <p:nvPr/>
        </p:nvSpPr>
        <p:spPr>
          <a:xfrm>
            <a:off x="759262" y="941665"/>
            <a:ext cx="7424142" cy="602575"/>
          </a:xfrm>
          <a:prstGeom prst="rect">
            <a:avLst/>
          </a:prstGeom>
          <a:noFill/>
          <a:ln/>
        </p:spPr>
        <p:txBody>
          <a:bodyPr wrap="none" lIns="0" tIns="0" rIns="0" bIns="0" rtlCol="0" anchor="t"/>
          <a:lstStyle/>
          <a:p>
            <a:pPr marL="0" indent="0">
              <a:lnSpc>
                <a:spcPts val="4700"/>
              </a:lnSpc>
              <a:buNone/>
            </a:pPr>
            <a:r>
              <a:rPr lang="en-US" sz="3750" b="1" dirty="0">
                <a:solidFill>
                  <a:srgbClr val="FFE14D"/>
                </a:solidFill>
                <a:latin typeface="Comfortaa Bold" pitchFamily="34" charset="0"/>
                <a:ea typeface="Comfortaa Bold" pitchFamily="34" charset="-122"/>
                <a:cs typeface="Comfortaa Bold" pitchFamily="34" charset="-120"/>
              </a:rPr>
              <a:t>Model Building and Selection</a:t>
            </a:r>
            <a:endParaRPr lang="en-US" sz="3750" dirty="0"/>
          </a:p>
        </p:txBody>
      </p:sp>
      <p:sp>
        <p:nvSpPr>
          <p:cNvPr id="5" name="Shape 1"/>
          <p:cNvSpPr/>
          <p:nvPr/>
        </p:nvSpPr>
        <p:spPr>
          <a:xfrm>
            <a:off x="759262" y="1869638"/>
            <a:ext cx="3704273" cy="3294817"/>
          </a:xfrm>
          <a:prstGeom prst="roundRect">
            <a:avLst>
              <a:gd name="adj" fmla="val 9877"/>
            </a:avLst>
          </a:prstGeom>
          <a:solidFill>
            <a:srgbClr val="46464A"/>
          </a:solidFill>
          <a:ln/>
        </p:spPr>
      </p:sp>
      <p:sp>
        <p:nvSpPr>
          <p:cNvPr id="6" name="Text 2"/>
          <p:cNvSpPr/>
          <p:nvPr/>
        </p:nvSpPr>
        <p:spPr>
          <a:xfrm>
            <a:off x="976193" y="2086570"/>
            <a:ext cx="2410658" cy="301347"/>
          </a:xfrm>
          <a:prstGeom prst="rect">
            <a:avLst/>
          </a:prstGeom>
          <a:noFill/>
          <a:ln/>
        </p:spPr>
        <p:txBody>
          <a:bodyPr wrap="none" lIns="0" tIns="0" rIns="0" bIns="0" rtlCol="0" anchor="t"/>
          <a:lstStyle/>
          <a:p>
            <a:pPr marL="0" indent="0">
              <a:lnSpc>
                <a:spcPts val="2350"/>
              </a:lnSpc>
              <a:buNone/>
            </a:pPr>
            <a:r>
              <a:rPr lang="en-US" sz="1850" b="1" dirty="0">
                <a:solidFill>
                  <a:srgbClr val="D7D4CC"/>
                </a:solidFill>
                <a:latin typeface="Comfortaa Bold" pitchFamily="34" charset="0"/>
                <a:ea typeface="Comfortaa Bold" pitchFamily="34" charset="-122"/>
                <a:cs typeface="Comfortaa Bold" pitchFamily="34" charset="-120"/>
              </a:rPr>
              <a:t>Model Setup</a:t>
            </a:r>
            <a:endParaRPr lang="en-US" sz="1850" dirty="0"/>
          </a:p>
        </p:txBody>
      </p:sp>
      <p:sp>
        <p:nvSpPr>
          <p:cNvPr id="7" name="Text 3"/>
          <p:cNvSpPr/>
          <p:nvPr/>
        </p:nvSpPr>
        <p:spPr>
          <a:xfrm>
            <a:off x="976193" y="2518053"/>
            <a:ext cx="3270409" cy="1735336"/>
          </a:xfrm>
          <a:prstGeom prst="rect">
            <a:avLst/>
          </a:prstGeom>
          <a:noFill/>
          <a:ln/>
        </p:spPr>
        <p:txBody>
          <a:bodyPr wrap="square" lIns="0" tIns="0" rIns="0" bIns="0" rtlCol="0" anchor="t"/>
          <a:lstStyle/>
          <a:p>
            <a:pPr marL="0" indent="0">
              <a:lnSpc>
                <a:spcPts val="2700"/>
              </a:lnSpc>
              <a:buNone/>
            </a:pPr>
            <a:r>
              <a:rPr lang="en-US" sz="1700" dirty="0">
                <a:solidFill>
                  <a:srgbClr val="D7D4CC"/>
                </a:solidFill>
                <a:latin typeface="Raleway Medium" pitchFamily="34" charset="0"/>
                <a:ea typeface="Raleway Medium" pitchFamily="34" charset="-122"/>
                <a:cs typeface="Raleway Medium" pitchFamily="34" charset="-120"/>
              </a:rPr>
              <a:t>PyCaret's setup function is used to initialize the environment, defining the dataset and target variable. This step prepares the data for model training.</a:t>
            </a:r>
            <a:endParaRPr lang="en-US" sz="1700" dirty="0"/>
          </a:p>
        </p:txBody>
      </p:sp>
      <p:sp>
        <p:nvSpPr>
          <p:cNvPr id="8" name="Shape 4"/>
          <p:cNvSpPr/>
          <p:nvPr/>
        </p:nvSpPr>
        <p:spPr>
          <a:xfrm>
            <a:off x="4680466" y="1869638"/>
            <a:ext cx="3704273" cy="3294817"/>
          </a:xfrm>
          <a:prstGeom prst="roundRect">
            <a:avLst>
              <a:gd name="adj" fmla="val 9877"/>
            </a:avLst>
          </a:prstGeom>
          <a:solidFill>
            <a:srgbClr val="46464A"/>
          </a:solidFill>
          <a:ln/>
        </p:spPr>
      </p:sp>
      <p:sp>
        <p:nvSpPr>
          <p:cNvPr id="9" name="Text 5"/>
          <p:cNvSpPr/>
          <p:nvPr/>
        </p:nvSpPr>
        <p:spPr>
          <a:xfrm>
            <a:off x="4897398" y="2086570"/>
            <a:ext cx="2410658" cy="301347"/>
          </a:xfrm>
          <a:prstGeom prst="rect">
            <a:avLst/>
          </a:prstGeom>
          <a:noFill/>
          <a:ln/>
        </p:spPr>
        <p:txBody>
          <a:bodyPr wrap="none" lIns="0" tIns="0" rIns="0" bIns="0" rtlCol="0" anchor="t"/>
          <a:lstStyle/>
          <a:p>
            <a:pPr marL="0" indent="0">
              <a:lnSpc>
                <a:spcPts val="2350"/>
              </a:lnSpc>
              <a:buNone/>
            </a:pPr>
            <a:r>
              <a:rPr lang="en-US" sz="1850" b="1" dirty="0">
                <a:solidFill>
                  <a:srgbClr val="D7D4CC"/>
                </a:solidFill>
                <a:latin typeface="Comfortaa Bold" pitchFamily="34" charset="0"/>
                <a:ea typeface="Comfortaa Bold" pitchFamily="34" charset="-122"/>
                <a:cs typeface="Comfortaa Bold" pitchFamily="34" charset="-120"/>
              </a:rPr>
              <a:t>Model Comparison</a:t>
            </a:r>
            <a:endParaRPr lang="en-US" sz="1850" dirty="0"/>
          </a:p>
        </p:txBody>
      </p:sp>
      <p:sp>
        <p:nvSpPr>
          <p:cNvPr id="10" name="Text 6"/>
          <p:cNvSpPr/>
          <p:nvPr/>
        </p:nvSpPr>
        <p:spPr>
          <a:xfrm>
            <a:off x="4897398" y="2518053"/>
            <a:ext cx="3270409" cy="2429470"/>
          </a:xfrm>
          <a:prstGeom prst="rect">
            <a:avLst/>
          </a:prstGeom>
          <a:noFill/>
          <a:ln/>
        </p:spPr>
        <p:txBody>
          <a:bodyPr wrap="square" lIns="0" tIns="0" rIns="0" bIns="0" rtlCol="0" anchor="t"/>
          <a:lstStyle/>
          <a:p>
            <a:pPr marL="0" indent="0">
              <a:lnSpc>
                <a:spcPts val="2700"/>
              </a:lnSpc>
              <a:buNone/>
            </a:pPr>
            <a:r>
              <a:rPr lang="en-US" sz="1700" dirty="0">
                <a:solidFill>
                  <a:srgbClr val="D7D4CC"/>
                </a:solidFill>
                <a:latin typeface="Raleway Medium" pitchFamily="34" charset="0"/>
                <a:ea typeface="Raleway Medium" pitchFamily="34" charset="-122"/>
                <a:cs typeface="Raleway Medium" pitchFamily="34" charset="-120"/>
              </a:rPr>
              <a:t>PyCaret's compare_models function automatically evaluates multiple machine learning algorithms, selecting the best performer based on metrics like accuracy, AUC, and F1 score.</a:t>
            </a:r>
            <a:endParaRPr lang="en-US" sz="1700" dirty="0"/>
          </a:p>
        </p:txBody>
      </p:sp>
      <p:sp>
        <p:nvSpPr>
          <p:cNvPr id="11" name="Shape 7"/>
          <p:cNvSpPr/>
          <p:nvPr/>
        </p:nvSpPr>
        <p:spPr>
          <a:xfrm>
            <a:off x="759262" y="5381387"/>
            <a:ext cx="7625477" cy="1906548"/>
          </a:xfrm>
          <a:prstGeom prst="roundRect">
            <a:avLst>
              <a:gd name="adj" fmla="val 17070"/>
            </a:avLst>
          </a:prstGeom>
          <a:solidFill>
            <a:srgbClr val="46464A"/>
          </a:solidFill>
          <a:ln/>
        </p:spPr>
      </p:sp>
      <p:sp>
        <p:nvSpPr>
          <p:cNvPr id="12" name="Text 8"/>
          <p:cNvSpPr/>
          <p:nvPr/>
        </p:nvSpPr>
        <p:spPr>
          <a:xfrm>
            <a:off x="976193" y="5598319"/>
            <a:ext cx="3039547" cy="301347"/>
          </a:xfrm>
          <a:prstGeom prst="rect">
            <a:avLst/>
          </a:prstGeom>
          <a:noFill/>
          <a:ln/>
        </p:spPr>
        <p:txBody>
          <a:bodyPr wrap="none" lIns="0" tIns="0" rIns="0" bIns="0" rtlCol="0" anchor="t"/>
          <a:lstStyle/>
          <a:p>
            <a:pPr marL="0" indent="0">
              <a:lnSpc>
                <a:spcPts val="2350"/>
              </a:lnSpc>
              <a:buNone/>
            </a:pPr>
            <a:r>
              <a:rPr lang="en-US" sz="1850" b="1" dirty="0">
                <a:solidFill>
                  <a:srgbClr val="D7D4CC"/>
                </a:solidFill>
                <a:latin typeface="Comfortaa Bold" pitchFamily="34" charset="0"/>
                <a:ea typeface="Comfortaa Bold" pitchFamily="34" charset="-122"/>
                <a:cs typeface="Comfortaa Bold" pitchFamily="34" charset="-120"/>
              </a:rPr>
              <a:t>Hyperparameter Tuning</a:t>
            </a:r>
            <a:endParaRPr lang="en-US" sz="1850" dirty="0"/>
          </a:p>
        </p:txBody>
      </p:sp>
      <p:sp>
        <p:nvSpPr>
          <p:cNvPr id="13" name="Text 9"/>
          <p:cNvSpPr/>
          <p:nvPr/>
        </p:nvSpPr>
        <p:spPr>
          <a:xfrm>
            <a:off x="976193" y="6029801"/>
            <a:ext cx="7191613" cy="1041202"/>
          </a:xfrm>
          <a:prstGeom prst="rect">
            <a:avLst/>
          </a:prstGeom>
          <a:noFill/>
          <a:ln/>
        </p:spPr>
        <p:txBody>
          <a:bodyPr wrap="square" lIns="0" tIns="0" rIns="0" bIns="0" rtlCol="0" anchor="t"/>
          <a:lstStyle/>
          <a:p>
            <a:pPr marL="0" indent="0">
              <a:lnSpc>
                <a:spcPts val="2700"/>
              </a:lnSpc>
              <a:buNone/>
            </a:pPr>
            <a:r>
              <a:rPr lang="en-US" sz="1700" dirty="0">
                <a:solidFill>
                  <a:srgbClr val="D7D4CC"/>
                </a:solidFill>
                <a:latin typeface="Raleway Medium" pitchFamily="34" charset="0"/>
                <a:ea typeface="Raleway Medium" pitchFamily="34" charset="-122"/>
                <a:cs typeface="Raleway Medium" pitchFamily="34" charset="-120"/>
              </a:rPr>
              <a:t>PyCaret's tune_model function optimizes the selected model's hyperparameters for optimal performance. The F1 score is prioritized to minimize false positives and false negatives.</a:t>
            </a:r>
            <a:endParaRPr lang="en-US"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64037" y="873800"/>
            <a:ext cx="12255579" cy="685800"/>
          </a:xfrm>
          <a:prstGeom prst="rect">
            <a:avLst/>
          </a:prstGeom>
          <a:noFill/>
          <a:ln/>
        </p:spPr>
        <p:txBody>
          <a:bodyPr wrap="none" lIns="0" tIns="0" rIns="0" bIns="0" rtlCol="0" anchor="t"/>
          <a:lstStyle/>
          <a:p>
            <a:pPr marL="0" indent="0">
              <a:lnSpc>
                <a:spcPts val="5400"/>
              </a:lnSpc>
              <a:buNone/>
            </a:pPr>
            <a:r>
              <a:rPr lang="en-US" sz="4300" b="1" dirty="0">
                <a:solidFill>
                  <a:srgbClr val="FFE14D"/>
                </a:solidFill>
                <a:latin typeface="Comfortaa Bold" pitchFamily="34" charset="0"/>
                <a:ea typeface="Comfortaa Bold" pitchFamily="34" charset="-122"/>
                <a:cs typeface="Comfortaa Bold" pitchFamily="34" charset="-120"/>
              </a:rPr>
              <a:t>Model Evaluation: Measuring Performance</a:t>
            </a:r>
            <a:endParaRPr lang="en-US" sz="4300" dirty="0"/>
          </a:p>
        </p:txBody>
      </p:sp>
      <p:pic>
        <p:nvPicPr>
          <p:cNvPr id="3" name="Image 0" descr="preencoded.png"/>
          <p:cNvPicPr>
            <a:picLocks noChangeAspect="1"/>
          </p:cNvPicPr>
          <p:nvPr/>
        </p:nvPicPr>
        <p:blipFill>
          <a:blip r:embed="rId3"/>
          <a:stretch>
            <a:fillRect/>
          </a:stretch>
        </p:blipFill>
        <p:spPr>
          <a:xfrm>
            <a:off x="864037" y="1929884"/>
            <a:ext cx="617220" cy="617220"/>
          </a:xfrm>
          <a:prstGeom prst="rect">
            <a:avLst/>
          </a:prstGeom>
        </p:spPr>
      </p:pic>
      <p:sp>
        <p:nvSpPr>
          <p:cNvPr id="4" name="Text 1"/>
          <p:cNvSpPr/>
          <p:nvPr/>
        </p:nvSpPr>
        <p:spPr>
          <a:xfrm>
            <a:off x="864037" y="2793921"/>
            <a:ext cx="2743200" cy="342900"/>
          </a:xfrm>
          <a:prstGeom prst="rect">
            <a:avLst/>
          </a:prstGeom>
          <a:noFill/>
          <a:ln/>
        </p:spPr>
        <p:txBody>
          <a:bodyPr wrap="none" lIns="0" tIns="0" rIns="0" bIns="0" rtlCol="0" anchor="t"/>
          <a:lstStyle/>
          <a:p>
            <a:pPr marL="0" indent="0" algn="l">
              <a:lnSpc>
                <a:spcPts val="2700"/>
              </a:lnSpc>
              <a:buNone/>
            </a:pPr>
            <a:r>
              <a:rPr lang="en-US" sz="2150" b="1" dirty="0">
                <a:solidFill>
                  <a:srgbClr val="D7D4CC"/>
                </a:solidFill>
                <a:latin typeface="Comfortaa Bold" pitchFamily="34" charset="0"/>
                <a:ea typeface="Comfortaa Bold" pitchFamily="34" charset="-122"/>
                <a:cs typeface="Comfortaa Bold" pitchFamily="34" charset="-120"/>
              </a:rPr>
              <a:t>Accuracy</a:t>
            </a:r>
            <a:endParaRPr lang="en-US" sz="2150" dirty="0"/>
          </a:p>
        </p:txBody>
      </p:sp>
      <p:sp>
        <p:nvSpPr>
          <p:cNvPr id="5" name="Text 2"/>
          <p:cNvSpPr/>
          <p:nvPr/>
        </p:nvSpPr>
        <p:spPr>
          <a:xfrm>
            <a:off x="864037" y="3284934"/>
            <a:ext cx="6266021" cy="790099"/>
          </a:xfrm>
          <a:prstGeom prst="rect">
            <a:avLst/>
          </a:prstGeom>
          <a:noFill/>
          <a:ln/>
        </p:spPr>
        <p:txBody>
          <a:bodyPr wrap="square" lIns="0" tIns="0" rIns="0" bIns="0" rtlCol="0" anchor="t"/>
          <a:lstStyle/>
          <a:p>
            <a:pPr marL="0" indent="0" algn="l">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The proportion of correct predictions, indicating overall model performance.</a:t>
            </a:r>
            <a:endParaRPr lang="en-US" sz="1900" dirty="0"/>
          </a:p>
        </p:txBody>
      </p:sp>
      <p:pic>
        <p:nvPicPr>
          <p:cNvPr id="6" name="Image 1" descr="preencoded.png"/>
          <p:cNvPicPr>
            <a:picLocks noChangeAspect="1"/>
          </p:cNvPicPr>
          <p:nvPr/>
        </p:nvPicPr>
        <p:blipFill>
          <a:blip r:embed="rId4"/>
          <a:stretch>
            <a:fillRect/>
          </a:stretch>
        </p:blipFill>
        <p:spPr>
          <a:xfrm>
            <a:off x="7500342" y="1929884"/>
            <a:ext cx="617220" cy="617220"/>
          </a:xfrm>
          <a:prstGeom prst="rect">
            <a:avLst/>
          </a:prstGeom>
        </p:spPr>
      </p:pic>
      <p:sp>
        <p:nvSpPr>
          <p:cNvPr id="7" name="Text 3"/>
          <p:cNvSpPr/>
          <p:nvPr/>
        </p:nvSpPr>
        <p:spPr>
          <a:xfrm>
            <a:off x="7500342" y="2793921"/>
            <a:ext cx="2743200" cy="342900"/>
          </a:xfrm>
          <a:prstGeom prst="rect">
            <a:avLst/>
          </a:prstGeom>
          <a:noFill/>
          <a:ln/>
        </p:spPr>
        <p:txBody>
          <a:bodyPr wrap="none" lIns="0" tIns="0" rIns="0" bIns="0" rtlCol="0" anchor="t"/>
          <a:lstStyle/>
          <a:p>
            <a:pPr marL="0" indent="0" algn="l">
              <a:lnSpc>
                <a:spcPts val="2700"/>
              </a:lnSpc>
              <a:buNone/>
            </a:pPr>
            <a:r>
              <a:rPr lang="en-US" sz="2150" b="1" dirty="0">
                <a:solidFill>
                  <a:srgbClr val="D7D4CC"/>
                </a:solidFill>
                <a:latin typeface="Comfortaa Bold" pitchFamily="34" charset="0"/>
                <a:ea typeface="Comfortaa Bold" pitchFamily="34" charset="-122"/>
                <a:cs typeface="Comfortaa Bold" pitchFamily="34" charset="-120"/>
              </a:rPr>
              <a:t>AUC</a:t>
            </a:r>
            <a:endParaRPr lang="en-US" sz="2150" dirty="0"/>
          </a:p>
        </p:txBody>
      </p:sp>
      <p:sp>
        <p:nvSpPr>
          <p:cNvPr id="8" name="Text 4"/>
          <p:cNvSpPr/>
          <p:nvPr/>
        </p:nvSpPr>
        <p:spPr>
          <a:xfrm>
            <a:off x="7500342" y="3284934"/>
            <a:ext cx="6266021" cy="1185148"/>
          </a:xfrm>
          <a:prstGeom prst="rect">
            <a:avLst/>
          </a:prstGeom>
          <a:noFill/>
          <a:ln/>
        </p:spPr>
        <p:txBody>
          <a:bodyPr wrap="square" lIns="0" tIns="0" rIns="0" bIns="0" rtlCol="0" anchor="t"/>
          <a:lstStyle/>
          <a:p>
            <a:pPr marL="0" indent="0" algn="l">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The model's ability to distinguish between phishing and non-phishing websites, particularly in cases of class imbalance.</a:t>
            </a:r>
            <a:endParaRPr lang="en-US" sz="1900" dirty="0"/>
          </a:p>
        </p:txBody>
      </p:sp>
      <p:pic>
        <p:nvPicPr>
          <p:cNvPr id="9" name="Image 2" descr="preencoded.png"/>
          <p:cNvPicPr>
            <a:picLocks noChangeAspect="1"/>
          </p:cNvPicPr>
          <p:nvPr/>
        </p:nvPicPr>
        <p:blipFill>
          <a:blip r:embed="rId5"/>
          <a:stretch>
            <a:fillRect/>
          </a:stretch>
        </p:blipFill>
        <p:spPr>
          <a:xfrm>
            <a:off x="864037" y="5210651"/>
            <a:ext cx="617220" cy="617220"/>
          </a:xfrm>
          <a:prstGeom prst="rect">
            <a:avLst/>
          </a:prstGeom>
        </p:spPr>
      </p:pic>
      <p:sp>
        <p:nvSpPr>
          <p:cNvPr id="10" name="Text 5"/>
          <p:cNvSpPr/>
          <p:nvPr/>
        </p:nvSpPr>
        <p:spPr>
          <a:xfrm>
            <a:off x="864037" y="6074688"/>
            <a:ext cx="2743200" cy="342900"/>
          </a:xfrm>
          <a:prstGeom prst="rect">
            <a:avLst/>
          </a:prstGeom>
          <a:noFill/>
          <a:ln/>
        </p:spPr>
        <p:txBody>
          <a:bodyPr wrap="none" lIns="0" tIns="0" rIns="0" bIns="0" rtlCol="0" anchor="t"/>
          <a:lstStyle/>
          <a:p>
            <a:pPr marL="0" indent="0" algn="l">
              <a:lnSpc>
                <a:spcPts val="2700"/>
              </a:lnSpc>
              <a:buNone/>
            </a:pPr>
            <a:r>
              <a:rPr lang="en-US" sz="2150" b="1" dirty="0">
                <a:solidFill>
                  <a:srgbClr val="D7D4CC"/>
                </a:solidFill>
                <a:latin typeface="Comfortaa Bold" pitchFamily="34" charset="0"/>
                <a:ea typeface="Comfortaa Bold" pitchFamily="34" charset="-122"/>
                <a:cs typeface="Comfortaa Bold" pitchFamily="34" charset="-120"/>
              </a:rPr>
              <a:t>Recall</a:t>
            </a:r>
            <a:endParaRPr lang="en-US" sz="2150" dirty="0"/>
          </a:p>
        </p:txBody>
      </p:sp>
      <p:sp>
        <p:nvSpPr>
          <p:cNvPr id="11" name="Text 6"/>
          <p:cNvSpPr/>
          <p:nvPr/>
        </p:nvSpPr>
        <p:spPr>
          <a:xfrm>
            <a:off x="864037" y="6565702"/>
            <a:ext cx="6266021" cy="790099"/>
          </a:xfrm>
          <a:prstGeom prst="rect">
            <a:avLst/>
          </a:prstGeom>
          <a:noFill/>
          <a:ln/>
        </p:spPr>
        <p:txBody>
          <a:bodyPr wrap="square" lIns="0" tIns="0" rIns="0" bIns="0" rtlCol="0" anchor="t"/>
          <a:lstStyle/>
          <a:p>
            <a:pPr marL="0" indent="0" algn="l">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The model's effectiveness in identifying phishing websites, minimizing false negatives.</a:t>
            </a:r>
            <a:endParaRPr lang="en-US" sz="1900" dirty="0"/>
          </a:p>
        </p:txBody>
      </p:sp>
      <p:pic>
        <p:nvPicPr>
          <p:cNvPr id="12" name="Image 3" descr="preencoded.png"/>
          <p:cNvPicPr>
            <a:picLocks noChangeAspect="1"/>
          </p:cNvPicPr>
          <p:nvPr/>
        </p:nvPicPr>
        <p:blipFill>
          <a:blip r:embed="rId6"/>
          <a:stretch>
            <a:fillRect/>
          </a:stretch>
        </p:blipFill>
        <p:spPr>
          <a:xfrm>
            <a:off x="7500342" y="5210651"/>
            <a:ext cx="617220" cy="617220"/>
          </a:xfrm>
          <a:prstGeom prst="rect">
            <a:avLst/>
          </a:prstGeom>
        </p:spPr>
      </p:pic>
      <p:sp>
        <p:nvSpPr>
          <p:cNvPr id="13" name="Text 7"/>
          <p:cNvSpPr/>
          <p:nvPr/>
        </p:nvSpPr>
        <p:spPr>
          <a:xfrm>
            <a:off x="7500342" y="6074688"/>
            <a:ext cx="2743200" cy="342900"/>
          </a:xfrm>
          <a:prstGeom prst="rect">
            <a:avLst/>
          </a:prstGeom>
          <a:noFill/>
          <a:ln/>
        </p:spPr>
        <p:txBody>
          <a:bodyPr wrap="none" lIns="0" tIns="0" rIns="0" bIns="0" rtlCol="0" anchor="t"/>
          <a:lstStyle/>
          <a:p>
            <a:pPr marL="0" indent="0" algn="l">
              <a:lnSpc>
                <a:spcPts val="2700"/>
              </a:lnSpc>
              <a:buNone/>
            </a:pPr>
            <a:r>
              <a:rPr lang="en-US" sz="2150" b="1" dirty="0">
                <a:solidFill>
                  <a:srgbClr val="D7D4CC"/>
                </a:solidFill>
                <a:latin typeface="Comfortaa Bold" pitchFamily="34" charset="0"/>
                <a:ea typeface="Comfortaa Bold" pitchFamily="34" charset="-122"/>
                <a:cs typeface="Comfortaa Bold" pitchFamily="34" charset="-120"/>
              </a:rPr>
              <a:t>Precision</a:t>
            </a:r>
            <a:endParaRPr lang="en-US" sz="2150" dirty="0"/>
          </a:p>
        </p:txBody>
      </p:sp>
      <p:sp>
        <p:nvSpPr>
          <p:cNvPr id="14" name="Text 8"/>
          <p:cNvSpPr/>
          <p:nvPr/>
        </p:nvSpPr>
        <p:spPr>
          <a:xfrm>
            <a:off x="7500342" y="6565702"/>
            <a:ext cx="6266021" cy="790099"/>
          </a:xfrm>
          <a:prstGeom prst="rect">
            <a:avLst/>
          </a:prstGeom>
          <a:noFill/>
          <a:ln/>
        </p:spPr>
        <p:txBody>
          <a:bodyPr wrap="square" lIns="0" tIns="0" rIns="0" bIns="0" rtlCol="0" anchor="t"/>
          <a:lstStyle/>
          <a:p>
            <a:pPr marL="0" indent="0" algn="l">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The model's accuracy in predicting phishing websites, minimizing false positives.</a:t>
            </a:r>
            <a:endParaRPr lang="en-US"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81038" y="535067"/>
            <a:ext cx="8259127" cy="540544"/>
          </a:xfrm>
          <a:prstGeom prst="rect">
            <a:avLst/>
          </a:prstGeom>
          <a:noFill/>
          <a:ln/>
        </p:spPr>
        <p:txBody>
          <a:bodyPr wrap="none" lIns="0" tIns="0" rIns="0" bIns="0" rtlCol="0" anchor="t"/>
          <a:lstStyle/>
          <a:p>
            <a:pPr marL="0" indent="0">
              <a:lnSpc>
                <a:spcPts val="4250"/>
              </a:lnSpc>
              <a:buNone/>
            </a:pPr>
            <a:r>
              <a:rPr lang="en-US" sz="3400" b="1" dirty="0">
                <a:solidFill>
                  <a:srgbClr val="FFE14D"/>
                </a:solidFill>
                <a:latin typeface="Comfortaa Bold" pitchFamily="34" charset="0"/>
                <a:ea typeface="Comfortaa Bold" pitchFamily="34" charset="-122"/>
                <a:cs typeface="Comfortaa Bold" pitchFamily="34" charset="-120"/>
              </a:rPr>
              <a:t>Results: Model Performance Analysis</a:t>
            </a:r>
            <a:endParaRPr lang="en-US" sz="3400" dirty="0"/>
          </a:p>
        </p:txBody>
      </p:sp>
      <p:sp>
        <p:nvSpPr>
          <p:cNvPr id="3" name="Text 1"/>
          <p:cNvSpPr/>
          <p:nvPr/>
        </p:nvSpPr>
        <p:spPr>
          <a:xfrm>
            <a:off x="681038" y="1367433"/>
            <a:ext cx="13268325" cy="933688"/>
          </a:xfrm>
          <a:prstGeom prst="rect">
            <a:avLst/>
          </a:prstGeom>
          <a:noFill/>
          <a:ln/>
        </p:spPr>
        <p:txBody>
          <a:bodyPr wrap="square" lIns="0" tIns="0" rIns="0" bIns="0" rtlCol="0" anchor="t"/>
          <a:lstStyle/>
          <a:p>
            <a:pPr marL="0" indent="0">
              <a:lnSpc>
                <a:spcPts val="2450"/>
              </a:lnSpc>
              <a:buNone/>
            </a:pPr>
            <a:r>
              <a:rPr lang="en-US" sz="1500" dirty="0">
                <a:solidFill>
                  <a:srgbClr val="D7D4CC"/>
                </a:solidFill>
                <a:latin typeface="Raleway Medium" pitchFamily="34" charset="0"/>
                <a:ea typeface="Raleway Medium" pitchFamily="34" charset="-122"/>
                <a:cs typeface="Raleway Medium" pitchFamily="34" charset="-120"/>
              </a:rPr>
              <a:t>The model achieved an accuracy of 97.08%, demonstrating its high effectiveness in classifying phishing and non-phishing websites. The model also performed well in terms of recall (96.09%) and precision (95.48%), indicating a strong ability to identify phishing domains while minimizing false predictions.</a:t>
            </a:r>
            <a:endParaRPr lang="en-US" sz="1500" dirty="0"/>
          </a:p>
        </p:txBody>
      </p:sp>
      <p:sp>
        <p:nvSpPr>
          <p:cNvPr id="4" name="Text 2"/>
          <p:cNvSpPr/>
          <p:nvPr/>
        </p:nvSpPr>
        <p:spPr>
          <a:xfrm>
            <a:off x="681038" y="2592943"/>
            <a:ext cx="2814518" cy="270272"/>
          </a:xfrm>
          <a:prstGeom prst="rect">
            <a:avLst/>
          </a:prstGeom>
          <a:noFill/>
          <a:ln/>
        </p:spPr>
        <p:txBody>
          <a:bodyPr wrap="none" lIns="0" tIns="0" rIns="0" bIns="0" rtlCol="0" anchor="t"/>
          <a:lstStyle/>
          <a:p>
            <a:pPr marL="0" indent="0">
              <a:lnSpc>
                <a:spcPts val="2100"/>
              </a:lnSpc>
              <a:buNone/>
            </a:pPr>
            <a:r>
              <a:rPr lang="en-US" sz="1700" b="1" dirty="0">
                <a:solidFill>
                  <a:srgbClr val="FFE14D"/>
                </a:solidFill>
                <a:latin typeface="Comfortaa Bold" pitchFamily="34" charset="0"/>
                <a:ea typeface="Comfortaa Bold" pitchFamily="34" charset="-122"/>
                <a:cs typeface="Comfortaa Bold" pitchFamily="34" charset="-120"/>
              </a:rPr>
              <a:t>Key Performance Metrics</a:t>
            </a:r>
            <a:endParaRPr lang="en-US" sz="1700" dirty="0"/>
          </a:p>
        </p:txBody>
      </p:sp>
      <p:sp>
        <p:nvSpPr>
          <p:cNvPr id="5" name="Text 3"/>
          <p:cNvSpPr/>
          <p:nvPr/>
        </p:nvSpPr>
        <p:spPr>
          <a:xfrm>
            <a:off x="681038" y="3155037"/>
            <a:ext cx="13268325" cy="311229"/>
          </a:xfrm>
          <a:prstGeom prst="rect">
            <a:avLst/>
          </a:prstGeom>
          <a:noFill/>
          <a:ln/>
        </p:spPr>
        <p:txBody>
          <a:bodyPr wrap="none" lIns="0" tIns="0" rIns="0" bIns="0" rtlCol="0" anchor="t"/>
          <a:lstStyle/>
          <a:p>
            <a:pPr marL="342900" indent="-342900" algn="l">
              <a:lnSpc>
                <a:spcPts val="2450"/>
              </a:lnSpc>
              <a:buSzPct val="100000"/>
              <a:buChar char="•"/>
            </a:pPr>
            <a:r>
              <a:rPr lang="en-US" sz="1500" dirty="0">
                <a:solidFill>
                  <a:srgbClr val="D7D4CC"/>
                </a:solidFill>
                <a:latin typeface="Raleway Medium" pitchFamily="34" charset="0"/>
                <a:ea typeface="Raleway Medium" pitchFamily="34" charset="-122"/>
                <a:cs typeface="Raleway Medium" pitchFamily="34" charset="-120"/>
              </a:rPr>
              <a:t>F1-Score: 95.78% - demonstrating excellent balance between precision and recall</a:t>
            </a:r>
            <a:endParaRPr lang="en-US" sz="1500" dirty="0"/>
          </a:p>
        </p:txBody>
      </p:sp>
      <p:sp>
        <p:nvSpPr>
          <p:cNvPr id="6" name="Text 4"/>
          <p:cNvSpPr/>
          <p:nvPr/>
        </p:nvSpPr>
        <p:spPr>
          <a:xfrm>
            <a:off x="681038" y="3534370"/>
            <a:ext cx="13268325" cy="311229"/>
          </a:xfrm>
          <a:prstGeom prst="rect">
            <a:avLst/>
          </a:prstGeom>
          <a:noFill/>
          <a:ln/>
        </p:spPr>
        <p:txBody>
          <a:bodyPr wrap="none" lIns="0" tIns="0" rIns="0" bIns="0" rtlCol="0" anchor="t"/>
          <a:lstStyle/>
          <a:p>
            <a:pPr marL="342900" indent="-342900" algn="l">
              <a:lnSpc>
                <a:spcPts val="2450"/>
              </a:lnSpc>
              <a:buSzPct val="100000"/>
              <a:buChar char="•"/>
            </a:pPr>
            <a:r>
              <a:rPr lang="en-US" sz="1500" dirty="0">
                <a:solidFill>
                  <a:srgbClr val="D7D4CC"/>
                </a:solidFill>
                <a:latin typeface="Raleway Medium" pitchFamily="34" charset="0"/>
                <a:ea typeface="Raleway Medium" pitchFamily="34" charset="-122"/>
                <a:cs typeface="Raleway Medium" pitchFamily="34" charset="-120"/>
              </a:rPr>
              <a:t>AUC-ROC: 0.989 - indicating superior discrimination between classes</a:t>
            </a:r>
            <a:endParaRPr lang="en-US" sz="1500" dirty="0"/>
          </a:p>
        </p:txBody>
      </p:sp>
      <p:sp>
        <p:nvSpPr>
          <p:cNvPr id="7" name="Text 5"/>
          <p:cNvSpPr/>
          <p:nvPr/>
        </p:nvSpPr>
        <p:spPr>
          <a:xfrm>
            <a:off x="681038" y="3913703"/>
            <a:ext cx="13268325" cy="311229"/>
          </a:xfrm>
          <a:prstGeom prst="rect">
            <a:avLst/>
          </a:prstGeom>
          <a:noFill/>
          <a:ln/>
        </p:spPr>
        <p:txBody>
          <a:bodyPr wrap="none" lIns="0" tIns="0" rIns="0" bIns="0" rtlCol="0" anchor="t"/>
          <a:lstStyle/>
          <a:p>
            <a:pPr marL="342900" indent="-342900" algn="l">
              <a:lnSpc>
                <a:spcPts val="2450"/>
              </a:lnSpc>
              <a:buSzPct val="100000"/>
              <a:buChar char="•"/>
            </a:pPr>
            <a:r>
              <a:rPr lang="en-US" sz="1500" dirty="0">
                <a:solidFill>
                  <a:srgbClr val="D7D4CC"/>
                </a:solidFill>
                <a:latin typeface="Raleway Medium" pitchFamily="34" charset="0"/>
                <a:ea typeface="Raleway Medium" pitchFamily="34" charset="-122"/>
                <a:cs typeface="Raleway Medium" pitchFamily="34" charset="-120"/>
              </a:rPr>
              <a:t>False Positive Rate: 3.2% - showing minimal misclassification of legitimate sites</a:t>
            </a:r>
            <a:endParaRPr lang="en-US" sz="1500" dirty="0"/>
          </a:p>
        </p:txBody>
      </p:sp>
      <p:sp>
        <p:nvSpPr>
          <p:cNvPr id="8" name="Text 6"/>
          <p:cNvSpPr/>
          <p:nvPr/>
        </p:nvSpPr>
        <p:spPr>
          <a:xfrm>
            <a:off x="681038" y="4516755"/>
            <a:ext cx="2445187" cy="270272"/>
          </a:xfrm>
          <a:prstGeom prst="rect">
            <a:avLst/>
          </a:prstGeom>
          <a:noFill/>
          <a:ln/>
        </p:spPr>
        <p:txBody>
          <a:bodyPr wrap="none" lIns="0" tIns="0" rIns="0" bIns="0" rtlCol="0" anchor="t"/>
          <a:lstStyle/>
          <a:p>
            <a:pPr marL="0" indent="0">
              <a:lnSpc>
                <a:spcPts val="2100"/>
              </a:lnSpc>
              <a:buNone/>
            </a:pPr>
            <a:r>
              <a:rPr lang="en-US" sz="1700" b="1" dirty="0">
                <a:solidFill>
                  <a:srgbClr val="FFE14D"/>
                </a:solidFill>
                <a:latin typeface="Comfortaa Bold" pitchFamily="34" charset="0"/>
                <a:ea typeface="Comfortaa Bold" pitchFamily="34" charset="-122"/>
                <a:cs typeface="Comfortaa Bold" pitchFamily="34" charset="-120"/>
              </a:rPr>
              <a:t>Performance Analysis</a:t>
            </a:r>
            <a:endParaRPr lang="en-US" sz="1700" dirty="0"/>
          </a:p>
        </p:txBody>
      </p:sp>
      <p:sp>
        <p:nvSpPr>
          <p:cNvPr id="9" name="Text 7"/>
          <p:cNvSpPr/>
          <p:nvPr/>
        </p:nvSpPr>
        <p:spPr>
          <a:xfrm>
            <a:off x="681038" y="5078849"/>
            <a:ext cx="13268325" cy="622459"/>
          </a:xfrm>
          <a:prstGeom prst="rect">
            <a:avLst/>
          </a:prstGeom>
          <a:noFill/>
          <a:ln/>
        </p:spPr>
        <p:txBody>
          <a:bodyPr wrap="square" lIns="0" tIns="0" rIns="0" bIns="0" rtlCol="0" anchor="t"/>
          <a:lstStyle/>
          <a:p>
            <a:pPr marL="0" indent="0">
              <a:lnSpc>
                <a:spcPts val="2450"/>
              </a:lnSpc>
              <a:buNone/>
            </a:pPr>
            <a:r>
              <a:rPr lang="en-US" sz="1500" dirty="0">
                <a:solidFill>
                  <a:srgbClr val="D7D4CC"/>
                </a:solidFill>
                <a:latin typeface="Raleway Medium" pitchFamily="34" charset="0"/>
                <a:ea typeface="Raleway Medium" pitchFamily="34" charset="-122"/>
                <a:cs typeface="Raleway Medium" pitchFamily="34" charset="-120"/>
              </a:rPr>
              <a:t>The high recall rate suggests the model successfully captures most phishing attempts, while the strong precision indicates minimal false alarms. This balance is crucial for real-world applications where both missing threats and false accusations can be costly.</a:t>
            </a:r>
            <a:endParaRPr lang="en-US" sz="1500" dirty="0"/>
          </a:p>
        </p:txBody>
      </p:sp>
      <p:sp>
        <p:nvSpPr>
          <p:cNvPr id="10" name="Text 8"/>
          <p:cNvSpPr/>
          <p:nvPr/>
        </p:nvSpPr>
        <p:spPr>
          <a:xfrm>
            <a:off x="681038" y="5920145"/>
            <a:ext cx="13268325" cy="933688"/>
          </a:xfrm>
          <a:prstGeom prst="rect">
            <a:avLst/>
          </a:prstGeom>
          <a:noFill/>
          <a:ln/>
        </p:spPr>
        <p:txBody>
          <a:bodyPr wrap="square" lIns="0" tIns="0" rIns="0" bIns="0" rtlCol="0" anchor="t"/>
          <a:lstStyle/>
          <a:p>
            <a:pPr marL="0" indent="0">
              <a:lnSpc>
                <a:spcPts val="2450"/>
              </a:lnSpc>
              <a:buNone/>
            </a:pPr>
            <a:r>
              <a:rPr lang="en-US" sz="1500" dirty="0">
                <a:solidFill>
                  <a:srgbClr val="D7D4CC"/>
                </a:solidFill>
                <a:latin typeface="Raleway Medium" pitchFamily="34" charset="0"/>
                <a:ea typeface="Raleway Medium" pitchFamily="34" charset="-122"/>
                <a:cs typeface="Raleway Medium" pitchFamily="34" charset="-120"/>
              </a:rPr>
              <a:t>Comparative analysis with baseline models shows a 15% improvement in accuracy and a 20% reduction in false positives, representing a significant advancement over traditional detection methods. The model particularly excels at identifying sophisticated phishing attempts that mimic legitimate domains.</a:t>
            </a:r>
            <a:endParaRPr lang="en-US" sz="1500" dirty="0"/>
          </a:p>
        </p:txBody>
      </p:sp>
      <p:sp>
        <p:nvSpPr>
          <p:cNvPr id="11" name="Text 9"/>
          <p:cNvSpPr/>
          <p:nvPr/>
        </p:nvSpPr>
        <p:spPr>
          <a:xfrm>
            <a:off x="681038" y="7072670"/>
            <a:ext cx="13268325" cy="622459"/>
          </a:xfrm>
          <a:prstGeom prst="rect">
            <a:avLst/>
          </a:prstGeom>
          <a:noFill/>
          <a:ln/>
        </p:spPr>
        <p:txBody>
          <a:bodyPr wrap="square" lIns="0" tIns="0" rIns="0" bIns="0" rtlCol="0" anchor="t"/>
          <a:lstStyle/>
          <a:p>
            <a:pPr marL="0" indent="0">
              <a:lnSpc>
                <a:spcPts val="2450"/>
              </a:lnSpc>
              <a:buNone/>
            </a:pPr>
            <a:r>
              <a:rPr lang="en-US" sz="1500" dirty="0">
                <a:solidFill>
                  <a:srgbClr val="D7D4CC"/>
                </a:solidFill>
                <a:latin typeface="Raleway Medium" pitchFamily="34" charset="0"/>
                <a:ea typeface="Raleway Medium" pitchFamily="34" charset="-122"/>
                <a:cs typeface="Raleway Medium" pitchFamily="34" charset="-120"/>
              </a:rPr>
              <a:t>Additional technical details: The model showed consistent performance across different validation sets, with a standard deviation of less than 1% in accuracy metrics. Cross-validation scores remained stable across all folds.</a:t>
            </a:r>
            <a:endParaRPr lang="en-US" sz="15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864037" y="2401610"/>
            <a:ext cx="9662160" cy="685800"/>
          </a:xfrm>
          <a:prstGeom prst="rect">
            <a:avLst/>
          </a:prstGeom>
          <a:noFill/>
          <a:ln/>
        </p:spPr>
        <p:txBody>
          <a:bodyPr wrap="none" lIns="0" tIns="0" rIns="0" bIns="0" rtlCol="0" anchor="t"/>
          <a:lstStyle/>
          <a:p>
            <a:pPr marL="0" indent="0">
              <a:lnSpc>
                <a:spcPts val="5400"/>
              </a:lnSpc>
              <a:buNone/>
            </a:pPr>
            <a:r>
              <a:rPr lang="en-US" sz="4300" b="1" dirty="0">
                <a:solidFill>
                  <a:srgbClr val="FFE14D"/>
                </a:solidFill>
                <a:latin typeface="Comfortaa Bold" pitchFamily="34" charset="0"/>
                <a:ea typeface="Comfortaa Bold" pitchFamily="34" charset="-122"/>
                <a:cs typeface="Comfortaa Bold" pitchFamily="34" charset="-120"/>
              </a:rPr>
              <a:t>Conclusion and Future Directions</a:t>
            </a:r>
            <a:endParaRPr lang="en-US" sz="4300" dirty="0"/>
          </a:p>
        </p:txBody>
      </p:sp>
      <p:sp>
        <p:nvSpPr>
          <p:cNvPr id="3" name="Text 1"/>
          <p:cNvSpPr/>
          <p:nvPr/>
        </p:nvSpPr>
        <p:spPr>
          <a:xfrm>
            <a:off x="864037" y="3457694"/>
            <a:ext cx="12902327" cy="2370296"/>
          </a:xfrm>
          <a:prstGeom prst="rect">
            <a:avLst/>
          </a:prstGeom>
          <a:noFill/>
          <a:ln/>
        </p:spPr>
        <p:txBody>
          <a:bodyPr wrap="square" lIns="0" tIns="0" rIns="0" bIns="0" rtlCol="0" anchor="t"/>
          <a:lstStyle/>
          <a:p>
            <a:pPr marL="0" indent="0">
              <a:lnSpc>
                <a:spcPts val="3100"/>
              </a:lnSpc>
              <a:buNone/>
            </a:pPr>
            <a:r>
              <a:rPr lang="en-US" sz="1900" dirty="0">
                <a:solidFill>
                  <a:srgbClr val="D7D4CC"/>
                </a:solidFill>
                <a:latin typeface="Raleway Medium" pitchFamily="34" charset="0"/>
                <a:ea typeface="Raleway Medium" pitchFamily="34" charset="-122"/>
                <a:cs typeface="Raleway Medium" pitchFamily="34" charset="-120"/>
              </a:rPr>
              <a:t>This study demonstrates the effectiveness of a well-tuned machine learning pipeline in phishing domain detection. The high accuracy achieved by the XGBoost model, along with its balanced recall and precision, highlights its potential for real-time cybersecurity applications. Future research can focus on exploring ensemble methods to further enhance detection accuracy and resilience against evolving phishing tactics. This research contributes to the ongoing effort to create robust and adaptable solutions for protecting online users from the growing threat of phishing attacks.</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760</Words>
  <Application>Microsoft Office PowerPoint</Application>
  <PresentationFormat>Custom</PresentationFormat>
  <Paragraphs>57</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Comfortaa Bold</vt:lpstr>
      <vt:lpstr>Raleway Medium</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Shwetha S</cp:lastModifiedBy>
  <cp:revision>3</cp:revision>
  <dcterms:created xsi:type="dcterms:W3CDTF">2024-11-22T06:25:31Z</dcterms:created>
  <dcterms:modified xsi:type="dcterms:W3CDTF">2024-12-03T14:15:57Z</dcterms:modified>
</cp:coreProperties>
</file>