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Sai Balaji" initials="SB"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 Id="rId2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HIGH</a:t>
            </a:r>
          </a:p>
        </c:rich>
      </c:tx>
      <c:layout/>
      <c:overlay val="0"/>
      <c:spPr>
        <a:noFill/>
        <a:ln>
          <a:noFill/>
        </a:ln>
      </c:spPr>
    </c:title>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gapDepth val="150"/>
        <c:firstSliceAng val="0"/>
      </c:pie3DChart>
      <c:spPr>
        <a:noFill/>
        <a:ln>
          <a:noFill/>
        </a:ln>
      </c:spPr>
    </c:plotArea>
    <c:legend>
      <c:legendPos val="r"/>
      <c:layout>
        <c:manualLayout>
          <c:xMode val="edge"/>
          <c:yMode val="edge"/>
          <c:x val="0.87199444"/>
          <c:y val="0.2470545"/>
          <c:w val="0.115185075"/>
          <c:h val="0.60550064"/>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9-04T14:19:32.991" idx="1">
    <p:pos x="10" y="10"/>
    <p:text>hdhfhdhf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20075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677445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26714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172252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924082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604841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8329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47588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26378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552068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68563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532812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117024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970435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824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457869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04786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87051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8" y="4829"/>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3"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2"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7" y="0"/>
            <a:ext cx="2589530"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1" y="3048000"/>
            <a:ext cx="3257551"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2"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9" y="0"/>
            <a:ext cx="1256030"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8"/>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1" y="4010029"/>
            <a:ext cx="447674" cy="284797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6" y="2067308"/>
            <a:ext cx="5800851" cy="49244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3"/>
            <a:ext cx="8534401" cy="2769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3"/>
            <a:ext cx="3901440" cy="2769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3"/>
            <a:ext cx="2804160" cy="2769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22" y="6473339"/>
            <a:ext cx="151129" cy="507831"/>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79662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3" name="曲线"/>
          <p:cNvSpPr>
            <a:spLocks xmlns:a="http://schemas.openxmlformats.org/drawingml/2006/main"/>
          </p:cNvSpPr>
          <p:nvPr/>
        </p:nvSpPr>
        <p:spPr>
          <a:xfrm xmlns:a="http://schemas.openxmlformats.org/drawingml/2006/main" rot="0">
            <a:off x="9377428" y="4829"/>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2" name="曲线"/>
          <p:cNvSpPr>
            <a:spLocks xmlns:a="http://schemas.openxmlformats.org/drawingml/2006/main"/>
          </p:cNvSpPr>
          <p:nvPr/>
        </p:nvSpPr>
        <p:spPr>
          <a:xfrm xmlns:a="http://schemas.openxmlformats.org/drawingml/2006/main" rot="0">
            <a:off x="7448613"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9182102"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602877" y="0"/>
            <a:ext cx="2589530"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8934451" y="3048000"/>
            <a:ext cx="3257551"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2"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9" y="0"/>
            <a:ext cx="1256030"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372725" y="3590928"/>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 y="4010029"/>
            <a:ext cx="447674" cy="284797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4"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3"/>
            <a:ext cx="3901440" cy="2769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3"/>
            <a:ext cx="2804160" cy="2769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22" y="6473339"/>
            <a:ext cx="151129" cy="507831"/>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818268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3" name="曲线"/>
          <p:cNvSpPr>
            <a:spLocks xmlns:a="http://schemas.openxmlformats.org/drawingml/2006/main"/>
          </p:cNvSpPr>
          <p:nvPr/>
        </p:nvSpPr>
        <p:spPr>
          <a:xfrm xmlns:a="http://schemas.openxmlformats.org/drawingml/2006/main" rot="0">
            <a:off x="9377428" y="4829"/>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82" name="曲线"/>
          <p:cNvSpPr>
            <a:spLocks xmlns:a="http://schemas.openxmlformats.org/drawingml/2006/main"/>
          </p:cNvSpPr>
          <p:nvPr/>
        </p:nvSpPr>
        <p:spPr>
          <a:xfrm xmlns:a="http://schemas.openxmlformats.org/drawingml/2006/main" rot="0">
            <a:off x="7448613"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81" name="曲线"/>
          <p:cNvSpPr>
            <a:spLocks xmlns:a="http://schemas.openxmlformats.org/drawingml/2006/main"/>
          </p:cNvSpPr>
          <p:nvPr/>
        </p:nvSpPr>
        <p:spPr>
          <a:xfrm xmlns:a="http://schemas.openxmlformats.org/drawingml/2006/main" rot="0">
            <a:off x="9182102"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9602877" y="0"/>
            <a:ext cx="2589530"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8934451" y="3048000"/>
            <a:ext cx="3257551"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9337932"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936249" y="0"/>
            <a:ext cx="1256030"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372725" y="3590928"/>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 y="4010029"/>
            <a:ext cx="447674" cy="284797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69" name="文本框"/>
          <p:cNvSpPr>
            <a:spLocks xmlns:a="http://schemas.openxmlformats.org/drawingml/2006/main" noGrp="1"/>
          </p:cNvSpPr>
          <p:nvPr>
            <p:ph type="title"/>
          </p:nvPr>
        </p:nvSpPr>
        <p:spPr>
          <a:xfrm xmlns:a="http://schemas.openxmlformats.org/drawingml/2006/main" rot="0">
            <a:off x="755334"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0" name="文本框"/>
          <p:cNvSpPr>
            <a:spLocks xmlns:a="http://schemas.openxmlformats.org/drawingml/2006/main" noGrp="1"/>
          </p:cNvSpPr>
          <p:nvPr>
            <p:ph type="body" idx="1"/>
          </p:nvPr>
        </p:nvSpPr>
        <p:spPr>
          <a:xfrm xmlns:a="http://schemas.openxmlformats.org/drawingml/2006/main" rot="0">
            <a:off x="609600" y="1577340"/>
            <a:ext cx="10972800" cy="2769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71" name="文本框"/>
          <p:cNvSpPr>
            <a:spLocks xmlns:a="http://schemas.openxmlformats.org/drawingml/2006/main" noGrp="1"/>
          </p:cNvSpPr>
          <p:nvPr>
            <p:ph type="ftr" idx="5"/>
          </p:nvPr>
        </p:nvSpPr>
        <p:spPr>
          <a:xfrm xmlns:a="http://schemas.openxmlformats.org/drawingml/2006/main" rot="0">
            <a:off x="4145279" y="6377943"/>
            <a:ext cx="3901440" cy="2769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72" name="文本框"/>
          <p:cNvSpPr>
            <a:spLocks xmlns:a="http://schemas.openxmlformats.org/drawingml/2006/main" noGrp="1"/>
          </p:cNvSpPr>
          <p:nvPr>
            <p:ph type="dt" idx="6"/>
          </p:nvPr>
        </p:nvSpPr>
        <p:spPr>
          <a:xfrm xmlns:a="http://schemas.openxmlformats.org/drawingml/2006/main" rot="0">
            <a:off x="609600" y="6377943"/>
            <a:ext cx="2804160" cy="2769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73" name="文本框"/>
          <p:cNvSpPr>
            <a:spLocks xmlns:a="http://schemas.openxmlformats.org/drawingml/2006/main" noGrp="1"/>
          </p:cNvSpPr>
          <p:nvPr>
            <p:ph type="sldNum" idx="7"/>
          </p:nvPr>
        </p:nvSpPr>
        <p:spPr>
          <a:xfrm xmlns:a="http://schemas.openxmlformats.org/drawingml/2006/main" rot="0">
            <a:off x="11353422" y="6473339"/>
            <a:ext cx="151129" cy="507831"/>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015349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18543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7956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84367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819315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8124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91608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12927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388758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8" y="4829"/>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3"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2"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7" y="0"/>
            <a:ext cx="2589530"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1" y="3048000"/>
            <a:ext cx="3257551"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2"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9" y="0"/>
            <a:ext cx="1256030"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8"/>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1" y="4010029"/>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4"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27699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3"/>
            <a:ext cx="3901440" cy="276999"/>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3"/>
            <a:ext cx="2804160" cy="276999"/>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22" y="6473339"/>
            <a:ext cx="151129" cy="507831"/>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5521295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image" Target="../media/9.png"/><Relationship Id="rId4" Type="http://schemas.openxmlformats.org/officeDocument/2006/relationships/image" Target="../media/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9" y="990599"/>
            <a:ext cx="1743075" cy="1333500"/>
            <a:chOff x="876299" y="990599"/>
            <a:chExt cx="1743075" cy="1333500"/>
          </a:xfrm>
        </p:grpSpPr>
        <p:sp>
          <p:nvSpPr>
            <p:cNvPr id="38"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52" y="1190627"/>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752851" y="605350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914400" y="219074"/>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9"/>
            <a:ext cx="2143125" cy="200024"/>
          </a:xfrm>
          <a:prstGeom prst="rect"/>
          <a:noFill/>
          <a:ln w="12700" cmpd="sng" cap="flat">
            <a:noFill/>
            <a:prstDash val="solid"/>
            <a:miter/>
          </a:ln>
        </p:spPr>
      </p:pic>
      <p:sp>
        <p:nvSpPr>
          <p:cNvPr id="45" name="文本框"/>
          <p:cNvSpPr>
            <a:spLocks noGrp="1"/>
          </p:cNvSpPr>
          <p:nvPr>
            <p:ph type="sldNum" idx="7"/>
          </p:nvPr>
        </p:nvSpPr>
        <p:spPr>
          <a:xfrm rot="0">
            <a:off x="11353422"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728484" y="2786112"/>
            <a:ext cx="10020301"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SHWETHA 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22130310362</a:t>
            </a:r>
            <a:r>
              <a:rPr lang="en-US" altLang="zh-CN" sz="2400" b="0" i="0" u="none" strike="noStrike" kern="1200" cap="none" spc="0" baseline="0">
                <a:solidFill>
                  <a:schemeClr val="tx1"/>
                </a:solidFill>
                <a:latin typeface="Calibri" pitchFamily="0" charset="0"/>
                <a:ea typeface="宋体" pitchFamily="0" charset="0"/>
                <a:cs typeface="Calibri" pitchFamily="0" charset="0"/>
              </a:rPr>
              <a:t>68</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01D1D4A8F7E5EE9B58E4927FD96DEA02</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COMMERCE (B.com)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R.AMBEDKAR GOVT ARTS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flipV="1" rot="0">
            <a:off x="4725330" y="2103583"/>
            <a:ext cx="7466670" cy="415056"/>
          </a:xfrm>
          <a:prstGeom prst="rect"/>
          <a:noFill/>
          <a:ln w="12700" cmpd="sng" cap="flat">
            <a:noFill/>
            <a:prstDash val="solid"/>
            <a:miter/>
          </a:ln>
        </p:spPr>
      </p:sp>
    </p:spTree>
    <p:extLst>
      <p:ext uri="{BB962C8B-B14F-4D97-AF65-F5344CB8AC3E}">
        <p14:creationId xmlns:p14="http://schemas.microsoft.com/office/powerpoint/2010/main" val="16120050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9" y="6473339"/>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12075" y="196745"/>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0">
            <a:off x="712077" y="1049337"/>
            <a:ext cx="6098958" cy="6377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Data collection </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Download data set from Kaggle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Select data's for performance analysis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analysis is used for identify the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26 features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I used only 9 features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Data cleaning</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First we identify the missing values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Filter the missing values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1"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Find the performance level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0" u="none" strike="noStrike" kern="1200" cap="none" spc="0" baseline="0">
                <a:solidFill>
                  <a:schemeClr val="tx1"/>
                </a:solidFill>
                <a:latin typeface="Calibri" pitchFamily="0" charset="0"/>
                <a:ea typeface="宋体" pitchFamily="0" charset="0"/>
                <a:cs typeface="Calibri" pitchFamily="0" charset="0"/>
              </a:rPr>
              <a:t>Using formula for categorise the levels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400" b="0" i="0" u="none" strike="noStrike" kern="1200" cap="none" spc="0" baseline="0">
                <a:solidFill>
                  <a:schemeClr val="tx1"/>
                </a:solidFill>
                <a:latin typeface="Arial" pitchFamily="34" charset="0"/>
                <a:ea typeface="宋体" pitchFamily="0" charset="0"/>
                <a:cs typeface="Arial" pitchFamily="34" charset="0"/>
              </a:rPr>
              <a:t>Performance level - =</a:t>
            </a:r>
            <a:r>
              <a:rPr lang="en-US" altLang="zh-CN" sz="1400" b="0" i="0" u="none" strike="noStrike" kern="1200" cap="none" spc="0" baseline="0">
                <a:solidFill>
                  <a:schemeClr val="tx1"/>
                </a:solidFill>
                <a:latin typeface="Arial Rounded MT Bold" pitchFamily="34" charset="0"/>
                <a:ea typeface="宋体" pitchFamily="0" charset="0"/>
                <a:cs typeface="Arial" pitchFamily="34" charset="0"/>
              </a:rPr>
              <a:t>IFS(Z8&gt;=5,”VERY HIGH”,Z8&gt;=4,”HIGH”,Z8&gt;=3,”MED”,TRUE,”LOW”)</a:t>
            </a:r>
            <a:endParaRPr lang="en-US" altLang="zh-CN" sz="1400" b="0" i="0" u="none" strike="noStrike" kern="1200" cap="none" spc="0" baseline="0">
              <a:solidFill>
                <a:schemeClr val="tx1"/>
              </a:solidFill>
              <a:latin typeface="Arial Rounded MT Bold"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aren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49782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body" idx="1"/>
          </p:nvPr>
        </p:nvSpPr>
        <p:spPr>
          <a:xfrm rot="0">
            <a:off x="609600" y="609600"/>
            <a:ext cx="10972800" cy="30931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sng" strike="noStrike" kern="0" cap="none" spc="0" baseline="0">
                <a:latin typeface="Calibri" pitchFamily="0" charset="0"/>
                <a:ea typeface="宋体" pitchFamily="0" charset="0"/>
                <a:cs typeface="Lucida Sans"/>
              </a:rPr>
              <a:t>Summary</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50000"/>
              </a:lnSpc>
              <a:spcBef>
                <a:spcPts val="0"/>
              </a:spcBef>
              <a:spcAft>
                <a:spcPts val="0"/>
              </a:spcAft>
              <a:buClrTx/>
              <a:buAutoNum type="arabicParenR"/>
            </a:pPr>
            <a:r>
              <a:rPr lang="en-US" altLang="zh-CN" sz="1800" b="0" i="0" u="none" strike="noStrike" kern="0" cap="none" spc="0" baseline="0">
                <a:latin typeface="Calibri" pitchFamily="0" charset="0"/>
                <a:ea typeface="宋体" pitchFamily="0" charset="0"/>
                <a:cs typeface="Lucida Sans"/>
              </a:rPr>
              <a:t>Analyzing the performance of the employees by considering various Factors</a:t>
            </a: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50000"/>
              </a:lnSpc>
              <a:spcBef>
                <a:spcPts val="0"/>
              </a:spcBef>
              <a:spcAft>
                <a:spcPts val="0"/>
              </a:spcAft>
              <a:buClrTx/>
              <a:buAutoNum type="arabicParenR"/>
            </a:pPr>
            <a:r>
              <a:rPr lang="en-US" altLang="zh-CN" sz="1800" b="0" i="0" u="none" strike="noStrike" kern="0" cap="none" spc="0" baseline="0">
                <a:latin typeface="Calibri" pitchFamily="0" charset="0"/>
                <a:ea typeface="宋体" pitchFamily="0" charset="0"/>
                <a:cs typeface="Lucida Sans"/>
              </a:rPr>
              <a:t>Using gender, performance score, rating, there achievements.</a:t>
            </a:r>
            <a:endParaRPr lang="en-US" altLang="zh-CN" sz="18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2400" b="1" i="0" u="sng" strike="noStrike" kern="0" cap="none" spc="0" baseline="0">
                <a:latin typeface="Calibri" pitchFamily="0" charset="0"/>
                <a:ea typeface="宋体" pitchFamily="0" charset="0"/>
                <a:cs typeface="Lucida Sans"/>
              </a:rPr>
              <a:t>Visualization</a:t>
            </a:r>
            <a:endParaRPr lang="en-US" altLang="zh-CN" sz="2400" b="1" i="0" u="sng"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arenR"/>
            </a:pPr>
            <a:r>
              <a:rPr lang="en-US" altLang="zh-CN" sz="2000" b="0" i="0" u="none" strike="noStrike" kern="0" cap="none" spc="0" baseline="0">
                <a:latin typeface="Calibri" pitchFamily="0" charset="0"/>
                <a:ea typeface="宋体" pitchFamily="0" charset="0"/>
                <a:cs typeface="Lucida Sans"/>
              </a:rPr>
              <a:t>Using the features of graph and pivot table to calculate the performance analysis</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50000"/>
              </a:lnSpc>
              <a:spcBef>
                <a:spcPts val="0"/>
              </a:spcBef>
              <a:spcAft>
                <a:spcPts val="0"/>
              </a:spcAft>
              <a:buClrTx/>
              <a:buAutoNum type="arabicParenR"/>
            </a:pPr>
            <a:r>
              <a:rPr lang="en-US" altLang="zh-CN" sz="2000" b="0" i="0" u="none" strike="noStrike" kern="0" cap="none" spc="0" baseline="0">
                <a:latin typeface="Calibri" pitchFamily="0" charset="0"/>
                <a:ea typeface="宋体" pitchFamily="0" charset="0"/>
                <a:cs typeface="Lucida Sans"/>
              </a:rPr>
              <a:t>Also using the pie chart to categorise the department wise performance analysis</a:t>
            </a: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0251429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曲线"/>
          <p:cNvSpPr>
            <a:spLocks/>
          </p:cNvSpPr>
          <p:nvPr/>
        </p:nvSpPr>
        <p:spPr>
          <a:xfrm rot="0">
            <a:off x="9192828" y="1524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7"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9" name="文本框"/>
          <p:cNvSpPr>
            <a:spLocks noGrp="1"/>
          </p:cNvSpPr>
          <p:nvPr>
            <p:ph type="title"/>
          </p:nvPr>
        </p:nvSpPr>
        <p:spPr>
          <a:xfrm rot="0">
            <a:off x="755333" y="385446"/>
            <a:ext cx="2437131"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11277219" y="6473339"/>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1" name="图表"/>
          <p:cNvGraphicFramePr/>
          <p:nvPr/>
        </p:nvGraphicFramePr>
        <p:xfrm>
          <a:off x="533402" y="1524004"/>
          <a:ext cx="7505699" cy="446969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7479757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2"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3" name="曲线"/>
          <p:cNvSpPr>
            <a:spLocks/>
          </p:cNvSpPr>
          <p:nvPr/>
        </p:nvSpPr>
        <p:spPr>
          <a:xfrm rot="0">
            <a:off x="9192828" y="1524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4"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6" name="文本框"/>
          <p:cNvSpPr>
            <a:spLocks noGrp="1"/>
          </p:cNvSpPr>
          <p:nvPr>
            <p:ph type="title"/>
          </p:nvPr>
        </p:nvSpPr>
        <p:spPr>
          <a:xfrm rot="0">
            <a:off x="755333" y="385446"/>
            <a:ext cx="2437131"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7" name="矩形"/>
          <p:cNvSpPr>
            <a:spLocks/>
          </p:cNvSpPr>
          <p:nvPr/>
        </p:nvSpPr>
        <p:spPr>
          <a:xfrm rot="0">
            <a:off x="11277219" y="6473339"/>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8" name="图表"/>
          <p:cNvGraphicFramePr/>
          <p:nvPr/>
        </p:nvGraphicFramePr>
        <p:xfrm>
          <a:off x="1143000" y="1219201"/>
          <a:ext cx="5943599" cy="3581399"/>
        </p:xfrm>
        <a:graphic>
          <a:graphicData uri="http://schemas.openxmlformats.org/drawingml/2006/chart">
            <c:chart xmlns:c="http://schemas.openxmlformats.org/drawingml/2006/chart" r:id="rId2"/>
          </a:graphicData>
        </a:graphic>
      </p:graphicFrame>
      <p:sp>
        <p:nvSpPr>
          <p:cNvPr id="199" name="矩形"/>
          <p:cNvSpPr>
            <a:spLocks/>
          </p:cNvSpPr>
          <p:nvPr/>
        </p:nvSpPr>
        <p:spPr>
          <a:xfrm rot="0">
            <a:off x="762004" y="5227869"/>
            <a:ext cx="7874889" cy="815340"/>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q"/>
            </a:pPr>
            <a:r>
              <a:rPr lang="en-US" altLang="zh-CN" sz="2400" b="1" i="0" u="none" strike="noStrike" kern="1200" cap="none" spc="0" baseline="0">
                <a:solidFill>
                  <a:schemeClr val="tx1"/>
                </a:solidFill>
                <a:latin typeface="Calibri" pitchFamily="0" charset="0"/>
                <a:ea typeface="宋体" pitchFamily="0" charset="0"/>
                <a:cs typeface="Calibri" pitchFamily="0" charset="0"/>
              </a:rPr>
              <a:t>This is the result of high performance employees in all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departments</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2705691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4"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sng"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sng"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1" name="矩形"/>
          <p:cNvSpPr>
            <a:spLocks/>
          </p:cNvSpPr>
          <p:nvPr/>
        </p:nvSpPr>
        <p:spPr>
          <a:xfrm rot="0">
            <a:off x="685800" y="1676402"/>
            <a:ext cx="91440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While comparing the performance of employees the no of employees are higher in number is average </a:t>
            </a: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organisations needs to motivate them for the better outcome to improve their performance average to very high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From the study of the trend line there is a steady state for the medium level employees there is no ups and downs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Also the second results shows the list of high performance employees in all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the study of the pie chart there is the highest no of high performance employees in  PL department.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028877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1" y="4010029"/>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8"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22"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3" y="2123271"/>
            <a:ext cx="8593229"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425816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198"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9"/>
                </a:lnTo>
                <a:lnTo>
                  <a:pt x="21599" y="21599"/>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5" cy="6858466"/>
            <a:chOff x="7448612" y="0"/>
            <a:chExt cx="4743795" cy="6858466"/>
          </a:xfrm>
        </p:grpSpPr>
        <p:sp>
          <p:nvSpPr>
            <p:cNvPr id="8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1" y="4010029"/>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7" y="6486039"/>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7"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2"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48" y="6134100"/>
            <a:ext cx="247650" cy="247650"/>
          </a:xfrm>
          <a:prstGeom prst="rect"/>
          <a:noFill/>
          <a:ln w="12700" cmpd="sng" cap="flat">
            <a:noFill/>
            <a:prstDash val="solid"/>
            <a:miter/>
          </a:ln>
        </p:spPr>
      </p:pic>
      <p:grpSp>
        <p:nvGrpSpPr>
          <p:cNvPr id="103" name="组合"/>
          <p:cNvGrpSpPr>
            <a:grpSpLocks/>
          </p:cNvGrpSpPr>
          <p:nvPr/>
        </p:nvGrpSpPr>
        <p:grpSpPr>
          <a:xfrm>
            <a:off x="47625" y="3819523"/>
            <a:ext cx="4124324" cy="3009897"/>
            <a:chOff x="47625" y="3819523"/>
            <a:chExt cx="4124324" cy="3009897"/>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4" name="文本框"/>
          <p:cNvSpPr>
            <a:spLocks noGrp="1"/>
          </p:cNvSpPr>
          <p:nvPr>
            <p:ph type="title"/>
          </p:nvPr>
        </p:nvSpPr>
        <p:spPr>
          <a:xfrm rot="0">
            <a:off x="739774" y="445390"/>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22"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5"/>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89365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0" name="组合"/>
          <p:cNvGrpSpPr>
            <a:grpSpLocks/>
          </p:cNvGrpSpPr>
          <p:nvPr/>
        </p:nvGrpSpPr>
        <p:grpSpPr>
          <a:xfrm>
            <a:off x="7991475" y="2933700"/>
            <a:ext cx="2762249" cy="3257550"/>
            <a:chOff x="7991475" y="2933700"/>
            <a:chExt cx="2762249" cy="3257550"/>
          </a:xfrm>
        </p:grpSpPr>
        <p:sp>
          <p:nvSpPr>
            <p:cNvPr id="1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9"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1" name="文本框"/>
          <p:cNvSpPr>
            <a:spLocks noGrp="1"/>
          </p:cNvSpPr>
          <p:nvPr>
            <p:ph type="title"/>
          </p:nvPr>
        </p:nvSpPr>
        <p:spPr>
          <a:xfrm rot="0">
            <a:off x="834074" y="575057"/>
            <a:ext cx="56368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13" name="文本框"/>
          <p:cNvSpPr>
            <a:spLocks noGrp="1"/>
          </p:cNvSpPr>
          <p:nvPr>
            <p:ph type="sldNum" idx="7"/>
          </p:nvPr>
        </p:nvSpPr>
        <p:spPr>
          <a:xfrm rot="0">
            <a:off x="11353422"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4" y="1733371"/>
            <a:ext cx="6098958" cy="11582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q"/>
            </a:pPr>
            <a:r>
              <a:rPr lang="en-US" altLang="zh-CN" sz="1800" b="1" i="0" u="none" strike="noStrike" kern="1200" cap="none" spc="0" baseline="0">
                <a:solidFill>
                  <a:srgbClr val="43474E"/>
                </a:solidFill>
                <a:latin typeface="Google Sans" pitchFamily="0" charset="0"/>
                <a:ea typeface="宋体" pitchFamily="0" charset="0"/>
                <a:cs typeface="Calibri" pitchFamily="0" charset="0"/>
              </a:rPr>
              <a:t>Performance reviews can help employees understand where they stand on their goals and how to improve. This can help them learn their strengths and where to focus their development efforts.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834074" y="3141929"/>
            <a:ext cx="6098958" cy="8915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q"/>
            </a:pPr>
            <a:r>
              <a:rPr lang="en-US" altLang="zh-CN" sz="1800" b="1" i="0" u="none" strike="noStrike" kern="1200" cap="none" spc="0" baseline="0">
                <a:solidFill>
                  <a:srgbClr val="43474E"/>
                </a:solidFill>
                <a:latin typeface="Google Sans" pitchFamily="0" charset="0"/>
                <a:ea typeface="宋体" pitchFamily="0" charset="0"/>
                <a:cs typeface="Calibri" pitchFamily="0" charset="0"/>
              </a:rPr>
              <a:t>Performance evaluations can help managers and employees communicate better, and can give managers an opportunity to get feedback from employees.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16" name="矩形"/>
          <p:cNvSpPr>
            <a:spLocks/>
          </p:cNvSpPr>
          <p:nvPr/>
        </p:nvSpPr>
        <p:spPr>
          <a:xfrm rot="0">
            <a:off x="834074" y="4320253"/>
            <a:ext cx="6098958" cy="14249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q"/>
            </a:pPr>
            <a:r>
              <a:rPr lang="en-US" altLang="zh-CN" sz="1800" b="1" i="0" u="none" strike="noStrike" kern="1200" cap="none" spc="0" baseline="0">
                <a:solidFill>
                  <a:srgbClr val="43474E"/>
                </a:solidFill>
                <a:latin typeface="Google Sans" pitchFamily="0" charset="0"/>
                <a:ea typeface="宋体" pitchFamily="0" charset="0"/>
                <a:cs typeface="Calibri" pitchFamily="0" charset="0"/>
              </a:rPr>
              <a:t>By measuring employee performance, companies can gain insight into how their people strategy and culture affect engagement and performance. This can help companies understand how they are currently doing and make improvements.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508668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8658225" y="2647950"/>
            <a:ext cx="3533775" cy="3810000"/>
            <a:chOff x="8658225" y="2647950"/>
            <a:chExt cx="3533775" cy="381000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1"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739777" y="829628"/>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24" name="文本框"/>
          <p:cNvSpPr>
            <a:spLocks noGrp="1"/>
          </p:cNvSpPr>
          <p:nvPr>
            <p:ph type="sldNum" idx="7"/>
          </p:nvPr>
        </p:nvSpPr>
        <p:spPr>
          <a:xfrm rot="0">
            <a:off x="11353422"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1066800" y="2118387"/>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6" name="矩形"/>
          <p:cNvSpPr>
            <a:spLocks/>
          </p:cNvSpPr>
          <p:nvPr/>
        </p:nvSpPr>
        <p:spPr>
          <a:xfrm rot="0">
            <a:off x="739778" y="1662761"/>
            <a:ext cx="4636389" cy="45339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sng" strike="noStrike" kern="1200" cap="none" spc="0" baseline="0">
                <a:solidFill>
                  <a:schemeClr val="tx1"/>
                </a:solidFill>
                <a:latin typeface="Calibri" pitchFamily="0" charset="0"/>
                <a:ea typeface="宋体" pitchFamily="0" charset="0"/>
                <a:cs typeface="Calibri" pitchFamily="0" charset="0"/>
              </a:rPr>
              <a:t>Employees Performance Analysis</a:t>
            </a:r>
            <a:endParaRPr lang="zh-CN" altLang="en-US" sz="2400" b="0" i="0" u="sng" strike="noStrike" kern="1200" cap="none" spc="0" baseline="0">
              <a:solidFill>
                <a:schemeClr val="tx1"/>
              </a:solidFill>
              <a:latin typeface="Calibri" pitchFamily="0" charset="0"/>
              <a:ea typeface="宋体" pitchFamily="0" charset="0"/>
              <a:cs typeface="Calibri" pitchFamily="0" charset="0"/>
            </a:endParaRPr>
          </a:p>
        </p:txBody>
      </p:sp>
      <p:sp>
        <p:nvSpPr>
          <p:cNvPr id="127" name="矩形"/>
          <p:cNvSpPr>
            <a:spLocks/>
          </p:cNvSpPr>
          <p:nvPr/>
        </p:nvSpPr>
        <p:spPr>
          <a:xfrm rot="0">
            <a:off x="662220" y="2694116"/>
            <a:ext cx="7186381" cy="18630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Analyzing the performance of the employees by considering various Factors like gender, performance score, rating, there achievements.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In order to identify the trends patterns of different categories of employees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60084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699453" y="891794"/>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723902" y="6172203"/>
            <a:ext cx="2181225" cy="485775"/>
          </a:xfrm>
          <a:prstGeom prst="rect"/>
          <a:noFill/>
          <a:ln w="12700" cmpd="sng" cap="flat">
            <a:noFill/>
            <a:prstDash val="solid"/>
            <a:miter/>
          </a:ln>
        </p:spPr>
      </p:pic>
      <p:sp>
        <p:nvSpPr>
          <p:cNvPr id="133" name="文本框"/>
          <p:cNvSpPr>
            <a:spLocks noGrp="1"/>
          </p:cNvSpPr>
          <p:nvPr>
            <p:ph type="sldNum" idx="7"/>
          </p:nvPr>
        </p:nvSpPr>
        <p:spPr>
          <a:xfrm rot="0">
            <a:off x="11353422"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4" name="图片" descr="Employee Icons - Free SVG &amp; PNG ..."/>
          <p:cNvPicPr>
            <a:picLocks noChangeAspect="1"/>
          </p:cNvPicPr>
          <p:nvPr/>
        </p:nvPicPr>
        <p:blipFill>
          <a:blip r:embed="rId2" cstate="print"/>
          <a:stretch>
            <a:fillRect/>
          </a:stretch>
        </p:blipFill>
        <p:spPr>
          <a:xfrm rot="0">
            <a:off x="906875" y="2021015"/>
            <a:ext cx="1409700" cy="1409700"/>
          </a:xfrm>
          <a:prstGeom prst="rect"/>
          <a:noFill/>
          <a:ln w="12700" cmpd="sng" cap="flat">
            <a:noFill/>
            <a:prstDash val="solid"/>
            <a:miter/>
          </a:ln>
        </p:spPr>
      </p:pic>
      <p:sp>
        <p:nvSpPr>
          <p:cNvPr id="135" name="矩形"/>
          <p:cNvSpPr>
            <a:spLocks/>
          </p:cNvSpPr>
          <p:nvPr/>
        </p:nvSpPr>
        <p:spPr>
          <a:xfrm rot="0">
            <a:off x="2364236" y="2457558"/>
            <a:ext cx="4029075" cy="75819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Wingdings" pitchFamily="2" charset="2"/>
              <a:buChar char="q"/>
            </a:pPr>
            <a:r>
              <a:rPr lang="en-US" altLang="zh-CN" sz="4400" b="1" i="0" u="none" strike="noStrike" kern="1200" cap="none" spc="0" baseline="0">
                <a:solidFill>
                  <a:schemeClr val="tx1"/>
                </a:solidFill>
                <a:latin typeface="Calibri" pitchFamily="0" charset="0"/>
                <a:ea typeface="宋体" pitchFamily="0" charset="0"/>
                <a:cs typeface="Calibri" pitchFamily="0" charset="0"/>
              </a:rPr>
              <a:t>EMPLOYEES </a:t>
            </a:r>
            <a:endParaRPr lang="zh-CN" altLang="en-US" sz="4400" b="1"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descr="Premium Vector | Industry Logo Template"/>
          <p:cNvPicPr>
            <a:picLocks noChangeAspect="1"/>
          </p:cNvPicPr>
          <p:nvPr/>
        </p:nvPicPr>
        <p:blipFill>
          <a:blip r:embed="rId3" cstate="print"/>
          <a:stretch>
            <a:fillRect/>
          </a:stretch>
        </p:blipFill>
        <p:spPr>
          <a:xfrm rot="0">
            <a:off x="447571" y="4400444"/>
            <a:ext cx="2457555" cy="2457556"/>
          </a:xfrm>
          <a:prstGeom prst="rect"/>
          <a:noFill/>
          <a:ln w="12700" cmpd="sng" cap="flat">
            <a:noFill/>
            <a:prstDash val="solid"/>
            <a:miter/>
          </a:ln>
        </p:spPr>
      </p:pic>
      <p:sp>
        <p:nvSpPr>
          <p:cNvPr id="137" name="矩形"/>
          <p:cNvSpPr>
            <a:spLocks/>
          </p:cNvSpPr>
          <p:nvPr/>
        </p:nvSpPr>
        <p:spPr>
          <a:xfrm rot="0">
            <a:off x="2381252" y="5314631"/>
            <a:ext cx="4029075" cy="75818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Wingdings" pitchFamily="2" charset="2"/>
              <a:buChar char="q"/>
            </a:pPr>
            <a:r>
              <a:rPr lang="en-US" altLang="zh-CN" sz="4400" b="1" i="0" u="none" strike="noStrike" kern="1200" cap="none" spc="0" baseline="0">
                <a:solidFill>
                  <a:schemeClr val="tx1"/>
                </a:solidFill>
                <a:latin typeface="Calibri" pitchFamily="0" charset="0"/>
                <a:ea typeface="宋体" pitchFamily="0" charset="0"/>
                <a:cs typeface="Calibri" pitchFamily="0" charset="0"/>
              </a:rPr>
              <a:t>INDUSTRIES  </a:t>
            </a:r>
            <a:endParaRPr lang="zh-CN" altLang="en-US" sz="4400" b="1" i="0" u="none" strike="noStrike" kern="1200" cap="none" spc="0" baseline="0">
              <a:solidFill>
                <a:schemeClr val="tx1"/>
              </a:solidFill>
              <a:latin typeface="Calibri" pitchFamily="0" charset="0"/>
              <a:ea typeface="宋体" pitchFamily="0" charset="0"/>
              <a:cs typeface="Calibri" pitchFamily="0" charset="0"/>
            </a:endParaRPr>
          </a:p>
        </p:txBody>
      </p:sp>
      <p:pic>
        <p:nvPicPr>
          <p:cNvPr id="138" name="图片" descr="Organization Chart PNG Transparent Images Free Download ..."/>
          <p:cNvPicPr>
            <a:picLocks noChangeAspect="1"/>
          </p:cNvPicPr>
          <p:nvPr/>
        </p:nvPicPr>
        <p:blipFill>
          <a:blip r:embed="rId4" cstate="print"/>
          <a:stretch>
            <a:fillRect/>
          </a:stretch>
        </p:blipFill>
        <p:spPr>
          <a:xfrm rot="0">
            <a:off x="3505201" y="3429000"/>
            <a:ext cx="1466851" cy="1409700"/>
          </a:xfrm>
          <a:prstGeom prst="rect"/>
          <a:noFill/>
          <a:ln w="12700" cmpd="sng" cap="flat">
            <a:noFill/>
            <a:prstDash val="solid"/>
            <a:miter/>
          </a:ln>
        </p:spPr>
      </p:pic>
      <p:sp>
        <p:nvSpPr>
          <p:cNvPr id="139" name="矩形"/>
          <p:cNvSpPr>
            <a:spLocks/>
          </p:cNvSpPr>
          <p:nvPr/>
        </p:nvSpPr>
        <p:spPr>
          <a:xfrm rot="0">
            <a:off x="4827178" y="3886095"/>
            <a:ext cx="4708337" cy="142493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Wingdings" pitchFamily="2" charset="2"/>
              <a:buChar char="q"/>
            </a:pPr>
            <a:r>
              <a:rPr lang="en-US" altLang="zh-CN" sz="4400" b="1" i="0" u="none" strike="noStrike" kern="1200" cap="none" spc="0" baseline="0">
                <a:solidFill>
                  <a:schemeClr val="tx1"/>
                </a:solidFill>
                <a:latin typeface="Calibri" pitchFamily="0" charset="0"/>
                <a:ea typeface="宋体" pitchFamily="0" charset="0"/>
                <a:cs typeface="Calibri" pitchFamily="0" charset="0"/>
              </a:rPr>
              <a:t>ORGANISATIONS </a:t>
            </a:r>
            <a:endParaRPr lang="zh-CN" altLang="en-US" sz="4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578877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2" y="1476379"/>
            <a:ext cx="2695575" cy="3248025"/>
          </a:xfrm>
          <a:prstGeom prst="rect"/>
          <a:noFill/>
          <a:ln w="12700" cmpd="sng" cap="flat">
            <a:noFill/>
            <a:prstDash val="solid"/>
            <a:miter/>
          </a:ln>
        </p:spPr>
      </p:pic>
      <p:sp>
        <p:nvSpPr>
          <p:cNvPr id="141"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7" y="857888"/>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46" name="文本框"/>
          <p:cNvSpPr>
            <a:spLocks noGrp="1"/>
          </p:cNvSpPr>
          <p:nvPr>
            <p:ph type="sldNum" idx="7"/>
          </p:nvPr>
        </p:nvSpPr>
        <p:spPr>
          <a:xfrm rot="0">
            <a:off x="11353422"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233737" y="2281557"/>
            <a:ext cx="7239000" cy="3825241"/>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200000"/>
              </a:lnSpc>
              <a:spcBef>
                <a:spcPts val="0"/>
              </a:spcBef>
              <a:spcAft>
                <a:spcPts val="0"/>
              </a:spcAft>
              <a:buFont typeface="Wingdings" pitchFamily="2" charset="2"/>
              <a:buChar char="q"/>
            </a:pPr>
            <a:r>
              <a:rPr lang="en-US" altLang="zh-CN" sz="1800" b="1" i="0" u="none" strike="noStrike" kern="1200" cap="none" spc="0" baseline="0">
                <a:solidFill>
                  <a:schemeClr val="tx1"/>
                </a:solidFill>
                <a:latin typeface="Calibri" pitchFamily="0" charset="0"/>
                <a:ea typeface="宋体" pitchFamily="0" charset="0"/>
                <a:cs typeface="Calibri" pitchFamily="0" charset="0"/>
              </a:rPr>
              <a:t>Conditional Formatting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 for finding the missing values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200000"/>
              </a:lnSpc>
              <a:spcBef>
                <a:spcPts val="0"/>
              </a:spcBef>
              <a:spcAft>
                <a:spcPts val="0"/>
              </a:spcAft>
              <a:buFont typeface="Wingdings" pitchFamily="2" charset="2"/>
              <a:buChar char="q"/>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a:t>
            </a:r>
            <a:r>
              <a:rPr lang="en-US" altLang="zh-CN" sz="1800" b="0" i="0" u="none" strike="noStrike" kern="1200" cap="none" spc="0" baseline="0">
                <a:solidFill>
                  <a:schemeClr val="tx1"/>
                </a:solidFill>
                <a:latin typeface="Calibri" pitchFamily="0" charset="0"/>
                <a:ea typeface="宋体" pitchFamily="0" charset="0"/>
                <a:cs typeface="Calibri" pitchFamily="0" charset="0"/>
              </a:rPr>
              <a:t>                                       : to remove the missing cells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200000"/>
              </a:lnSpc>
              <a:spcBef>
                <a:spcPts val="0"/>
              </a:spcBef>
              <a:spcAft>
                <a:spcPts val="0"/>
              </a:spcAft>
              <a:buFont typeface="Wingdings" pitchFamily="2" charset="2"/>
              <a:buChar char="q"/>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a:t>
            </a:r>
            <a:r>
              <a:rPr lang="en-US" altLang="zh-CN" sz="1800" b="0" i="0" u="none" strike="noStrike" kern="1200" cap="none" spc="0" baseline="0">
                <a:solidFill>
                  <a:schemeClr val="tx1"/>
                </a:solidFill>
                <a:latin typeface="Calibri" pitchFamily="0" charset="0"/>
                <a:ea typeface="宋体" pitchFamily="0" charset="0"/>
                <a:cs typeface="Calibri" pitchFamily="0" charset="0"/>
              </a:rPr>
              <a:t>                                  : to analyze performance of the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200000"/>
              </a:lnSpc>
              <a:spcBef>
                <a:spcPts val="0"/>
              </a:spcBef>
              <a:spcAft>
                <a:spcPts val="0"/>
              </a:spcAft>
              <a:buFont typeface="Wingdings" pitchFamily="2" charset="2"/>
              <a:buChar char="q"/>
            </a:pPr>
            <a:r>
              <a:rPr lang="en-US" altLang="zh-CN" sz="1800" b="1" i="0" u="none" strike="noStrike" kern="1200" cap="none" spc="0" baseline="0">
                <a:solidFill>
                  <a:schemeClr val="tx1"/>
                </a:solidFill>
                <a:latin typeface="Calibri" pitchFamily="0" charset="0"/>
                <a:ea typeface="宋体" pitchFamily="0" charset="0"/>
                <a:cs typeface="Calibri" pitchFamily="0" charset="0"/>
              </a:rPr>
              <a:t>Pivot table</a:t>
            </a:r>
            <a:r>
              <a:rPr lang="en-US" altLang="zh-CN" sz="1800" b="0" i="0" u="none" strike="noStrike" kern="1200" cap="none" spc="0" baseline="0">
                <a:solidFill>
                  <a:schemeClr val="tx1"/>
                </a:solidFill>
                <a:latin typeface="Calibri" pitchFamily="0" charset="0"/>
                <a:ea typeface="宋体" pitchFamily="0" charset="0"/>
                <a:cs typeface="Calibri" pitchFamily="0" charset="0"/>
              </a:rPr>
              <a:t>                              : summary of the employees performances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200000"/>
              </a:lnSpc>
              <a:spcBef>
                <a:spcPts val="0"/>
              </a:spcBef>
              <a:spcAft>
                <a:spcPts val="0"/>
              </a:spcAft>
              <a:buFont typeface="Wingdings" pitchFamily="2" charset="2"/>
              <a:buChar char="q"/>
            </a:pPr>
            <a:r>
              <a:rPr lang="en-US" altLang="zh-CN" sz="1800" b="1" i="0" u="none" strike="noStrike" kern="1200" cap="none" spc="0" baseline="0">
                <a:solidFill>
                  <a:schemeClr val="tx1"/>
                </a:solidFill>
                <a:latin typeface="Calibri" pitchFamily="0" charset="0"/>
                <a:ea typeface="宋体" pitchFamily="0" charset="0"/>
                <a:cs typeface="Calibri" pitchFamily="0" charset="0"/>
              </a:rPr>
              <a:t>Graph </a:t>
            </a:r>
            <a:r>
              <a:rPr lang="en-US" altLang="zh-CN" sz="1800" b="0" i="0" u="none" strike="noStrike" kern="1200" cap="none" spc="0" baseline="0">
                <a:solidFill>
                  <a:schemeClr val="tx1"/>
                </a:solidFill>
                <a:latin typeface="Calibri" pitchFamily="0" charset="0"/>
                <a:ea typeface="宋体" pitchFamily="0" charset="0"/>
                <a:cs typeface="Calibri" pitchFamily="0" charset="0"/>
              </a:rPr>
              <a:t>                                     : Data Visualization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16178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4" y="1524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sng"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914993" y="2362204"/>
            <a:ext cx="4298315" cy="5406390"/>
          </a:xfrm>
          <a:prstGeom prst="rect"/>
          <a:noFill/>
          <a:ln w="12700" cmpd="sng" cap="flat">
            <a:noFill/>
            <a:prstDash val="solid"/>
            <a:miter/>
          </a:ln>
        </p:spPr>
        <p:txBody>
          <a:bodyPr vert="horz" wrap="none" lIns="91440" tIns="45720" rIns="91440" bIns="45720" anchor="t" anchorCtr="0">
            <a:prstTxWarp prst="textNoShape"/>
            <a:spAutoFit/>
          </a:bodyPr>
          <a:lstStyle/>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 numerical value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first name – text format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last name – text format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Gender – male, female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rating – numerical value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performance analysis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unit – text format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50000"/>
              </a:lnSpc>
              <a:spcBef>
                <a:spcPts val="0"/>
              </a:spcBef>
              <a:spcAft>
                <a:spcPts val="0"/>
              </a:spcAft>
              <a:buFont typeface="Wingdings" pitchFamily="2" charset="2"/>
              <a:buChar char="q"/>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0" name="矩形"/>
          <p:cNvSpPr>
            <a:spLocks/>
          </p:cNvSpPr>
          <p:nvPr/>
        </p:nvSpPr>
        <p:spPr>
          <a:xfrm rot="0">
            <a:off x="685800" y="988371"/>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Arial Black" pitchFamily="34" charset="0"/>
                <a:ea typeface="宋体" pitchFamily="0" charset="0"/>
                <a:cs typeface="Calibri" pitchFamily="0" charset="0"/>
              </a:rPr>
              <a:t>Employee data set Downloaded from Kaggle</a:t>
            </a:r>
            <a:endParaRPr lang="zh-CN" altLang="en-US" sz="2400" b="1" i="0" u="none" strike="noStrike" kern="1200" cap="none" spc="0" baseline="0">
              <a:solidFill>
                <a:schemeClr val="tx1"/>
              </a:solidFill>
              <a:latin typeface="Arial Black" pitchFamily="34" charset="0"/>
              <a:ea typeface="宋体" pitchFamily="0" charset="0"/>
              <a:cs typeface="Calibri" pitchFamily="0" charset="0"/>
            </a:endParaRPr>
          </a:p>
        </p:txBody>
      </p:sp>
      <p:sp>
        <p:nvSpPr>
          <p:cNvPr id="151" name="矩形"/>
          <p:cNvSpPr>
            <a:spLocks/>
          </p:cNvSpPr>
          <p:nvPr/>
        </p:nvSpPr>
        <p:spPr>
          <a:xfrm rot="0">
            <a:off x="865087" y="1500849"/>
            <a:ext cx="2649092" cy="45339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Total features : 26</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2" name="矩形"/>
          <p:cNvSpPr>
            <a:spLocks/>
          </p:cNvSpPr>
          <p:nvPr/>
        </p:nvSpPr>
        <p:spPr>
          <a:xfrm rot="0">
            <a:off x="914996" y="1885890"/>
            <a:ext cx="2122805" cy="386715"/>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Features used : 9</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18732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7" y="6486039"/>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6"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66678" y="3381377"/>
            <a:ext cx="2466975" cy="3419475"/>
          </a:xfrm>
          <a:prstGeom prst="rect"/>
          <a:noFill/>
          <a:ln w="12700" cmpd="sng" cap="flat">
            <a:noFill/>
            <a:prstDash val="solid"/>
            <a:miter/>
          </a:ln>
        </p:spPr>
      </p:pic>
      <p:sp>
        <p:nvSpPr>
          <p:cNvPr id="158" name="文本框"/>
          <p:cNvSpPr>
            <a:spLocks noGrp="1"/>
          </p:cNvSpPr>
          <p:nvPr>
            <p:ph type="title"/>
          </p:nvPr>
        </p:nvSpPr>
        <p:spPr>
          <a:xfrm rot="0">
            <a:off x="739778"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11277219"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2526032" y="3048001"/>
            <a:ext cx="7537133"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宋体" pitchFamily="0" charset="0"/>
                <a:cs typeface="Arial" pitchFamily="34" charset="0"/>
              </a:rPr>
              <a:t>Performance level - =</a:t>
            </a:r>
            <a:r>
              <a:rPr lang="en-US" altLang="zh-CN" sz="2800" b="0" i="0" u="none" strike="noStrike" kern="1200" cap="none" spc="0" baseline="0">
                <a:solidFill>
                  <a:schemeClr val="tx1"/>
                </a:solidFill>
                <a:latin typeface="Arial Rounded MT Bold" pitchFamily="34" charset="0"/>
                <a:ea typeface="宋体" pitchFamily="0" charset="0"/>
                <a:cs typeface="Arial" pitchFamily="34" charset="0"/>
              </a:rPr>
              <a:t>IFS(Z8&gt;=5,”VERY HIGH”,Z8&gt;=4,”HIGH”,Z8&gt;=3,”MED”,TRUE,”LOW”)</a:t>
            </a:r>
            <a:endParaRPr lang="zh-CN" altLang="en-US" sz="2800" b="0" i="0" u="none" strike="noStrike" kern="1200" cap="none" spc="0" baseline="0">
              <a:solidFill>
                <a:schemeClr val="tx1"/>
              </a:solidFill>
              <a:latin typeface="Arial Rounded MT Bold" pitchFamily="34" charset="0"/>
              <a:ea typeface="宋体" pitchFamily="0" charset="0"/>
              <a:cs typeface="Arial" pitchFamily="34" charset="0"/>
            </a:endParaRPr>
          </a:p>
        </p:txBody>
      </p:sp>
      <p:sp>
        <p:nvSpPr>
          <p:cNvPr id="161" name="矩形"/>
          <p:cNvSpPr>
            <a:spLocks/>
          </p:cNvSpPr>
          <p:nvPr/>
        </p:nvSpPr>
        <p:spPr>
          <a:xfrm rot="0">
            <a:off x="3276600" y="2438404"/>
            <a:ext cx="5662549" cy="577215"/>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sng" strike="noStrike" kern="1200" cap="none" spc="0" baseline="0">
                <a:solidFill>
                  <a:schemeClr val="tx1"/>
                </a:solidFill>
                <a:latin typeface="Calibri" pitchFamily="0" charset="0"/>
                <a:ea typeface="宋体" pitchFamily="0" charset="0"/>
                <a:cs typeface="Calibri" pitchFamily="0" charset="0"/>
              </a:rPr>
              <a:t>Formula for performance level</a:t>
            </a:r>
            <a:endParaRPr lang="zh-CN" altLang="en-US" sz="3200" b="1" i="0" u="sng" strike="noStrike" kern="1200" cap="none" spc="0" baseline="0">
              <a:solidFill>
                <a:schemeClr val="tx1"/>
              </a:solidFill>
              <a:latin typeface="Calibri" pitchFamily="0" charset="0"/>
              <a:ea typeface="宋体" pitchFamily="0" charset="0"/>
              <a:cs typeface="Calibri" pitchFamily="0" charset="0"/>
            </a:endParaRPr>
          </a:p>
        </p:txBody>
      </p:sp>
      <p:sp>
        <p:nvSpPr>
          <p:cNvPr id="162" name="矩形"/>
          <p:cNvSpPr>
            <a:spLocks/>
          </p:cNvSpPr>
          <p:nvPr/>
        </p:nvSpPr>
        <p:spPr>
          <a:xfrm rot="0">
            <a:off x="2533653" y="3381377"/>
            <a:ext cx="7529512" cy="1482509"/>
          </a:xfrm>
          <a:prstGeom prst="rect"/>
          <a:noFill/>
          <a:ln w="25400" cmpd="sng" cap="flat">
            <a:solidFill>
              <a:srgbClr val="000000"/>
            </a:solidFill>
            <a:prstDash val="solid"/>
            <a:round/>
          </a:ln>
        </p:spPr>
      </p:sp>
    </p:spTree>
    <p:extLst>
      <p:ext uri="{BB962C8B-B14F-4D97-AF65-F5344CB8AC3E}">
        <p14:creationId xmlns:p14="http://schemas.microsoft.com/office/powerpoint/2010/main" val="13127906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28</cp:revision>
  <dcterms:created xsi:type="dcterms:W3CDTF">2024-03-29T15:07:22Z</dcterms:created>
  <dcterms:modified xsi:type="dcterms:W3CDTF">2024-09-12T07:24:56Z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