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170876B-80CD-48E2-8B02-D7DC32567EB1}" type="datetimeFigureOut">
              <a:rPr lang="en-IN" smtClean="0"/>
              <a:t>06-04-2024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ED1F380-09AB-45BE-9747-14D5EB9FFF23}" type="slidenum">
              <a:rPr lang="en-IN" smtClean="0"/>
              <a:t>‹#›</a:t>
            </a:fld>
            <a:endParaRPr lang="en-IN"/>
          </a:p>
        </p:txBody>
      </p:sp>
    </p:spTree>
    <p:extLst>
      <p:ext uri="{BB962C8B-B14F-4D97-AF65-F5344CB8AC3E}">
        <p14:creationId xmlns:p14="http://schemas.microsoft.com/office/powerpoint/2010/main" val="3424819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ED1F380-09AB-45BE-9747-14D5EB9FFF23}" type="slidenum">
              <a:rPr lang="en-IN" smtClean="0"/>
              <a:t>11</a:t>
            </a:fld>
            <a:endParaRPr lang="en-IN"/>
          </a:p>
        </p:txBody>
      </p:sp>
    </p:spTree>
    <p:extLst>
      <p:ext uri="{BB962C8B-B14F-4D97-AF65-F5344CB8AC3E}">
        <p14:creationId xmlns:p14="http://schemas.microsoft.com/office/powerpoint/2010/main" val="3807346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4/6/2024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 y="275839"/>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7620000" y="27583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871537" y="54102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2982595" y="3429000"/>
            <a:ext cx="7162800" cy="1334981"/>
          </a:xfrm>
          <a:prstGeom prst="rect">
            <a:avLst/>
          </a:prstGeom>
        </p:spPr>
        <p:txBody>
          <a:bodyPr vert="horz" wrap="square" lIns="0" tIns="16510" rIns="0" bIns="0" rtlCol="0">
            <a:spAutoFit/>
          </a:bodyPr>
          <a:lstStyle/>
          <a:p>
            <a:pPr marL="12700">
              <a:spcBef>
                <a:spcPts val="130"/>
              </a:spcBef>
            </a:pPr>
            <a:r>
              <a:rPr lang="en-IN" sz="2800" dirty="0">
                <a:latin typeface="Times New Roman" panose="02020603050405020304" pitchFamily="18" charset="0"/>
                <a:cs typeface="Times New Roman" panose="02020603050405020304" pitchFamily="18" charset="0"/>
              </a:rPr>
              <a:t>SWETHA R</a:t>
            </a:r>
          </a:p>
          <a:p>
            <a:pPr marL="12700">
              <a:spcBef>
                <a:spcPts val="130"/>
              </a:spcBef>
            </a:pPr>
            <a:r>
              <a:rPr lang="en-IN" sz="2800" dirty="0">
                <a:latin typeface="Times New Roman" panose="02020603050405020304" pitchFamily="18" charset="0"/>
                <a:cs typeface="Times New Roman" panose="02020603050405020304" pitchFamily="18" charset="0"/>
              </a:rPr>
              <a:t>au21CB59</a:t>
            </a:r>
          </a:p>
          <a:p>
            <a:pPr marL="12700">
              <a:spcBef>
                <a:spcPts val="130"/>
              </a:spcBef>
            </a:pPr>
            <a:r>
              <a:rPr lang="en-IN" sz="2800" dirty="0">
                <a:latin typeface="Times New Roman" panose="02020603050405020304" pitchFamily="18" charset="0"/>
                <a:cs typeface="Times New Roman" panose="02020603050405020304" pitchFamily="18" charset="0"/>
              </a:rPr>
              <a:t>KGiSL INSTITUTE OF TECHNOLOGY</a:t>
            </a:r>
            <a:endParaRPr sz="2800"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2" name="Title 11">
            <a:extLst>
              <a:ext uri="{FF2B5EF4-FFF2-40B4-BE49-F238E27FC236}">
                <a16:creationId xmlns:a16="http://schemas.microsoft.com/office/drawing/2014/main" id="{7EF74DE0-80F9-17BF-77D3-7DC4DBF08F55}"/>
              </a:ext>
            </a:extLst>
          </p:cNvPr>
          <p:cNvSpPr>
            <a:spLocks noGrp="1"/>
          </p:cNvSpPr>
          <p:nvPr>
            <p:ph type="title"/>
          </p:nvPr>
        </p:nvSpPr>
        <p:spPr>
          <a:xfrm>
            <a:off x="381000" y="1743477"/>
            <a:ext cx="9764395" cy="1477328"/>
          </a:xfrm>
        </p:spPr>
        <p:txBody>
          <a:bodyPr/>
          <a:lstStyle/>
          <a:p>
            <a:r>
              <a:rPr lang="en-IN" dirty="0">
                <a:solidFill>
                  <a:srgbClr val="00B050"/>
                </a:solidFill>
              </a:rPr>
              <a:t>WINE QUALITY PREDICTION USING MACHINE LEARNING</a:t>
            </a: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7" name="Text Placeholder 6">
            <a:extLst>
              <a:ext uri="{FF2B5EF4-FFF2-40B4-BE49-F238E27FC236}">
                <a16:creationId xmlns:a16="http://schemas.microsoft.com/office/drawing/2014/main" id="{C34B6E9A-A50B-7FF7-5846-2FE11AB154B5}"/>
              </a:ext>
            </a:extLst>
          </p:cNvPr>
          <p:cNvSpPr>
            <a:spLocks noGrp="1"/>
          </p:cNvSpPr>
          <p:nvPr>
            <p:ph type="body" idx="1"/>
          </p:nvPr>
        </p:nvSpPr>
        <p:spPr>
          <a:xfrm>
            <a:off x="609600" y="1577340"/>
            <a:ext cx="10972800" cy="2492990"/>
          </a:xfrm>
        </p:spPr>
        <p:txBody>
          <a:bodyPr/>
          <a:lstStyle/>
          <a:p>
            <a:r>
              <a:rPr lang="en-US" sz="1800" dirty="0">
                <a:latin typeface="Times New Roman" panose="02020603050405020304" pitchFamily="18" charset="0"/>
                <a:cs typeface="Times New Roman" panose="02020603050405020304" pitchFamily="18" charset="0"/>
              </a:rPr>
              <a:t>4) Support Vector Regression (SVR):</a:t>
            </a:r>
          </a:p>
          <a:p>
            <a:r>
              <a:rPr lang="en-US" sz="1800" dirty="0">
                <a:latin typeface="Times New Roman" panose="02020603050405020304" pitchFamily="18" charset="0"/>
                <a:cs typeface="Times New Roman" panose="02020603050405020304" pitchFamily="18" charset="0"/>
              </a:rPr>
              <a:t>SVR is a regression variant of support vector machines (SVMs). It works by mapping input features into a higher-dimensional space and finding the hyperplane that best fits the data while maximizing the margin. SVR is effective for small to medium-sized datasets and can handle non-linear relationships using kernel functions.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5) Neural Networks:</a:t>
            </a:r>
          </a:p>
          <a:p>
            <a:r>
              <a:rPr lang="en-US" sz="1800" dirty="0">
                <a:latin typeface="Times New Roman" panose="02020603050405020304" pitchFamily="18" charset="0"/>
                <a:cs typeface="Times New Roman" panose="02020603050405020304" pitchFamily="18" charset="0"/>
              </a:rPr>
              <a:t>Deep learning models, particularly neural networks, can be used for wine quality prediction. Multi-layer </a:t>
            </a:r>
            <a:r>
              <a:rPr lang="en-US" sz="1800" dirty="0" err="1">
                <a:latin typeface="Times New Roman" panose="02020603050405020304" pitchFamily="18" charset="0"/>
                <a:cs typeface="Times New Roman" panose="02020603050405020304" pitchFamily="18" charset="0"/>
              </a:rPr>
              <a:t>perceptrons</a:t>
            </a:r>
            <a:r>
              <a:rPr lang="en-US" sz="1800" dirty="0">
                <a:latin typeface="Times New Roman" panose="02020603050405020304" pitchFamily="18" charset="0"/>
                <a:cs typeface="Times New Roman" panose="02020603050405020304" pitchFamily="18" charset="0"/>
              </a:rPr>
              <a:t> (MLPs) or more advanced architectures like convolutional neural networks (CNNs) or recurrent neural networks (RNNs) can be applied depending on the nature of the data and the complexity of the problem.</a:t>
            </a:r>
            <a:endParaRPr lang="en-US"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Tree>
    <p:extLst>
      <p:ext uri="{BB962C8B-B14F-4D97-AF65-F5344CB8AC3E}">
        <p14:creationId xmlns:p14="http://schemas.microsoft.com/office/powerpoint/2010/main" val="3891301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683258" y="6111875"/>
            <a:ext cx="11203941" cy="324448"/>
          </a:xfrm>
          <a:prstGeom prst="rect">
            <a:avLst/>
          </a:prstGeom>
        </p:spPr>
        <p:txBody>
          <a:bodyPr vert="horz" wrap="square" lIns="0" tIns="16510" rIns="0" bIns="0" rtlCol="0">
            <a:spAutoFit/>
          </a:bodyPr>
          <a:lstStyle/>
          <a:p>
            <a:pPr marL="12700">
              <a:lnSpc>
                <a:spcPct val="100000"/>
              </a:lnSpc>
              <a:spcBef>
                <a:spcPts val="130"/>
              </a:spcBef>
            </a:pPr>
            <a:r>
              <a:rPr lang="en-IN" sz="2000" u="sng" dirty="0">
                <a:solidFill>
                  <a:srgbClr val="006FC0"/>
                </a:solidFill>
                <a:uFill>
                  <a:solidFill>
                    <a:srgbClr val="006FC0"/>
                  </a:solidFill>
                </a:uFill>
                <a:latin typeface="Trebuchet MS"/>
                <a:cs typeface="Trebuchet MS"/>
              </a:rPr>
              <a:t>https://drive.google.com/drive/folders/1AwsmEaWcpmqhb_ySCR0Fi7IClzuv-j7C</a:t>
            </a:r>
            <a:endParaRPr sz="2000" dirty="0">
              <a:latin typeface="Trebuchet MS"/>
              <a:cs typeface="Trebuchet MS"/>
            </a:endParaRPr>
          </a:p>
        </p:txBody>
      </p:sp>
      <p:pic>
        <p:nvPicPr>
          <p:cNvPr id="4" name="Picture 3">
            <a:extLst>
              <a:ext uri="{FF2B5EF4-FFF2-40B4-BE49-F238E27FC236}">
                <a16:creationId xmlns:a16="http://schemas.microsoft.com/office/drawing/2014/main" id="{2225F035-1D48-F693-7A4D-E65FAACE70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371600"/>
            <a:ext cx="6400800" cy="4435794"/>
          </a:xfrm>
          <a:prstGeom prst="rect">
            <a:avLst/>
          </a:prstGeom>
        </p:spPr>
      </p:pic>
      <p:pic>
        <p:nvPicPr>
          <p:cNvPr id="10" name="Picture 9">
            <a:extLst>
              <a:ext uri="{FF2B5EF4-FFF2-40B4-BE49-F238E27FC236}">
                <a16:creationId xmlns:a16="http://schemas.microsoft.com/office/drawing/2014/main" id="{A4BA6BCE-62C0-3A5D-0F8B-368069EDDF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1800" y="2209800"/>
            <a:ext cx="3871295" cy="254530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03505" y="55911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066800" y="425834"/>
            <a:ext cx="8743950" cy="1573187"/>
          </a:xfrm>
          <a:prstGeom prst="rect">
            <a:avLst/>
          </a:prstGeom>
        </p:spPr>
        <p:txBody>
          <a:bodyPr vert="horz" wrap="square" lIns="0" tIns="460692" rIns="0" bIns="0" rtlCol="0">
            <a:spAutoFit/>
          </a:bodyPr>
          <a:lstStyle/>
          <a:p>
            <a:pPr marL="193675" algn="ctr">
              <a:lnSpc>
                <a:spcPct val="100000"/>
              </a:lnSpc>
              <a:spcBef>
                <a:spcPts val="130"/>
              </a:spcBef>
            </a:pPr>
            <a:r>
              <a:rPr lang="en-US" sz="3600" dirty="0">
                <a:solidFill>
                  <a:srgbClr val="00B050"/>
                </a:solidFill>
                <a:latin typeface="Times New Roman" panose="02020603050405020304" pitchFamily="18" charset="0"/>
                <a:cs typeface="Times New Roman" panose="02020603050405020304" pitchFamily="18" charset="0"/>
              </a:rPr>
              <a:t>WINE QUALITY PREDICTION USING MACHINE LEARNING</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pic>
        <p:nvPicPr>
          <p:cNvPr id="1028" name="Picture 4" descr="Using machine learning techniques in wine quality testing">
            <a:extLst>
              <a:ext uri="{FF2B5EF4-FFF2-40B4-BE49-F238E27FC236}">
                <a16:creationId xmlns:a16="http://schemas.microsoft.com/office/drawing/2014/main" id="{4CCBE85F-4063-2991-66E0-377E51E8EF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4184" y="2204423"/>
            <a:ext cx="5038725" cy="39677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92A1869E-AF94-1606-6E24-4FCF3B1A9C6E}"/>
              </a:ext>
            </a:extLst>
          </p:cNvPr>
          <p:cNvSpPr txBox="1"/>
          <p:nvPr/>
        </p:nvSpPr>
        <p:spPr>
          <a:xfrm>
            <a:off x="2286000" y="1752600"/>
            <a:ext cx="3962400" cy="56323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PROBLEM </a:t>
            </a:r>
            <a:r>
              <a:rPr lang="en-IN" sz="2400" spc="-75" dirty="0">
                <a:solidFill>
                  <a:srgbClr val="00B050"/>
                </a:solidFill>
                <a:latin typeface="Times New Roman" panose="02020603050405020304" pitchFamily="18" charset="0"/>
                <a:cs typeface="Times New Roman" panose="02020603050405020304" pitchFamily="18" charset="0"/>
              </a:rPr>
              <a:t>STATEMENT</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PROJECT OVERVIEW</a:t>
            </a:r>
          </a:p>
          <a:p>
            <a:pPr marL="285750" indent="-285750">
              <a:lnSpc>
                <a:spcPct val="150000"/>
              </a:lnSpc>
              <a:buFont typeface="Arial" panose="020B0604020202020204" pitchFamily="34" charset="0"/>
              <a:buChar char="•"/>
            </a:pPr>
            <a:r>
              <a:rPr lang="en-US" sz="2400" dirty="0">
                <a:solidFill>
                  <a:srgbClr val="00B050"/>
                </a:solidFill>
                <a:latin typeface="Times New Roman" panose="02020603050405020304" pitchFamily="18" charset="0"/>
                <a:cs typeface="Times New Roman" panose="02020603050405020304" pitchFamily="18" charset="0"/>
              </a:rPr>
              <a:t>WHO</a:t>
            </a:r>
            <a:r>
              <a:rPr lang="en-US" sz="2400" spc="-245" dirty="0">
                <a:solidFill>
                  <a:srgbClr val="00B050"/>
                </a:solidFill>
                <a:latin typeface="Times New Roman" panose="02020603050405020304" pitchFamily="18" charset="0"/>
                <a:cs typeface="Times New Roman" panose="02020603050405020304" pitchFamily="18" charset="0"/>
              </a:rPr>
              <a:t> </a:t>
            </a:r>
            <a:r>
              <a:rPr lang="en-US" sz="2400" dirty="0">
                <a:solidFill>
                  <a:srgbClr val="00B050"/>
                </a:solidFill>
                <a:latin typeface="Times New Roman" panose="02020603050405020304" pitchFamily="18" charset="0"/>
                <a:cs typeface="Times New Roman" panose="02020603050405020304" pitchFamily="18" charset="0"/>
              </a:rPr>
              <a:t>ARE</a:t>
            </a:r>
            <a:r>
              <a:rPr lang="en-US" sz="2400" spc="-70" dirty="0">
                <a:solidFill>
                  <a:srgbClr val="00B050"/>
                </a:solidFill>
                <a:latin typeface="Times New Roman" panose="02020603050405020304" pitchFamily="18" charset="0"/>
                <a:cs typeface="Times New Roman" panose="02020603050405020304" pitchFamily="18" charset="0"/>
              </a:rPr>
              <a:t> </a:t>
            </a:r>
            <a:r>
              <a:rPr lang="en-US" sz="2400" dirty="0">
                <a:solidFill>
                  <a:srgbClr val="00B050"/>
                </a:solidFill>
                <a:latin typeface="Times New Roman" panose="02020603050405020304" pitchFamily="18" charset="0"/>
                <a:cs typeface="Times New Roman" panose="02020603050405020304" pitchFamily="18" charset="0"/>
              </a:rPr>
              <a:t>THE</a:t>
            </a:r>
            <a:r>
              <a:rPr lang="en-US" sz="2400" spc="-55" dirty="0">
                <a:solidFill>
                  <a:srgbClr val="00B050"/>
                </a:solidFill>
                <a:latin typeface="Times New Roman" panose="02020603050405020304" pitchFamily="18" charset="0"/>
                <a:cs typeface="Times New Roman" panose="02020603050405020304" pitchFamily="18" charset="0"/>
              </a:rPr>
              <a:t> </a:t>
            </a:r>
            <a:r>
              <a:rPr lang="en-US" sz="2400" dirty="0">
                <a:solidFill>
                  <a:srgbClr val="00B050"/>
                </a:solidFill>
                <a:latin typeface="Times New Roman" panose="02020603050405020304" pitchFamily="18" charset="0"/>
                <a:cs typeface="Times New Roman" panose="02020603050405020304" pitchFamily="18" charset="0"/>
              </a:rPr>
              <a:t>END</a:t>
            </a:r>
            <a:r>
              <a:rPr lang="en-US" sz="2400" spc="-70" dirty="0">
                <a:solidFill>
                  <a:srgbClr val="00B050"/>
                </a:solidFill>
                <a:latin typeface="Times New Roman" panose="02020603050405020304" pitchFamily="18" charset="0"/>
                <a:cs typeface="Times New Roman" panose="02020603050405020304" pitchFamily="18" charset="0"/>
              </a:rPr>
              <a:t> </a:t>
            </a:r>
            <a:r>
              <a:rPr lang="en-US" sz="2400" spc="-10" dirty="0">
                <a:solidFill>
                  <a:srgbClr val="00B050"/>
                </a:solidFill>
                <a:latin typeface="Times New Roman" panose="02020603050405020304" pitchFamily="18" charset="0"/>
                <a:cs typeface="Times New Roman" panose="02020603050405020304" pitchFamily="18" charset="0"/>
              </a:rPr>
              <a:t>USERS?</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SOLUTION</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WOW IN THE SOLUTION</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MODEL</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RESULT</a:t>
            </a:r>
          </a:p>
          <a:p>
            <a:pPr marL="285750" indent="-285750">
              <a:buFont typeface="Arial" panose="020B0604020202020204" pitchFamily="34" charset="0"/>
              <a:buChar char="•"/>
            </a:pPr>
            <a:endParaRPr lang="en-IN" spc="-10" dirty="0"/>
          </a:p>
          <a:p>
            <a:pPr marL="285750" indent="-285750">
              <a:buFont typeface="Arial" panose="020B0604020202020204" pitchFamily="34" charset="0"/>
              <a:buChar char="•"/>
            </a:pPr>
            <a:endParaRPr lang="en-US" sz="1800" spc="-10" dirty="0"/>
          </a:p>
          <a:p>
            <a:pPr marL="285750" indent="-285750">
              <a:buFont typeface="Arial" panose="020B0604020202020204" pitchFamily="34" charset="0"/>
              <a:buChar char="•"/>
            </a:pPr>
            <a:endParaRPr lang="en-IN" sz="1800" spc="-75" dirty="0"/>
          </a:p>
          <a:p>
            <a:pPr marL="285750" indent="-285750">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457200" y="1166745"/>
            <a:ext cx="68332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sp>
        <p:nvSpPr>
          <p:cNvPr id="11" name="Text Placeholder 10">
            <a:extLst>
              <a:ext uri="{FF2B5EF4-FFF2-40B4-BE49-F238E27FC236}">
                <a16:creationId xmlns:a16="http://schemas.microsoft.com/office/drawing/2014/main" id="{6CC5A470-48B3-0603-7BD9-A61654213937}"/>
              </a:ext>
            </a:extLst>
          </p:cNvPr>
          <p:cNvSpPr>
            <a:spLocks noGrp="1"/>
          </p:cNvSpPr>
          <p:nvPr>
            <p:ph type="body" idx="1"/>
          </p:nvPr>
        </p:nvSpPr>
        <p:spPr>
          <a:xfrm>
            <a:off x="676275" y="2366685"/>
            <a:ext cx="8010525" cy="2727029"/>
          </a:xfrm>
        </p:spPr>
        <p:txBody>
          <a:bodyPr/>
          <a:lstStyle/>
          <a:p>
            <a:endParaRPr lang="en-US" dirty="0"/>
          </a:p>
          <a:p>
            <a:pPr algn="just">
              <a:lnSpc>
                <a:spcPct val="150000"/>
              </a:lnSpc>
            </a:pPr>
            <a:r>
              <a:rPr lang="en-US" dirty="0"/>
              <a:t>     </a:t>
            </a:r>
            <a:r>
              <a:rPr lang="en-US" dirty="0">
                <a:latin typeface="Times New Roman" panose="02020603050405020304" pitchFamily="18" charset="0"/>
                <a:cs typeface="Times New Roman" panose="02020603050405020304" pitchFamily="18" charset="0"/>
              </a:rPr>
              <a:t>The wine industry uses sensory evaluation to obtain the quality of wines, which is highly subjective and time-consuming. Machine learning enables an automated and more efficient solution to address this problem by building a predictive regression model using several physicochemical properties of wines. The goal of this work is to develop a sound machine-learning model that would provide valid predictions of wine quality based on their chemical properties.</a:t>
            </a:r>
            <a:endParaRPr lang="en-IN"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533400" y="514033"/>
            <a:ext cx="9764395" cy="1122362"/>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z="4250" spc="-10" dirty="0"/>
              <a:t>PROJECT</a:t>
            </a:r>
            <a:r>
              <a:rPr lang="en-IN" sz="4250" dirty="0"/>
              <a:t>	</a:t>
            </a:r>
            <a:r>
              <a:rPr lang="en-IN" sz="4250" spc="-10" dirty="0"/>
              <a:t>OVERVIEW</a:t>
            </a:r>
            <a:endParaRPr sz="4250" dirty="0"/>
          </a:p>
        </p:txBody>
      </p:sp>
      <p:sp>
        <p:nvSpPr>
          <p:cNvPr id="11" name="Text Placeholder 10">
            <a:extLst>
              <a:ext uri="{FF2B5EF4-FFF2-40B4-BE49-F238E27FC236}">
                <a16:creationId xmlns:a16="http://schemas.microsoft.com/office/drawing/2014/main" id="{C732C425-BA55-C506-AAE2-3C3186B70AF7}"/>
              </a:ext>
            </a:extLst>
          </p:cNvPr>
          <p:cNvSpPr>
            <a:spLocks noGrp="1"/>
          </p:cNvSpPr>
          <p:nvPr>
            <p:ph type="body" idx="1"/>
          </p:nvPr>
        </p:nvSpPr>
        <p:spPr>
          <a:xfrm>
            <a:off x="644129" y="1293728"/>
            <a:ext cx="8458200" cy="4943020"/>
          </a:xfrm>
        </p:spPr>
        <p:txBody>
          <a:bodyPr/>
          <a:lstStyle/>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Foster an AI model to foresee wine quality given physicochemical properties, meaning to robotize and upgrade the quality evaluation process in the wine business. </a:t>
            </a:r>
          </a:p>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Use an extensive dataset containing data about different physicochemical properties of wines by comparing quality appraisals to prepare and assess the AI model. </a:t>
            </a:r>
          </a:p>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By breaking down the dataset and applying AI methods, the venture looks to convey a strong prescient model equipped for giving exact and objective evaluations of wine quality, subsequently further developing effectiveness and dynamics in wine creation.</a:t>
            </a:r>
          </a:p>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venture includes information preprocessing to clean and set up the dataset for investigation. This incorporates dealing with missing qualities, anomaly identification, and element scaling. Included determination methods are utilized to recognize the most important traits that are firmly associated with wine quality. Moreover, the included design might be used to make new instructive highlights from the current dataset.</a:t>
            </a:r>
            <a:endParaRPr lang="en-IN"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sp>
        <p:nvSpPr>
          <p:cNvPr id="9" name="Text Placeholder 8">
            <a:extLst>
              <a:ext uri="{FF2B5EF4-FFF2-40B4-BE49-F238E27FC236}">
                <a16:creationId xmlns:a16="http://schemas.microsoft.com/office/drawing/2014/main" id="{67E19808-5642-C7C4-28A1-437AB473E516}"/>
              </a:ext>
            </a:extLst>
          </p:cNvPr>
          <p:cNvSpPr>
            <a:spLocks noGrp="1"/>
          </p:cNvSpPr>
          <p:nvPr>
            <p:ph type="body" idx="1"/>
          </p:nvPr>
        </p:nvSpPr>
        <p:spPr>
          <a:xfrm>
            <a:off x="609600" y="1577340"/>
            <a:ext cx="10972800" cy="3516604"/>
          </a:xfrm>
        </p:spPr>
        <p:txBody>
          <a:bodyPr/>
          <a:lstStyle/>
          <a:p>
            <a:endParaRPr lang="en-US" dirty="0"/>
          </a:p>
          <a:p>
            <a:pPr lvl="2">
              <a:lnSpc>
                <a:spcPct val="200000"/>
              </a:lnSpc>
            </a:pPr>
            <a:r>
              <a:rPr lang="en-US" dirty="0"/>
              <a:t>1</a:t>
            </a:r>
            <a:r>
              <a:rPr lang="en-US" dirty="0">
                <a:latin typeface="Times New Roman" panose="02020603050405020304" pitchFamily="18" charset="0"/>
                <a:cs typeface="Times New Roman" panose="02020603050405020304" pitchFamily="18" charset="0"/>
              </a:rPr>
              <a:t>. Winemakers</a:t>
            </a:r>
          </a:p>
          <a:p>
            <a:pPr lvl="2">
              <a:lnSpc>
                <a:spcPct val="200000"/>
              </a:lnSpc>
            </a:pPr>
            <a:r>
              <a:rPr lang="en-US" dirty="0">
                <a:latin typeface="Times New Roman" panose="02020603050405020304" pitchFamily="18" charset="0"/>
                <a:cs typeface="Times New Roman" panose="02020603050405020304" pitchFamily="18" charset="0"/>
              </a:rPr>
              <a:t>2. Wine Quality Control Teams</a:t>
            </a:r>
          </a:p>
          <a:p>
            <a:pPr lvl="2">
              <a:lnSpc>
                <a:spcPct val="200000"/>
              </a:lnSpc>
            </a:pPr>
            <a:r>
              <a:rPr lang="en-US" dirty="0">
                <a:latin typeface="Times New Roman" panose="02020603050405020304" pitchFamily="18" charset="0"/>
                <a:cs typeface="Times New Roman" panose="02020603050405020304" pitchFamily="18" charset="0"/>
              </a:rPr>
              <a:t>3. Wine Distributors and Retailers</a:t>
            </a:r>
          </a:p>
          <a:p>
            <a:pPr lvl="2">
              <a:lnSpc>
                <a:spcPct val="200000"/>
              </a:lnSpc>
            </a:pPr>
            <a:r>
              <a:rPr lang="en-US" dirty="0">
                <a:latin typeface="Times New Roman" panose="02020603050405020304" pitchFamily="18" charset="0"/>
                <a:cs typeface="Times New Roman" panose="02020603050405020304" pitchFamily="18" charset="0"/>
              </a:rPr>
              <a:t>4. Wine Consumers</a:t>
            </a:r>
          </a:p>
          <a:p>
            <a:pPr lvl="2">
              <a:lnSpc>
                <a:spcPct val="200000"/>
              </a:lnSpc>
            </a:pPr>
            <a:r>
              <a:rPr lang="en-US" dirty="0">
                <a:latin typeface="Times New Roman" panose="02020603050405020304" pitchFamily="18" charset="0"/>
                <a:cs typeface="Times New Roman" panose="02020603050405020304" pitchFamily="18" charset="0"/>
              </a:rPr>
              <a:t>5. Wine Researchers and Enthusiasts</a:t>
            </a:r>
          </a:p>
          <a:p>
            <a:pPr lvl="2">
              <a:lnSpc>
                <a:spcPct val="200000"/>
              </a:lnSpc>
            </a:pPr>
            <a:r>
              <a:rPr lang="en-US" dirty="0">
                <a:latin typeface="Times New Roman" panose="02020603050405020304" pitchFamily="18" charset="0"/>
                <a:cs typeface="Times New Roman" panose="02020603050405020304" pitchFamily="18" charset="0"/>
              </a:rPr>
              <a:t>6. Wine Critics and Sommeliers</a:t>
            </a:r>
            <a:endParaRPr lang="en-IN"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144047"/>
            <a:ext cx="1864660" cy="3248025"/>
          </a:xfrm>
          <a:prstGeom prst="rect">
            <a:avLst/>
          </a:prstGeom>
        </p:spPr>
      </p:pic>
      <p:sp>
        <p:nvSpPr>
          <p:cNvPr id="6" name="object 6"/>
          <p:cNvSpPr txBox="1">
            <a:spLocks noGrp="1"/>
          </p:cNvSpPr>
          <p:nvPr>
            <p:ph type="title"/>
          </p:nvPr>
        </p:nvSpPr>
        <p:spPr>
          <a:xfrm>
            <a:off x="457200" y="-6292"/>
            <a:ext cx="9764395" cy="1044517"/>
          </a:xfrm>
          <a:prstGeom prst="rect">
            <a:avLst/>
          </a:prstGeom>
        </p:spPr>
        <p:txBody>
          <a:bodyPr vert="horz" wrap="square" lIns="0" tIns="485775" rIns="0" bIns="0" rtlCol="0">
            <a:spAutoFit/>
          </a:bodyPr>
          <a:lstStyle/>
          <a:p>
            <a:pPr marL="12700">
              <a:lnSpc>
                <a:spcPct val="100000"/>
              </a:lnSpc>
              <a:spcBef>
                <a:spcPts val="105"/>
              </a:spcBef>
            </a:pPr>
            <a:r>
              <a:rPr sz="3600" spc="-95" dirty="0"/>
              <a:t> </a:t>
            </a:r>
            <a:r>
              <a:rPr sz="3600" spc="-10" dirty="0"/>
              <a:t>SOLUTION</a:t>
            </a:r>
            <a:r>
              <a:rPr lang="en-IN" sz="3600" spc="-10" dirty="0"/>
              <a:t> AND 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568639E2-705A-B1D2-5636-53CE18CC116B}"/>
              </a:ext>
            </a:extLst>
          </p:cNvPr>
          <p:cNvSpPr txBox="1"/>
          <p:nvPr/>
        </p:nvSpPr>
        <p:spPr>
          <a:xfrm>
            <a:off x="1874492" y="914400"/>
            <a:ext cx="9016065" cy="4832092"/>
          </a:xfrm>
          <a:prstGeom prst="rect">
            <a:avLst/>
          </a:prstGeom>
          <a:noFill/>
        </p:spPr>
        <p:txBody>
          <a:bodyPr wrap="square">
            <a:spAutoFit/>
          </a:bodyPr>
          <a:lstStyle/>
          <a:p>
            <a:pPr algn="just"/>
            <a:endParaRPr lang="en-IN" sz="1400" dirty="0"/>
          </a:p>
          <a:p>
            <a:pPr algn="just"/>
            <a:endParaRPr lang="en-IN" sz="1400" dirty="0"/>
          </a:p>
          <a:p>
            <a:pPr marL="285750" indent="-285750" algn="just">
              <a:buFont typeface="Wingdings" panose="05000000000000000000" pitchFamily="2" charset="2"/>
              <a:buChar char="§"/>
            </a:pPr>
            <a:r>
              <a:rPr lang="en-US" sz="1400" dirty="0"/>
              <a:t>AI Model Turn of events: Foster a powerful AI model prepared to do precisely foresee wine quality in light of physicochemical properties. This includes information preprocessing, highlight choice, model preparation, and assessment utilizing different calculations. </a:t>
            </a:r>
          </a:p>
          <a:p>
            <a:pPr algn="just"/>
            <a:endParaRPr lang="en-US" sz="1400" dirty="0"/>
          </a:p>
          <a:p>
            <a:pPr marL="285750" indent="-285750" algn="just">
              <a:buFont typeface="Wingdings" panose="05000000000000000000" pitchFamily="2" charset="2"/>
              <a:buChar char="§"/>
            </a:pPr>
            <a:r>
              <a:rPr lang="en-US" sz="1400" dirty="0"/>
              <a:t>Information Reconciliation and Investigation: Coordinate an extensive dataset containing data about the physicochemical properties of wines close by quality evaluations. Examine the dataset to recognize examples and relationships that add to wine quality.</a:t>
            </a:r>
          </a:p>
          <a:p>
            <a:pPr algn="just"/>
            <a:endParaRPr lang="en-IN" sz="1400" dirty="0"/>
          </a:p>
          <a:p>
            <a:pPr marL="285750" indent="-285750" algn="just">
              <a:buFont typeface="Wingdings" panose="05000000000000000000" pitchFamily="2" charset="2"/>
              <a:buChar char="§"/>
            </a:pPr>
            <a:r>
              <a:rPr lang="en-US" sz="1400" dirty="0"/>
              <a:t>Productivity and Computerization: Our answer smoothes out the wine quality appraisal process via mechanizing the assessment of physicochemical properties. This saves time and assets while guaranteeing steady and objective quality evaluations across bunches.</a:t>
            </a:r>
          </a:p>
          <a:p>
            <a:pPr algn="just"/>
            <a:endParaRPr lang="en-US" sz="1400" dirty="0"/>
          </a:p>
          <a:p>
            <a:pPr marL="285750" indent="-285750" algn="just">
              <a:buFont typeface="Wingdings" panose="05000000000000000000" pitchFamily="2" charset="2"/>
              <a:buChar char="§"/>
            </a:pPr>
            <a:r>
              <a:rPr lang="en-US" sz="1400" dirty="0"/>
              <a:t> Precision and Prescient Experiences: By utilizing advanced AI methods, our answer conveys profoundly exact expectations of wine quality. This permits winemakers to pursue informed choices given prescient experiences, prompting streamlined creation processes and improved item quality. </a:t>
            </a:r>
          </a:p>
          <a:p>
            <a:pPr algn="just"/>
            <a:endParaRPr lang="en-US" sz="1400" dirty="0"/>
          </a:p>
          <a:p>
            <a:pPr marL="285750" indent="-285750" algn="just">
              <a:buFont typeface="Wingdings" panose="05000000000000000000" pitchFamily="2" charset="2"/>
              <a:buChar char="§"/>
            </a:pPr>
            <a:r>
              <a:rPr lang="en-US" sz="1400" dirty="0"/>
              <a:t>Esteem Option Across the Store Network: From wineries advancing their creation cycles to wholesalers organizing their item contributions and customers pursuing informed buying choices, our answer adds esteem to different phases of the wine store network. This exhaustive methodology upgrades general effectiveness, quality, and fulfillment throughout the business.</a:t>
            </a:r>
            <a:endParaRPr lang="en-IN"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9" name="Text Placeholder 8">
            <a:extLst>
              <a:ext uri="{FF2B5EF4-FFF2-40B4-BE49-F238E27FC236}">
                <a16:creationId xmlns:a16="http://schemas.microsoft.com/office/drawing/2014/main" id="{E408D50B-2722-1899-D7C3-AAEDD69F3BBB}"/>
              </a:ext>
            </a:extLst>
          </p:cNvPr>
          <p:cNvSpPr>
            <a:spLocks noGrp="1"/>
          </p:cNvSpPr>
          <p:nvPr>
            <p:ph type="body" idx="1"/>
          </p:nvPr>
        </p:nvSpPr>
        <p:spPr>
          <a:xfrm>
            <a:off x="609600" y="1577340"/>
            <a:ext cx="10972800" cy="3599512"/>
          </a:xfrm>
        </p:spPr>
        <p:txBody>
          <a:bodyPr/>
          <a:lstStyle/>
          <a:p>
            <a:pPr lvl="6">
              <a:lnSpc>
                <a:spcPct val="200000"/>
              </a:lnSpc>
            </a:pPr>
            <a:r>
              <a:rPr lang="en-US" sz="2000" dirty="0">
                <a:latin typeface="Times New Roman" panose="02020603050405020304" pitchFamily="18" charset="0"/>
                <a:cs typeface="Times New Roman" panose="02020603050405020304" pitchFamily="18" charset="0"/>
              </a:rPr>
              <a:t>1. Automation of Quality Assessment</a:t>
            </a:r>
          </a:p>
          <a:p>
            <a:pPr lvl="6">
              <a:lnSpc>
                <a:spcPct val="200000"/>
              </a:lnSpc>
            </a:pPr>
            <a:r>
              <a:rPr lang="en-US" sz="2000" dirty="0">
                <a:latin typeface="Times New Roman" panose="02020603050405020304" pitchFamily="18" charset="0"/>
                <a:cs typeface="Times New Roman" panose="02020603050405020304" pitchFamily="18" charset="0"/>
              </a:rPr>
              <a:t>2. Data-Driven Decision Making</a:t>
            </a:r>
          </a:p>
          <a:p>
            <a:pPr lvl="6">
              <a:lnSpc>
                <a:spcPct val="200000"/>
              </a:lnSpc>
            </a:pPr>
            <a:r>
              <a:rPr lang="en-US" sz="2000" dirty="0">
                <a:latin typeface="Times New Roman" panose="02020603050405020304" pitchFamily="18" charset="0"/>
                <a:cs typeface="Times New Roman" panose="02020603050405020304" pitchFamily="18" charset="0"/>
              </a:rPr>
              <a:t>3. Enhanced Predictive Accuracy</a:t>
            </a:r>
          </a:p>
          <a:p>
            <a:pPr lvl="6">
              <a:lnSpc>
                <a:spcPct val="200000"/>
              </a:lnSpc>
            </a:pPr>
            <a:r>
              <a:rPr lang="en-US" sz="2000" dirty="0">
                <a:latin typeface="Times New Roman" panose="02020603050405020304" pitchFamily="18" charset="0"/>
                <a:cs typeface="Times New Roman" panose="02020603050405020304" pitchFamily="18" charset="0"/>
              </a:rPr>
              <a:t>4. Scalability and Deployment</a:t>
            </a:r>
          </a:p>
          <a:p>
            <a:pPr lvl="6">
              <a:lnSpc>
                <a:spcPct val="200000"/>
              </a:lnSpc>
            </a:pPr>
            <a:r>
              <a:rPr lang="en-US" sz="2000" dirty="0">
                <a:latin typeface="Times New Roman" panose="02020603050405020304" pitchFamily="18" charset="0"/>
                <a:cs typeface="Times New Roman" panose="02020603050405020304" pitchFamily="18" charset="0"/>
              </a:rPr>
              <a:t>5. Value Addition Across the Supply Chain</a:t>
            </a:r>
          </a:p>
          <a:p>
            <a:pPr lvl="6">
              <a:lnSpc>
                <a:spcPct val="200000"/>
              </a:lnSpc>
            </a:pPr>
            <a:r>
              <a:rPr lang="en-US" sz="2000" dirty="0">
                <a:latin typeface="Times New Roman" panose="02020603050405020304" pitchFamily="18" charset="0"/>
                <a:cs typeface="Times New Roman" panose="02020603050405020304" pitchFamily="18" charset="0"/>
              </a:rPr>
              <a:t>6. Potential for Cross-Industry Applications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7" name="Text Placeholder 6">
            <a:extLst>
              <a:ext uri="{FF2B5EF4-FFF2-40B4-BE49-F238E27FC236}">
                <a16:creationId xmlns:a16="http://schemas.microsoft.com/office/drawing/2014/main" id="{C34B6E9A-A50B-7FF7-5846-2FE11AB154B5}"/>
              </a:ext>
            </a:extLst>
          </p:cNvPr>
          <p:cNvSpPr>
            <a:spLocks noGrp="1"/>
          </p:cNvSpPr>
          <p:nvPr>
            <p:ph type="body" idx="1"/>
          </p:nvPr>
        </p:nvSpPr>
        <p:spPr>
          <a:xfrm>
            <a:off x="673482" y="1295400"/>
            <a:ext cx="11144680" cy="4062651"/>
          </a:xfrm>
        </p:spPr>
        <p: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Linear Regression:</a:t>
            </a:r>
          </a:p>
          <a:p>
            <a:r>
              <a:rPr lang="en-US" dirty="0">
                <a:latin typeface="Times New Roman" panose="02020603050405020304" pitchFamily="18" charset="0"/>
                <a:cs typeface="Times New Roman" panose="02020603050405020304" pitchFamily="18" charset="0"/>
              </a:rPr>
              <a:t>Linear regression is a simple yet effective method for predicting wine quality. It assumes a linear relationship between the input features and the target variable (wine quality).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Random Forest Regression:</a:t>
            </a:r>
          </a:p>
          <a:p>
            <a:r>
              <a:rPr lang="en-US" dirty="0">
                <a:latin typeface="Times New Roman" panose="02020603050405020304" pitchFamily="18" charset="0"/>
                <a:cs typeface="Times New Roman" panose="02020603050405020304" pitchFamily="18" charset="0"/>
              </a:rPr>
              <a:t>Random Forest is an ensemble learning method that consists of multiple decision trees. It's robust, handles non-linear relationships well, and can capture complex interactions between features.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Gradient Boosting Regression:</a:t>
            </a:r>
          </a:p>
          <a:p>
            <a:r>
              <a:rPr lang="en-US" dirty="0">
                <a:latin typeface="Times New Roman" panose="02020603050405020304" pitchFamily="18" charset="0"/>
                <a:cs typeface="Times New Roman" panose="02020603050405020304" pitchFamily="18" charset="0"/>
              </a:rPr>
              <a:t>Gradient Boosting is another ensemble method that builds trees sequentially, where each tree corrects the errors of the previous one. It's powerful for regression tasks and often yields high accuracy. </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TotalTime>
  <Words>854</Words>
  <Application>Microsoft Office PowerPoint</Application>
  <PresentationFormat>Widescreen</PresentationFormat>
  <Paragraphs>91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vt:lpstr>
      <vt:lpstr>Office Theme</vt:lpstr>
      <vt:lpstr>WINE QUALITY PREDICTION USING MACHINE LEARNING</vt:lpstr>
      <vt:lpstr>WINE QUALITY PREDICTION USING MACHINE LEARNING</vt:lpstr>
      <vt:lpstr>AGENDA</vt:lpstr>
      <vt:lpstr>PROBLEM STATEMENT</vt:lpstr>
      <vt:lpstr>PROJECT OVERVIEW</vt:lpstr>
      <vt:lpstr>WHO ARE THE END USERS?</vt:lpstr>
      <vt:lpstr> SOLUTION AND PROPOSITION</vt:lpstr>
      <vt:lpstr>THE WOW IN YOUR SOLUTION</vt:lpstr>
      <vt:lpstr>MODELLING</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Praveena K</dc:creator>
  <cp:lastModifiedBy>Swetha Ramasamy</cp:lastModifiedBy>
  <cp:revision>8</cp:revision>
  <dcterms:created xsi:type="dcterms:W3CDTF">2024-04-03T05:24:48Z</dcterms:created>
  <dcterms:modified xsi:type="dcterms:W3CDTF">2024-04-06T08:47:21Z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