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Bebas Neue" panose="020B0606020202050201" pitchFamily="34" charset="0"/>
      <p:regular r:id="rId41"/>
    </p:embeddedFont>
    <p:embeddedFont>
      <p:font typeface="Nunito Light" panose="020F0302020204030204" pitchFamily="34" charset="0"/>
      <p:regular r:id="rId42"/>
      <p:italic r:id="rId43"/>
    </p:embeddedFont>
    <p:embeddedFont>
      <p:font typeface="Open Sans" panose="020B0606030504020204" pitchFamily="34" charset="0"/>
      <p:regular r:id="rId44"/>
      <p:bold r:id="rId45"/>
      <p:italic r:id="rId46"/>
      <p:boldItalic r:id="rId47"/>
    </p:embeddedFont>
    <p:embeddedFont>
      <p:font typeface="Pridi" pitchFamily="2" charset="-34"/>
      <p:regular r:id="rId48"/>
      <p:bold r:id="rId49"/>
    </p:embeddedFont>
    <p:embeddedFont>
      <p:font typeface="PT Sans" panose="020B0503020203020204" pitchFamily="34" charset="0"/>
      <p:regular r:id="rId50"/>
      <p:bold r:id="rId51"/>
      <p:italic r:id="rId52"/>
      <p:boldItalic r:id="rId53"/>
    </p:embeddedFont>
    <p:embeddedFont>
      <p:font typeface="Roboto Mono" pitchFamily="49"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961661-9FC2-459E-B566-52928460E017}">
  <a:tblStyle styleId="{B1961661-9FC2-459E-B566-52928460E0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snapToGrid="0">
      <p:cViewPr varScale="1">
        <p:scale>
          <a:sx n="159" d="100"/>
          <a:sy n="159" d="100"/>
        </p:scale>
        <p:origin x="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41561394ef_6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41561394ef_6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41561394ef_6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41561394ef_6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41561394ef_6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41561394ef_6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41561394ef_6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41561394ef_6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41561394ef_6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41561394ef_6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41561394ef_6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41561394ef_6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41561394ef_6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41561394ef_6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41561394e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41561394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41561394ef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41561394e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41561394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341561394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41561394ef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341561394e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41561394ef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41561394e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41561394e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41561394e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41561394ef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41561394ef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41561394ef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41561394ef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341561394ef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341561394ef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341561394ef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341561394e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341561394ef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341561394e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341561394e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341561394e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341561394ef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341561394ef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341561394ef_3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341561394ef_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341561394ef_3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341561394ef_3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341561394ef_3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341561394ef_3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41561394ef_3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41561394ef_3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341561394ef_3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341561394ef_3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341561394ef_3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341561394ef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341561394ef_3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341561394ef_3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a:t>
            </a:r>
            <a:r>
              <a:rPr lang="en" b="1">
                <a:solidFill>
                  <a:schemeClr val="dk1"/>
                </a:solidFill>
              </a:rPr>
              <a:t>top 10 product recommendations</a:t>
            </a:r>
            <a:r>
              <a:rPr lang="en">
                <a:solidFill>
                  <a:schemeClr val="dk1"/>
                </a:solidFill>
              </a:rPr>
              <a:t> for </a:t>
            </a:r>
            <a:r>
              <a:rPr lang="en" b="1">
                <a:solidFill>
                  <a:schemeClr val="dk1"/>
                </a:solidFill>
              </a:rPr>
              <a:t>customer 29715</a:t>
            </a:r>
            <a:r>
              <a:rPr lang="en">
                <a:solidFill>
                  <a:schemeClr val="dk1"/>
                </a:solidFill>
              </a:rPr>
              <a:t> in the </a:t>
            </a:r>
            <a:r>
              <a:rPr lang="en" b="1">
                <a:solidFill>
                  <a:schemeClr val="dk1"/>
                </a:solidFill>
              </a:rPr>
              <a:t>Clothing</a:t>
            </a:r>
            <a:r>
              <a:rPr lang="en">
                <a:solidFill>
                  <a:schemeClr val="dk1"/>
                </a:solidFill>
              </a:rPr>
              <a:t> category, considering ship made within </a:t>
            </a:r>
            <a:r>
              <a:rPr lang="en" b="1">
                <a:solidFill>
                  <a:schemeClr val="dk1"/>
                </a:solidFill>
              </a:rPr>
              <a:t>9 days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341561394ef_3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341561394ef_3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341561394ef_3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341561394ef_3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41561394ef_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41561394ef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41561394ef_4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41561394ef_4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41561394ef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41561394e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41561394ef_6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41561394ef_6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41561394ef_6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41561394ef_6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41561394ef_6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41561394ef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3125"/>
            <a:ext cx="4995000" cy="243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700" b="0">
                <a:latin typeface="Pridi"/>
                <a:ea typeface="Pridi"/>
                <a:cs typeface="Pridi"/>
                <a:sym typeface="Pridi"/>
              </a:defRPr>
            </a:lvl1pPr>
            <a:lvl2pPr lvl="1" algn="ctr">
              <a:spcBef>
                <a:spcPts val="0"/>
              </a:spcBef>
              <a:spcAft>
                <a:spcPts val="0"/>
              </a:spcAft>
              <a:buClr>
                <a:schemeClr val="hlink"/>
              </a:buClr>
              <a:buSzPts val="5200"/>
              <a:buNone/>
              <a:defRPr sz="5200">
                <a:solidFill>
                  <a:schemeClr val="hlink"/>
                </a:solidFill>
              </a:defRPr>
            </a:lvl2pPr>
            <a:lvl3pPr lvl="2" algn="ctr">
              <a:spcBef>
                <a:spcPts val="0"/>
              </a:spcBef>
              <a:spcAft>
                <a:spcPts val="0"/>
              </a:spcAft>
              <a:buClr>
                <a:schemeClr val="hlink"/>
              </a:buClr>
              <a:buSzPts val="5200"/>
              <a:buNone/>
              <a:defRPr sz="5200">
                <a:solidFill>
                  <a:schemeClr val="hlink"/>
                </a:solidFill>
              </a:defRPr>
            </a:lvl3pPr>
            <a:lvl4pPr lvl="3" algn="ctr">
              <a:spcBef>
                <a:spcPts val="0"/>
              </a:spcBef>
              <a:spcAft>
                <a:spcPts val="0"/>
              </a:spcAft>
              <a:buClr>
                <a:schemeClr val="hlink"/>
              </a:buClr>
              <a:buSzPts val="5200"/>
              <a:buNone/>
              <a:defRPr sz="5200">
                <a:solidFill>
                  <a:schemeClr val="hlink"/>
                </a:solidFill>
              </a:defRPr>
            </a:lvl4pPr>
            <a:lvl5pPr lvl="4" algn="ctr">
              <a:spcBef>
                <a:spcPts val="0"/>
              </a:spcBef>
              <a:spcAft>
                <a:spcPts val="0"/>
              </a:spcAft>
              <a:buClr>
                <a:schemeClr val="hlink"/>
              </a:buClr>
              <a:buSzPts val="5200"/>
              <a:buNone/>
              <a:defRPr sz="5200">
                <a:solidFill>
                  <a:schemeClr val="hlink"/>
                </a:solidFill>
              </a:defRPr>
            </a:lvl5pPr>
            <a:lvl6pPr lvl="5" algn="ctr">
              <a:spcBef>
                <a:spcPts val="0"/>
              </a:spcBef>
              <a:spcAft>
                <a:spcPts val="0"/>
              </a:spcAft>
              <a:buClr>
                <a:schemeClr val="hlink"/>
              </a:buClr>
              <a:buSzPts val="5200"/>
              <a:buNone/>
              <a:defRPr sz="5200">
                <a:solidFill>
                  <a:schemeClr val="hlink"/>
                </a:solidFill>
              </a:defRPr>
            </a:lvl6pPr>
            <a:lvl7pPr lvl="6" algn="ctr">
              <a:spcBef>
                <a:spcPts val="0"/>
              </a:spcBef>
              <a:spcAft>
                <a:spcPts val="0"/>
              </a:spcAft>
              <a:buClr>
                <a:schemeClr val="hlink"/>
              </a:buClr>
              <a:buSzPts val="5200"/>
              <a:buNone/>
              <a:defRPr sz="5200">
                <a:solidFill>
                  <a:schemeClr val="hlink"/>
                </a:solidFill>
              </a:defRPr>
            </a:lvl7pPr>
            <a:lvl8pPr lvl="7" algn="ctr">
              <a:spcBef>
                <a:spcPts val="0"/>
              </a:spcBef>
              <a:spcAft>
                <a:spcPts val="0"/>
              </a:spcAft>
              <a:buClr>
                <a:schemeClr val="hlink"/>
              </a:buClr>
              <a:buSzPts val="5200"/>
              <a:buNone/>
              <a:defRPr sz="5200">
                <a:solidFill>
                  <a:schemeClr val="hlink"/>
                </a:solidFill>
              </a:defRPr>
            </a:lvl8pPr>
            <a:lvl9pPr lvl="8" algn="ctr">
              <a:spcBef>
                <a:spcPts val="0"/>
              </a:spcBef>
              <a:spcAft>
                <a:spcPts val="0"/>
              </a:spcAft>
              <a:buClr>
                <a:schemeClr val="hlink"/>
              </a:buClr>
              <a:buSzPts val="5200"/>
              <a:buNone/>
              <a:defRPr sz="5200">
                <a:solidFill>
                  <a:schemeClr val="hlink"/>
                </a:solidFill>
              </a:defRPr>
            </a:lvl9pPr>
          </a:lstStyle>
          <a:p>
            <a:endParaRPr/>
          </a:p>
        </p:txBody>
      </p:sp>
      <p:sp>
        <p:nvSpPr>
          <p:cNvPr id="10" name="Google Shape;10;p2"/>
          <p:cNvSpPr txBox="1">
            <a:spLocks noGrp="1"/>
          </p:cNvSpPr>
          <p:nvPr>
            <p:ph type="subTitle" idx="1"/>
          </p:nvPr>
        </p:nvSpPr>
        <p:spPr>
          <a:xfrm>
            <a:off x="713225" y="3624400"/>
            <a:ext cx="4687800" cy="366000"/>
          </a:xfrm>
          <a:prstGeom prst="rect">
            <a:avLst/>
          </a:prstGeom>
          <a:solidFill>
            <a:schemeClr val="accen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 name="Google Shape;12;p2"/>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747275" y="1905550"/>
            <a:ext cx="4756200" cy="1206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7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747275" y="3073250"/>
            <a:ext cx="4756200" cy="366000"/>
          </a:xfrm>
          <a:prstGeom prst="rect">
            <a:avLst/>
          </a:prstGeom>
          <a:solidFill>
            <a:schemeClr val="accent2"/>
          </a:soli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50" name="Google Shape;50;p11"/>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51" name="Google Shape;51;p11"/>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2775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 name="Google Shape;55;p13"/>
          <p:cNvSpPr txBox="1">
            <a:spLocks noGrp="1"/>
          </p:cNvSpPr>
          <p:nvPr>
            <p:ph type="title" idx="2" hasCustomPrompt="1"/>
          </p:nvPr>
        </p:nvSpPr>
        <p:spPr>
          <a:xfrm>
            <a:off x="761931"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3" hasCustomPrompt="1"/>
          </p:nvPr>
        </p:nvSpPr>
        <p:spPr>
          <a:xfrm>
            <a:off x="761931"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4" hasCustomPrompt="1"/>
          </p:nvPr>
        </p:nvSpPr>
        <p:spPr>
          <a:xfrm>
            <a:off x="3447229"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5" hasCustomPrompt="1"/>
          </p:nvPr>
        </p:nvSpPr>
        <p:spPr>
          <a:xfrm>
            <a:off x="3447229"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6111562"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6111562"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720000"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8"/>
          </p:nvPr>
        </p:nvSpPr>
        <p:spPr>
          <a:xfrm>
            <a:off x="341927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9"/>
          </p:nvPr>
        </p:nvSpPr>
        <p:spPr>
          <a:xfrm>
            <a:off x="606992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3"/>
          </p:nvPr>
        </p:nvSpPr>
        <p:spPr>
          <a:xfrm>
            <a:off x="720000"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14"/>
          </p:nvPr>
        </p:nvSpPr>
        <p:spPr>
          <a:xfrm>
            <a:off x="341927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15"/>
          </p:nvPr>
        </p:nvSpPr>
        <p:spPr>
          <a:xfrm>
            <a:off x="606992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67" name="Google Shape;67;p13"/>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68" name="Google Shape;68;p13"/>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4"/>
          <p:cNvSpPr txBox="1">
            <a:spLocks noGrp="1"/>
          </p:cNvSpPr>
          <p:nvPr>
            <p:ph type="subTitle" idx="1"/>
          </p:nvPr>
        </p:nvSpPr>
        <p:spPr>
          <a:xfrm>
            <a:off x="937625" y="2676990"/>
            <a:ext cx="2175300" cy="16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14"/>
          <p:cNvSpPr txBox="1">
            <a:spLocks noGrp="1"/>
          </p:cNvSpPr>
          <p:nvPr>
            <p:ph type="subTitle" idx="2"/>
          </p:nvPr>
        </p:nvSpPr>
        <p:spPr>
          <a:xfrm>
            <a:off x="3484347" y="2676990"/>
            <a:ext cx="2175300" cy="16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14"/>
          <p:cNvSpPr txBox="1">
            <a:spLocks noGrp="1"/>
          </p:cNvSpPr>
          <p:nvPr>
            <p:ph type="subTitle" idx="3"/>
          </p:nvPr>
        </p:nvSpPr>
        <p:spPr>
          <a:xfrm>
            <a:off x="6031075" y="2676990"/>
            <a:ext cx="2175300" cy="16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14"/>
          <p:cNvSpPr txBox="1">
            <a:spLocks noGrp="1"/>
          </p:cNvSpPr>
          <p:nvPr>
            <p:ph type="subTitle" idx="4"/>
          </p:nvPr>
        </p:nvSpPr>
        <p:spPr>
          <a:xfrm>
            <a:off x="937625" y="21877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4"/>
          <p:cNvSpPr txBox="1">
            <a:spLocks noGrp="1"/>
          </p:cNvSpPr>
          <p:nvPr>
            <p:ph type="subTitle" idx="5"/>
          </p:nvPr>
        </p:nvSpPr>
        <p:spPr>
          <a:xfrm>
            <a:off x="3484350" y="21877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4"/>
          <p:cNvSpPr txBox="1">
            <a:spLocks noGrp="1"/>
          </p:cNvSpPr>
          <p:nvPr>
            <p:ph type="subTitle" idx="6"/>
          </p:nvPr>
        </p:nvSpPr>
        <p:spPr>
          <a:xfrm>
            <a:off x="6031075" y="21877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15"/>
          <p:cNvSpPr txBox="1">
            <a:spLocks noGrp="1"/>
          </p:cNvSpPr>
          <p:nvPr>
            <p:ph type="subTitle" idx="1"/>
          </p:nvPr>
        </p:nvSpPr>
        <p:spPr>
          <a:xfrm>
            <a:off x="1253224" y="180413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15"/>
          <p:cNvSpPr txBox="1">
            <a:spLocks noGrp="1"/>
          </p:cNvSpPr>
          <p:nvPr>
            <p:ph type="subTitle" idx="2"/>
          </p:nvPr>
        </p:nvSpPr>
        <p:spPr>
          <a:xfrm>
            <a:off x="5079776" y="180413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5"/>
          <p:cNvSpPr txBox="1">
            <a:spLocks noGrp="1"/>
          </p:cNvSpPr>
          <p:nvPr>
            <p:ph type="subTitle" idx="3"/>
          </p:nvPr>
        </p:nvSpPr>
        <p:spPr>
          <a:xfrm>
            <a:off x="1253224" y="339193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15"/>
          <p:cNvSpPr txBox="1">
            <a:spLocks noGrp="1"/>
          </p:cNvSpPr>
          <p:nvPr>
            <p:ph type="subTitle" idx="4"/>
          </p:nvPr>
        </p:nvSpPr>
        <p:spPr>
          <a:xfrm>
            <a:off x="5079776" y="339193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15"/>
          <p:cNvSpPr txBox="1">
            <a:spLocks noGrp="1"/>
          </p:cNvSpPr>
          <p:nvPr>
            <p:ph type="subTitle" idx="5"/>
          </p:nvPr>
        </p:nvSpPr>
        <p:spPr>
          <a:xfrm>
            <a:off x="1253225" y="1349146"/>
            <a:ext cx="2811000" cy="48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5"/>
          <p:cNvSpPr txBox="1">
            <a:spLocks noGrp="1"/>
          </p:cNvSpPr>
          <p:nvPr>
            <p:ph type="subTitle" idx="6"/>
          </p:nvPr>
        </p:nvSpPr>
        <p:spPr>
          <a:xfrm>
            <a:off x="1253225" y="2936896"/>
            <a:ext cx="2811000" cy="48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5"/>
          <p:cNvSpPr txBox="1">
            <a:spLocks noGrp="1"/>
          </p:cNvSpPr>
          <p:nvPr>
            <p:ph type="subTitle" idx="7"/>
          </p:nvPr>
        </p:nvSpPr>
        <p:spPr>
          <a:xfrm>
            <a:off x="5079750" y="1349146"/>
            <a:ext cx="2811000" cy="48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 name="Google Shape;86;p15"/>
          <p:cNvSpPr txBox="1">
            <a:spLocks noGrp="1"/>
          </p:cNvSpPr>
          <p:nvPr>
            <p:ph type="subTitle" idx="8"/>
          </p:nvPr>
        </p:nvSpPr>
        <p:spPr>
          <a:xfrm>
            <a:off x="5079750" y="2936896"/>
            <a:ext cx="2811000" cy="487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87" name="Google Shape;87;p15"/>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88" name="Google Shape;88;p15"/>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6"/>
          <p:cNvSpPr txBox="1">
            <a:spLocks noGrp="1"/>
          </p:cNvSpPr>
          <p:nvPr>
            <p:ph type="subTitle" idx="1"/>
          </p:nvPr>
        </p:nvSpPr>
        <p:spPr>
          <a:xfrm>
            <a:off x="723900" y="1689176"/>
            <a:ext cx="2133900" cy="10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16"/>
          <p:cNvSpPr txBox="1">
            <a:spLocks noGrp="1"/>
          </p:cNvSpPr>
          <p:nvPr>
            <p:ph type="subTitle" idx="2"/>
          </p:nvPr>
        </p:nvSpPr>
        <p:spPr>
          <a:xfrm>
            <a:off x="3486941" y="1689185"/>
            <a:ext cx="2133900" cy="10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6"/>
          <p:cNvSpPr txBox="1">
            <a:spLocks noGrp="1"/>
          </p:cNvSpPr>
          <p:nvPr>
            <p:ph type="subTitle" idx="3"/>
          </p:nvPr>
        </p:nvSpPr>
        <p:spPr>
          <a:xfrm>
            <a:off x="723900" y="3477825"/>
            <a:ext cx="2133900" cy="10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6"/>
          <p:cNvSpPr txBox="1">
            <a:spLocks noGrp="1"/>
          </p:cNvSpPr>
          <p:nvPr>
            <p:ph type="subTitle" idx="4"/>
          </p:nvPr>
        </p:nvSpPr>
        <p:spPr>
          <a:xfrm>
            <a:off x="3486941" y="3477825"/>
            <a:ext cx="2133900" cy="10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6"/>
          <p:cNvSpPr txBox="1">
            <a:spLocks noGrp="1"/>
          </p:cNvSpPr>
          <p:nvPr>
            <p:ph type="subTitle" idx="5"/>
          </p:nvPr>
        </p:nvSpPr>
        <p:spPr>
          <a:xfrm>
            <a:off x="6254169" y="1689185"/>
            <a:ext cx="2133900" cy="10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6"/>
          <p:cNvSpPr txBox="1">
            <a:spLocks noGrp="1"/>
          </p:cNvSpPr>
          <p:nvPr>
            <p:ph type="subTitle" idx="6"/>
          </p:nvPr>
        </p:nvSpPr>
        <p:spPr>
          <a:xfrm>
            <a:off x="6254169" y="3477825"/>
            <a:ext cx="2133900" cy="10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6"/>
          <p:cNvSpPr txBox="1">
            <a:spLocks noGrp="1"/>
          </p:cNvSpPr>
          <p:nvPr>
            <p:ph type="subTitle" idx="7"/>
          </p:nvPr>
        </p:nvSpPr>
        <p:spPr>
          <a:xfrm>
            <a:off x="732275" y="1251328"/>
            <a:ext cx="2125500" cy="4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8" name="Google Shape;98;p16"/>
          <p:cNvSpPr txBox="1">
            <a:spLocks noGrp="1"/>
          </p:cNvSpPr>
          <p:nvPr>
            <p:ph type="subTitle" idx="8"/>
          </p:nvPr>
        </p:nvSpPr>
        <p:spPr>
          <a:xfrm>
            <a:off x="3491124" y="1251334"/>
            <a:ext cx="2125500" cy="4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6"/>
          <p:cNvSpPr txBox="1">
            <a:spLocks noGrp="1"/>
          </p:cNvSpPr>
          <p:nvPr>
            <p:ph type="subTitle" idx="9"/>
          </p:nvPr>
        </p:nvSpPr>
        <p:spPr>
          <a:xfrm>
            <a:off x="6258350" y="1251334"/>
            <a:ext cx="2125500" cy="4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6"/>
          <p:cNvSpPr txBox="1">
            <a:spLocks noGrp="1"/>
          </p:cNvSpPr>
          <p:nvPr>
            <p:ph type="subTitle" idx="13"/>
          </p:nvPr>
        </p:nvSpPr>
        <p:spPr>
          <a:xfrm>
            <a:off x="723900" y="3036900"/>
            <a:ext cx="2133900" cy="4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6"/>
          <p:cNvSpPr txBox="1">
            <a:spLocks noGrp="1"/>
          </p:cNvSpPr>
          <p:nvPr>
            <p:ph type="subTitle" idx="14"/>
          </p:nvPr>
        </p:nvSpPr>
        <p:spPr>
          <a:xfrm>
            <a:off x="3491131" y="3036900"/>
            <a:ext cx="2125500" cy="4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2" name="Google Shape;102;p16"/>
          <p:cNvSpPr txBox="1">
            <a:spLocks noGrp="1"/>
          </p:cNvSpPr>
          <p:nvPr>
            <p:ph type="subTitle" idx="15"/>
          </p:nvPr>
        </p:nvSpPr>
        <p:spPr>
          <a:xfrm>
            <a:off x="6258353" y="3036900"/>
            <a:ext cx="2125500" cy="4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03" name="Google Shape;103;p16"/>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04" name="Google Shape;104;p16"/>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5"/>
        <p:cNvGrpSpPr/>
        <p:nvPr/>
      </p:nvGrpSpPr>
      <p:grpSpPr>
        <a:xfrm>
          <a:off x="0" y="0"/>
          <a:ext cx="0" cy="0"/>
          <a:chOff x="0" y="0"/>
          <a:chExt cx="0" cy="0"/>
        </a:xfrm>
      </p:grpSpPr>
      <p:sp>
        <p:nvSpPr>
          <p:cNvPr id="106" name="Google Shape;106;p17"/>
          <p:cNvSpPr txBox="1">
            <a:spLocks noGrp="1"/>
          </p:cNvSpPr>
          <p:nvPr>
            <p:ph type="title" hasCustomPrompt="1"/>
          </p:nvPr>
        </p:nvSpPr>
        <p:spPr>
          <a:xfrm>
            <a:off x="4835675" y="2181285"/>
            <a:ext cx="3492600" cy="535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7" name="Google Shape;107;p17"/>
          <p:cNvSpPr txBox="1">
            <a:spLocks noGrp="1"/>
          </p:cNvSpPr>
          <p:nvPr>
            <p:ph type="subTitle" idx="1"/>
          </p:nvPr>
        </p:nvSpPr>
        <p:spPr>
          <a:xfrm>
            <a:off x="4835700" y="2708587"/>
            <a:ext cx="3492600" cy="366000"/>
          </a:xfrm>
          <a:prstGeom prst="rect">
            <a:avLst/>
          </a:prstGeom>
          <a:solidFill>
            <a:schemeClr val="accen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Font typeface="PT Sans"/>
              <a:buNone/>
              <a:defRPr sz="15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8" name="Google Shape;108;p17"/>
          <p:cNvSpPr txBox="1">
            <a:spLocks noGrp="1"/>
          </p:cNvSpPr>
          <p:nvPr>
            <p:ph type="title" idx="2" hasCustomPrompt="1"/>
          </p:nvPr>
        </p:nvSpPr>
        <p:spPr>
          <a:xfrm>
            <a:off x="4835688" y="946062"/>
            <a:ext cx="3492600" cy="535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9" name="Google Shape;109;p17"/>
          <p:cNvSpPr txBox="1">
            <a:spLocks noGrp="1"/>
          </p:cNvSpPr>
          <p:nvPr>
            <p:ph type="subTitle" idx="3"/>
          </p:nvPr>
        </p:nvSpPr>
        <p:spPr>
          <a:xfrm>
            <a:off x="4835700" y="1485962"/>
            <a:ext cx="3492600" cy="366000"/>
          </a:xfrm>
          <a:prstGeom prst="rect">
            <a:avLst/>
          </a:prstGeom>
          <a:solidFill>
            <a:schemeClr val="accen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Font typeface="PT Sans"/>
              <a:buNone/>
              <a:defRPr sz="15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10" name="Google Shape;110;p17"/>
          <p:cNvSpPr txBox="1">
            <a:spLocks noGrp="1"/>
          </p:cNvSpPr>
          <p:nvPr>
            <p:ph type="title" idx="4" hasCustomPrompt="1"/>
          </p:nvPr>
        </p:nvSpPr>
        <p:spPr>
          <a:xfrm>
            <a:off x="4835675" y="3416508"/>
            <a:ext cx="3492600" cy="535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1" name="Google Shape;111;p17"/>
          <p:cNvSpPr txBox="1">
            <a:spLocks noGrp="1"/>
          </p:cNvSpPr>
          <p:nvPr>
            <p:ph type="subTitle" idx="5"/>
          </p:nvPr>
        </p:nvSpPr>
        <p:spPr>
          <a:xfrm>
            <a:off x="4835700" y="3965497"/>
            <a:ext cx="3492600" cy="366000"/>
          </a:xfrm>
          <a:prstGeom prst="rect">
            <a:avLst/>
          </a:prstGeom>
          <a:solidFill>
            <a:schemeClr val="accen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Font typeface="PT Sans"/>
              <a:buNone/>
              <a:defRPr sz="15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cxnSp>
        <p:nvCxnSpPr>
          <p:cNvPr id="112" name="Google Shape;112;p17"/>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13" name="Google Shape;113;p17"/>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899400" y="540000"/>
            <a:ext cx="4448100" cy="111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77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18"/>
          <p:cNvSpPr txBox="1">
            <a:spLocks noGrp="1"/>
          </p:cNvSpPr>
          <p:nvPr>
            <p:ph type="subTitle" idx="1"/>
          </p:nvPr>
        </p:nvSpPr>
        <p:spPr>
          <a:xfrm>
            <a:off x="3899350" y="1841450"/>
            <a:ext cx="4448100" cy="105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18"/>
          <p:cNvSpPr txBox="1"/>
          <p:nvPr/>
        </p:nvSpPr>
        <p:spPr>
          <a:xfrm>
            <a:off x="3401700" y="3611950"/>
            <a:ext cx="4945800" cy="556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b="1" u="sng">
              <a:solidFill>
                <a:schemeClr val="dk1"/>
              </a:solidFill>
              <a:latin typeface="Open Sans"/>
              <a:ea typeface="Open Sans"/>
              <a:cs typeface="Open Sans"/>
              <a:sym typeface="Open Sans"/>
            </a:endParaRPr>
          </a:p>
        </p:txBody>
      </p:sp>
      <p:cxnSp>
        <p:nvCxnSpPr>
          <p:cNvPr id="118" name="Google Shape;118;p18"/>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19" name="Google Shape;119;p18"/>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0"/>
        <p:cNvGrpSpPr/>
        <p:nvPr/>
      </p:nvGrpSpPr>
      <p:grpSpPr>
        <a:xfrm>
          <a:off x="0" y="0"/>
          <a:ext cx="0" cy="0"/>
          <a:chOff x="0" y="0"/>
          <a:chExt cx="0" cy="0"/>
        </a:xfrm>
      </p:grpSpPr>
      <p:cxnSp>
        <p:nvCxnSpPr>
          <p:cNvPr id="121" name="Google Shape;121;p19"/>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2" name="Google Shape;122;p19"/>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04525" y="28767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7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913200" y="847400"/>
            <a:ext cx="1805700" cy="1806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cxnSp>
        <p:nvCxnSpPr>
          <p:cNvPr id="16" name="Google Shape;16;p3"/>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7" name="Google Shape;17;p3"/>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15750"/>
            <a:ext cx="7704000" cy="3257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cxnSp>
        <p:nvCxnSpPr>
          <p:cNvPr id="21" name="Google Shape;21;p4"/>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22" name="Google Shape;22;p4"/>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5"/>
          <p:cNvSpPr txBox="1">
            <a:spLocks noGrp="1"/>
          </p:cNvSpPr>
          <p:nvPr>
            <p:ph type="subTitle" idx="1"/>
          </p:nvPr>
        </p:nvSpPr>
        <p:spPr>
          <a:xfrm>
            <a:off x="4923249" y="2650350"/>
            <a:ext cx="2505600" cy="16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2"/>
          </p:nvPr>
        </p:nvSpPr>
        <p:spPr>
          <a:xfrm>
            <a:off x="1715375" y="2650350"/>
            <a:ext cx="2505600" cy="16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subTitle" idx="3"/>
          </p:nvPr>
        </p:nvSpPr>
        <p:spPr>
          <a:xfrm>
            <a:off x="1715375" y="2208724"/>
            <a:ext cx="2505600" cy="47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 name="Google Shape;28;p5"/>
          <p:cNvSpPr txBox="1">
            <a:spLocks noGrp="1"/>
          </p:cNvSpPr>
          <p:nvPr>
            <p:ph type="subTitle" idx="4"/>
          </p:nvPr>
        </p:nvSpPr>
        <p:spPr>
          <a:xfrm>
            <a:off x="4923250" y="2208724"/>
            <a:ext cx="2505600" cy="47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29" name="Google Shape;29;p5"/>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0" name="Google Shape;30;p5"/>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3" name="Google Shape;33;p6"/>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4" name="Google Shape;34;p6"/>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693500" y="1074575"/>
            <a:ext cx="4717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7"/>
          <p:cNvSpPr txBox="1">
            <a:spLocks noGrp="1"/>
          </p:cNvSpPr>
          <p:nvPr>
            <p:ph type="subTitle" idx="1"/>
          </p:nvPr>
        </p:nvSpPr>
        <p:spPr>
          <a:xfrm>
            <a:off x="3693500" y="1713625"/>
            <a:ext cx="47175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cxnSp>
        <p:nvCxnSpPr>
          <p:cNvPr id="38" name="Google Shape;38;p7"/>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9" name="Google Shape;39;p7"/>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15000">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4" name="Google Shape;4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1pPr>
            <a:lvl2pPr lvl="1"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2pPr>
            <a:lvl3pPr lvl="2"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3pPr>
            <a:lvl4pPr lvl="3"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4pPr>
            <a:lvl5pPr lvl="4"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5pPr>
            <a:lvl6pPr lvl="5"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6pPr>
            <a:lvl7pPr lvl="6"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7pPr>
            <a:lvl8pPr lvl="7"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8pPr>
            <a:lvl9pPr lvl="8"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ctrTitle"/>
          </p:nvPr>
        </p:nvSpPr>
        <p:spPr>
          <a:xfrm>
            <a:off x="468175" y="1407925"/>
            <a:ext cx="8067900" cy="243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a:solidFill>
                  <a:schemeClr val="dk2"/>
                </a:solidFill>
              </a:rPr>
              <a:t>AdventureWorks</a:t>
            </a:r>
            <a:r>
              <a:rPr lang="en" sz="5200">
                <a:solidFill>
                  <a:schemeClr val="dk2"/>
                </a:solidFill>
              </a:rPr>
              <a:t> </a:t>
            </a:r>
            <a:endParaRPr sz="5200">
              <a:solidFill>
                <a:schemeClr val="dk2"/>
              </a:solidFill>
            </a:endParaRPr>
          </a:p>
          <a:p>
            <a:pPr marL="0" lvl="0" indent="0" algn="l" rtl="0">
              <a:spcBef>
                <a:spcPts val="0"/>
              </a:spcBef>
              <a:spcAft>
                <a:spcPts val="0"/>
              </a:spcAft>
              <a:buNone/>
            </a:pPr>
            <a:r>
              <a:rPr lang="en" sz="3800">
                <a:solidFill>
                  <a:schemeClr val="accent1"/>
                </a:solidFill>
              </a:rPr>
              <a:t>Product Recommendation System</a:t>
            </a:r>
            <a:endParaRPr sz="3800">
              <a:solidFill>
                <a:schemeClr val="accent1"/>
              </a:solidFill>
            </a:endParaRPr>
          </a:p>
        </p:txBody>
      </p:sp>
      <p:sp>
        <p:nvSpPr>
          <p:cNvPr id="129" name="Google Shape;129;p21"/>
          <p:cNvSpPr txBox="1">
            <a:spLocks noGrp="1"/>
          </p:cNvSpPr>
          <p:nvPr>
            <p:ph type="subTitle" idx="1"/>
          </p:nvPr>
        </p:nvSpPr>
        <p:spPr>
          <a:xfrm>
            <a:off x="570975" y="3864775"/>
            <a:ext cx="4687800" cy="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Yuan Zhang  Zhoutianning Pan  Shuyu Wang </a:t>
            </a:r>
            <a:endParaRPr/>
          </a:p>
        </p:txBody>
      </p:sp>
      <p:sp>
        <p:nvSpPr>
          <p:cNvPr id="130" name="Google Shape;130;p21"/>
          <p:cNvSpPr/>
          <p:nvPr/>
        </p:nvSpPr>
        <p:spPr>
          <a:xfrm>
            <a:off x="5486625" y="47282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5545550" y="53175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21"/>
          <p:cNvGrpSpPr/>
          <p:nvPr/>
        </p:nvGrpSpPr>
        <p:grpSpPr>
          <a:xfrm>
            <a:off x="5258782" y="789606"/>
            <a:ext cx="3034198" cy="1944873"/>
            <a:chOff x="4310325" y="2382500"/>
            <a:chExt cx="1711625" cy="1097125"/>
          </a:xfrm>
        </p:grpSpPr>
        <p:sp>
          <p:nvSpPr>
            <p:cNvPr id="133" name="Google Shape;133;p21"/>
            <p:cNvSpPr/>
            <p:nvPr/>
          </p:nvSpPr>
          <p:spPr>
            <a:xfrm>
              <a:off x="4681775" y="2702200"/>
              <a:ext cx="113700" cy="137025"/>
            </a:xfrm>
            <a:custGeom>
              <a:avLst/>
              <a:gdLst/>
              <a:ahLst/>
              <a:cxnLst/>
              <a:rect l="l" t="t" r="r" b="b"/>
              <a:pathLst>
                <a:path w="4548" h="5481" extrusionOk="0">
                  <a:moveTo>
                    <a:pt x="1" y="0"/>
                  </a:moveTo>
                  <a:lnTo>
                    <a:pt x="1" y="3573"/>
                  </a:lnTo>
                  <a:cubicBezTo>
                    <a:pt x="853" y="3573"/>
                    <a:pt x="1624" y="3410"/>
                    <a:pt x="2233" y="3207"/>
                  </a:cubicBezTo>
                  <a:lnTo>
                    <a:pt x="4223" y="5481"/>
                  </a:lnTo>
                  <a:cubicBezTo>
                    <a:pt x="4344" y="5237"/>
                    <a:pt x="4466" y="4912"/>
                    <a:pt x="4547" y="4669"/>
                  </a:cubicBezTo>
                  <a:lnTo>
                    <a:pt x="3005" y="2842"/>
                  </a:lnTo>
                  <a:cubicBezTo>
                    <a:pt x="3492" y="2558"/>
                    <a:pt x="3817" y="2193"/>
                    <a:pt x="3817" y="1787"/>
                  </a:cubicBezTo>
                  <a:cubicBezTo>
                    <a:pt x="3817" y="812"/>
                    <a:pt x="2112"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5347025" y="2819925"/>
              <a:ext cx="674925" cy="395825"/>
            </a:xfrm>
            <a:custGeom>
              <a:avLst/>
              <a:gdLst/>
              <a:ahLst/>
              <a:cxnLst/>
              <a:rect l="l" t="t" r="r" b="b"/>
              <a:pathLst>
                <a:path w="26997" h="15833" extrusionOk="0">
                  <a:moveTo>
                    <a:pt x="14046" y="0"/>
                  </a:moveTo>
                  <a:cubicBezTo>
                    <a:pt x="6293" y="0"/>
                    <a:pt x="1" y="6293"/>
                    <a:pt x="1" y="14087"/>
                  </a:cubicBezTo>
                  <a:cubicBezTo>
                    <a:pt x="1" y="14655"/>
                    <a:pt x="41" y="15224"/>
                    <a:pt x="82" y="15833"/>
                  </a:cubicBezTo>
                  <a:lnTo>
                    <a:pt x="609" y="15833"/>
                  </a:lnTo>
                  <a:cubicBezTo>
                    <a:pt x="569" y="15305"/>
                    <a:pt x="488" y="14655"/>
                    <a:pt x="488" y="14087"/>
                  </a:cubicBezTo>
                  <a:cubicBezTo>
                    <a:pt x="488" y="6617"/>
                    <a:pt x="6577" y="528"/>
                    <a:pt x="14046" y="528"/>
                  </a:cubicBezTo>
                  <a:cubicBezTo>
                    <a:pt x="19649" y="528"/>
                    <a:pt x="24439" y="3979"/>
                    <a:pt x="26550" y="8810"/>
                  </a:cubicBezTo>
                  <a:cubicBezTo>
                    <a:pt x="26672" y="8728"/>
                    <a:pt x="26834" y="8647"/>
                    <a:pt x="26996" y="8607"/>
                  </a:cubicBezTo>
                  <a:cubicBezTo>
                    <a:pt x="24845" y="3573"/>
                    <a:pt x="19892" y="0"/>
                    <a:pt x="14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4579775" y="2833125"/>
              <a:ext cx="378575" cy="346100"/>
            </a:xfrm>
            <a:custGeom>
              <a:avLst/>
              <a:gdLst/>
              <a:ahLst/>
              <a:cxnLst/>
              <a:rect l="l" t="t" r="r" b="b"/>
              <a:pathLst>
                <a:path w="15143" h="13844" extrusionOk="0">
                  <a:moveTo>
                    <a:pt x="1624" y="0"/>
                  </a:moveTo>
                  <a:cubicBezTo>
                    <a:pt x="1056" y="0"/>
                    <a:pt x="488" y="41"/>
                    <a:pt x="1" y="81"/>
                  </a:cubicBezTo>
                  <a:lnTo>
                    <a:pt x="1" y="609"/>
                  </a:lnTo>
                  <a:cubicBezTo>
                    <a:pt x="528" y="569"/>
                    <a:pt x="1056" y="487"/>
                    <a:pt x="1624" y="487"/>
                  </a:cubicBezTo>
                  <a:cubicBezTo>
                    <a:pt x="8810" y="487"/>
                    <a:pt x="14655" y="6333"/>
                    <a:pt x="14655" y="13559"/>
                  </a:cubicBezTo>
                  <a:lnTo>
                    <a:pt x="14655" y="13843"/>
                  </a:lnTo>
                  <a:lnTo>
                    <a:pt x="15143" y="13843"/>
                  </a:lnTo>
                  <a:lnTo>
                    <a:pt x="15143" y="13559"/>
                  </a:lnTo>
                  <a:cubicBezTo>
                    <a:pt x="15143" y="6089"/>
                    <a:pt x="9053" y="0"/>
                    <a:pt x="1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5388125" y="2863575"/>
              <a:ext cx="617075" cy="616050"/>
            </a:xfrm>
            <a:custGeom>
              <a:avLst/>
              <a:gdLst/>
              <a:ahLst/>
              <a:cxnLst/>
              <a:rect l="l" t="t" r="r" b="b"/>
              <a:pathLst>
                <a:path w="24683" h="24642" extrusionOk="0">
                  <a:moveTo>
                    <a:pt x="12301" y="2030"/>
                  </a:moveTo>
                  <a:cubicBezTo>
                    <a:pt x="17984" y="2030"/>
                    <a:pt x="22612" y="6658"/>
                    <a:pt x="22612" y="12341"/>
                  </a:cubicBezTo>
                  <a:cubicBezTo>
                    <a:pt x="22612" y="18024"/>
                    <a:pt x="17984" y="22612"/>
                    <a:pt x="12301" y="22612"/>
                  </a:cubicBezTo>
                  <a:cubicBezTo>
                    <a:pt x="6618" y="22612"/>
                    <a:pt x="1990" y="18024"/>
                    <a:pt x="1990" y="12341"/>
                  </a:cubicBezTo>
                  <a:cubicBezTo>
                    <a:pt x="1990" y="6658"/>
                    <a:pt x="6618" y="2030"/>
                    <a:pt x="12301" y="2030"/>
                  </a:cubicBezTo>
                  <a:close/>
                  <a:moveTo>
                    <a:pt x="12341" y="0"/>
                  </a:moveTo>
                  <a:cubicBezTo>
                    <a:pt x="5562" y="0"/>
                    <a:pt x="1" y="5521"/>
                    <a:pt x="1" y="12341"/>
                  </a:cubicBezTo>
                  <a:cubicBezTo>
                    <a:pt x="1" y="19120"/>
                    <a:pt x="5562" y="24641"/>
                    <a:pt x="12341" y="24641"/>
                  </a:cubicBezTo>
                  <a:cubicBezTo>
                    <a:pt x="19161" y="24641"/>
                    <a:pt x="24682" y="19120"/>
                    <a:pt x="24682" y="12341"/>
                  </a:cubicBezTo>
                  <a:cubicBezTo>
                    <a:pt x="24682" y="5521"/>
                    <a:pt x="1916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4310325" y="2863575"/>
              <a:ext cx="616050" cy="616050"/>
            </a:xfrm>
            <a:custGeom>
              <a:avLst/>
              <a:gdLst/>
              <a:ahLst/>
              <a:cxnLst/>
              <a:rect l="l" t="t" r="r" b="b"/>
              <a:pathLst>
                <a:path w="24642" h="24642" extrusionOk="0">
                  <a:moveTo>
                    <a:pt x="12341" y="2030"/>
                  </a:moveTo>
                  <a:cubicBezTo>
                    <a:pt x="18025" y="2030"/>
                    <a:pt x="22612" y="6658"/>
                    <a:pt x="22612" y="12341"/>
                  </a:cubicBezTo>
                  <a:cubicBezTo>
                    <a:pt x="22612" y="18024"/>
                    <a:pt x="18025" y="22612"/>
                    <a:pt x="12341" y="22612"/>
                  </a:cubicBezTo>
                  <a:cubicBezTo>
                    <a:pt x="6658" y="22612"/>
                    <a:pt x="2030" y="18024"/>
                    <a:pt x="2030" y="12341"/>
                  </a:cubicBezTo>
                  <a:cubicBezTo>
                    <a:pt x="2030" y="6658"/>
                    <a:pt x="6658" y="2030"/>
                    <a:pt x="12341" y="2030"/>
                  </a:cubicBezTo>
                  <a:close/>
                  <a:moveTo>
                    <a:pt x="12341" y="0"/>
                  </a:moveTo>
                  <a:cubicBezTo>
                    <a:pt x="5521" y="0"/>
                    <a:pt x="0" y="5521"/>
                    <a:pt x="0" y="12341"/>
                  </a:cubicBezTo>
                  <a:cubicBezTo>
                    <a:pt x="0" y="19120"/>
                    <a:pt x="5521" y="24641"/>
                    <a:pt x="12341" y="24641"/>
                  </a:cubicBezTo>
                  <a:cubicBezTo>
                    <a:pt x="19121" y="24641"/>
                    <a:pt x="24642" y="19120"/>
                    <a:pt x="24642" y="12341"/>
                  </a:cubicBezTo>
                  <a:cubicBezTo>
                    <a:pt x="24642" y="5521"/>
                    <a:pt x="1912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4789350" y="2463700"/>
              <a:ext cx="126900" cy="66000"/>
            </a:xfrm>
            <a:custGeom>
              <a:avLst/>
              <a:gdLst/>
              <a:ahLst/>
              <a:cxnLst/>
              <a:rect l="l" t="t" r="r" b="b"/>
              <a:pathLst>
                <a:path w="5076" h="2640" extrusionOk="0">
                  <a:moveTo>
                    <a:pt x="1" y="1"/>
                  </a:moveTo>
                  <a:lnTo>
                    <a:pt x="1" y="2639"/>
                  </a:lnTo>
                  <a:lnTo>
                    <a:pt x="5075" y="2639"/>
                  </a:lnTo>
                  <a:lnTo>
                    <a:pt x="5075" y="15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4828925" y="2500050"/>
              <a:ext cx="106600" cy="211300"/>
            </a:xfrm>
            <a:custGeom>
              <a:avLst/>
              <a:gdLst/>
              <a:ahLst/>
              <a:cxnLst/>
              <a:rect l="l" t="t" r="r" b="b"/>
              <a:pathLst>
                <a:path w="4264" h="8452" extrusionOk="0">
                  <a:moveTo>
                    <a:pt x="3389" y="0"/>
                  </a:moveTo>
                  <a:cubicBezTo>
                    <a:pt x="3249" y="0"/>
                    <a:pt x="3116" y="115"/>
                    <a:pt x="3046" y="292"/>
                  </a:cubicBezTo>
                  <a:lnTo>
                    <a:pt x="1" y="7721"/>
                  </a:lnTo>
                  <a:cubicBezTo>
                    <a:pt x="366" y="7924"/>
                    <a:pt x="691" y="8208"/>
                    <a:pt x="1016" y="8452"/>
                  </a:cubicBezTo>
                  <a:lnTo>
                    <a:pt x="4142" y="739"/>
                  </a:lnTo>
                  <a:cubicBezTo>
                    <a:pt x="4263" y="536"/>
                    <a:pt x="4223" y="333"/>
                    <a:pt x="4060" y="292"/>
                  </a:cubicBezTo>
                  <a:lnTo>
                    <a:pt x="3452" y="8"/>
                  </a:lnTo>
                  <a:cubicBezTo>
                    <a:pt x="3431" y="3"/>
                    <a:pt x="3410" y="0"/>
                    <a:pt x="3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5358700" y="2579200"/>
              <a:ext cx="129925" cy="310975"/>
            </a:xfrm>
            <a:custGeom>
              <a:avLst/>
              <a:gdLst/>
              <a:ahLst/>
              <a:cxnLst/>
              <a:rect l="l" t="t" r="r" b="b"/>
              <a:pathLst>
                <a:path w="5197" h="12439" extrusionOk="0">
                  <a:moveTo>
                    <a:pt x="4365" y="1"/>
                  </a:moveTo>
                  <a:cubicBezTo>
                    <a:pt x="4232" y="1"/>
                    <a:pt x="4126" y="116"/>
                    <a:pt x="4020" y="293"/>
                  </a:cubicBezTo>
                  <a:lnTo>
                    <a:pt x="82" y="11740"/>
                  </a:lnTo>
                  <a:cubicBezTo>
                    <a:pt x="1" y="11943"/>
                    <a:pt x="82" y="12187"/>
                    <a:pt x="163" y="12228"/>
                  </a:cubicBezTo>
                  <a:lnTo>
                    <a:pt x="772" y="12431"/>
                  </a:lnTo>
                  <a:cubicBezTo>
                    <a:pt x="793" y="12436"/>
                    <a:pt x="814" y="12438"/>
                    <a:pt x="835" y="12438"/>
                  </a:cubicBezTo>
                  <a:cubicBezTo>
                    <a:pt x="975" y="12438"/>
                    <a:pt x="1107" y="12323"/>
                    <a:pt x="1178" y="12146"/>
                  </a:cubicBezTo>
                  <a:lnTo>
                    <a:pt x="5156" y="699"/>
                  </a:lnTo>
                  <a:cubicBezTo>
                    <a:pt x="5197" y="496"/>
                    <a:pt x="5156" y="252"/>
                    <a:pt x="5034" y="211"/>
                  </a:cubicBezTo>
                  <a:lnTo>
                    <a:pt x="4426" y="8"/>
                  </a:lnTo>
                  <a:cubicBezTo>
                    <a:pt x="4405" y="3"/>
                    <a:pt x="4384" y="1"/>
                    <a:pt x="4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5343975" y="2545375"/>
              <a:ext cx="257800" cy="86450"/>
            </a:xfrm>
            <a:custGeom>
              <a:avLst/>
              <a:gdLst/>
              <a:ahLst/>
              <a:cxnLst/>
              <a:rect l="l" t="t" r="r" b="b"/>
              <a:pathLst>
                <a:path w="10312" h="3458" extrusionOk="0">
                  <a:moveTo>
                    <a:pt x="9109" y="1"/>
                  </a:moveTo>
                  <a:cubicBezTo>
                    <a:pt x="9016" y="1"/>
                    <a:pt x="8916" y="8"/>
                    <a:pt x="8810" y="22"/>
                  </a:cubicBezTo>
                  <a:cubicBezTo>
                    <a:pt x="8810" y="22"/>
                    <a:pt x="3614" y="590"/>
                    <a:pt x="1909" y="631"/>
                  </a:cubicBezTo>
                  <a:cubicBezTo>
                    <a:pt x="1178" y="671"/>
                    <a:pt x="1" y="834"/>
                    <a:pt x="1" y="1443"/>
                  </a:cubicBezTo>
                  <a:lnTo>
                    <a:pt x="1" y="1849"/>
                  </a:lnTo>
                  <a:cubicBezTo>
                    <a:pt x="1" y="2579"/>
                    <a:pt x="1422" y="2782"/>
                    <a:pt x="2193" y="2945"/>
                  </a:cubicBezTo>
                  <a:lnTo>
                    <a:pt x="6374" y="3432"/>
                  </a:lnTo>
                  <a:cubicBezTo>
                    <a:pt x="6462" y="3449"/>
                    <a:pt x="6557" y="3458"/>
                    <a:pt x="6659" y="3458"/>
                  </a:cubicBezTo>
                  <a:cubicBezTo>
                    <a:pt x="7969" y="3458"/>
                    <a:pt x="10312" y="2080"/>
                    <a:pt x="10312" y="1402"/>
                  </a:cubicBezTo>
                  <a:cubicBezTo>
                    <a:pt x="10312" y="735"/>
                    <a:pt x="10075" y="1"/>
                    <a:pt x="9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5232350" y="2762950"/>
              <a:ext cx="206050" cy="482425"/>
            </a:xfrm>
            <a:custGeom>
              <a:avLst/>
              <a:gdLst/>
              <a:ahLst/>
              <a:cxnLst/>
              <a:rect l="l" t="t" r="r" b="b"/>
              <a:pathLst>
                <a:path w="8242" h="19297" extrusionOk="0">
                  <a:moveTo>
                    <a:pt x="6918" y="0"/>
                  </a:moveTo>
                  <a:cubicBezTo>
                    <a:pt x="6717" y="0"/>
                    <a:pt x="6447" y="161"/>
                    <a:pt x="6374" y="453"/>
                  </a:cubicBezTo>
                  <a:lnTo>
                    <a:pt x="122" y="18274"/>
                  </a:lnTo>
                  <a:cubicBezTo>
                    <a:pt x="0" y="18599"/>
                    <a:pt x="122" y="18883"/>
                    <a:pt x="325" y="19005"/>
                  </a:cubicBezTo>
                  <a:lnTo>
                    <a:pt x="1259" y="19289"/>
                  </a:lnTo>
                  <a:cubicBezTo>
                    <a:pt x="1283" y="19294"/>
                    <a:pt x="1310" y="19296"/>
                    <a:pt x="1337" y="19296"/>
                  </a:cubicBezTo>
                  <a:cubicBezTo>
                    <a:pt x="1537" y="19296"/>
                    <a:pt x="1796" y="19163"/>
                    <a:pt x="1868" y="18842"/>
                  </a:cubicBezTo>
                  <a:lnTo>
                    <a:pt x="8119" y="1021"/>
                  </a:lnTo>
                  <a:cubicBezTo>
                    <a:pt x="8241" y="737"/>
                    <a:pt x="8119" y="412"/>
                    <a:pt x="7916" y="331"/>
                  </a:cubicBezTo>
                  <a:lnTo>
                    <a:pt x="6983" y="6"/>
                  </a:lnTo>
                  <a:cubicBezTo>
                    <a:pt x="6962" y="2"/>
                    <a:pt x="6940" y="0"/>
                    <a:pt x="6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4735050" y="2618075"/>
              <a:ext cx="162400" cy="326700"/>
            </a:xfrm>
            <a:custGeom>
              <a:avLst/>
              <a:gdLst/>
              <a:ahLst/>
              <a:cxnLst/>
              <a:rect l="l" t="t" r="r" b="b"/>
              <a:pathLst>
                <a:path w="6496" h="13068" extrusionOk="0">
                  <a:moveTo>
                    <a:pt x="5148" y="1"/>
                  </a:moveTo>
                  <a:cubicBezTo>
                    <a:pt x="4968" y="1"/>
                    <a:pt x="4766" y="183"/>
                    <a:pt x="4669" y="443"/>
                  </a:cubicBezTo>
                  <a:lnTo>
                    <a:pt x="1" y="11931"/>
                  </a:lnTo>
                  <a:cubicBezTo>
                    <a:pt x="528" y="12296"/>
                    <a:pt x="1015" y="12662"/>
                    <a:pt x="1543" y="13068"/>
                  </a:cubicBezTo>
                  <a:lnTo>
                    <a:pt x="6415" y="1092"/>
                  </a:lnTo>
                  <a:cubicBezTo>
                    <a:pt x="6496" y="767"/>
                    <a:pt x="6415" y="483"/>
                    <a:pt x="6212" y="361"/>
                  </a:cubicBezTo>
                  <a:lnTo>
                    <a:pt x="5278" y="37"/>
                  </a:lnTo>
                  <a:cubicBezTo>
                    <a:pt x="5237" y="12"/>
                    <a:pt x="5194" y="1"/>
                    <a:pt x="5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4595925" y="2899475"/>
              <a:ext cx="183800" cy="271700"/>
            </a:xfrm>
            <a:custGeom>
              <a:avLst/>
              <a:gdLst/>
              <a:ahLst/>
              <a:cxnLst/>
              <a:rect l="l" t="t" r="r" b="b"/>
              <a:pathLst>
                <a:path w="7352" h="10868" extrusionOk="0">
                  <a:moveTo>
                    <a:pt x="6214" y="1"/>
                  </a:moveTo>
                  <a:cubicBezTo>
                    <a:pt x="6056" y="1"/>
                    <a:pt x="5914" y="124"/>
                    <a:pt x="5850" y="350"/>
                  </a:cubicBezTo>
                  <a:cubicBezTo>
                    <a:pt x="5850" y="350"/>
                    <a:pt x="3211" y="8591"/>
                    <a:pt x="369" y="10337"/>
                  </a:cubicBezTo>
                  <a:cubicBezTo>
                    <a:pt x="1" y="10521"/>
                    <a:pt x="492" y="10868"/>
                    <a:pt x="928" y="10868"/>
                  </a:cubicBezTo>
                  <a:cubicBezTo>
                    <a:pt x="1069" y="10868"/>
                    <a:pt x="1204" y="10832"/>
                    <a:pt x="1303" y="10743"/>
                  </a:cubicBezTo>
                  <a:cubicBezTo>
                    <a:pt x="4429" y="8104"/>
                    <a:pt x="7189" y="878"/>
                    <a:pt x="7271" y="878"/>
                  </a:cubicBezTo>
                  <a:cubicBezTo>
                    <a:pt x="7352" y="634"/>
                    <a:pt x="7311" y="391"/>
                    <a:pt x="7108" y="350"/>
                  </a:cubicBezTo>
                  <a:lnTo>
                    <a:pt x="6337" y="26"/>
                  </a:lnTo>
                  <a:cubicBezTo>
                    <a:pt x="6295" y="9"/>
                    <a:pt x="6254" y="1"/>
                    <a:pt x="6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5392700" y="2822425"/>
              <a:ext cx="334925" cy="372100"/>
            </a:xfrm>
            <a:custGeom>
              <a:avLst/>
              <a:gdLst/>
              <a:ahLst/>
              <a:cxnLst/>
              <a:rect l="l" t="t" r="r" b="b"/>
              <a:pathLst>
                <a:path w="13397" h="14884" extrusionOk="0">
                  <a:moveTo>
                    <a:pt x="807" y="1"/>
                  </a:moveTo>
                  <a:cubicBezTo>
                    <a:pt x="750" y="1"/>
                    <a:pt x="695" y="18"/>
                    <a:pt x="650" y="63"/>
                  </a:cubicBezTo>
                  <a:lnTo>
                    <a:pt x="163" y="469"/>
                  </a:lnTo>
                  <a:cubicBezTo>
                    <a:pt x="41" y="550"/>
                    <a:pt x="0" y="794"/>
                    <a:pt x="81" y="875"/>
                  </a:cubicBezTo>
                  <a:lnTo>
                    <a:pt x="12341" y="14799"/>
                  </a:lnTo>
                  <a:cubicBezTo>
                    <a:pt x="12391" y="14849"/>
                    <a:pt x="12488" y="14884"/>
                    <a:pt x="12583" y="14884"/>
                  </a:cubicBezTo>
                  <a:cubicBezTo>
                    <a:pt x="12642" y="14884"/>
                    <a:pt x="12701" y="14871"/>
                    <a:pt x="12747" y="14840"/>
                  </a:cubicBezTo>
                  <a:lnTo>
                    <a:pt x="13234" y="14434"/>
                  </a:lnTo>
                  <a:cubicBezTo>
                    <a:pt x="13356" y="14312"/>
                    <a:pt x="13397" y="14109"/>
                    <a:pt x="13275" y="14028"/>
                  </a:cubicBezTo>
                  <a:lnTo>
                    <a:pt x="1056" y="103"/>
                  </a:lnTo>
                  <a:cubicBezTo>
                    <a:pt x="1004" y="52"/>
                    <a:pt x="904" y="1"/>
                    <a:pt x="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5267875" y="3162950"/>
              <a:ext cx="446550" cy="83250"/>
            </a:xfrm>
            <a:custGeom>
              <a:avLst/>
              <a:gdLst/>
              <a:ahLst/>
              <a:cxnLst/>
              <a:rect l="l" t="t" r="r" b="b"/>
              <a:pathLst>
                <a:path w="17862" h="3330" extrusionOk="0">
                  <a:moveTo>
                    <a:pt x="17578" y="1"/>
                  </a:moveTo>
                  <a:lnTo>
                    <a:pt x="203" y="1909"/>
                  </a:lnTo>
                  <a:lnTo>
                    <a:pt x="0" y="3329"/>
                  </a:lnTo>
                  <a:lnTo>
                    <a:pt x="0" y="3329"/>
                  </a:lnTo>
                  <a:lnTo>
                    <a:pt x="17456" y="1219"/>
                  </a:lnTo>
                  <a:cubicBezTo>
                    <a:pt x="17473" y="1223"/>
                    <a:pt x="17491" y="1225"/>
                    <a:pt x="17508" y="1225"/>
                  </a:cubicBezTo>
                  <a:cubicBezTo>
                    <a:pt x="17651" y="1225"/>
                    <a:pt x="17781" y="1084"/>
                    <a:pt x="17781" y="975"/>
                  </a:cubicBezTo>
                  <a:lnTo>
                    <a:pt x="17821" y="285"/>
                  </a:lnTo>
                  <a:cubicBezTo>
                    <a:pt x="17862" y="163"/>
                    <a:pt x="17740" y="1"/>
                    <a:pt x="17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5135425" y="3109625"/>
              <a:ext cx="119775" cy="129000"/>
            </a:xfrm>
            <a:custGeom>
              <a:avLst/>
              <a:gdLst/>
              <a:ahLst/>
              <a:cxnLst/>
              <a:rect l="l" t="t" r="r" b="b"/>
              <a:pathLst>
                <a:path w="4791" h="5160" extrusionOk="0">
                  <a:moveTo>
                    <a:pt x="450" y="1"/>
                  </a:moveTo>
                  <a:cubicBezTo>
                    <a:pt x="362" y="1"/>
                    <a:pt x="275" y="33"/>
                    <a:pt x="204" y="104"/>
                  </a:cubicBezTo>
                  <a:cubicBezTo>
                    <a:pt x="82" y="266"/>
                    <a:pt x="1" y="510"/>
                    <a:pt x="163" y="672"/>
                  </a:cubicBezTo>
                  <a:lnTo>
                    <a:pt x="4020" y="5016"/>
                  </a:lnTo>
                  <a:cubicBezTo>
                    <a:pt x="4111" y="5107"/>
                    <a:pt x="4228" y="5160"/>
                    <a:pt x="4341" y="5160"/>
                  </a:cubicBezTo>
                  <a:cubicBezTo>
                    <a:pt x="4430" y="5160"/>
                    <a:pt x="4517" y="5128"/>
                    <a:pt x="4588" y="5057"/>
                  </a:cubicBezTo>
                  <a:cubicBezTo>
                    <a:pt x="4750" y="4935"/>
                    <a:pt x="4791" y="4651"/>
                    <a:pt x="4629" y="4529"/>
                  </a:cubicBezTo>
                  <a:lnTo>
                    <a:pt x="772" y="144"/>
                  </a:lnTo>
                  <a:cubicBezTo>
                    <a:pt x="681" y="53"/>
                    <a:pt x="564"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5113100" y="3095800"/>
              <a:ext cx="80200" cy="50075"/>
            </a:xfrm>
            <a:custGeom>
              <a:avLst/>
              <a:gdLst/>
              <a:ahLst/>
              <a:cxnLst/>
              <a:rect l="l" t="t" r="r" b="b"/>
              <a:pathLst>
                <a:path w="3208" h="2003" extrusionOk="0">
                  <a:moveTo>
                    <a:pt x="2582" y="1"/>
                  </a:moveTo>
                  <a:cubicBezTo>
                    <a:pt x="2506" y="1"/>
                    <a:pt x="2429" y="16"/>
                    <a:pt x="2355" y="48"/>
                  </a:cubicBezTo>
                  <a:lnTo>
                    <a:pt x="447" y="900"/>
                  </a:lnTo>
                  <a:cubicBezTo>
                    <a:pt x="163" y="1063"/>
                    <a:pt x="0" y="1428"/>
                    <a:pt x="163" y="1672"/>
                  </a:cubicBezTo>
                  <a:cubicBezTo>
                    <a:pt x="283" y="1882"/>
                    <a:pt x="469" y="2003"/>
                    <a:pt x="689" y="2003"/>
                  </a:cubicBezTo>
                  <a:cubicBezTo>
                    <a:pt x="767" y="2003"/>
                    <a:pt x="849" y="1988"/>
                    <a:pt x="934" y="1956"/>
                  </a:cubicBezTo>
                  <a:lnTo>
                    <a:pt x="2801" y="1103"/>
                  </a:lnTo>
                  <a:cubicBezTo>
                    <a:pt x="3085" y="941"/>
                    <a:pt x="3207" y="657"/>
                    <a:pt x="3085" y="332"/>
                  </a:cubicBezTo>
                  <a:cubicBezTo>
                    <a:pt x="2995" y="122"/>
                    <a:pt x="2795"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5655050" y="3131500"/>
              <a:ext cx="82225" cy="81200"/>
            </a:xfrm>
            <a:custGeom>
              <a:avLst/>
              <a:gdLst/>
              <a:ahLst/>
              <a:cxnLst/>
              <a:rect l="l" t="t" r="r" b="b"/>
              <a:pathLst>
                <a:path w="3289" h="3248" extrusionOk="0">
                  <a:moveTo>
                    <a:pt x="1664" y="0"/>
                  </a:moveTo>
                  <a:cubicBezTo>
                    <a:pt x="771" y="0"/>
                    <a:pt x="41" y="690"/>
                    <a:pt x="41" y="1624"/>
                  </a:cubicBezTo>
                  <a:cubicBezTo>
                    <a:pt x="0" y="2517"/>
                    <a:pt x="771" y="3248"/>
                    <a:pt x="1664" y="3248"/>
                  </a:cubicBezTo>
                  <a:cubicBezTo>
                    <a:pt x="2598" y="3248"/>
                    <a:pt x="3288" y="2517"/>
                    <a:pt x="3288" y="1624"/>
                  </a:cubicBezTo>
                  <a:cubicBezTo>
                    <a:pt x="3288" y="690"/>
                    <a:pt x="2598"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4578250" y="3131500"/>
              <a:ext cx="81225" cy="81200"/>
            </a:xfrm>
            <a:custGeom>
              <a:avLst/>
              <a:gdLst/>
              <a:ahLst/>
              <a:cxnLst/>
              <a:rect l="l" t="t" r="r" b="b"/>
              <a:pathLst>
                <a:path w="3249" h="3248" extrusionOk="0">
                  <a:moveTo>
                    <a:pt x="1624" y="0"/>
                  </a:moveTo>
                  <a:cubicBezTo>
                    <a:pt x="691" y="0"/>
                    <a:pt x="1" y="690"/>
                    <a:pt x="1" y="1624"/>
                  </a:cubicBezTo>
                  <a:cubicBezTo>
                    <a:pt x="1" y="2517"/>
                    <a:pt x="691" y="3248"/>
                    <a:pt x="1624" y="3248"/>
                  </a:cubicBezTo>
                  <a:cubicBezTo>
                    <a:pt x="2517" y="3248"/>
                    <a:pt x="3248" y="2517"/>
                    <a:pt x="3248" y="1624"/>
                  </a:cubicBezTo>
                  <a:cubicBezTo>
                    <a:pt x="3248" y="690"/>
                    <a:pt x="2517" y="0"/>
                    <a:pt x="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4948175" y="2426150"/>
              <a:ext cx="119775" cy="32500"/>
            </a:xfrm>
            <a:custGeom>
              <a:avLst/>
              <a:gdLst/>
              <a:ahLst/>
              <a:cxnLst/>
              <a:rect l="l" t="t" r="r" b="b"/>
              <a:pathLst>
                <a:path w="4791" h="1300" extrusionOk="0">
                  <a:moveTo>
                    <a:pt x="691" y="1"/>
                  </a:moveTo>
                  <a:cubicBezTo>
                    <a:pt x="325" y="1"/>
                    <a:pt x="1" y="285"/>
                    <a:pt x="1" y="650"/>
                  </a:cubicBezTo>
                  <a:cubicBezTo>
                    <a:pt x="1" y="1015"/>
                    <a:pt x="325" y="1300"/>
                    <a:pt x="691" y="1300"/>
                  </a:cubicBezTo>
                  <a:lnTo>
                    <a:pt x="4141" y="1300"/>
                  </a:lnTo>
                  <a:cubicBezTo>
                    <a:pt x="4466" y="1300"/>
                    <a:pt x="4791" y="1015"/>
                    <a:pt x="4791" y="650"/>
                  </a:cubicBezTo>
                  <a:cubicBezTo>
                    <a:pt x="4791" y="285"/>
                    <a:pt x="4466" y="1"/>
                    <a:pt x="4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4838075" y="2393675"/>
              <a:ext cx="129925" cy="131950"/>
            </a:xfrm>
            <a:custGeom>
              <a:avLst/>
              <a:gdLst/>
              <a:ahLst/>
              <a:cxnLst/>
              <a:rect l="l" t="t" r="r" b="b"/>
              <a:pathLst>
                <a:path w="5197" h="5278" extrusionOk="0">
                  <a:moveTo>
                    <a:pt x="3288" y="1"/>
                  </a:moveTo>
                  <a:cubicBezTo>
                    <a:pt x="1259" y="1"/>
                    <a:pt x="325" y="975"/>
                    <a:pt x="203" y="1827"/>
                  </a:cubicBezTo>
                  <a:cubicBezTo>
                    <a:pt x="0" y="2842"/>
                    <a:pt x="650" y="4263"/>
                    <a:pt x="3045" y="5278"/>
                  </a:cubicBezTo>
                  <a:lnTo>
                    <a:pt x="3248" y="5278"/>
                  </a:lnTo>
                  <a:cubicBezTo>
                    <a:pt x="3370" y="5278"/>
                    <a:pt x="3532" y="5197"/>
                    <a:pt x="3654" y="5075"/>
                  </a:cubicBezTo>
                  <a:cubicBezTo>
                    <a:pt x="3776" y="4872"/>
                    <a:pt x="3735" y="4628"/>
                    <a:pt x="3573" y="4425"/>
                  </a:cubicBezTo>
                  <a:cubicBezTo>
                    <a:pt x="3248" y="4019"/>
                    <a:pt x="2720" y="3248"/>
                    <a:pt x="2883" y="2883"/>
                  </a:cubicBezTo>
                  <a:cubicBezTo>
                    <a:pt x="2923" y="2802"/>
                    <a:pt x="3248" y="2396"/>
                    <a:pt x="4709" y="2396"/>
                  </a:cubicBezTo>
                  <a:cubicBezTo>
                    <a:pt x="4993" y="2396"/>
                    <a:pt x="5196" y="2152"/>
                    <a:pt x="5196" y="1868"/>
                  </a:cubicBezTo>
                  <a:cubicBezTo>
                    <a:pt x="5196" y="1584"/>
                    <a:pt x="4953" y="1381"/>
                    <a:pt x="4709" y="1381"/>
                  </a:cubicBezTo>
                  <a:cubicBezTo>
                    <a:pt x="3126" y="1381"/>
                    <a:pt x="2233" y="1746"/>
                    <a:pt x="1908" y="2477"/>
                  </a:cubicBezTo>
                  <a:cubicBezTo>
                    <a:pt x="1827" y="2802"/>
                    <a:pt x="1746" y="3086"/>
                    <a:pt x="1827" y="3411"/>
                  </a:cubicBezTo>
                  <a:cubicBezTo>
                    <a:pt x="1259" y="2883"/>
                    <a:pt x="1056" y="2396"/>
                    <a:pt x="1137" y="2030"/>
                  </a:cubicBezTo>
                  <a:cubicBezTo>
                    <a:pt x="1259" y="1421"/>
                    <a:pt x="2111" y="1015"/>
                    <a:pt x="3288" y="1015"/>
                  </a:cubicBezTo>
                  <a:cubicBezTo>
                    <a:pt x="3573" y="1015"/>
                    <a:pt x="3776" y="772"/>
                    <a:pt x="3776" y="528"/>
                  </a:cubicBezTo>
                  <a:cubicBezTo>
                    <a:pt x="3776" y="203"/>
                    <a:pt x="3532" y="1"/>
                    <a:pt x="32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4582825" y="2419050"/>
              <a:ext cx="242575" cy="236500"/>
            </a:xfrm>
            <a:custGeom>
              <a:avLst/>
              <a:gdLst/>
              <a:ahLst/>
              <a:cxnLst/>
              <a:rect l="l" t="t" r="r" b="b"/>
              <a:pathLst>
                <a:path w="9703" h="9460" extrusionOk="0">
                  <a:moveTo>
                    <a:pt x="0" y="0"/>
                  </a:moveTo>
                  <a:lnTo>
                    <a:pt x="2314" y="9459"/>
                  </a:lnTo>
                  <a:lnTo>
                    <a:pt x="9703" y="9459"/>
                  </a:lnTo>
                  <a:lnTo>
                    <a:pt x="9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4902500" y="2382500"/>
              <a:ext cx="150225" cy="40625"/>
            </a:xfrm>
            <a:custGeom>
              <a:avLst/>
              <a:gdLst/>
              <a:ahLst/>
              <a:cxnLst/>
              <a:rect l="l" t="t" r="r" b="b"/>
              <a:pathLst>
                <a:path w="6009" h="1625" extrusionOk="0">
                  <a:moveTo>
                    <a:pt x="813" y="1"/>
                  </a:moveTo>
                  <a:cubicBezTo>
                    <a:pt x="366" y="1"/>
                    <a:pt x="1" y="366"/>
                    <a:pt x="1" y="813"/>
                  </a:cubicBezTo>
                  <a:cubicBezTo>
                    <a:pt x="1" y="1259"/>
                    <a:pt x="366" y="1625"/>
                    <a:pt x="813" y="1625"/>
                  </a:cubicBezTo>
                  <a:lnTo>
                    <a:pt x="5197" y="1625"/>
                  </a:lnTo>
                  <a:cubicBezTo>
                    <a:pt x="5644" y="1625"/>
                    <a:pt x="6009" y="1259"/>
                    <a:pt x="6009" y="813"/>
                  </a:cubicBezTo>
                  <a:cubicBezTo>
                    <a:pt x="6009" y="366"/>
                    <a:pt x="5644" y="1"/>
                    <a:pt x="5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849725" y="2675800"/>
              <a:ext cx="441500" cy="479050"/>
            </a:xfrm>
            <a:custGeom>
              <a:avLst/>
              <a:gdLst/>
              <a:ahLst/>
              <a:cxnLst/>
              <a:rect l="l" t="t" r="r" b="b"/>
              <a:pathLst>
                <a:path w="17660" h="19162" extrusionOk="0">
                  <a:moveTo>
                    <a:pt x="691" y="1"/>
                  </a:moveTo>
                  <a:lnTo>
                    <a:pt x="1" y="1056"/>
                  </a:lnTo>
                  <a:cubicBezTo>
                    <a:pt x="5075" y="4304"/>
                    <a:pt x="6699" y="8282"/>
                    <a:pt x="8160" y="11733"/>
                  </a:cubicBezTo>
                  <a:cubicBezTo>
                    <a:pt x="9825" y="15711"/>
                    <a:pt x="11246" y="19162"/>
                    <a:pt x="17660" y="19162"/>
                  </a:cubicBezTo>
                  <a:lnTo>
                    <a:pt x="17660" y="17903"/>
                  </a:lnTo>
                  <a:cubicBezTo>
                    <a:pt x="12139" y="17903"/>
                    <a:pt x="11002" y="15265"/>
                    <a:pt x="9338" y="11205"/>
                  </a:cubicBezTo>
                  <a:cubicBezTo>
                    <a:pt x="7917" y="7755"/>
                    <a:pt x="6090" y="3452"/>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797975" y="2823975"/>
              <a:ext cx="471950" cy="405975"/>
            </a:xfrm>
            <a:custGeom>
              <a:avLst/>
              <a:gdLst/>
              <a:ahLst/>
              <a:cxnLst/>
              <a:rect l="l" t="t" r="r" b="b"/>
              <a:pathLst>
                <a:path w="18878" h="16239" extrusionOk="0">
                  <a:moveTo>
                    <a:pt x="650" y="1"/>
                  </a:moveTo>
                  <a:lnTo>
                    <a:pt x="0" y="1138"/>
                  </a:lnTo>
                  <a:cubicBezTo>
                    <a:pt x="4466" y="3695"/>
                    <a:pt x="5968" y="6699"/>
                    <a:pt x="7308" y="9378"/>
                  </a:cubicBezTo>
                  <a:cubicBezTo>
                    <a:pt x="9175" y="13113"/>
                    <a:pt x="10758" y="16239"/>
                    <a:pt x="18877" y="16239"/>
                  </a:cubicBezTo>
                  <a:lnTo>
                    <a:pt x="18877" y="14980"/>
                  </a:lnTo>
                  <a:cubicBezTo>
                    <a:pt x="11570" y="14980"/>
                    <a:pt x="10230" y="12382"/>
                    <a:pt x="8444" y="8851"/>
                  </a:cubicBezTo>
                  <a:cubicBezTo>
                    <a:pt x="7105" y="6131"/>
                    <a:pt x="5400" y="2802"/>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5145575" y="3140675"/>
              <a:ext cx="200975" cy="176500"/>
            </a:xfrm>
            <a:custGeom>
              <a:avLst/>
              <a:gdLst/>
              <a:ahLst/>
              <a:cxnLst/>
              <a:rect l="l" t="t" r="r" b="b"/>
              <a:pathLst>
                <a:path w="8039" h="7060" extrusionOk="0">
                  <a:moveTo>
                    <a:pt x="3167" y="707"/>
                  </a:moveTo>
                  <a:cubicBezTo>
                    <a:pt x="3356" y="707"/>
                    <a:pt x="3552" y="753"/>
                    <a:pt x="3735" y="851"/>
                  </a:cubicBezTo>
                  <a:cubicBezTo>
                    <a:pt x="4344" y="1095"/>
                    <a:pt x="4588" y="1785"/>
                    <a:pt x="4263" y="2394"/>
                  </a:cubicBezTo>
                  <a:cubicBezTo>
                    <a:pt x="4089" y="2829"/>
                    <a:pt x="3687" y="3098"/>
                    <a:pt x="3250" y="3098"/>
                  </a:cubicBezTo>
                  <a:cubicBezTo>
                    <a:pt x="3075" y="3098"/>
                    <a:pt x="2894" y="3055"/>
                    <a:pt x="2721" y="2962"/>
                  </a:cubicBezTo>
                  <a:cubicBezTo>
                    <a:pt x="2152" y="2678"/>
                    <a:pt x="1909" y="1947"/>
                    <a:pt x="2152" y="1379"/>
                  </a:cubicBezTo>
                  <a:cubicBezTo>
                    <a:pt x="2322" y="954"/>
                    <a:pt x="2730" y="707"/>
                    <a:pt x="3167" y="707"/>
                  </a:cubicBezTo>
                  <a:close/>
                  <a:moveTo>
                    <a:pt x="5771" y="2479"/>
                  </a:moveTo>
                  <a:cubicBezTo>
                    <a:pt x="5944" y="2479"/>
                    <a:pt x="6122" y="2517"/>
                    <a:pt x="6293" y="2597"/>
                  </a:cubicBezTo>
                  <a:cubicBezTo>
                    <a:pt x="6902" y="2881"/>
                    <a:pt x="7186" y="3571"/>
                    <a:pt x="6861" y="4180"/>
                  </a:cubicBezTo>
                  <a:cubicBezTo>
                    <a:pt x="6686" y="4617"/>
                    <a:pt x="6260" y="4866"/>
                    <a:pt x="5807" y="4866"/>
                  </a:cubicBezTo>
                  <a:cubicBezTo>
                    <a:pt x="5630" y="4866"/>
                    <a:pt x="5449" y="4828"/>
                    <a:pt x="5278" y="4748"/>
                  </a:cubicBezTo>
                  <a:cubicBezTo>
                    <a:pt x="4669" y="4505"/>
                    <a:pt x="4426" y="3774"/>
                    <a:pt x="4750" y="3165"/>
                  </a:cubicBezTo>
                  <a:cubicBezTo>
                    <a:pt x="4925" y="2727"/>
                    <a:pt x="5331" y="2479"/>
                    <a:pt x="5771" y="2479"/>
                  </a:cubicBezTo>
                  <a:close/>
                  <a:moveTo>
                    <a:pt x="3083" y="3800"/>
                  </a:moveTo>
                  <a:cubicBezTo>
                    <a:pt x="3259" y="3800"/>
                    <a:pt x="3440" y="3843"/>
                    <a:pt x="3614" y="3936"/>
                  </a:cubicBezTo>
                  <a:cubicBezTo>
                    <a:pt x="4223" y="4180"/>
                    <a:pt x="4466" y="4911"/>
                    <a:pt x="4182" y="5520"/>
                  </a:cubicBezTo>
                  <a:cubicBezTo>
                    <a:pt x="4009" y="5924"/>
                    <a:pt x="3589" y="6184"/>
                    <a:pt x="3142" y="6184"/>
                  </a:cubicBezTo>
                  <a:cubicBezTo>
                    <a:pt x="2961" y="6184"/>
                    <a:pt x="2775" y="6141"/>
                    <a:pt x="2599" y="6047"/>
                  </a:cubicBezTo>
                  <a:cubicBezTo>
                    <a:pt x="2030" y="5763"/>
                    <a:pt x="1787" y="5032"/>
                    <a:pt x="2030" y="4505"/>
                  </a:cubicBezTo>
                  <a:cubicBezTo>
                    <a:pt x="2233" y="4070"/>
                    <a:pt x="2643" y="3800"/>
                    <a:pt x="3083" y="3800"/>
                  </a:cubicBezTo>
                  <a:close/>
                  <a:moveTo>
                    <a:pt x="4023" y="1"/>
                  </a:moveTo>
                  <a:cubicBezTo>
                    <a:pt x="2692" y="1"/>
                    <a:pt x="1406" y="764"/>
                    <a:pt x="813" y="2069"/>
                  </a:cubicBezTo>
                  <a:cubicBezTo>
                    <a:pt x="1" y="3815"/>
                    <a:pt x="772" y="5925"/>
                    <a:pt x="2558" y="6737"/>
                  </a:cubicBezTo>
                  <a:cubicBezTo>
                    <a:pt x="3028" y="6956"/>
                    <a:pt x="3525" y="7060"/>
                    <a:pt x="4016" y="7060"/>
                  </a:cubicBezTo>
                  <a:cubicBezTo>
                    <a:pt x="5347" y="7060"/>
                    <a:pt x="6633" y="6297"/>
                    <a:pt x="7227" y="4992"/>
                  </a:cubicBezTo>
                  <a:cubicBezTo>
                    <a:pt x="8038" y="3206"/>
                    <a:pt x="7267" y="1135"/>
                    <a:pt x="5481" y="323"/>
                  </a:cubicBezTo>
                  <a:cubicBezTo>
                    <a:pt x="5011" y="105"/>
                    <a:pt x="4514" y="1"/>
                    <a:pt x="4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5234900" y="3222600"/>
              <a:ext cx="118750" cy="128875"/>
            </a:xfrm>
            <a:custGeom>
              <a:avLst/>
              <a:gdLst/>
              <a:ahLst/>
              <a:cxnLst/>
              <a:rect l="l" t="t" r="r" b="b"/>
              <a:pathLst>
                <a:path w="4750" h="5155" extrusionOk="0">
                  <a:moveTo>
                    <a:pt x="426" y="0"/>
                  </a:moveTo>
                  <a:cubicBezTo>
                    <a:pt x="346" y="0"/>
                    <a:pt x="268" y="26"/>
                    <a:pt x="203" y="91"/>
                  </a:cubicBezTo>
                  <a:cubicBezTo>
                    <a:pt x="41" y="253"/>
                    <a:pt x="0" y="497"/>
                    <a:pt x="162" y="659"/>
                  </a:cubicBezTo>
                  <a:lnTo>
                    <a:pt x="4019" y="5003"/>
                  </a:lnTo>
                  <a:cubicBezTo>
                    <a:pt x="4093" y="5101"/>
                    <a:pt x="4226" y="5155"/>
                    <a:pt x="4347" y="5155"/>
                  </a:cubicBezTo>
                  <a:cubicBezTo>
                    <a:pt x="4425" y="5155"/>
                    <a:pt x="4499" y="5132"/>
                    <a:pt x="4547" y="5084"/>
                  </a:cubicBezTo>
                  <a:cubicBezTo>
                    <a:pt x="4709" y="4922"/>
                    <a:pt x="4750" y="4638"/>
                    <a:pt x="4628" y="4516"/>
                  </a:cubicBezTo>
                  <a:lnTo>
                    <a:pt x="771" y="132"/>
                  </a:lnTo>
                  <a:cubicBezTo>
                    <a:pt x="674" y="58"/>
                    <a:pt x="547" y="0"/>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303900" y="3321150"/>
              <a:ext cx="82225" cy="33750"/>
            </a:xfrm>
            <a:custGeom>
              <a:avLst/>
              <a:gdLst/>
              <a:ahLst/>
              <a:cxnLst/>
              <a:rect l="l" t="t" r="r" b="b"/>
              <a:pathLst>
                <a:path w="3289" h="1350" extrusionOk="0">
                  <a:moveTo>
                    <a:pt x="569" y="0"/>
                  </a:moveTo>
                  <a:cubicBezTo>
                    <a:pt x="285" y="0"/>
                    <a:pt x="78" y="199"/>
                    <a:pt x="41" y="533"/>
                  </a:cubicBezTo>
                  <a:cubicBezTo>
                    <a:pt x="0" y="817"/>
                    <a:pt x="244" y="1142"/>
                    <a:pt x="528" y="1142"/>
                  </a:cubicBezTo>
                  <a:lnTo>
                    <a:pt x="2639" y="1345"/>
                  </a:lnTo>
                  <a:cubicBezTo>
                    <a:pt x="2660" y="1348"/>
                    <a:pt x="2681" y="1350"/>
                    <a:pt x="2702" y="1350"/>
                  </a:cubicBezTo>
                  <a:cubicBezTo>
                    <a:pt x="2969" y="1350"/>
                    <a:pt x="3248" y="1118"/>
                    <a:pt x="3248" y="817"/>
                  </a:cubicBezTo>
                  <a:cubicBezTo>
                    <a:pt x="3288" y="533"/>
                    <a:pt x="3045" y="208"/>
                    <a:pt x="2720" y="208"/>
                  </a:cubicBezTo>
                  <a:lnTo>
                    <a:pt x="650" y="5"/>
                  </a:lnTo>
                  <a:cubicBezTo>
                    <a:pt x="622" y="2"/>
                    <a:pt x="595"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4586875" y="2419050"/>
              <a:ext cx="237500" cy="237500"/>
            </a:xfrm>
            <a:custGeom>
              <a:avLst/>
              <a:gdLst/>
              <a:ahLst/>
              <a:cxnLst/>
              <a:rect l="l" t="t" r="r" b="b"/>
              <a:pathLst>
                <a:path w="9500" h="9500" extrusionOk="0">
                  <a:moveTo>
                    <a:pt x="4182" y="812"/>
                  </a:moveTo>
                  <a:lnTo>
                    <a:pt x="4304" y="2030"/>
                  </a:lnTo>
                  <a:lnTo>
                    <a:pt x="3086" y="2030"/>
                  </a:lnTo>
                  <a:lnTo>
                    <a:pt x="2883" y="812"/>
                  </a:lnTo>
                  <a:close/>
                  <a:moveTo>
                    <a:pt x="5643" y="812"/>
                  </a:moveTo>
                  <a:lnTo>
                    <a:pt x="5725" y="2030"/>
                  </a:lnTo>
                  <a:lnTo>
                    <a:pt x="4507" y="2030"/>
                  </a:lnTo>
                  <a:lnTo>
                    <a:pt x="4385" y="812"/>
                  </a:lnTo>
                  <a:close/>
                  <a:moveTo>
                    <a:pt x="7105" y="812"/>
                  </a:moveTo>
                  <a:lnTo>
                    <a:pt x="7145" y="2030"/>
                  </a:lnTo>
                  <a:lnTo>
                    <a:pt x="5928" y="2030"/>
                  </a:lnTo>
                  <a:lnTo>
                    <a:pt x="5846" y="812"/>
                  </a:lnTo>
                  <a:close/>
                  <a:moveTo>
                    <a:pt x="8566" y="812"/>
                  </a:moveTo>
                  <a:lnTo>
                    <a:pt x="8566" y="2030"/>
                  </a:lnTo>
                  <a:lnTo>
                    <a:pt x="7348" y="2030"/>
                  </a:lnTo>
                  <a:lnTo>
                    <a:pt x="7308" y="812"/>
                  </a:lnTo>
                  <a:close/>
                  <a:moveTo>
                    <a:pt x="2680" y="853"/>
                  </a:moveTo>
                  <a:lnTo>
                    <a:pt x="2883" y="2111"/>
                  </a:lnTo>
                  <a:lnTo>
                    <a:pt x="1665" y="2111"/>
                  </a:lnTo>
                  <a:lnTo>
                    <a:pt x="1422" y="853"/>
                  </a:lnTo>
                  <a:close/>
                  <a:moveTo>
                    <a:pt x="4385" y="2314"/>
                  </a:moveTo>
                  <a:lnTo>
                    <a:pt x="4507" y="3451"/>
                  </a:lnTo>
                  <a:lnTo>
                    <a:pt x="3370" y="3451"/>
                  </a:lnTo>
                  <a:lnTo>
                    <a:pt x="3167" y="2314"/>
                  </a:lnTo>
                  <a:close/>
                  <a:moveTo>
                    <a:pt x="5725" y="2233"/>
                  </a:moveTo>
                  <a:lnTo>
                    <a:pt x="5846" y="3451"/>
                  </a:lnTo>
                  <a:lnTo>
                    <a:pt x="4669" y="3451"/>
                  </a:lnTo>
                  <a:lnTo>
                    <a:pt x="4507" y="2233"/>
                  </a:lnTo>
                  <a:close/>
                  <a:moveTo>
                    <a:pt x="7145" y="2233"/>
                  </a:moveTo>
                  <a:lnTo>
                    <a:pt x="7227" y="3451"/>
                  </a:lnTo>
                  <a:lnTo>
                    <a:pt x="6049" y="3451"/>
                  </a:lnTo>
                  <a:lnTo>
                    <a:pt x="5928" y="2233"/>
                  </a:lnTo>
                  <a:close/>
                  <a:moveTo>
                    <a:pt x="8607" y="2233"/>
                  </a:moveTo>
                  <a:lnTo>
                    <a:pt x="8607" y="3451"/>
                  </a:lnTo>
                  <a:lnTo>
                    <a:pt x="7470" y="3451"/>
                  </a:lnTo>
                  <a:lnTo>
                    <a:pt x="7430" y="2233"/>
                  </a:lnTo>
                  <a:close/>
                  <a:moveTo>
                    <a:pt x="2964" y="2314"/>
                  </a:moveTo>
                  <a:lnTo>
                    <a:pt x="3127" y="3532"/>
                  </a:lnTo>
                  <a:lnTo>
                    <a:pt x="1990" y="3532"/>
                  </a:lnTo>
                  <a:lnTo>
                    <a:pt x="1746" y="2314"/>
                  </a:lnTo>
                  <a:close/>
                  <a:moveTo>
                    <a:pt x="4507" y="3654"/>
                  </a:moveTo>
                  <a:lnTo>
                    <a:pt x="4669" y="4872"/>
                  </a:lnTo>
                  <a:lnTo>
                    <a:pt x="3573" y="4872"/>
                  </a:lnTo>
                  <a:lnTo>
                    <a:pt x="3370" y="3654"/>
                  </a:lnTo>
                  <a:close/>
                  <a:moveTo>
                    <a:pt x="7267" y="3654"/>
                  </a:moveTo>
                  <a:lnTo>
                    <a:pt x="7308" y="4872"/>
                  </a:lnTo>
                  <a:lnTo>
                    <a:pt x="6212" y="4872"/>
                  </a:lnTo>
                  <a:lnTo>
                    <a:pt x="6090" y="3654"/>
                  </a:lnTo>
                  <a:close/>
                  <a:moveTo>
                    <a:pt x="3167" y="3735"/>
                  </a:moveTo>
                  <a:lnTo>
                    <a:pt x="3370" y="4953"/>
                  </a:lnTo>
                  <a:lnTo>
                    <a:pt x="2233" y="4953"/>
                  </a:lnTo>
                  <a:lnTo>
                    <a:pt x="1990" y="3735"/>
                  </a:lnTo>
                  <a:close/>
                  <a:moveTo>
                    <a:pt x="5887" y="3735"/>
                  </a:moveTo>
                  <a:lnTo>
                    <a:pt x="6009" y="4953"/>
                  </a:lnTo>
                  <a:lnTo>
                    <a:pt x="4872" y="4953"/>
                  </a:lnTo>
                  <a:lnTo>
                    <a:pt x="4710" y="3735"/>
                  </a:lnTo>
                  <a:close/>
                  <a:moveTo>
                    <a:pt x="8647" y="3735"/>
                  </a:moveTo>
                  <a:lnTo>
                    <a:pt x="8647" y="4953"/>
                  </a:lnTo>
                  <a:lnTo>
                    <a:pt x="7511" y="4953"/>
                  </a:lnTo>
                  <a:lnTo>
                    <a:pt x="7470" y="3735"/>
                  </a:lnTo>
                  <a:close/>
                  <a:moveTo>
                    <a:pt x="3411" y="5075"/>
                  </a:moveTo>
                  <a:lnTo>
                    <a:pt x="3614" y="6293"/>
                  </a:lnTo>
                  <a:lnTo>
                    <a:pt x="2518" y="6293"/>
                  </a:lnTo>
                  <a:lnTo>
                    <a:pt x="2274" y="5075"/>
                  </a:lnTo>
                  <a:close/>
                  <a:moveTo>
                    <a:pt x="4710" y="5075"/>
                  </a:moveTo>
                  <a:lnTo>
                    <a:pt x="4872" y="6293"/>
                  </a:lnTo>
                  <a:lnTo>
                    <a:pt x="3817" y="6293"/>
                  </a:lnTo>
                  <a:lnTo>
                    <a:pt x="3614" y="5075"/>
                  </a:lnTo>
                  <a:close/>
                  <a:moveTo>
                    <a:pt x="6009" y="5075"/>
                  </a:moveTo>
                  <a:lnTo>
                    <a:pt x="6090" y="6293"/>
                  </a:lnTo>
                  <a:lnTo>
                    <a:pt x="5034" y="6293"/>
                  </a:lnTo>
                  <a:lnTo>
                    <a:pt x="4872" y="5075"/>
                  </a:lnTo>
                  <a:close/>
                  <a:moveTo>
                    <a:pt x="7308" y="5075"/>
                  </a:moveTo>
                  <a:lnTo>
                    <a:pt x="7348" y="6293"/>
                  </a:lnTo>
                  <a:lnTo>
                    <a:pt x="6293" y="6293"/>
                  </a:lnTo>
                  <a:lnTo>
                    <a:pt x="6212" y="5075"/>
                  </a:lnTo>
                  <a:close/>
                  <a:moveTo>
                    <a:pt x="8647" y="5075"/>
                  </a:moveTo>
                  <a:lnTo>
                    <a:pt x="8647" y="6293"/>
                  </a:lnTo>
                  <a:lnTo>
                    <a:pt x="7551" y="6293"/>
                  </a:lnTo>
                  <a:lnTo>
                    <a:pt x="7511" y="5075"/>
                  </a:lnTo>
                  <a:close/>
                  <a:moveTo>
                    <a:pt x="3654" y="6496"/>
                  </a:moveTo>
                  <a:lnTo>
                    <a:pt x="3857" y="7713"/>
                  </a:lnTo>
                  <a:lnTo>
                    <a:pt x="2842" y="7713"/>
                  </a:lnTo>
                  <a:lnTo>
                    <a:pt x="2599" y="6496"/>
                  </a:lnTo>
                  <a:close/>
                  <a:moveTo>
                    <a:pt x="4872" y="6496"/>
                  </a:moveTo>
                  <a:lnTo>
                    <a:pt x="5034" y="7713"/>
                  </a:lnTo>
                  <a:lnTo>
                    <a:pt x="4020" y="7713"/>
                  </a:lnTo>
                  <a:lnTo>
                    <a:pt x="3817" y="6496"/>
                  </a:lnTo>
                  <a:close/>
                  <a:moveTo>
                    <a:pt x="6131" y="6496"/>
                  </a:moveTo>
                  <a:lnTo>
                    <a:pt x="6252" y="7713"/>
                  </a:lnTo>
                  <a:lnTo>
                    <a:pt x="5237" y="7713"/>
                  </a:lnTo>
                  <a:lnTo>
                    <a:pt x="5075" y="6496"/>
                  </a:lnTo>
                  <a:close/>
                  <a:moveTo>
                    <a:pt x="7348" y="6496"/>
                  </a:moveTo>
                  <a:lnTo>
                    <a:pt x="7430" y="7713"/>
                  </a:lnTo>
                  <a:lnTo>
                    <a:pt x="6415" y="7713"/>
                  </a:lnTo>
                  <a:lnTo>
                    <a:pt x="6293" y="6496"/>
                  </a:lnTo>
                  <a:close/>
                  <a:moveTo>
                    <a:pt x="8647" y="6496"/>
                  </a:moveTo>
                  <a:lnTo>
                    <a:pt x="8647" y="7713"/>
                  </a:lnTo>
                  <a:lnTo>
                    <a:pt x="7633" y="7713"/>
                  </a:lnTo>
                  <a:lnTo>
                    <a:pt x="7551" y="6496"/>
                  </a:lnTo>
                  <a:close/>
                  <a:moveTo>
                    <a:pt x="1016" y="0"/>
                  </a:moveTo>
                  <a:lnTo>
                    <a:pt x="1178" y="650"/>
                  </a:lnTo>
                  <a:lnTo>
                    <a:pt x="1" y="650"/>
                  </a:lnTo>
                  <a:lnTo>
                    <a:pt x="41" y="853"/>
                  </a:lnTo>
                  <a:lnTo>
                    <a:pt x="1219" y="853"/>
                  </a:lnTo>
                  <a:lnTo>
                    <a:pt x="1462" y="2111"/>
                  </a:lnTo>
                  <a:lnTo>
                    <a:pt x="366" y="2111"/>
                  </a:lnTo>
                  <a:lnTo>
                    <a:pt x="407" y="2314"/>
                  </a:lnTo>
                  <a:lnTo>
                    <a:pt x="1543" y="2314"/>
                  </a:lnTo>
                  <a:lnTo>
                    <a:pt x="1787" y="3532"/>
                  </a:lnTo>
                  <a:lnTo>
                    <a:pt x="731" y="3532"/>
                  </a:lnTo>
                  <a:lnTo>
                    <a:pt x="772" y="3735"/>
                  </a:lnTo>
                  <a:lnTo>
                    <a:pt x="1827" y="3735"/>
                  </a:lnTo>
                  <a:lnTo>
                    <a:pt x="2071" y="4953"/>
                  </a:lnTo>
                  <a:lnTo>
                    <a:pt x="1056" y="4953"/>
                  </a:lnTo>
                  <a:lnTo>
                    <a:pt x="1137" y="5156"/>
                  </a:lnTo>
                  <a:lnTo>
                    <a:pt x="2152" y="5156"/>
                  </a:lnTo>
                  <a:lnTo>
                    <a:pt x="2396" y="6374"/>
                  </a:lnTo>
                  <a:lnTo>
                    <a:pt x="1381" y="6374"/>
                  </a:lnTo>
                  <a:lnTo>
                    <a:pt x="1422" y="6577"/>
                  </a:lnTo>
                  <a:lnTo>
                    <a:pt x="2396" y="6577"/>
                  </a:lnTo>
                  <a:lnTo>
                    <a:pt x="2639" y="7795"/>
                  </a:lnTo>
                  <a:lnTo>
                    <a:pt x="1665" y="7795"/>
                  </a:lnTo>
                  <a:lnTo>
                    <a:pt x="1746" y="7998"/>
                  </a:lnTo>
                  <a:lnTo>
                    <a:pt x="2680" y="7998"/>
                  </a:lnTo>
                  <a:lnTo>
                    <a:pt x="3005" y="9500"/>
                  </a:lnTo>
                  <a:lnTo>
                    <a:pt x="3167" y="9500"/>
                  </a:lnTo>
                  <a:lnTo>
                    <a:pt x="2842" y="7998"/>
                  </a:lnTo>
                  <a:lnTo>
                    <a:pt x="3857" y="7998"/>
                  </a:lnTo>
                  <a:lnTo>
                    <a:pt x="4101" y="9500"/>
                  </a:lnTo>
                  <a:lnTo>
                    <a:pt x="4263" y="9500"/>
                  </a:lnTo>
                  <a:lnTo>
                    <a:pt x="4020" y="7998"/>
                  </a:lnTo>
                  <a:lnTo>
                    <a:pt x="5034" y="7998"/>
                  </a:lnTo>
                  <a:lnTo>
                    <a:pt x="5237" y="9500"/>
                  </a:lnTo>
                  <a:lnTo>
                    <a:pt x="5400" y="9500"/>
                  </a:lnTo>
                  <a:lnTo>
                    <a:pt x="5197" y="7998"/>
                  </a:lnTo>
                  <a:lnTo>
                    <a:pt x="6212" y="7998"/>
                  </a:lnTo>
                  <a:lnTo>
                    <a:pt x="6334" y="9500"/>
                  </a:lnTo>
                  <a:lnTo>
                    <a:pt x="6496" y="9500"/>
                  </a:lnTo>
                  <a:lnTo>
                    <a:pt x="6415" y="7998"/>
                  </a:lnTo>
                  <a:lnTo>
                    <a:pt x="7430" y="7998"/>
                  </a:lnTo>
                  <a:lnTo>
                    <a:pt x="7470" y="9500"/>
                  </a:lnTo>
                  <a:lnTo>
                    <a:pt x="7633" y="9500"/>
                  </a:lnTo>
                  <a:lnTo>
                    <a:pt x="7551" y="7998"/>
                  </a:lnTo>
                  <a:lnTo>
                    <a:pt x="8566" y="7998"/>
                  </a:lnTo>
                  <a:lnTo>
                    <a:pt x="8566" y="9500"/>
                  </a:lnTo>
                  <a:lnTo>
                    <a:pt x="8729" y="9500"/>
                  </a:lnTo>
                  <a:lnTo>
                    <a:pt x="8729" y="7998"/>
                  </a:lnTo>
                  <a:lnTo>
                    <a:pt x="9500" y="7998"/>
                  </a:lnTo>
                  <a:lnTo>
                    <a:pt x="9500" y="7795"/>
                  </a:lnTo>
                  <a:lnTo>
                    <a:pt x="8729" y="7795"/>
                  </a:lnTo>
                  <a:lnTo>
                    <a:pt x="8729" y="6577"/>
                  </a:lnTo>
                  <a:lnTo>
                    <a:pt x="9500" y="6577"/>
                  </a:lnTo>
                  <a:lnTo>
                    <a:pt x="9500" y="6374"/>
                  </a:lnTo>
                  <a:lnTo>
                    <a:pt x="8729" y="6374"/>
                  </a:lnTo>
                  <a:lnTo>
                    <a:pt x="8729" y="5156"/>
                  </a:lnTo>
                  <a:lnTo>
                    <a:pt x="9500" y="5156"/>
                  </a:lnTo>
                  <a:lnTo>
                    <a:pt x="9500" y="4953"/>
                  </a:lnTo>
                  <a:lnTo>
                    <a:pt x="8729" y="4953"/>
                  </a:lnTo>
                  <a:lnTo>
                    <a:pt x="8729" y="3735"/>
                  </a:lnTo>
                  <a:lnTo>
                    <a:pt x="9500" y="3735"/>
                  </a:lnTo>
                  <a:lnTo>
                    <a:pt x="9500" y="3532"/>
                  </a:lnTo>
                  <a:lnTo>
                    <a:pt x="8729" y="3532"/>
                  </a:lnTo>
                  <a:lnTo>
                    <a:pt x="8729" y="2314"/>
                  </a:lnTo>
                  <a:lnTo>
                    <a:pt x="9500" y="2314"/>
                  </a:lnTo>
                  <a:lnTo>
                    <a:pt x="9500" y="2111"/>
                  </a:lnTo>
                  <a:lnTo>
                    <a:pt x="8729" y="2111"/>
                  </a:lnTo>
                  <a:lnTo>
                    <a:pt x="8729" y="853"/>
                  </a:lnTo>
                  <a:lnTo>
                    <a:pt x="9500" y="853"/>
                  </a:lnTo>
                  <a:lnTo>
                    <a:pt x="9500" y="650"/>
                  </a:lnTo>
                  <a:lnTo>
                    <a:pt x="8729" y="650"/>
                  </a:lnTo>
                  <a:lnTo>
                    <a:pt x="8729" y="0"/>
                  </a:lnTo>
                  <a:lnTo>
                    <a:pt x="8526" y="0"/>
                  </a:lnTo>
                  <a:lnTo>
                    <a:pt x="8526" y="650"/>
                  </a:lnTo>
                  <a:lnTo>
                    <a:pt x="7267" y="650"/>
                  </a:lnTo>
                  <a:lnTo>
                    <a:pt x="7227" y="0"/>
                  </a:lnTo>
                  <a:lnTo>
                    <a:pt x="7024" y="0"/>
                  </a:lnTo>
                  <a:lnTo>
                    <a:pt x="7064" y="650"/>
                  </a:lnTo>
                  <a:lnTo>
                    <a:pt x="5806" y="650"/>
                  </a:lnTo>
                  <a:lnTo>
                    <a:pt x="5725" y="0"/>
                  </a:lnTo>
                  <a:lnTo>
                    <a:pt x="5522" y="0"/>
                  </a:lnTo>
                  <a:lnTo>
                    <a:pt x="5603" y="650"/>
                  </a:lnTo>
                  <a:lnTo>
                    <a:pt x="4304" y="650"/>
                  </a:lnTo>
                  <a:lnTo>
                    <a:pt x="4223" y="0"/>
                  </a:lnTo>
                  <a:lnTo>
                    <a:pt x="4020" y="0"/>
                  </a:lnTo>
                  <a:lnTo>
                    <a:pt x="4101" y="650"/>
                  </a:lnTo>
                  <a:lnTo>
                    <a:pt x="2842" y="650"/>
                  </a:lnTo>
                  <a:lnTo>
                    <a:pt x="2761" y="0"/>
                  </a:lnTo>
                  <a:lnTo>
                    <a:pt x="2558" y="0"/>
                  </a:lnTo>
                  <a:lnTo>
                    <a:pt x="2639" y="650"/>
                  </a:lnTo>
                  <a:lnTo>
                    <a:pt x="1381" y="650"/>
                  </a:lnTo>
                  <a:lnTo>
                    <a:pt x="1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1"/>
          <p:cNvSpPr/>
          <p:nvPr/>
        </p:nvSpPr>
        <p:spPr>
          <a:xfrm>
            <a:off x="5798150" y="343275"/>
            <a:ext cx="270556" cy="27053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8107250" y="10686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5774475" y="2992050"/>
            <a:ext cx="225306" cy="225290"/>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0"/>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2"/>
                </a:solidFill>
              </a:rPr>
              <a:t>Part 1: </a:t>
            </a:r>
            <a:r>
              <a:rPr lang="en" sz="3200">
                <a:solidFill>
                  <a:schemeClr val="accent1"/>
                </a:solidFill>
              </a:rPr>
              <a:t>Relational Database </a:t>
            </a:r>
            <a:r>
              <a:rPr lang="en" sz="3200">
                <a:solidFill>
                  <a:schemeClr val="dk2"/>
                </a:solidFill>
              </a:rPr>
              <a:t>Recommender</a:t>
            </a:r>
            <a:endParaRPr sz="3200">
              <a:solidFill>
                <a:schemeClr val="accent1"/>
              </a:solidFill>
            </a:endParaRPr>
          </a:p>
        </p:txBody>
      </p:sp>
      <p:sp>
        <p:nvSpPr>
          <p:cNvPr id="384" name="Google Shape;384;p30"/>
          <p:cNvSpPr txBox="1"/>
          <p:nvPr/>
        </p:nvSpPr>
        <p:spPr>
          <a:xfrm>
            <a:off x="5855650" y="1040950"/>
            <a:ext cx="1269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lt1"/>
                </a:solidFill>
                <a:latin typeface="Pridi"/>
                <a:ea typeface="Pridi"/>
                <a:cs typeface="Pridi"/>
                <a:sym typeface="Pridi"/>
              </a:rPr>
              <a:t>$100M</a:t>
            </a:r>
            <a:endParaRPr sz="2200">
              <a:solidFill>
                <a:schemeClr val="lt1"/>
              </a:solidFill>
              <a:latin typeface="Pridi"/>
              <a:ea typeface="Pridi"/>
              <a:cs typeface="Pridi"/>
              <a:sym typeface="Pridi"/>
            </a:endParaRPr>
          </a:p>
        </p:txBody>
      </p:sp>
      <p:sp>
        <p:nvSpPr>
          <p:cNvPr id="385" name="Google Shape;385;p30"/>
          <p:cNvSpPr txBox="1"/>
          <p:nvPr/>
        </p:nvSpPr>
        <p:spPr>
          <a:xfrm>
            <a:off x="839075" y="1039992"/>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Pridi"/>
                <a:ea typeface="Pridi"/>
                <a:cs typeface="Pridi"/>
                <a:sym typeface="Pridi"/>
              </a:rPr>
              <a:t>Goal</a:t>
            </a:r>
            <a:endParaRPr sz="2200">
              <a:solidFill>
                <a:schemeClr val="dk2"/>
              </a:solidFill>
              <a:latin typeface="Pridi"/>
              <a:ea typeface="Pridi"/>
              <a:cs typeface="Pridi"/>
              <a:sym typeface="Pridi"/>
            </a:endParaRPr>
          </a:p>
        </p:txBody>
      </p:sp>
      <p:sp>
        <p:nvSpPr>
          <p:cNvPr id="386" name="Google Shape;386;p30"/>
          <p:cNvSpPr txBox="1"/>
          <p:nvPr/>
        </p:nvSpPr>
        <p:spPr>
          <a:xfrm>
            <a:off x="839075" y="1278675"/>
            <a:ext cx="8138700" cy="84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hlink"/>
                </a:solidFill>
                <a:latin typeface="Open Sans"/>
                <a:ea typeface="Open Sans"/>
                <a:cs typeface="Open Sans"/>
                <a:sym typeface="Open Sans"/>
              </a:rPr>
              <a:t>Recommend products to customers based on </a:t>
            </a:r>
            <a:r>
              <a:rPr lang="en" sz="1200" u="sng">
                <a:solidFill>
                  <a:schemeClr val="dk1"/>
                </a:solidFill>
                <a:latin typeface="Open Sans"/>
                <a:ea typeface="Open Sans"/>
                <a:cs typeface="Open Sans"/>
                <a:sym typeface="Open Sans"/>
              </a:rPr>
              <a:t>purchase behavior, textual similarity, and category diversification.</a:t>
            </a:r>
            <a:endParaRPr sz="1200" u="sng">
              <a:solidFill>
                <a:schemeClr val="hlink"/>
              </a:solidFill>
              <a:latin typeface="Open Sans"/>
              <a:ea typeface="Open Sans"/>
              <a:cs typeface="Open Sans"/>
              <a:sym typeface="Open Sans"/>
            </a:endParaRPr>
          </a:p>
          <a:p>
            <a:pPr marL="0" lvl="0" indent="0" algn="l" rtl="0">
              <a:spcBef>
                <a:spcPts val="1200"/>
              </a:spcBef>
              <a:spcAft>
                <a:spcPts val="1600"/>
              </a:spcAft>
              <a:buNone/>
            </a:pPr>
            <a:endParaRPr sz="1200">
              <a:solidFill>
                <a:schemeClr val="hlink"/>
              </a:solidFill>
              <a:latin typeface="Open Sans"/>
              <a:ea typeface="Open Sans"/>
              <a:cs typeface="Open Sans"/>
              <a:sym typeface="Open Sans"/>
            </a:endParaRPr>
          </a:p>
        </p:txBody>
      </p:sp>
      <p:sp>
        <p:nvSpPr>
          <p:cNvPr id="387" name="Google Shape;387;p30"/>
          <p:cNvSpPr txBox="1"/>
          <p:nvPr/>
        </p:nvSpPr>
        <p:spPr>
          <a:xfrm>
            <a:off x="878884" y="1893675"/>
            <a:ext cx="36096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Pridi"/>
                <a:ea typeface="Pridi"/>
                <a:cs typeface="Pridi"/>
                <a:sym typeface="Pridi"/>
              </a:rPr>
              <a:t>Methodology</a:t>
            </a:r>
            <a:endParaRPr sz="2200">
              <a:solidFill>
                <a:schemeClr val="dk2"/>
              </a:solidFill>
              <a:latin typeface="Pridi"/>
              <a:ea typeface="Pridi"/>
              <a:cs typeface="Pridi"/>
              <a:sym typeface="Pridi"/>
            </a:endParaRPr>
          </a:p>
        </p:txBody>
      </p:sp>
      <p:sp>
        <p:nvSpPr>
          <p:cNvPr id="388" name="Google Shape;388;p30"/>
          <p:cNvSpPr txBox="1"/>
          <p:nvPr/>
        </p:nvSpPr>
        <p:spPr>
          <a:xfrm>
            <a:off x="878875" y="2286850"/>
            <a:ext cx="7584300" cy="2630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200">
                <a:solidFill>
                  <a:schemeClr val="dk1"/>
                </a:solidFill>
                <a:latin typeface="Open Sans"/>
                <a:ea typeface="Open Sans"/>
                <a:cs typeface="Open Sans"/>
                <a:sym typeface="Open Sans"/>
              </a:rPr>
              <a:t>1️⃣ </a:t>
            </a:r>
            <a:r>
              <a:rPr lang="en" sz="1200" b="1">
                <a:solidFill>
                  <a:schemeClr val="dk1"/>
                </a:solidFill>
                <a:latin typeface="Open Sans"/>
                <a:ea typeface="Open Sans"/>
                <a:cs typeface="Open Sans"/>
                <a:sym typeface="Open Sans"/>
              </a:rPr>
              <a:t>Content-Based Filtering</a:t>
            </a:r>
            <a:endParaRPr sz="1200" b="1">
              <a:solidFill>
                <a:schemeClr val="dk1"/>
              </a:solidFill>
              <a:latin typeface="Open Sans"/>
              <a:ea typeface="Open Sans"/>
              <a:cs typeface="Open Sans"/>
              <a:sym typeface="Open Sans"/>
            </a:endParaRPr>
          </a:p>
          <a:p>
            <a:pPr marL="457200" lvl="0" indent="-304800" algn="l" rtl="0">
              <a:lnSpc>
                <a:spcPct val="120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Extracted product descriptions and transformed them into tsquery format for </a:t>
            </a:r>
            <a:r>
              <a:rPr lang="en" sz="1200" b="1">
                <a:solidFill>
                  <a:schemeClr val="dk1"/>
                </a:solidFill>
                <a:latin typeface="Open Sans"/>
                <a:ea typeface="Open Sans"/>
                <a:cs typeface="Open Sans"/>
                <a:sym typeface="Open Sans"/>
              </a:rPr>
              <a:t>full-text search.</a:t>
            </a:r>
            <a:endParaRPr sz="1200" b="1">
              <a:solidFill>
                <a:schemeClr val="dk1"/>
              </a:solidFill>
              <a:latin typeface="Open Sans"/>
              <a:ea typeface="Open Sans"/>
              <a:cs typeface="Open Sans"/>
              <a:sym typeface="Open Sans"/>
            </a:endParaRPr>
          </a:p>
          <a:p>
            <a:pPr marL="457200" lvl="0" indent="-304800" algn="l" rtl="0">
              <a:lnSpc>
                <a:spcPct val="120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Recommended products with </a:t>
            </a:r>
            <a:r>
              <a:rPr lang="en" sz="1200" b="1">
                <a:solidFill>
                  <a:schemeClr val="dk1"/>
                </a:solidFill>
                <a:latin typeface="Open Sans"/>
                <a:ea typeface="Open Sans"/>
                <a:cs typeface="Open Sans"/>
                <a:sym typeface="Open Sans"/>
              </a:rPr>
              <a:t>similar textual descriptions</a:t>
            </a:r>
            <a:r>
              <a:rPr lang="en" sz="1200">
                <a:solidFill>
                  <a:schemeClr val="dk1"/>
                </a:solidFill>
                <a:latin typeface="Open Sans"/>
                <a:ea typeface="Open Sans"/>
                <a:cs typeface="Open Sans"/>
                <a:sym typeface="Open Sans"/>
              </a:rPr>
              <a:t> to the target product.</a:t>
            </a:r>
            <a:endParaRPr sz="1200">
              <a:solidFill>
                <a:schemeClr val="dk1"/>
              </a:solidFill>
              <a:latin typeface="Open Sans"/>
              <a:ea typeface="Open Sans"/>
              <a:cs typeface="Open Sans"/>
              <a:sym typeface="Open Sans"/>
            </a:endParaRPr>
          </a:p>
          <a:p>
            <a:pPr marL="0" lvl="0" indent="0" algn="l" rtl="0">
              <a:lnSpc>
                <a:spcPct val="120000"/>
              </a:lnSpc>
              <a:spcBef>
                <a:spcPts val="0"/>
              </a:spcBef>
              <a:spcAft>
                <a:spcPts val="0"/>
              </a:spcAft>
              <a:buNone/>
            </a:pPr>
            <a:r>
              <a:rPr lang="en" sz="1200">
                <a:solidFill>
                  <a:schemeClr val="dk1"/>
                </a:solidFill>
                <a:latin typeface="Open Sans"/>
                <a:ea typeface="Open Sans"/>
                <a:cs typeface="Open Sans"/>
                <a:sym typeface="Open Sans"/>
              </a:rPr>
              <a:t>2️⃣ </a:t>
            </a:r>
            <a:r>
              <a:rPr lang="en" sz="1200" b="1">
                <a:solidFill>
                  <a:schemeClr val="dk1"/>
                </a:solidFill>
                <a:latin typeface="Open Sans"/>
                <a:ea typeface="Open Sans"/>
                <a:cs typeface="Open Sans"/>
                <a:sym typeface="Open Sans"/>
              </a:rPr>
              <a:t>Collaborative Filtering</a:t>
            </a:r>
            <a:endParaRPr sz="1200" b="1">
              <a:solidFill>
                <a:schemeClr val="dk1"/>
              </a:solidFill>
              <a:latin typeface="Open Sans"/>
              <a:ea typeface="Open Sans"/>
              <a:cs typeface="Open Sans"/>
              <a:sym typeface="Open Sans"/>
            </a:endParaRPr>
          </a:p>
          <a:p>
            <a:pPr marL="457200" lvl="0" indent="-304800" algn="l" rtl="0">
              <a:lnSpc>
                <a:spcPct val="120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Identified products frequently purchased together.</a:t>
            </a:r>
            <a:endParaRPr sz="1200">
              <a:solidFill>
                <a:schemeClr val="dk1"/>
              </a:solidFill>
              <a:latin typeface="Open Sans"/>
              <a:ea typeface="Open Sans"/>
              <a:cs typeface="Open Sans"/>
              <a:sym typeface="Open Sans"/>
            </a:endParaRPr>
          </a:p>
          <a:p>
            <a:pPr marL="457200" lvl="0" indent="-304800" algn="l" rtl="0">
              <a:lnSpc>
                <a:spcPct val="120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Ranked recommendations based on </a:t>
            </a:r>
            <a:r>
              <a:rPr lang="en" sz="1200" b="1">
                <a:solidFill>
                  <a:schemeClr val="dk1"/>
                </a:solidFill>
                <a:latin typeface="Open Sans"/>
                <a:ea typeface="Open Sans"/>
                <a:cs typeface="Open Sans"/>
                <a:sym typeface="Open Sans"/>
              </a:rPr>
              <a:t>co-purchase frequency</a:t>
            </a:r>
            <a:r>
              <a:rPr lang="en" sz="1200">
                <a:solidFill>
                  <a:schemeClr val="dk1"/>
                </a:solidFill>
                <a:latin typeface="Open Sans"/>
                <a:ea typeface="Open Sans"/>
                <a:cs typeface="Open Sans"/>
                <a:sym typeface="Open Sans"/>
              </a:rPr>
              <a:t> to highlight strong associations.</a:t>
            </a:r>
            <a:endParaRPr sz="1200">
              <a:solidFill>
                <a:schemeClr val="dk1"/>
              </a:solidFill>
              <a:latin typeface="Open Sans"/>
              <a:ea typeface="Open Sans"/>
              <a:cs typeface="Open Sans"/>
              <a:sym typeface="Open Sans"/>
            </a:endParaRPr>
          </a:p>
          <a:p>
            <a:pPr marL="0" lvl="0" indent="0" algn="l" rtl="0">
              <a:lnSpc>
                <a:spcPct val="120000"/>
              </a:lnSpc>
              <a:spcBef>
                <a:spcPts val="0"/>
              </a:spcBef>
              <a:spcAft>
                <a:spcPts val="0"/>
              </a:spcAft>
              <a:buNone/>
            </a:pPr>
            <a:r>
              <a:rPr lang="en" sz="1200">
                <a:solidFill>
                  <a:schemeClr val="dk1"/>
                </a:solidFill>
                <a:latin typeface="Open Sans"/>
                <a:ea typeface="Open Sans"/>
                <a:cs typeface="Open Sans"/>
                <a:sym typeface="Open Sans"/>
              </a:rPr>
              <a:t>3️⃣ </a:t>
            </a:r>
            <a:r>
              <a:rPr lang="en" sz="1200" b="1">
                <a:solidFill>
                  <a:schemeClr val="dk1"/>
                </a:solidFill>
                <a:latin typeface="Open Sans"/>
                <a:ea typeface="Open Sans"/>
                <a:cs typeface="Open Sans"/>
                <a:sym typeface="Open Sans"/>
              </a:rPr>
              <a:t>Diversified Recommendations</a:t>
            </a:r>
            <a:endParaRPr sz="1200" b="1">
              <a:solidFill>
                <a:schemeClr val="dk1"/>
              </a:solidFill>
              <a:latin typeface="Open Sans"/>
              <a:ea typeface="Open Sans"/>
              <a:cs typeface="Open Sans"/>
              <a:sym typeface="Open Sans"/>
            </a:endParaRPr>
          </a:p>
          <a:p>
            <a:pPr marL="457200" lvl="0" indent="-304800" algn="l" rtl="0">
              <a:lnSpc>
                <a:spcPct val="120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Balanced recommendations by including </a:t>
            </a:r>
            <a:r>
              <a:rPr lang="en" sz="1200">
                <a:solidFill>
                  <a:schemeClr val="dk1"/>
                </a:solidFill>
              </a:rPr>
              <a:t>a mix of categories (e.g., bikes and accessories) to enhance variety.</a:t>
            </a:r>
            <a:endParaRPr sz="1200">
              <a:solidFill>
                <a:schemeClr val="dk1"/>
              </a:solidFill>
            </a:endParaRPr>
          </a:p>
          <a:p>
            <a:pPr marL="457200" lvl="0" indent="-304800" algn="l" rtl="0">
              <a:lnSpc>
                <a:spcPct val="120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Hybrid scoring model</a:t>
            </a:r>
            <a:r>
              <a:rPr lang="en" sz="1200">
                <a:solidFill>
                  <a:schemeClr val="dk1"/>
                </a:solidFill>
                <a:latin typeface="Open Sans"/>
                <a:ea typeface="Open Sans"/>
                <a:cs typeface="Open Sans"/>
                <a:sym typeface="Open Sans"/>
              </a:rPr>
              <a:t>: Combined </a:t>
            </a:r>
            <a:r>
              <a:rPr lang="en" sz="1200" b="1">
                <a:solidFill>
                  <a:schemeClr val="dk1"/>
                </a:solidFill>
                <a:latin typeface="Open Sans"/>
                <a:ea typeface="Open Sans"/>
                <a:cs typeface="Open Sans"/>
                <a:sym typeface="Open Sans"/>
              </a:rPr>
              <a:t>collaborative filtering</a:t>
            </a:r>
            <a:r>
              <a:rPr lang="en" sz="1200">
                <a:solidFill>
                  <a:schemeClr val="dk1"/>
                </a:solidFill>
                <a:latin typeface="Open Sans"/>
                <a:ea typeface="Open Sans"/>
                <a:cs typeface="Open Sans"/>
                <a:sym typeface="Open Sans"/>
              </a:rPr>
              <a:t> and </a:t>
            </a:r>
            <a:r>
              <a:rPr lang="en" sz="1200" b="1">
                <a:solidFill>
                  <a:schemeClr val="dk1"/>
                </a:solidFill>
                <a:latin typeface="Open Sans"/>
                <a:ea typeface="Open Sans"/>
                <a:cs typeface="Open Sans"/>
                <a:sym typeface="Open Sans"/>
              </a:rPr>
              <a:t>content-based similarity</a:t>
            </a:r>
            <a:r>
              <a:rPr lang="en" sz="1200">
                <a:solidFill>
                  <a:schemeClr val="dk1"/>
                </a:solidFill>
                <a:latin typeface="Open Sans"/>
                <a:ea typeface="Open Sans"/>
                <a:cs typeface="Open Sans"/>
                <a:sym typeface="Open Sans"/>
              </a:rPr>
              <a:t> for ranking.</a:t>
            </a:r>
            <a:endParaRPr sz="1200">
              <a:solidFill>
                <a:schemeClr val="hlink"/>
              </a:solidFill>
              <a:latin typeface="Open Sans"/>
              <a:ea typeface="Open Sans"/>
              <a:cs typeface="Open Sans"/>
              <a:sym typeface="Open Sans"/>
            </a:endParaRPr>
          </a:p>
        </p:txBody>
      </p:sp>
      <p:grpSp>
        <p:nvGrpSpPr>
          <p:cNvPr id="389" name="Google Shape;389;p30"/>
          <p:cNvGrpSpPr/>
          <p:nvPr/>
        </p:nvGrpSpPr>
        <p:grpSpPr>
          <a:xfrm>
            <a:off x="440924" y="1040324"/>
            <a:ext cx="384000" cy="383700"/>
            <a:chOff x="821924" y="1497524"/>
            <a:chExt cx="384000" cy="383700"/>
          </a:xfrm>
        </p:grpSpPr>
        <p:sp>
          <p:nvSpPr>
            <p:cNvPr id="390" name="Google Shape;390;p30"/>
            <p:cNvSpPr/>
            <p:nvPr/>
          </p:nvSpPr>
          <p:spPr>
            <a:xfrm>
              <a:off x="821924" y="1497524"/>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830624" y="1506219"/>
              <a:ext cx="366600" cy="36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30"/>
          <p:cNvGrpSpPr/>
          <p:nvPr/>
        </p:nvGrpSpPr>
        <p:grpSpPr>
          <a:xfrm>
            <a:off x="440920" y="1893680"/>
            <a:ext cx="386726" cy="383700"/>
            <a:chOff x="821924" y="3839737"/>
            <a:chExt cx="384000" cy="383700"/>
          </a:xfrm>
        </p:grpSpPr>
        <p:sp>
          <p:nvSpPr>
            <p:cNvPr id="393" name="Google Shape;393;p30"/>
            <p:cNvSpPr/>
            <p:nvPr/>
          </p:nvSpPr>
          <p:spPr>
            <a:xfrm>
              <a:off x="821924" y="3839737"/>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830624" y="3848431"/>
              <a:ext cx="366600" cy="36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30"/>
          <p:cNvGrpSpPr/>
          <p:nvPr/>
        </p:nvGrpSpPr>
        <p:grpSpPr>
          <a:xfrm>
            <a:off x="435102" y="1021901"/>
            <a:ext cx="395638" cy="420544"/>
            <a:chOff x="4093603" y="4146138"/>
            <a:chExt cx="395638" cy="420544"/>
          </a:xfrm>
        </p:grpSpPr>
        <p:sp>
          <p:nvSpPr>
            <p:cNvPr id="396" name="Google Shape;396;p30"/>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1"/>
          <p:cNvSpPr/>
          <p:nvPr/>
        </p:nvSpPr>
        <p:spPr>
          <a:xfrm>
            <a:off x="3921650" y="3434750"/>
            <a:ext cx="3841800" cy="12882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8" name="Google Shape;418;p31"/>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accent1"/>
                </a:solidFill>
              </a:rPr>
              <a:t>Key Step 1</a:t>
            </a:r>
            <a:r>
              <a:rPr lang="en" sz="3200">
                <a:solidFill>
                  <a:schemeClr val="dk2"/>
                </a:solidFill>
              </a:rPr>
              <a:t> – Content-Based Filtering</a:t>
            </a:r>
            <a:endParaRPr sz="3200">
              <a:solidFill>
                <a:schemeClr val="dk2"/>
              </a:solidFill>
            </a:endParaRPr>
          </a:p>
          <a:p>
            <a:pPr marL="0" lvl="0" indent="0" algn="l" rtl="0">
              <a:spcBef>
                <a:spcPts val="0"/>
              </a:spcBef>
              <a:spcAft>
                <a:spcPts val="0"/>
              </a:spcAft>
              <a:buNone/>
            </a:pPr>
            <a:endParaRPr sz="3200">
              <a:solidFill>
                <a:schemeClr val="dk2"/>
              </a:solidFill>
            </a:endParaRPr>
          </a:p>
        </p:txBody>
      </p:sp>
      <p:sp>
        <p:nvSpPr>
          <p:cNvPr id="419" name="Google Shape;419;p31"/>
          <p:cNvSpPr txBox="1"/>
          <p:nvPr/>
        </p:nvSpPr>
        <p:spPr>
          <a:xfrm>
            <a:off x="443050" y="941425"/>
            <a:ext cx="6933300" cy="393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a:solidFill>
                  <a:schemeClr val="dk1"/>
                </a:solidFill>
                <a:latin typeface="Open Sans"/>
                <a:ea typeface="Open Sans"/>
                <a:cs typeface="Open Sans"/>
                <a:sym typeface="Open Sans"/>
              </a:rPr>
              <a:t>📌 </a:t>
            </a:r>
            <a:r>
              <a:rPr lang="en" sz="1200" b="1">
                <a:solidFill>
                  <a:schemeClr val="dk1"/>
                </a:solidFill>
                <a:latin typeface="Open Sans"/>
                <a:ea typeface="Open Sans"/>
                <a:cs typeface="Open Sans"/>
                <a:sym typeface="Open Sans"/>
              </a:rPr>
              <a:t>Recent Purchase:</a:t>
            </a:r>
            <a:br>
              <a:rPr lang="en" sz="1200" b="1">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 Customer </a:t>
            </a:r>
            <a:r>
              <a:rPr lang="en" sz="1200" b="1">
                <a:solidFill>
                  <a:schemeClr val="dk1"/>
                </a:solidFill>
                <a:latin typeface="Open Sans"/>
                <a:ea typeface="Open Sans"/>
                <a:cs typeface="Open Sans"/>
                <a:sym typeface="Open Sans"/>
              </a:rPr>
              <a:t>29715</a:t>
            </a:r>
            <a:r>
              <a:rPr lang="en" sz="1200">
                <a:solidFill>
                  <a:schemeClr val="dk1"/>
                </a:solidFill>
                <a:latin typeface="Open Sans"/>
                <a:ea typeface="Open Sans"/>
                <a:cs typeface="Open Sans"/>
                <a:sym typeface="Open Sans"/>
              </a:rPr>
              <a:t> recently bought </a:t>
            </a:r>
            <a:r>
              <a:rPr lang="en" sz="1200" b="1">
                <a:solidFill>
                  <a:schemeClr val="dk1"/>
                </a:solidFill>
                <a:latin typeface="Open Sans"/>
                <a:ea typeface="Open Sans"/>
                <a:cs typeface="Open Sans"/>
                <a:sym typeface="Open Sans"/>
              </a:rPr>
              <a:t>🚴‍♂️ Road-350-W Yellow, 48 (ProductID 976)</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200">
                <a:solidFill>
                  <a:schemeClr val="dk1"/>
                </a:solidFill>
                <a:latin typeface="Open Sans"/>
                <a:ea typeface="Open Sans"/>
                <a:cs typeface="Open Sans"/>
                <a:sym typeface="Open Sans"/>
              </a:rPr>
              <a:t>💡 </a:t>
            </a:r>
            <a:r>
              <a:rPr lang="en" sz="1200" b="1">
                <a:solidFill>
                  <a:schemeClr val="dk1"/>
                </a:solidFill>
                <a:latin typeface="Open Sans"/>
                <a:ea typeface="Open Sans"/>
                <a:cs typeface="Open Sans"/>
                <a:sym typeface="Open Sans"/>
              </a:rPr>
              <a:t>Method:</a:t>
            </a:r>
            <a:endParaRPr sz="1200" b="1">
              <a:solidFill>
                <a:schemeClr val="dk1"/>
              </a:solidFill>
              <a:latin typeface="Open Sans"/>
              <a:ea typeface="Open Sans"/>
              <a:cs typeface="Open Sans"/>
              <a:sym typeface="Open Sans"/>
            </a:endParaRPr>
          </a:p>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Open Sans"/>
                <a:ea typeface="Open Sans"/>
                <a:cs typeface="Open Sans"/>
                <a:sym typeface="Open Sans"/>
              </a:rPr>
              <a:t>Convert product descriptions</a:t>
            </a:r>
            <a:r>
              <a:rPr lang="en" sz="1200">
                <a:solidFill>
                  <a:schemeClr val="dk1"/>
                </a:solidFill>
                <a:latin typeface="Open Sans"/>
                <a:ea typeface="Open Sans"/>
                <a:cs typeface="Open Sans"/>
                <a:sym typeface="Open Sans"/>
              </a:rPr>
              <a:t> into a </a:t>
            </a:r>
            <a:r>
              <a:rPr lang="en" sz="1200" b="1">
                <a:solidFill>
                  <a:schemeClr val="dk1"/>
                </a:solidFill>
                <a:latin typeface="Open Sans"/>
                <a:ea typeface="Open Sans"/>
                <a:cs typeface="Open Sans"/>
                <a:sym typeface="Open Sans"/>
              </a:rPr>
              <a:t>full-text search query</a:t>
            </a:r>
            <a:r>
              <a:rPr lang="en" sz="1200">
                <a:solidFill>
                  <a:schemeClr val="dk1"/>
                </a:solidFill>
                <a:latin typeface="Open Sans"/>
                <a:ea typeface="Open Sans"/>
                <a:cs typeface="Open Sans"/>
                <a:sym typeface="Open Sans"/>
              </a:rPr>
              <a:t> using </a:t>
            </a:r>
            <a:r>
              <a:rPr lang="en" sz="1200">
                <a:solidFill>
                  <a:srgbClr val="188038"/>
                </a:solidFill>
                <a:latin typeface="Open Sans"/>
                <a:ea typeface="Open Sans"/>
                <a:cs typeface="Open Sans"/>
                <a:sym typeface="Open Sans"/>
              </a:rPr>
              <a:t>to_tsquery()</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marL="457200" lvl="0" indent="0" algn="l" rtl="0">
              <a:lnSpc>
                <a:spcPct val="115000"/>
              </a:lnSpc>
              <a:spcBef>
                <a:spcPts val="1200"/>
              </a:spcBef>
              <a:spcAft>
                <a:spcPts val="0"/>
              </a:spcAft>
              <a:buNone/>
            </a:pPr>
            <a:endParaRPr sz="1200">
              <a:solidFill>
                <a:schemeClr val="dk1"/>
              </a:solidFill>
              <a:latin typeface="Open Sans"/>
              <a:ea typeface="Open Sans"/>
              <a:cs typeface="Open Sans"/>
              <a:sym typeface="Open Sans"/>
            </a:endParaRPr>
          </a:p>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Open Sans"/>
                <a:ea typeface="Open Sans"/>
                <a:cs typeface="Open Sans"/>
                <a:sym typeface="Open Sans"/>
              </a:rPr>
              <a:t>Rank products</a:t>
            </a:r>
            <a:r>
              <a:rPr lang="en" sz="1200">
                <a:solidFill>
                  <a:schemeClr val="dk1"/>
                </a:solidFill>
                <a:latin typeface="Open Sans"/>
                <a:ea typeface="Open Sans"/>
                <a:cs typeface="Open Sans"/>
                <a:sym typeface="Open Sans"/>
              </a:rPr>
              <a:t> by </a:t>
            </a:r>
            <a:r>
              <a:rPr lang="en" sz="1200" b="1">
                <a:solidFill>
                  <a:schemeClr val="dk1"/>
                </a:solidFill>
                <a:latin typeface="Open Sans"/>
                <a:ea typeface="Open Sans"/>
                <a:cs typeface="Open Sans"/>
                <a:sym typeface="Open Sans"/>
              </a:rPr>
              <a:t>text similarity</a:t>
            </a:r>
            <a:r>
              <a:rPr lang="en" sz="1200">
                <a:solidFill>
                  <a:schemeClr val="dk1"/>
                </a:solidFill>
                <a:latin typeface="Open Sans"/>
                <a:ea typeface="Open Sans"/>
                <a:cs typeface="Open Sans"/>
                <a:sym typeface="Open Sans"/>
              </a:rPr>
              <a:t> using </a:t>
            </a:r>
            <a:r>
              <a:rPr lang="en" sz="1200">
                <a:solidFill>
                  <a:srgbClr val="188038"/>
                </a:solidFill>
                <a:latin typeface="Open Sans"/>
                <a:ea typeface="Open Sans"/>
                <a:cs typeface="Open Sans"/>
                <a:sym typeface="Open Sans"/>
              </a:rPr>
              <a:t>ts_rank_cd()</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200">
                <a:solidFill>
                  <a:schemeClr val="dk1"/>
                </a:solidFill>
                <a:latin typeface="Open Sans"/>
                <a:ea typeface="Open Sans"/>
                <a:cs typeface="Open Sans"/>
                <a:sym typeface="Open Sans"/>
              </a:rPr>
              <a:t>🔹 </a:t>
            </a:r>
            <a:r>
              <a:rPr lang="en" sz="1200" b="1">
                <a:solidFill>
                  <a:schemeClr val="dk1"/>
                </a:solidFill>
                <a:latin typeface="Open Sans"/>
                <a:ea typeface="Open Sans"/>
                <a:cs typeface="Open Sans"/>
                <a:sym typeface="Open Sans"/>
              </a:rPr>
              <a:t>Recommendation Result (Text Similarity):</a:t>
            </a:r>
            <a:endParaRPr sz="1200">
              <a:solidFill>
                <a:schemeClr val="dk1"/>
              </a:solidFill>
              <a:latin typeface="Open Sans"/>
              <a:ea typeface="Open Sans"/>
              <a:cs typeface="Open Sans"/>
              <a:sym typeface="Open Sans"/>
            </a:endParaRPr>
          </a:p>
          <a:p>
            <a:pPr marL="457200" lvl="0" indent="-304800" algn="l" rtl="0">
              <a:lnSpc>
                <a:spcPct val="115000"/>
              </a:lnSpc>
              <a:spcBef>
                <a:spcPts val="120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 Road-350-W Yellow, 40 (973)</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 Road-350-W Yellow, 42 (974)</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 Road-350-W Yellow, 44 (975)</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1200"/>
              </a:spcAft>
              <a:buNone/>
            </a:pPr>
            <a:endParaRPr sz="1200">
              <a:solidFill>
                <a:schemeClr val="dk1"/>
              </a:solidFill>
              <a:latin typeface="Open Sans"/>
              <a:ea typeface="Open Sans"/>
              <a:cs typeface="Open Sans"/>
              <a:sym typeface="Open Sans"/>
            </a:endParaRPr>
          </a:p>
        </p:txBody>
      </p:sp>
      <p:pic>
        <p:nvPicPr>
          <p:cNvPr id="420" name="Google Shape;420;p31"/>
          <p:cNvPicPr preferRelativeResize="0"/>
          <p:nvPr/>
        </p:nvPicPr>
        <p:blipFill>
          <a:blip r:embed="rId3">
            <a:alphaModFix/>
          </a:blip>
          <a:stretch>
            <a:fillRect/>
          </a:stretch>
        </p:blipFill>
        <p:spPr>
          <a:xfrm>
            <a:off x="986175" y="2306100"/>
            <a:ext cx="7625298" cy="315975"/>
          </a:xfrm>
          <a:prstGeom prst="rect">
            <a:avLst/>
          </a:prstGeom>
          <a:noFill/>
          <a:ln>
            <a:noFill/>
          </a:ln>
        </p:spPr>
      </p:pic>
      <p:pic>
        <p:nvPicPr>
          <p:cNvPr id="421" name="Google Shape;421;p31"/>
          <p:cNvPicPr preferRelativeResize="0"/>
          <p:nvPr/>
        </p:nvPicPr>
        <p:blipFill>
          <a:blip r:embed="rId4">
            <a:alphaModFix/>
          </a:blip>
          <a:stretch>
            <a:fillRect/>
          </a:stretch>
        </p:blipFill>
        <p:spPr>
          <a:xfrm>
            <a:off x="987888" y="3053188"/>
            <a:ext cx="7625429" cy="315975"/>
          </a:xfrm>
          <a:prstGeom prst="rect">
            <a:avLst/>
          </a:prstGeom>
          <a:noFill/>
          <a:ln>
            <a:noFill/>
          </a:ln>
        </p:spPr>
      </p:pic>
      <p:sp>
        <p:nvSpPr>
          <p:cNvPr id="422" name="Google Shape;422;p31"/>
          <p:cNvSpPr txBox="1"/>
          <p:nvPr/>
        </p:nvSpPr>
        <p:spPr>
          <a:xfrm>
            <a:off x="4384150" y="3701600"/>
            <a:ext cx="33336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a:solidFill>
                  <a:schemeClr val="dk1"/>
                </a:solidFill>
                <a:latin typeface="Open Sans"/>
                <a:ea typeface="Open Sans"/>
                <a:cs typeface="Open Sans"/>
                <a:sym typeface="Open Sans"/>
              </a:rPr>
              <a:t>These items are from the same series but differ in size, ideal for alternative sizing or family purchases.</a:t>
            </a:r>
            <a:endParaRPr sz="12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2"/>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accent1"/>
                </a:solidFill>
              </a:rPr>
              <a:t>Key Step 2</a:t>
            </a:r>
            <a:r>
              <a:rPr lang="en" sz="3200">
                <a:solidFill>
                  <a:schemeClr val="dk2"/>
                </a:solidFill>
              </a:rPr>
              <a:t> – Collaborative Filtering</a:t>
            </a:r>
            <a:endParaRPr sz="3200">
              <a:solidFill>
                <a:schemeClr val="dk2"/>
              </a:solidFill>
            </a:endParaRPr>
          </a:p>
        </p:txBody>
      </p:sp>
      <p:sp>
        <p:nvSpPr>
          <p:cNvPr id="428" name="Google Shape;428;p32"/>
          <p:cNvSpPr txBox="1"/>
          <p:nvPr/>
        </p:nvSpPr>
        <p:spPr>
          <a:xfrm>
            <a:off x="389475" y="1004875"/>
            <a:ext cx="7418700" cy="360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 Recommended items often bought together in the same orders.</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200">
                <a:solidFill>
                  <a:schemeClr val="dk1"/>
                </a:solidFill>
                <a:latin typeface="Open Sans"/>
                <a:ea typeface="Open Sans"/>
                <a:cs typeface="Open Sans"/>
                <a:sym typeface="Open Sans"/>
              </a:rPr>
              <a:t>💡 </a:t>
            </a:r>
            <a:r>
              <a:rPr lang="en" sz="1200" b="1">
                <a:solidFill>
                  <a:schemeClr val="dk1"/>
                </a:solidFill>
                <a:latin typeface="Open Sans"/>
                <a:ea typeface="Open Sans"/>
                <a:cs typeface="Open Sans"/>
                <a:sym typeface="Open Sans"/>
              </a:rPr>
              <a:t>Method:</a:t>
            </a:r>
            <a:endParaRPr sz="1200" b="1">
              <a:solidFill>
                <a:schemeClr val="dk1"/>
              </a:solidFill>
              <a:latin typeface="Open Sans"/>
              <a:ea typeface="Open Sans"/>
              <a:cs typeface="Open Sans"/>
              <a:sym typeface="Open Sans"/>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latin typeface="Open Sans"/>
                <a:ea typeface="Open Sans"/>
                <a:cs typeface="Open Sans"/>
                <a:sym typeface="Open Sans"/>
              </a:rPr>
              <a:t>Identify orders containing the purchased product.</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Find frequently co-purchased items from these orders.</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Rank products by co-purchase frequency.</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200">
                <a:solidFill>
                  <a:schemeClr val="dk1"/>
                </a:solidFill>
                <a:latin typeface="Open Sans"/>
                <a:ea typeface="Open Sans"/>
                <a:cs typeface="Open Sans"/>
                <a:sym typeface="Open Sans"/>
              </a:rPr>
              <a:t>🔹</a:t>
            </a:r>
            <a:r>
              <a:rPr lang="en" sz="1200" b="1">
                <a:solidFill>
                  <a:schemeClr val="dk1"/>
                </a:solidFill>
                <a:latin typeface="Open Sans"/>
                <a:ea typeface="Open Sans"/>
                <a:cs typeface="Open Sans"/>
                <a:sym typeface="Open Sans"/>
              </a:rPr>
              <a:t> Recommendation Result (Co-Purchase Frequency):</a:t>
            </a:r>
            <a:endParaRPr sz="1200" b="1">
              <a:solidFill>
                <a:schemeClr val="dk1"/>
              </a:solidFill>
              <a:latin typeface="Open Sans"/>
              <a:ea typeface="Open Sans"/>
              <a:cs typeface="Open Sans"/>
              <a:sym typeface="Open Sans"/>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latin typeface="Open Sans"/>
                <a:ea typeface="Open Sans"/>
                <a:cs typeface="Open Sans"/>
                <a:sym typeface="Open Sans"/>
              </a:rPr>
              <a:t>🚴‍♂️ Road-750 Black, 48 (998)</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 Road-550-W Yellow, 48 (801)</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 Road-550-W Yellow, 38 (797)</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200">
                <a:solidFill>
                  <a:schemeClr val="dk1"/>
                </a:solidFill>
                <a:latin typeface="Open Sans"/>
                <a:ea typeface="Open Sans"/>
                <a:cs typeface="Open Sans"/>
                <a:sym typeface="Open Sans"/>
              </a:rPr>
              <a:t>💡</a:t>
            </a:r>
            <a:r>
              <a:rPr lang="en" sz="1200" b="1">
                <a:solidFill>
                  <a:schemeClr val="dk1"/>
                </a:solidFill>
                <a:latin typeface="Open Sans"/>
                <a:ea typeface="Open Sans"/>
                <a:cs typeface="Open Sans"/>
                <a:sym typeface="Open Sans"/>
              </a:rPr>
              <a:t> Insight:</a:t>
            </a:r>
            <a:endParaRPr sz="1200" b="1">
              <a:solidFill>
                <a:schemeClr val="dk1"/>
              </a:solidFill>
              <a:latin typeface="Open Sans"/>
              <a:ea typeface="Open Sans"/>
              <a:cs typeface="Open Sans"/>
              <a:sym typeface="Open Sans"/>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latin typeface="Open Sans"/>
                <a:ea typeface="Open Sans"/>
                <a:cs typeface="Open Sans"/>
                <a:sym typeface="Open Sans"/>
              </a:rPr>
              <a:t>These products are frequently purchased together with 🚴‍♂️ Road-350-W Yellow, 48.</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Reflects market preferences for upgrades, brand loyalty, or complementary purchases.</a:t>
            </a:r>
            <a:endParaRPr sz="1200">
              <a:solidFill>
                <a:schemeClr val="dk1"/>
              </a:solidFill>
              <a:latin typeface="Open Sans"/>
              <a:ea typeface="Open Sans"/>
              <a:cs typeface="Open Sans"/>
              <a:sym typeface="Open Sans"/>
            </a:endParaRPr>
          </a:p>
        </p:txBody>
      </p:sp>
      <p:pic>
        <p:nvPicPr>
          <p:cNvPr id="429" name="Google Shape;429;p32"/>
          <p:cNvPicPr preferRelativeResize="0"/>
          <p:nvPr/>
        </p:nvPicPr>
        <p:blipFill>
          <a:blip r:embed="rId3">
            <a:alphaModFix/>
          </a:blip>
          <a:stretch>
            <a:fillRect/>
          </a:stretch>
        </p:blipFill>
        <p:spPr>
          <a:xfrm>
            <a:off x="5357825" y="1004875"/>
            <a:ext cx="3248024" cy="295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3"/>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accent1"/>
                </a:solidFill>
              </a:rPr>
              <a:t>Key Step 3</a:t>
            </a:r>
            <a:r>
              <a:rPr lang="en" sz="3200">
                <a:solidFill>
                  <a:schemeClr val="dk2"/>
                </a:solidFill>
              </a:rPr>
              <a:t> – Diversify &amp; Hybrid Scoring</a:t>
            </a:r>
            <a:endParaRPr sz="3200">
              <a:solidFill>
                <a:schemeClr val="dk2"/>
              </a:solidFill>
            </a:endParaRPr>
          </a:p>
        </p:txBody>
      </p:sp>
      <p:sp>
        <p:nvSpPr>
          <p:cNvPr id="435" name="Google Shape;435;p33"/>
          <p:cNvSpPr txBox="1"/>
          <p:nvPr/>
        </p:nvSpPr>
        <p:spPr>
          <a:xfrm>
            <a:off x="389475" y="928675"/>
            <a:ext cx="7418700" cy="186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 Increase variety by including both </a:t>
            </a:r>
            <a:r>
              <a:rPr lang="en" sz="1200" b="1">
                <a:solidFill>
                  <a:schemeClr val="dk1"/>
                </a:solidFill>
                <a:latin typeface="Open Sans"/>
                <a:ea typeface="Open Sans"/>
                <a:cs typeface="Open Sans"/>
                <a:sym typeface="Open Sans"/>
              </a:rPr>
              <a:t>bikes and accessories</a:t>
            </a:r>
            <a:r>
              <a:rPr lang="en" sz="1200">
                <a:solidFill>
                  <a:schemeClr val="dk1"/>
                </a:solidFill>
                <a:latin typeface="Open Sans"/>
                <a:ea typeface="Open Sans"/>
                <a:cs typeface="Open Sans"/>
                <a:sym typeface="Open Sans"/>
              </a:rPr>
              <a:t>, then </a:t>
            </a:r>
            <a:r>
              <a:rPr lang="en" sz="1200" b="1">
                <a:solidFill>
                  <a:schemeClr val="dk1"/>
                </a:solidFill>
                <a:latin typeface="Open Sans"/>
                <a:ea typeface="Open Sans"/>
                <a:cs typeface="Open Sans"/>
                <a:sym typeface="Open Sans"/>
              </a:rPr>
              <a:t>re-rank</a:t>
            </a:r>
            <a:r>
              <a:rPr lang="en" sz="1200">
                <a:solidFill>
                  <a:schemeClr val="dk1"/>
                </a:solidFill>
                <a:latin typeface="Open Sans"/>
                <a:ea typeface="Open Sans"/>
                <a:cs typeface="Open Sans"/>
                <a:sym typeface="Open Sans"/>
              </a:rPr>
              <a:t> using a </a:t>
            </a:r>
            <a:r>
              <a:rPr lang="en" sz="1200" b="1">
                <a:solidFill>
                  <a:schemeClr val="dk1"/>
                </a:solidFill>
                <a:latin typeface="Open Sans"/>
                <a:ea typeface="Open Sans"/>
                <a:cs typeface="Open Sans"/>
                <a:sym typeface="Open Sans"/>
              </a:rPr>
              <a:t>combined score</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200">
                <a:solidFill>
                  <a:schemeClr val="dk1"/>
                </a:solidFill>
                <a:latin typeface="Open Sans"/>
                <a:ea typeface="Open Sans"/>
                <a:cs typeface="Open Sans"/>
                <a:sym typeface="Open Sans"/>
              </a:rPr>
              <a:t>💡 </a:t>
            </a:r>
            <a:r>
              <a:rPr lang="en" sz="1200" b="1">
                <a:solidFill>
                  <a:schemeClr val="dk1"/>
                </a:solidFill>
                <a:latin typeface="Open Sans"/>
                <a:ea typeface="Open Sans"/>
                <a:cs typeface="Open Sans"/>
                <a:sym typeface="Open Sans"/>
              </a:rPr>
              <a:t>Method:</a:t>
            </a:r>
            <a:endParaRPr sz="1200" b="1">
              <a:solidFill>
                <a:schemeClr val="dk1"/>
              </a:solidFill>
              <a:latin typeface="Open Sans"/>
              <a:ea typeface="Open Sans"/>
              <a:cs typeface="Open Sans"/>
              <a:sym typeface="Open Sans"/>
            </a:endParaRPr>
          </a:p>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Open Sans"/>
                <a:ea typeface="Open Sans"/>
                <a:cs typeface="Open Sans"/>
                <a:sym typeface="Open Sans"/>
              </a:rPr>
              <a:t>Identify frequently co-purchased products</a:t>
            </a:r>
            <a:r>
              <a:rPr lang="en" sz="1200">
                <a:solidFill>
                  <a:schemeClr val="dk1"/>
                </a:solidFill>
                <a:latin typeface="Open Sans"/>
                <a:ea typeface="Open Sans"/>
                <a:cs typeface="Open Sans"/>
                <a:sym typeface="Open Sans"/>
              </a:rPr>
              <a:t> from past orders and </a:t>
            </a:r>
            <a:r>
              <a:rPr lang="en" sz="1200" b="1">
                <a:solidFill>
                  <a:schemeClr val="dk1"/>
                </a:solidFill>
                <a:latin typeface="Open Sans"/>
                <a:ea typeface="Open Sans"/>
                <a:cs typeface="Open Sans"/>
                <a:sym typeface="Open Sans"/>
              </a:rPr>
              <a:t>Assign category weights</a:t>
            </a:r>
            <a:r>
              <a:rPr lang="en" sz="1200">
                <a:solidFill>
                  <a:schemeClr val="dk1"/>
                </a:solidFill>
                <a:latin typeface="Open Sans"/>
                <a:ea typeface="Open Sans"/>
                <a:cs typeface="Open Sans"/>
                <a:sym typeface="Open Sans"/>
              </a:rPr>
              <a:t> to balance bikes &amp; accessories.</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Compute hybrid scores</a:t>
            </a:r>
            <a:r>
              <a:rPr lang="en" sz="1200">
                <a:solidFill>
                  <a:schemeClr val="dk1"/>
                </a:solidFill>
                <a:latin typeface="Open Sans"/>
                <a:ea typeface="Open Sans"/>
                <a:cs typeface="Open Sans"/>
                <a:sym typeface="Open Sans"/>
              </a:rPr>
              <a:t> based on purchase frequency and category adjustments.</a:t>
            </a:r>
            <a:endParaRPr sz="1200" b="1">
              <a:solidFill>
                <a:schemeClr val="dk1"/>
              </a:solidFill>
              <a:latin typeface="Open Sans"/>
              <a:ea typeface="Open Sans"/>
              <a:cs typeface="Open Sans"/>
              <a:sym typeface="Open Sans"/>
            </a:endParaRPr>
          </a:p>
          <a:p>
            <a:pPr marL="0" lvl="0" indent="0" algn="l" rtl="0">
              <a:lnSpc>
                <a:spcPct val="115000"/>
              </a:lnSpc>
              <a:spcBef>
                <a:spcPts val="1200"/>
              </a:spcBef>
              <a:spcAft>
                <a:spcPts val="1200"/>
              </a:spcAft>
              <a:buNone/>
            </a:pPr>
            <a:endParaRPr sz="1200">
              <a:solidFill>
                <a:schemeClr val="dk1"/>
              </a:solidFill>
              <a:latin typeface="Open Sans"/>
              <a:ea typeface="Open Sans"/>
              <a:cs typeface="Open Sans"/>
              <a:sym typeface="Open Sans"/>
            </a:endParaRPr>
          </a:p>
        </p:txBody>
      </p:sp>
      <p:pic>
        <p:nvPicPr>
          <p:cNvPr id="436" name="Google Shape;436;p33"/>
          <p:cNvPicPr preferRelativeResize="0"/>
          <p:nvPr/>
        </p:nvPicPr>
        <p:blipFill>
          <a:blip r:embed="rId3">
            <a:alphaModFix/>
          </a:blip>
          <a:stretch>
            <a:fillRect/>
          </a:stretch>
        </p:blipFill>
        <p:spPr>
          <a:xfrm>
            <a:off x="890337" y="2470483"/>
            <a:ext cx="5192237" cy="2282265"/>
          </a:xfrm>
          <a:prstGeom prst="rect">
            <a:avLst/>
          </a:prstGeom>
          <a:noFill/>
          <a:ln>
            <a:noFill/>
          </a:ln>
        </p:spPr>
      </p:pic>
      <p:sp>
        <p:nvSpPr>
          <p:cNvPr id="437" name="Google Shape;437;p33"/>
          <p:cNvSpPr txBox="1"/>
          <p:nvPr/>
        </p:nvSpPr>
        <p:spPr>
          <a:xfrm>
            <a:off x="6243675" y="3320638"/>
            <a:ext cx="24951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solidFill>
                  <a:schemeClr val="dk1"/>
                </a:solidFill>
                <a:latin typeface="Open Sans"/>
                <a:ea typeface="Open Sans"/>
                <a:cs typeface="Open Sans"/>
                <a:sym typeface="Open Sans"/>
              </a:rPr>
              <a:t>Assign category weights</a:t>
            </a:r>
            <a:r>
              <a:rPr lang="en" sz="1200">
                <a:solidFill>
                  <a:schemeClr val="dk1"/>
                </a:solidFill>
                <a:latin typeface="Open Sans"/>
                <a:ea typeface="Open Sans"/>
                <a:cs typeface="Open Sans"/>
                <a:sym typeface="Open Sans"/>
              </a:rPr>
              <a:t> to balance bikes &amp; accessories.</a:t>
            </a:r>
            <a:endParaRPr sz="120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4"/>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accent1"/>
                </a:solidFill>
              </a:rPr>
              <a:t>Key Step 3</a:t>
            </a:r>
            <a:r>
              <a:rPr lang="en" sz="3200">
                <a:solidFill>
                  <a:schemeClr val="dk2"/>
                </a:solidFill>
              </a:rPr>
              <a:t> – Diversify &amp; Hybrid Scoring</a:t>
            </a:r>
            <a:endParaRPr sz="3200">
              <a:solidFill>
                <a:schemeClr val="dk2"/>
              </a:solidFill>
            </a:endParaRPr>
          </a:p>
        </p:txBody>
      </p:sp>
      <p:sp>
        <p:nvSpPr>
          <p:cNvPr id="443" name="Google Shape;443;p34"/>
          <p:cNvSpPr txBox="1"/>
          <p:nvPr/>
        </p:nvSpPr>
        <p:spPr>
          <a:xfrm>
            <a:off x="389475" y="916275"/>
            <a:ext cx="7418700" cy="293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a:solidFill>
                  <a:schemeClr val="dk1"/>
                </a:solidFill>
                <a:latin typeface="Open Sans"/>
                <a:ea typeface="Open Sans"/>
                <a:cs typeface="Open Sans"/>
                <a:sym typeface="Open Sans"/>
              </a:rPr>
              <a:t>🔹 </a:t>
            </a:r>
            <a:r>
              <a:rPr lang="en" sz="1200" b="1">
                <a:solidFill>
                  <a:schemeClr val="dk1"/>
                </a:solidFill>
                <a:latin typeface="Open Sans"/>
                <a:ea typeface="Open Sans"/>
                <a:cs typeface="Open Sans"/>
                <a:sym typeface="Open Sans"/>
              </a:rPr>
              <a:t>Example Adjusted Recommendations:</a:t>
            </a:r>
            <a:endParaRPr sz="1200" b="1">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sz="1200" b="1">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sz="1200" b="1">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sz="1200" b="1">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sz="1200" b="1">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sz="1200" b="1">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sz="1200" b="1">
              <a:solidFill>
                <a:schemeClr val="dk1"/>
              </a:solidFill>
              <a:latin typeface="Open Sans"/>
              <a:ea typeface="Open Sans"/>
              <a:cs typeface="Open Sans"/>
              <a:sym typeface="Open Sans"/>
            </a:endParaRPr>
          </a:p>
          <a:p>
            <a:pPr marL="0" lvl="0" indent="0" algn="l" rtl="0">
              <a:lnSpc>
                <a:spcPct val="115000"/>
              </a:lnSpc>
              <a:spcBef>
                <a:spcPts val="1200"/>
              </a:spcBef>
              <a:spcAft>
                <a:spcPts val="1200"/>
              </a:spcAft>
              <a:buNone/>
            </a:pPr>
            <a:endParaRPr sz="1200">
              <a:solidFill>
                <a:schemeClr val="dk1"/>
              </a:solidFill>
              <a:latin typeface="Open Sans"/>
              <a:ea typeface="Open Sans"/>
              <a:cs typeface="Open Sans"/>
              <a:sym typeface="Open Sans"/>
            </a:endParaRPr>
          </a:p>
        </p:txBody>
      </p:sp>
      <p:pic>
        <p:nvPicPr>
          <p:cNvPr id="444" name="Google Shape;444;p34"/>
          <p:cNvPicPr preferRelativeResize="0"/>
          <p:nvPr/>
        </p:nvPicPr>
        <p:blipFill>
          <a:blip r:embed="rId3">
            <a:alphaModFix/>
          </a:blip>
          <a:stretch>
            <a:fillRect/>
          </a:stretch>
        </p:blipFill>
        <p:spPr>
          <a:xfrm>
            <a:off x="681789" y="1451810"/>
            <a:ext cx="6603109" cy="2402639"/>
          </a:xfrm>
          <a:prstGeom prst="rect">
            <a:avLst/>
          </a:prstGeom>
          <a:noFill/>
          <a:ln>
            <a:noFill/>
          </a:ln>
        </p:spPr>
      </p:pic>
      <p:sp>
        <p:nvSpPr>
          <p:cNvPr id="445" name="Google Shape;445;p34"/>
          <p:cNvSpPr txBox="1"/>
          <p:nvPr/>
        </p:nvSpPr>
        <p:spPr>
          <a:xfrm>
            <a:off x="382400" y="3854450"/>
            <a:ext cx="8761500" cy="1077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0"/>
              </a:spcAft>
              <a:buNone/>
            </a:pPr>
            <a:r>
              <a:rPr lang="en" sz="1200">
                <a:solidFill>
                  <a:schemeClr val="dk1"/>
                </a:solidFill>
                <a:latin typeface="Open Sans"/>
                <a:ea typeface="Open Sans"/>
                <a:cs typeface="Open Sans"/>
                <a:sym typeface="Open Sans"/>
              </a:rPr>
              <a:t>💡</a:t>
            </a:r>
            <a:r>
              <a:rPr lang="en" sz="1200" b="1">
                <a:solidFill>
                  <a:schemeClr val="dk1"/>
                </a:solidFill>
                <a:latin typeface="Open Sans"/>
                <a:ea typeface="Open Sans"/>
                <a:cs typeface="Open Sans"/>
                <a:sym typeface="Open Sans"/>
              </a:rPr>
              <a:t> Insight:</a:t>
            </a:r>
            <a:endParaRPr sz="1200" b="1">
              <a:solidFill>
                <a:schemeClr val="dk1"/>
              </a:solidFill>
              <a:latin typeface="Open Sans"/>
              <a:ea typeface="Open Sans"/>
              <a:cs typeface="Open Sans"/>
              <a:sym typeface="Open Sans"/>
            </a:endParaRPr>
          </a:p>
          <a:p>
            <a:pPr marL="457200" lvl="0" indent="-304800" algn="l" rtl="0">
              <a:lnSpc>
                <a:spcPct val="100000"/>
              </a:lnSpc>
              <a:spcBef>
                <a:spcPts val="1200"/>
              </a:spcBef>
              <a:spcAft>
                <a:spcPts val="0"/>
              </a:spcAft>
              <a:buClr>
                <a:schemeClr val="dk1"/>
              </a:buClr>
              <a:buSzPts val="1200"/>
              <a:buChar char="●"/>
            </a:pPr>
            <a:r>
              <a:rPr lang="en" sz="1200">
                <a:solidFill>
                  <a:schemeClr val="dk1"/>
                </a:solidFill>
                <a:latin typeface="Open Sans"/>
                <a:ea typeface="Open Sans"/>
                <a:cs typeface="Open Sans"/>
                <a:sym typeface="Open Sans"/>
              </a:rPr>
              <a:t>Beyond collaborative filtering, accessory items enhance diversity in recommendations.</a:t>
            </a:r>
            <a:endParaRPr sz="1200">
              <a:solidFill>
                <a:schemeClr val="dk1"/>
              </a:solidFill>
              <a:latin typeface="Open Sans"/>
              <a:ea typeface="Open Sans"/>
              <a:cs typeface="Open Sans"/>
              <a:sym typeface="Open Sans"/>
            </a:endParaRPr>
          </a:p>
          <a:p>
            <a:pPr marL="457200" lvl="0" indent="-304800" algn="l" rtl="0">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Weighted scoring ensures a balanced mix of bikes &amp; essential accessories, providing a more practical set of suggestions.</a:t>
            </a:r>
            <a:endParaRPr sz="1200">
              <a:solidFill>
                <a:schemeClr val="dk1"/>
              </a:solidFill>
              <a:latin typeface="Open Sans"/>
              <a:ea typeface="Open Sans"/>
              <a:cs typeface="Open Sans"/>
              <a:sym typeface="Open Sans"/>
            </a:endParaRPr>
          </a:p>
        </p:txBody>
      </p:sp>
      <p:sp>
        <p:nvSpPr>
          <p:cNvPr id="446" name="Google Shape;446;p34"/>
          <p:cNvSpPr txBox="1"/>
          <p:nvPr/>
        </p:nvSpPr>
        <p:spPr>
          <a:xfrm>
            <a:off x="7424625" y="2733025"/>
            <a:ext cx="1608600" cy="7389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1200"/>
              </a:spcAft>
              <a:buNone/>
            </a:pPr>
            <a:r>
              <a:rPr lang="en" sz="1200">
                <a:solidFill>
                  <a:schemeClr val="dk1"/>
                </a:solidFill>
                <a:latin typeface="Open Sans"/>
                <a:ea typeface="Open Sans"/>
                <a:cs typeface="Open Sans"/>
                <a:sym typeface="Open Sans"/>
              </a:rPr>
              <a:t>a balanced mix of bikes &amp; essential accessories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1" name="Google Shape;451;p35"/>
          <p:cNvGrpSpPr/>
          <p:nvPr/>
        </p:nvGrpSpPr>
        <p:grpSpPr>
          <a:xfrm>
            <a:off x="526049" y="2573199"/>
            <a:ext cx="384000" cy="383700"/>
            <a:chOff x="821924" y="1497524"/>
            <a:chExt cx="384000" cy="383700"/>
          </a:xfrm>
        </p:grpSpPr>
        <p:sp>
          <p:nvSpPr>
            <p:cNvPr id="452" name="Google Shape;452;p35"/>
            <p:cNvSpPr/>
            <p:nvPr/>
          </p:nvSpPr>
          <p:spPr>
            <a:xfrm>
              <a:off x="821924" y="1497524"/>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830624" y="1506219"/>
              <a:ext cx="366600" cy="36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5"/>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accent1"/>
                </a:solidFill>
              </a:rPr>
              <a:t>Next: </a:t>
            </a:r>
            <a:r>
              <a:rPr lang="en" sz="3200">
                <a:solidFill>
                  <a:schemeClr val="dk2"/>
                </a:solidFill>
              </a:rPr>
              <a:t>Graph Database</a:t>
            </a:r>
            <a:endParaRPr sz="3200">
              <a:solidFill>
                <a:schemeClr val="dk2"/>
              </a:solidFill>
            </a:endParaRPr>
          </a:p>
        </p:txBody>
      </p:sp>
      <p:sp>
        <p:nvSpPr>
          <p:cNvPr id="455" name="Google Shape;455;p35"/>
          <p:cNvSpPr txBox="1"/>
          <p:nvPr/>
        </p:nvSpPr>
        <p:spPr>
          <a:xfrm>
            <a:off x="857925" y="1629400"/>
            <a:ext cx="8196000" cy="7941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Our relational database approach generates recommendations but only shows the final results.</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We </a:t>
            </a:r>
            <a:r>
              <a:rPr lang="en" sz="1200" b="1">
                <a:solidFill>
                  <a:schemeClr val="dk1"/>
                </a:solidFill>
                <a:latin typeface="Open Sans"/>
                <a:ea typeface="Open Sans"/>
                <a:cs typeface="Open Sans"/>
                <a:sym typeface="Open Sans"/>
              </a:rPr>
              <a:t>lack clear visibility</a:t>
            </a:r>
            <a:r>
              <a:rPr lang="en" sz="1200">
                <a:solidFill>
                  <a:schemeClr val="dk1"/>
                </a:solidFill>
                <a:latin typeface="Open Sans"/>
                <a:ea typeface="Open Sans"/>
                <a:cs typeface="Open Sans"/>
                <a:sym typeface="Open Sans"/>
              </a:rPr>
              <a:t> into the </a:t>
            </a:r>
            <a:r>
              <a:rPr lang="en" sz="1200" b="1">
                <a:solidFill>
                  <a:schemeClr val="dk1"/>
                </a:solidFill>
                <a:latin typeface="Open Sans"/>
                <a:ea typeface="Open Sans"/>
                <a:cs typeface="Open Sans"/>
                <a:sym typeface="Open Sans"/>
              </a:rPr>
              <a:t>deeper relationships</a:t>
            </a:r>
            <a:r>
              <a:rPr lang="en" sz="1200">
                <a:solidFill>
                  <a:schemeClr val="dk1"/>
                </a:solidFill>
                <a:latin typeface="Open Sans"/>
                <a:ea typeface="Open Sans"/>
                <a:cs typeface="Open Sans"/>
                <a:sym typeface="Open Sans"/>
              </a:rPr>
              <a:t> connecting customers, products, and purchase patterns.</a:t>
            </a:r>
            <a:endParaRPr sz="1200">
              <a:solidFill>
                <a:schemeClr val="dk1"/>
              </a:solidFill>
              <a:latin typeface="Open Sans"/>
              <a:ea typeface="Open Sans"/>
              <a:cs typeface="Open Sans"/>
              <a:sym typeface="Open Sans"/>
            </a:endParaRPr>
          </a:p>
        </p:txBody>
      </p:sp>
      <p:sp>
        <p:nvSpPr>
          <p:cNvPr id="456" name="Google Shape;456;p35"/>
          <p:cNvSpPr txBox="1"/>
          <p:nvPr/>
        </p:nvSpPr>
        <p:spPr>
          <a:xfrm>
            <a:off x="983150" y="11481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Pridi"/>
                <a:ea typeface="Pridi"/>
                <a:cs typeface="Pridi"/>
                <a:sym typeface="Pridi"/>
              </a:rPr>
              <a:t>Current Limitation of Relational Database</a:t>
            </a:r>
            <a:endParaRPr sz="2200">
              <a:solidFill>
                <a:schemeClr val="dk2"/>
              </a:solidFill>
              <a:latin typeface="Pridi"/>
              <a:ea typeface="Pridi"/>
              <a:cs typeface="Pridi"/>
              <a:sym typeface="Pridi"/>
            </a:endParaRPr>
          </a:p>
        </p:txBody>
      </p:sp>
      <p:grpSp>
        <p:nvGrpSpPr>
          <p:cNvPr id="457" name="Google Shape;457;p35"/>
          <p:cNvGrpSpPr/>
          <p:nvPr/>
        </p:nvGrpSpPr>
        <p:grpSpPr>
          <a:xfrm>
            <a:off x="520220" y="1168505"/>
            <a:ext cx="386726" cy="383700"/>
            <a:chOff x="821924" y="3839737"/>
            <a:chExt cx="384000" cy="383700"/>
          </a:xfrm>
        </p:grpSpPr>
        <p:sp>
          <p:nvSpPr>
            <p:cNvPr id="458" name="Google Shape;458;p35"/>
            <p:cNvSpPr/>
            <p:nvPr/>
          </p:nvSpPr>
          <p:spPr>
            <a:xfrm>
              <a:off x="821924" y="3839737"/>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830624" y="3848431"/>
              <a:ext cx="366600" cy="36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35"/>
          <p:cNvSpPr txBox="1"/>
          <p:nvPr/>
        </p:nvSpPr>
        <p:spPr>
          <a:xfrm>
            <a:off x="906950" y="2956900"/>
            <a:ext cx="8043900" cy="12189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Open Sans"/>
                <a:ea typeface="Open Sans"/>
                <a:cs typeface="Open Sans"/>
                <a:sym typeface="Open Sans"/>
              </a:rPr>
              <a:t>Goal</a:t>
            </a:r>
            <a:r>
              <a:rPr lang="en" sz="1200">
                <a:solidFill>
                  <a:schemeClr val="dk1"/>
                </a:solidFill>
                <a:latin typeface="Open Sans"/>
                <a:ea typeface="Open Sans"/>
                <a:cs typeface="Open Sans"/>
                <a:sym typeface="Open Sans"/>
              </a:rPr>
              <a:t>: Transform relational data into a </a:t>
            </a:r>
            <a:r>
              <a:rPr lang="en" sz="1200" b="1">
                <a:solidFill>
                  <a:schemeClr val="dk1"/>
                </a:solidFill>
                <a:latin typeface="Open Sans"/>
                <a:ea typeface="Open Sans"/>
                <a:cs typeface="Open Sans"/>
                <a:sym typeface="Open Sans"/>
              </a:rPr>
              <a:t>graph</a:t>
            </a:r>
            <a:r>
              <a:rPr lang="en" sz="1200">
                <a:solidFill>
                  <a:schemeClr val="dk1"/>
                </a:solidFill>
                <a:latin typeface="Open Sans"/>
                <a:ea typeface="Open Sans"/>
                <a:cs typeface="Open Sans"/>
                <a:sym typeface="Open Sans"/>
              </a:rPr>
              <a:t> to uncover </a:t>
            </a:r>
            <a:r>
              <a:rPr lang="en" sz="1200" b="1">
                <a:solidFill>
                  <a:schemeClr val="dk1"/>
                </a:solidFill>
                <a:latin typeface="Open Sans"/>
                <a:ea typeface="Open Sans"/>
                <a:cs typeface="Open Sans"/>
                <a:sym typeface="Open Sans"/>
              </a:rPr>
              <a:t>hidden connections</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Why Neo4J?</a:t>
            </a:r>
            <a:endParaRPr sz="1200" b="1">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Visualize </a:t>
            </a:r>
            <a:r>
              <a:rPr lang="en" sz="1200" b="1">
                <a:solidFill>
                  <a:schemeClr val="dk1"/>
                </a:solidFill>
                <a:latin typeface="Open Sans"/>
                <a:ea typeface="Open Sans"/>
                <a:cs typeface="Open Sans"/>
                <a:sym typeface="Open Sans"/>
              </a:rPr>
              <a:t>nodes</a:t>
            </a:r>
            <a:r>
              <a:rPr lang="en" sz="1200">
                <a:solidFill>
                  <a:schemeClr val="dk1"/>
                </a:solidFill>
                <a:latin typeface="Open Sans"/>
                <a:ea typeface="Open Sans"/>
                <a:cs typeface="Open Sans"/>
                <a:sym typeface="Open Sans"/>
              </a:rPr>
              <a:t> (customers, products) and </a:t>
            </a:r>
            <a:r>
              <a:rPr lang="en" sz="1200" b="1">
                <a:solidFill>
                  <a:schemeClr val="dk1"/>
                </a:solidFill>
                <a:latin typeface="Open Sans"/>
                <a:ea typeface="Open Sans"/>
                <a:cs typeface="Open Sans"/>
                <a:sym typeface="Open Sans"/>
              </a:rPr>
              <a:t>edges</a:t>
            </a:r>
            <a:r>
              <a:rPr lang="en" sz="1200">
                <a:solidFill>
                  <a:schemeClr val="dk1"/>
                </a:solidFill>
                <a:latin typeface="Open Sans"/>
                <a:ea typeface="Open Sans"/>
                <a:cs typeface="Open Sans"/>
                <a:sym typeface="Open Sans"/>
              </a:rPr>
              <a:t> (co-purchases).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Reveal relationship strength and centrality in ways a relational table can’t.</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Enhance recommendation insights beyond simple lists of products.</a:t>
            </a:r>
            <a:endParaRPr sz="1200">
              <a:solidFill>
                <a:schemeClr val="dk1"/>
              </a:solidFill>
              <a:latin typeface="Open Sans"/>
              <a:ea typeface="Open Sans"/>
              <a:cs typeface="Open Sans"/>
              <a:sym typeface="Open Sans"/>
            </a:endParaRPr>
          </a:p>
        </p:txBody>
      </p:sp>
      <p:sp>
        <p:nvSpPr>
          <p:cNvPr id="461" name="Google Shape;461;p35"/>
          <p:cNvSpPr txBox="1"/>
          <p:nvPr/>
        </p:nvSpPr>
        <p:spPr>
          <a:xfrm>
            <a:off x="1000400" y="2572875"/>
            <a:ext cx="7370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Pridi"/>
                <a:ea typeface="Pridi"/>
                <a:cs typeface="Pridi"/>
                <a:sym typeface="Pridi"/>
              </a:rPr>
              <a:t>Next Step: Neo4J Graph Database</a:t>
            </a:r>
            <a:endParaRPr sz="2200">
              <a:solidFill>
                <a:schemeClr val="dk2"/>
              </a:solidFill>
              <a:latin typeface="Pridi"/>
              <a:ea typeface="Pridi"/>
              <a:cs typeface="Pridi"/>
              <a:sym typeface="Pridi"/>
            </a:endParaRPr>
          </a:p>
        </p:txBody>
      </p:sp>
      <p:grpSp>
        <p:nvGrpSpPr>
          <p:cNvPr id="462" name="Google Shape;462;p35"/>
          <p:cNvGrpSpPr/>
          <p:nvPr/>
        </p:nvGrpSpPr>
        <p:grpSpPr>
          <a:xfrm>
            <a:off x="520227" y="2554776"/>
            <a:ext cx="395638" cy="420544"/>
            <a:chOff x="4093603" y="4146138"/>
            <a:chExt cx="395638" cy="420544"/>
          </a:xfrm>
        </p:grpSpPr>
        <p:sp>
          <p:nvSpPr>
            <p:cNvPr id="463" name="Google Shape;463;p35"/>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6"/>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6"/>
          <p:cNvGrpSpPr/>
          <p:nvPr/>
        </p:nvGrpSpPr>
        <p:grpSpPr>
          <a:xfrm>
            <a:off x="5420863" y="1181200"/>
            <a:ext cx="2781300" cy="2780700"/>
            <a:chOff x="5420863" y="1181200"/>
            <a:chExt cx="2781300" cy="2780700"/>
          </a:xfrm>
        </p:grpSpPr>
        <p:sp>
          <p:nvSpPr>
            <p:cNvPr id="487" name="Google Shape;487;p36"/>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6"/>
          <p:cNvSpPr txBox="1">
            <a:spLocks noGrp="1"/>
          </p:cNvSpPr>
          <p:nvPr>
            <p:ph type="title"/>
          </p:nvPr>
        </p:nvSpPr>
        <p:spPr>
          <a:xfrm>
            <a:off x="524000" y="2809200"/>
            <a:ext cx="6442500" cy="22032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Clr>
                <a:schemeClr val="dk1"/>
              </a:buClr>
              <a:buSzPts val="1100"/>
              <a:buFont typeface="Arial"/>
              <a:buNone/>
            </a:pPr>
            <a:r>
              <a:rPr lang="en" sz="4700"/>
              <a:t>Graph Database</a:t>
            </a:r>
            <a:endParaRPr sz="4700"/>
          </a:p>
        </p:txBody>
      </p:sp>
      <p:sp>
        <p:nvSpPr>
          <p:cNvPr id="490" name="Google Shape;490;p36"/>
          <p:cNvSpPr txBox="1">
            <a:spLocks noGrp="1"/>
          </p:cNvSpPr>
          <p:nvPr>
            <p:ph type="title" idx="2"/>
          </p:nvPr>
        </p:nvSpPr>
        <p:spPr>
          <a:xfrm>
            <a:off x="913200" y="847400"/>
            <a:ext cx="1805700" cy="18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91" name="Google Shape;491;p36"/>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36"/>
          <p:cNvGrpSpPr/>
          <p:nvPr/>
        </p:nvGrpSpPr>
        <p:grpSpPr>
          <a:xfrm>
            <a:off x="5459303" y="1333805"/>
            <a:ext cx="2704436" cy="2203237"/>
            <a:chOff x="2466275" y="2110825"/>
            <a:chExt cx="1652775" cy="1346475"/>
          </a:xfrm>
        </p:grpSpPr>
        <p:sp>
          <p:nvSpPr>
            <p:cNvPr id="495" name="Google Shape;495;p36"/>
            <p:cNvSpPr/>
            <p:nvPr/>
          </p:nvSpPr>
          <p:spPr>
            <a:xfrm>
              <a:off x="3277675" y="2982300"/>
              <a:ext cx="84275" cy="32500"/>
            </a:xfrm>
            <a:custGeom>
              <a:avLst/>
              <a:gdLst/>
              <a:ahLst/>
              <a:cxnLst/>
              <a:rect l="l" t="t" r="r" b="b"/>
              <a:pathLst>
                <a:path w="3371" h="1300" extrusionOk="0">
                  <a:moveTo>
                    <a:pt x="2761" y="1"/>
                  </a:moveTo>
                  <a:lnTo>
                    <a:pt x="569" y="122"/>
                  </a:lnTo>
                  <a:cubicBezTo>
                    <a:pt x="244" y="122"/>
                    <a:pt x="1" y="407"/>
                    <a:pt x="1" y="731"/>
                  </a:cubicBezTo>
                  <a:cubicBezTo>
                    <a:pt x="1" y="1016"/>
                    <a:pt x="326" y="1300"/>
                    <a:pt x="610" y="1300"/>
                  </a:cubicBezTo>
                  <a:lnTo>
                    <a:pt x="2802" y="1178"/>
                  </a:lnTo>
                  <a:cubicBezTo>
                    <a:pt x="3086" y="1178"/>
                    <a:pt x="3370" y="894"/>
                    <a:pt x="3370" y="569"/>
                  </a:cubicBezTo>
                  <a:cubicBezTo>
                    <a:pt x="3370" y="285"/>
                    <a:pt x="3045" y="1"/>
                    <a:pt x="2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3308125" y="2986100"/>
              <a:ext cx="74125" cy="161900"/>
            </a:xfrm>
            <a:custGeom>
              <a:avLst/>
              <a:gdLst/>
              <a:ahLst/>
              <a:cxnLst/>
              <a:rect l="l" t="t" r="r" b="b"/>
              <a:pathLst>
                <a:path w="2965" h="6476" extrusionOk="0">
                  <a:moveTo>
                    <a:pt x="426" y="1"/>
                  </a:moveTo>
                  <a:cubicBezTo>
                    <a:pt x="393" y="1"/>
                    <a:pt x="359" y="4"/>
                    <a:pt x="325" y="11"/>
                  </a:cubicBezTo>
                  <a:cubicBezTo>
                    <a:pt x="122" y="133"/>
                    <a:pt x="1" y="336"/>
                    <a:pt x="41" y="539"/>
                  </a:cubicBezTo>
                  <a:lnTo>
                    <a:pt x="2152" y="6222"/>
                  </a:lnTo>
                  <a:cubicBezTo>
                    <a:pt x="2220" y="6391"/>
                    <a:pt x="2372" y="6476"/>
                    <a:pt x="2538" y="6476"/>
                  </a:cubicBezTo>
                  <a:cubicBezTo>
                    <a:pt x="2572" y="6476"/>
                    <a:pt x="2606" y="6472"/>
                    <a:pt x="2639" y="6466"/>
                  </a:cubicBezTo>
                  <a:cubicBezTo>
                    <a:pt x="2842" y="6344"/>
                    <a:pt x="2964" y="6141"/>
                    <a:pt x="2883" y="5938"/>
                  </a:cubicBezTo>
                  <a:lnTo>
                    <a:pt x="813" y="255"/>
                  </a:lnTo>
                  <a:cubicBezTo>
                    <a:pt x="745" y="86"/>
                    <a:pt x="593"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3083850" y="2319550"/>
              <a:ext cx="137025" cy="76950"/>
            </a:xfrm>
            <a:custGeom>
              <a:avLst/>
              <a:gdLst/>
              <a:ahLst/>
              <a:cxnLst/>
              <a:rect l="l" t="t" r="r" b="b"/>
              <a:pathLst>
                <a:path w="5481" h="3078" extrusionOk="0">
                  <a:moveTo>
                    <a:pt x="1136" y="0"/>
                  </a:moveTo>
                  <a:cubicBezTo>
                    <a:pt x="693" y="0"/>
                    <a:pt x="263" y="291"/>
                    <a:pt x="162" y="692"/>
                  </a:cubicBezTo>
                  <a:cubicBezTo>
                    <a:pt x="0" y="1220"/>
                    <a:pt x="244" y="1788"/>
                    <a:pt x="812" y="1951"/>
                  </a:cubicBezTo>
                  <a:lnTo>
                    <a:pt x="4060" y="3047"/>
                  </a:lnTo>
                  <a:cubicBezTo>
                    <a:pt x="4142" y="3067"/>
                    <a:pt x="4227" y="3077"/>
                    <a:pt x="4313" y="3077"/>
                  </a:cubicBezTo>
                  <a:cubicBezTo>
                    <a:pt x="4739" y="3077"/>
                    <a:pt x="5183" y="2829"/>
                    <a:pt x="5318" y="2357"/>
                  </a:cubicBezTo>
                  <a:cubicBezTo>
                    <a:pt x="5480" y="1869"/>
                    <a:pt x="5237" y="1261"/>
                    <a:pt x="4669" y="1098"/>
                  </a:cubicBezTo>
                  <a:lnTo>
                    <a:pt x="1421" y="43"/>
                  </a:lnTo>
                  <a:cubicBezTo>
                    <a:pt x="1327" y="14"/>
                    <a:pt x="1231" y="0"/>
                    <a:pt x="1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3503500" y="2853425"/>
              <a:ext cx="603875" cy="603875"/>
            </a:xfrm>
            <a:custGeom>
              <a:avLst/>
              <a:gdLst/>
              <a:ahLst/>
              <a:cxnLst/>
              <a:rect l="l" t="t" r="r" b="b"/>
              <a:pathLst>
                <a:path w="24155" h="24155" extrusionOk="0">
                  <a:moveTo>
                    <a:pt x="12098" y="3897"/>
                  </a:moveTo>
                  <a:cubicBezTo>
                    <a:pt x="16604" y="3897"/>
                    <a:pt x="20257" y="7551"/>
                    <a:pt x="20257" y="12057"/>
                  </a:cubicBezTo>
                  <a:cubicBezTo>
                    <a:pt x="20257" y="16604"/>
                    <a:pt x="16604" y="20257"/>
                    <a:pt x="12098" y="20257"/>
                  </a:cubicBezTo>
                  <a:cubicBezTo>
                    <a:pt x="7551" y="20176"/>
                    <a:pt x="3938" y="16522"/>
                    <a:pt x="3938" y="12057"/>
                  </a:cubicBezTo>
                  <a:cubicBezTo>
                    <a:pt x="3938" y="7551"/>
                    <a:pt x="7551" y="3897"/>
                    <a:pt x="12098" y="3897"/>
                  </a:cubicBezTo>
                  <a:close/>
                  <a:moveTo>
                    <a:pt x="12098" y="0"/>
                  </a:moveTo>
                  <a:cubicBezTo>
                    <a:pt x="5399" y="0"/>
                    <a:pt x="0" y="5359"/>
                    <a:pt x="0" y="12057"/>
                  </a:cubicBezTo>
                  <a:cubicBezTo>
                    <a:pt x="0" y="18714"/>
                    <a:pt x="5440" y="24154"/>
                    <a:pt x="12098" y="24154"/>
                  </a:cubicBezTo>
                  <a:cubicBezTo>
                    <a:pt x="18755" y="24154"/>
                    <a:pt x="24154" y="18714"/>
                    <a:pt x="24154" y="12057"/>
                  </a:cubicBezTo>
                  <a:cubicBezTo>
                    <a:pt x="24154" y="5440"/>
                    <a:pt x="18755" y="0"/>
                    <a:pt x="1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3471525" y="2804700"/>
              <a:ext cx="647525" cy="332900"/>
            </a:xfrm>
            <a:custGeom>
              <a:avLst/>
              <a:gdLst/>
              <a:ahLst/>
              <a:cxnLst/>
              <a:rect l="l" t="t" r="r" b="b"/>
              <a:pathLst>
                <a:path w="25901" h="13316" extrusionOk="0">
                  <a:moveTo>
                    <a:pt x="13925" y="1"/>
                  </a:moveTo>
                  <a:cubicBezTo>
                    <a:pt x="6455" y="1"/>
                    <a:pt x="366" y="5968"/>
                    <a:pt x="0" y="13316"/>
                  </a:cubicBezTo>
                  <a:lnTo>
                    <a:pt x="934" y="13316"/>
                  </a:lnTo>
                  <a:cubicBezTo>
                    <a:pt x="1300" y="6455"/>
                    <a:pt x="6983" y="975"/>
                    <a:pt x="13925" y="975"/>
                  </a:cubicBezTo>
                  <a:cubicBezTo>
                    <a:pt x="18755" y="975"/>
                    <a:pt x="22937" y="3614"/>
                    <a:pt x="25210" y="7470"/>
                  </a:cubicBezTo>
                  <a:lnTo>
                    <a:pt x="25900" y="6821"/>
                  </a:lnTo>
                  <a:cubicBezTo>
                    <a:pt x="23465" y="2761"/>
                    <a:pt x="18999" y="1"/>
                    <a:pt x="1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2466275" y="2853425"/>
              <a:ext cx="603900" cy="603875"/>
            </a:xfrm>
            <a:custGeom>
              <a:avLst/>
              <a:gdLst/>
              <a:ahLst/>
              <a:cxnLst/>
              <a:rect l="l" t="t" r="r" b="b"/>
              <a:pathLst>
                <a:path w="24156" h="24155" extrusionOk="0">
                  <a:moveTo>
                    <a:pt x="12058" y="3897"/>
                  </a:moveTo>
                  <a:cubicBezTo>
                    <a:pt x="16604" y="3897"/>
                    <a:pt x="20258" y="7551"/>
                    <a:pt x="20258" y="12057"/>
                  </a:cubicBezTo>
                  <a:cubicBezTo>
                    <a:pt x="20258" y="16604"/>
                    <a:pt x="16604" y="20257"/>
                    <a:pt x="12058" y="20257"/>
                  </a:cubicBezTo>
                  <a:cubicBezTo>
                    <a:pt x="7552" y="20176"/>
                    <a:pt x="3898" y="16522"/>
                    <a:pt x="3898" y="12057"/>
                  </a:cubicBezTo>
                  <a:cubicBezTo>
                    <a:pt x="3898" y="7551"/>
                    <a:pt x="7552" y="3897"/>
                    <a:pt x="12058" y="3897"/>
                  </a:cubicBezTo>
                  <a:close/>
                  <a:moveTo>
                    <a:pt x="12058" y="0"/>
                  </a:moveTo>
                  <a:cubicBezTo>
                    <a:pt x="5359" y="0"/>
                    <a:pt x="1" y="5359"/>
                    <a:pt x="1" y="12057"/>
                  </a:cubicBezTo>
                  <a:cubicBezTo>
                    <a:pt x="1" y="18714"/>
                    <a:pt x="5400" y="24154"/>
                    <a:pt x="12058" y="24154"/>
                  </a:cubicBezTo>
                  <a:cubicBezTo>
                    <a:pt x="18715" y="24154"/>
                    <a:pt x="24155" y="18714"/>
                    <a:pt x="24155" y="12057"/>
                  </a:cubicBezTo>
                  <a:cubicBezTo>
                    <a:pt x="24155" y="5440"/>
                    <a:pt x="18715" y="0"/>
                    <a:pt x="1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3028025" y="2110825"/>
              <a:ext cx="103550" cy="125275"/>
            </a:xfrm>
            <a:custGeom>
              <a:avLst/>
              <a:gdLst/>
              <a:ahLst/>
              <a:cxnLst/>
              <a:rect l="l" t="t" r="r" b="b"/>
              <a:pathLst>
                <a:path w="4142" h="5011" extrusionOk="0">
                  <a:moveTo>
                    <a:pt x="1782" y="0"/>
                  </a:moveTo>
                  <a:cubicBezTo>
                    <a:pt x="1688" y="0"/>
                    <a:pt x="1595" y="10"/>
                    <a:pt x="1502" y="29"/>
                  </a:cubicBezTo>
                  <a:cubicBezTo>
                    <a:pt x="569" y="273"/>
                    <a:pt x="0" y="1531"/>
                    <a:pt x="285" y="2911"/>
                  </a:cubicBezTo>
                  <a:cubicBezTo>
                    <a:pt x="578" y="4160"/>
                    <a:pt x="1471" y="5010"/>
                    <a:pt x="2360" y="5010"/>
                  </a:cubicBezTo>
                  <a:cubicBezTo>
                    <a:pt x="2453" y="5010"/>
                    <a:pt x="2546" y="5001"/>
                    <a:pt x="2639" y="4982"/>
                  </a:cubicBezTo>
                  <a:cubicBezTo>
                    <a:pt x="3613" y="4779"/>
                    <a:pt x="4141" y="3480"/>
                    <a:pt x="3857" y="2099"/>
                  </a:cubicBezTo>
                  <a:cubicBezTo>
                    <a:pt x="3563" y="850"/>
                    <a:pt x="2671" y="0"/>
                    <a:pt x="1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3084850" y="2221150"/>
              <a:ext cx="24375" cy="109625"/>
            </a:xfrm>
            <a:custGeom>
              <a:avLst/>
              <a:gdLst/>
              <a:ahLst/>
              <a:cxnLst/>
              <a:rect l="l" t="t" r="r" b="b"/>
              <a:pathLst>
                <a:path w="975" h="4385" extrusionOk="0">
                  <a:moveTo>
                    <a:pt x="366" y="0"/>
                  </a:moveTo>
                  <a:lnTo>
                    <a:pt x="1" y="82"/>
                  </a:lnTo>
                  <a:lnTo>
                    <a:pt x="610" y="4385"/>
                  </a:lnTo>
                  <a:lnTo>
                    <a:pt x="975" y="4344"/>
                  </a:lnTo>
                  <a:lnTo>
                    <a:pt x="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3506025" y="2624050"/>
              <a:ext cx="91375" cy="91375"/>
            </a:xfrm>
            <a:custGeom>
              <a:avLst/>
              <a:gdLst/>
              <a:ahLst/>
              <a:cxnLst/>
              <a:rect l="l" t="t" r="r" b="b"/>
              <a:pathLst>
                <a:path w="3655" h="3655" extrusionOk="0">
                  <a:moveTo>
                    <a:pt x="1828" y="1"/>
                  </a:moveTo>
                  <a:cubicBezTo>
                    <a:pt x="813" y="1"/>
                    <a:pt x="1" y="813"/>
                    <a:pt x="1" y="1827"/>
                  </a:cubicBezTo>
                  <a:cubicBezTo>
                    <a:pt x="1" y="2842"/>
                    <a:pt x="813" y="3654"/>
                    <a:pt x="1828" y="3654"/>
                  </a:cubicBezTo>
                  <a:cubicBezTo>
                    <a:pt x="2842" y="3654"/>
                    <a:pt x="3654" y="2842"/>
                    <a:pt x="3654" y="1827"/>
                  </a:cubicBezTo>
                  <a:cubicBezTo>
                    <a:pt x="3654" y="813"/>
                    <a:pt x="2842" y="1"/>
                    <a:pt x="1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3485725" y="2792525"/>
              <a:ext cx="535900" cy="15250"/>
            </a:xfrm>
            <a:custGeom>
              <a:avLst/>
              <a:gdLst/>
              <a:ahLst/>
              <a:cxnLst/>
              <a:rect l="l" t="t" r="r" b="b"/>
              <a:pathLst>
                <a:path w="21436" h="610" extrusionOk="0">
                  <a:moveTo>
                    <a:pt x="326" y="0"/>
                  </a:moveTo>
                  <a:cubicBezTo>
                    <a:pt x="163" y="0"/>
                    <a:pt x="1" y="163"/>
                    <a:pt x="1" y="285"/>
                  </a:cubicBezTo>
                  <a:cubicBezTo>
                    <a:pt x="1" y="447"/>
                    <a:pt x="163" y="609"/>
                    <a:pt x="326" y="609"/>
                  </a:cubicBezTo>
                  <a:lnTo>
                    <a:pt x="21110" y="609"/>
                  </a:lnTo>
                  <a:cubicBezTo>
                    <a:pt x="21273" y="609"/>
                    <a:pt x="21435" y="447"/>
                    <a:pt x="21435" y="285"/>
                  </a:cubicBezTo>
                  <a:cubicBezTo>
                    <a:pt x="21435" y="163"/>
                    <a:pt x="21273" y="0"/>
                    <a:pt x="2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920450" y="2265800"/>
              <a:ext cx="188775" cy="234450"/>
            </a:xfrm>
            <a:custGeom>
              <a:avLst/>
              <a:gdLst/>
              <a:ahLst/>
              <a:cxnLst/>
              <a:rect l="l" t="t" r="r" b="b"/>
              <a:pathLst>
                <a:path w="7551" h="9378" extrusionOk="0">
                  <a:moveTo>
                    <a:pt x="5521" y="1"/>
                  </a:moveTo>
                  <a:cubicBezTo>
                    <a:pt x="3248" y="244"/>
                    <a:pt x="2355" y="2355"/>
                    <a:pt x="1543" y="4304"/>
                  </a:cubicBezTo>
                  <a:cubicBezTo>
                    <a:pt x="1340" y="4831"/>
                    <a:pt x="1137" y="5400"/>
                    <a:pt x="893" y="5887"/>
                  </a:cubicBezTo>
                  <a:cubicBezTo>
                    <a:pt x="0" y="7835"/>
                    <a:pt x="1056" y="8850"/>
                    <a:pt x="1502" y="9256"/>
                  </a:cubicBezTo>
                  <a:cubicBezTo>
                    <a:pt x="1705" y="9337"/>
                    <a:pt x="1908" y="9378"/>
                    <a:pt x="2111" y="9378"/>
                  </a:cubicBezTo>
                  <a:lnTo>
                    <a:pt x="2274" y="9378"/>
                  </a:lnTo>
                  <a:cubicBezTo>
                    <a:pt x="2883" y="9297"/>
                    <a:pt x="3288" y="8485"/>
                    <a:pt x="4182" y="6536"/>
                  </a:cubicBezTo>
                  <a:cubicBezTo>
                    <a:pt x="4466" y="6009"/>
                    <a:pt x="4750" y="5400"/>
                    <a:pt x="4993" y="4872"/>
                  </a:cubicBezTo>
                  <a:cubicBezTo>
                    <a:pt x="5512" y="3862"/>
                    <a:pt x="5864" y="3562"/>
                    <a:pt x="6305" y="3562"/>
                  </a:cubicBezTo>
                  <a:cubicBezTo>
                    <a:pt x="6555" y="3562"/>
                    <a:pt x="6833" y="3658"/>
                    <a:pt x="7186" y="3776"/>
                  </a:cubicBezTo>
                  <a:lnTo>
                    <a:pt x="7551" y="2599"/>
                  </a:lnTo>
                  <a:cubicBezTo>
                    <a:pt x="7077" y="2465"/>
                    <a:pt x="6655" y="2379"/>
                    <a:pt x="6266" y="2379"/>
                  </a:cubicBezTo>
                  <a:cubicBezTo>
                    <a:pt x="5357" y="2379"/>
                    <a:pt x="4637" y="2853"/>
                    <a:pt x="3897" y="4304"/>
                  </a:cubicBezTo>
                  <a:cubicBezTo>
                    <a:pt x="3573" y="4872"/>
                    <a:pt x="3329" y="5481"/>
                    <a:pt x="3045" y="6049"/>
                  </a:cubicBezTo>
                  <a:cubicBezTo>
                    <a:pt x="2720" y="6699"/>
                    <a:pt x="2314" y="7511"/>
                    <a:pt x="2071" y="7957"/>
                  </a:cubicBezTo>
                  <a:cubicBezTo>
                    <a:pt x="1746" y="7632"/>
                    <a:pt x="1665" y="7226"/>
                    <a:pt x="2030" y="6415"/>
                  </a:cubicBezTo>
                  <a:cubicBezTo>
                    <a:pt x="2274" y="5846"/>
                    <a:pt x="2517" y="5278"/>
                    <a:pt x="2720" y="4791"/>
                  </a:cubicBezTo>
                  <a:cubicBezTo>
                    <a:pt x="3573" y="2680"/>
                    <a:pt x="4141" y="1421"/>
                    <a:pt x="5684" y="1218"/>
                  </a:cubicBezTo>
                  <a:lnTo>
                    <a:pt x="5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3754675" y="3090900"/>
              <a:ext cx="128925" cy="128900"/>
            </a:xfrm>
            <a:custGeom>
              <a:avLst/>
              <a:gdLst/>
              <a:ahLst/>
              <a:cxnLst/>
              <a:rect l="l" t="t" r="r" b="b"/>
              <a:pathLst>
                <a:path w="5157" h="5156" extrusionOk="0">
                  <a:moveTo>
                    <a:pt x="2599" y="0"/>
                  </a:moveTo>
                  <a:cubicBezTo>
                    <a:pt x="1178" y="0"/>
                    <a:pt x="1" y="1137"/>
                    <a:pt x="1" y="2558"/>
                  </a:cubicBezTo>
                  <a:cubicBezTo>
                    <a:pt x="1" y="3979"/>
                    <a:pt x="1178" y="5156"/>
                    <a:pt x="2599" y="5156"/>
                  </a:cubicBezTo>
                  <a:cubicBezTo>
                    <a:pt x="4019" y="5156"/>
                    <a:pt x="5156" y="3979"/>
                    <a:pt x="5156" y="2558"/>
                  </a:cubicBezTo>
                  <a:cubicBezTo>
                    <a:pt x="5156" y="1137"/>
                    <a:pt x="4019" y="0"/>
                    <a:pt x="2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3403525" y="2601575"/>
              <a:ext cx="146175" cy="389025"/>
            </a:xfrm>
            <a:custGeom>
              <a:avLst/>
              <a:gdLst/>
              <a:ahLst/>
              <a:cxnLst/>
              <a:rect l="l" t="t" r="r" b="b"/>
              <a:pathLst>
                <a:path w="5847" h="15561" extrusionOk="0">
                  <a:moveTo>
                    <a:pt x="4688" y="0"/>
                  </a:moveTo>
                  <a:cubicBezTo>
                    <a:pt x="4508" y="0"/>
                    <a:pt x="4340" y="157"/>
                    <a:pt x="4304" y="412"/>
                  </a:cubicBezTo>
                  <a:lnTo>
                    <a:pt x="82" y="14743"/>
                  </a:lnTo>
                  <a:cubicBezTo>
                    <a:pt x="1" y="14986"/>
                    <a:pt x="82" y="15311"/>
                    <a:pt x="285" y="15351"/>
                  </a:cubicBezTo>
                  <a:lnTo>
                    <a:pt x="1056" y="15554"/>
                  </a:lnTo>
                  <a:cubicBezTo>
                    <a:pt x="1077" y="15559"/>
                    <a:pt x="1098" y="15561"/>
                    <a:pt x="1118" y="15561"/>
                  </a:cubicBezTo>
                  <a:cubicBezTo>
                    <a:pt x="1299" y="15561"/>
                    <a:pt x="1466" y="15404"/>
                    <a:pt x="1503" y="15149"/>
                  </a:cubicBezTo>
                  <a:lnTo>
                    <a:pt x="5725" y="818"/>
                  </a:lnTo>
                  <a:cubicBezTo>
                    <a:pt x="5846" y="575"/>
                    <a:pt x="5725" y="291"/>
                    <a:pt x="5522" y="209"/>
                  </a:cubicBezTo>
                  <a:lnTo>
                    <a:pt x="4750" y="7"/>
                  </a:lnTo>
                  <a:cubicBezTo>
                    <a:pt x="4730" y="2"/>
                    <a:pt x="4709" y="0"/>
                    <a:pt x="4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3348725" y="2755075"/>
              <a:ext cx="163425" cy="392125"/>
            </a:xfrm>
            <a:custGeom>
              <a:avLst/>
              <a:gdLst/>
              <a:ahLst/>
              <a:cxnLst/>
              <a:rect l="l" t="t" r="r" b="b"/>
              <a:pathLst>
                <a:path w="6537" h="15685" extrusionOk="0">
                  <a:moveTo>
                    <a:pt x="4819" y="1"/>
                  </a:moveTo>
                  <a:cubicBezTo>
                    <a:pt x="4599" y="1"/>
                    <a:pt x="4400" y="168"/>
                    <a:pt x="4304" y="362"/>
                  </a:cubicBezTo>
                  <a:lnTo>
                    <a:pt x="122" y="14692"/>
                  </a:lnTo>
                  <a:cubicBezTo>
                    <a:pt x="0" y="14935"/>
                    <a:pt x="203" y="15260"/>
                    <a:pt x="447" y="15341"/>
                  </a:cubicBezTo>
                  <a:lnTo>
                    <a:pt x="1584" y="15666"/>
                  </a:lnTo>
                  <a:cubicBezTo>
                    <a:pt x="1621" y="15679"/>
                    <a:pt x="1659" y="15684"/>
                    <a:pt x="1698" y="15684"/>
                  </a:cubicBezTo>
                  <a:cubicBezTo>
                    <a:pt x="1910" y="15684"/>
                    <a:pt x="2130" y="15507"/>
                    <a:pt x="2233" y="15301"/>
                  </a:cubicBezTo>
                  <a:lnTo>
                    <a:pt x="6455" y="971"/>
                  </a:lnTo>
                  <a:cubicBezTo>
                    <a:pt x="6536" y="727"/>
                    <a:pt x="6333" y="443"/>
                    <a:pt x="6090" y="321"/>
                  </a:cubicBezTo>
                  <a:lnTo>
                    <a:pt x="4994" y="37"/>
                  </a:lnTo>
                  <a:cubicBezTo>
                    <a:pt x="4935" y="12"/>
                    <a:pt x="4877" y="1"/>
                    <a:pt x="48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3389325" y="3114250"/>
              <a:ext cx="444525" cy="63100"/>
            </a:xfrm>
            <a:custGeom>
              <a:avLst/>
              <a:gdLst/>
              <a:ahLst/>
              <a:cxnLst/>
              <a:rect l="l" t="t" r="r" b="b"/>
              <a:pathLst>
                <a:path w="17781" h="2524" extrusionOk="0">
                  <a:moveTo>
                    <a:pt x="0" y="0"/>
                  </a:moveTo>
                  <a:lnTo>
                    <a:pt x="41" y="1299"/>
                  </a:lnTo>
                  <a:lnTo>
                    <a:pt x="17334" y="2517"/>
                  </a:lnTo>
                  <a:cubicBezTo>
                    <a:pt x="17352" y="2521"/>
                    <a:pt x="17369" y="2523"/>
                    <a:pt x="17386" y="2523"/>
                  </a:cubicBezTo>
                  <a:cubicBezTo>
                    <a:pt x="17529" y="2523"/>
                    <a:pt x="17659" y="2378"/>
                    <a:pt x="17659" y="2233"/>
                  </a:cubicBezTo>
                  <a:lnTo>
                    <a:pt x="17700" y="1543"/>
                  </a:lnTo>
                  <a:cubicBezTo>
                    <a:pt x="17781" y="1380"/>
                    <a:pt x="17619" y="1218"/>
                    <a:pt x="17456" y="121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891025" y="2629125"/>
              <a:ext cx="104550" cy="180275"/>
            </a:xfrm>
            <a:custGeom>
              <a:avLst/>
              <a:gdLst/>
              <a:ahLst/>
              <a:cxnLst/>
              <a:rect l="l" t="t" r="r" b="b"/>
              <a:pathLst>
                <a:path w="4182" h="7211" extrusionOk="0">
                  <a:moveTo>
                    <a:pt x="2466" y="1"/>
                  </a:moveTo>
                  <a:cubicBezTo>
                    <a:pt x="2261" y="1"/>
                    <a:pt x="2052" y="155"/>
                    <a:pt x="1989" y="407"/>
                  </a:cubicBezTo>
                  <a:lnTo>
                    <a:pt x="81" y="6171"/>
                  </a:lnTo>
                  <a:cubicBezTo>
                    <a:pt x="0" y="6415"/>
                    <a:pt x="162" y="6739"/>
                    <a:pt x="447" y="6821"/>
                  </a:cubicBezTo>
                  <a:lnTo>
                    <a:pt x="1583" y="7186"/>
                  </a:lnTo>
                  <a:cubicBezTo>
                    <a:pt x="1632" y="7202"/>
                    <a:pt x="1682" y="7210"/>
                    <a:pt x="1733" y="7210"/>
                  </a:cubicBezTo>
                  <a:cubicBezTo>
                    <a:pt x="1934" y="7210"/>
                    <a:pt x="2135" y="7080"/>
                    <a:pt x="2233" y="6821"/>
                  </a:cubicBezTo>
                  <a:lnTo>
                    <a:pt x="4100" y="1056"/>
                  </a:lnTo>
                  <a:cubicBezTo>
                    <a:pt x="4181" y="812"/>
                    <a:pt x="4060" y="488"/>
                    <a:pt x="3735" y="407"/>
                  </a:cubicBezTo>
                  <a:lnTo>
                    <a:pt x="2639" y="41"/>
                  </a:lnTo>
                  <a:cubicBezTo>
                    <a:pt x="2584" y="14"/>
                    <a:pt x="2525" y="1"/>
                    <a:pt x="2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926525" y="2682925"/>
              <a:ext cx="500375" cy="318700"/>
            </a:xfrm>
            <a:custGeom>
              <a:avLst/>
              <a:gdLst/>
              <a:ahLst/>
              <a:cxnLst/>
              <a:rect l="l" t="t" r="r" b="b"/>
              <a:pathLst>
                <a:path w="20015" h="12748" extrusionOk="0">
                  <a:moveTo>
                    <a:pt x="2112" y="0"/>
                  </a:moveTo>
                  <a:cubicBezTo>
                    <a:pt x="2112" y="0"/>
                    <a:pt x="1" y="3248"/>
                    <a:pt x="853" y="3816"/>
                  </a:cubicBezTo>
                  <a:cubicBezTo>
                    <a:pt x="9378" y="9743"/>
                    <a:pt x="13357" y="12747"/>
                    <a:pt x="19487" y="12747"/>
                  </a:cubicBezTo>
                  <a:lnTo>
                    <a:pt x="20014" y="8647"/>
                  </a:lnTo>
                  <a:cubicBezTo>
                    <a:pt x="13681" y="8647"/>
                    <a:pt x="9175" y="6089"/>
                    <a:pt x="2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3334525" y="2553650"/>
              <a:ext cx="405975" cy="116875"/>
            </a:xfrm>
            <a:custGeom>
              <a:avLst/>
              <a:gdLst/>
              <a:ahLst/>
              <a:cxnLst/>
              <a:rect l="l" t="t" r="r" b="b"/>
              <a:pathLst>
                <a:path w="16239" h="4675" extrusionOk="0">
                  <a:moveTo>
                    <a:pt x="2717" y="1"/>
                  </a:moveTo>
                  <a:cubicBezTo>
                    <a:pt x="1875" y="1"/>
                    <a:pt x="1263" y="102"/>
                    <a:pt x="1096" y="381"/>
                  </a:cubicBezTo>
                  <a:cubicBezTo>
                    <a:pt x="0" y="2126"/>
                    <a:pt x="3775" y="1883"/>
                    <a:pt x="6617" y="3669"/>
                  </a:cubicBezTo>
                  <a:cubicBezTo>
                    <a:pt x="7794" y="4400"/>
                    <a:pt x="9256" y="4675"/>
                    <a:pt x="10681" y="4675"/>
                  </a:cubicBezTo>
                  <a:cubicBezTo>
                    <a:pt x="13532" y="4675"/>
                    <a:pt x="16238" y="3574"/>
                    <a:pt x="16238" y="2817"/>
                  </a:cubicBezTo>
                  <a:cubicBezTo>
                    <a:pt x="16238" y="1639"/>
                    <a:pt x="14574" y="706"/>
                    <a:pt x="12503" y="706"/>
                  </a:cubicBezTo>
                  <a:lnTo>
                    <a:pt x="10271" y="706"/>
                  </a:lnTo>
                  <a:cubicBezTo>
                    <a:pt x="8769" y="706"/>
                    <a:pt x="4940" y="1"/>
                    <a:pt x="2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3332475" y="3098000"/>
              <a:ext cx="83250" cy="84250"/>
            </a:xfrm>
            <a:custGeom>
              <a:avLst/>
              <a:gdLst/>
              <a:ahLst/>
              <a:cxnLst/>
              <a:rect l="l" t="t" r="r" b="b"/>
              <a:pathLst>
                <a:path w="3330" h="3370" extrusionOk="0">
                  <a:moveTo>
                    <a:pt x="1665" y="1"/>
                  </a:moveTo>
                  <a:cubicBezTo>
                    <a:pt x="732" y="1"/>
                    <a:pt x="1" y="772"/>
                    <a:pt x="1" y="1665"/>
                  </a:cubicBezTo>
                  <a:cubicBezTo>
                    <a:pt x="1" y="2599"/>
                    <a:pt x="732" y="3370"/>
                    <a:pt x="1665" y="3370"/>
                  </a:cubicBezTo>
                  <a:cubicBezTo>
                    <a:pt x="2640" y="3370"/>
                    <a:pt x="3330" y="2599"/>
                    <a:pt x="3330" y="1665"/>
                  </a:cubicBezTo>
                  <a:cubicBezTo>
                    <a:pt x="3330" y="772"/>
                    <a:pt x="2599" y="1"/>
                    <a:pt x="1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3449200" y="2833625"/>
              <a:ext cx="394800" cy="342800"/>
            </a:xfrm>
            <a:custGeom>
              <a:avLst/>
              <a:gdLst/>
              <a:ahLst/>
              <a:cxnLst/>
              <a:rect l="l" t="t" r="r" b="b"/>
              <a:pathLst>
                <a:path w="15792" h="13712" extrusionOk="0">
                  <a:moveTo>
                    <a:pt x="756" y="1"/>
                  </a:moveTo>
                  <a:cubicBezTo>
                    <a:pt x="680" y="1"/>
                    <a:pt x="609" y="21"/>
                    <a:pt x="569" y="61"/>
                  </a:cubicBezTo>
                  <a:lnTo>
                    <a:pt x="82" y="589"/>
                  </a:lnTo>
                  <a:cubicBezTo>
                    <a:pt x="0" y="670"/>
                    <a:pt x="0" y="873"/>
                    <a:pt x="82" y="995"/>
                  </a:cubicBezTo>
                  <a:lnTo>
                    <a:pt x="14818" y="13620"/>
                  </a:lnTo>
                  <a:cubicBezTo>
                    <a:pt x="14858" y="13681"/>
                    <a:pt x="14929" y="13712"/>
                    <a:pt x="15005" y="13712"/>
                  </a:cubicBezTo>
                  <a:cubicBezTo>
                    <a:pt x="15082" y="13712"/>
                    <a:pt x="15163" y="13681"/>
                    <a:pt x="15224" y="13620"/>
                  </a:cubicBezTo>
                  <a:lnTo>
                    <a:pt x="15670" y="13133"/>
                  </a:lnTo>
                  <a:cubicBezTo>
                    <a:pt x="15792" y="13011"/>
                    <a:pt x="15792" y="12808"/>
                    <a:pt x="15670" y="12727"/>
                  </a:cubicBezTo>
                  <a:lnTo>
                    <a:pt x="975" y="61"/>
                  </a:lnTo>
                  <a:cubicBezTo>
                    <a:pt x="914" y="21"/>
                    <a:pt x="833" y="1"/>
                    <a:pt x="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781400" y="2806725"/>
              <a:ext cx="348125" cy="331900"/>
            </a:xfrm>
            <a:custGeom>
              <a:avLst/>
              <a:gdLst/>
              <a:ahLst/>
              <a:cxnLst/>
              <a:rect l="l" t="t" r="r" b="b"/>
              <a:pathLst>
                <a:path w="13925" h="13276" extrusionOk="0">
                  <a:moveTo>
                    <a:pt x="1" y="1"/>
                  </a:moveTo>
                  <a:lnTo>
                    <a:pt x="1" y="934"/>
                  </a:lnTo>
                  <a:cubicBezTo>
                    <a:pt x="6983" y="934"/>
                    <a:pt x="12666" y="6415"/>
                    <a:pt x="12991" y="13275"/>
                  </a:cubicBezTo>
                  <a:lnTo>
                    <a:pt x="13925" y="13275"/>
                  </a:lnTo>
                  <a:cubicBezTo>
                    <a:pt x="13560" y="5887"/>
                    <a:pt x="747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3277175" y="3048275"/>
              <a:ext cx="182700" cy="182700"/>
            </a:xfrm>
            <a:custGeom>
              <a:avLst/>
              <a:gdLst/>
              <a:ahLst/>
              <a:cxnLst/>
              <a:rect l="l" t="t" r="r" b="b"/>
              <a:pathLst>
                <a:path w="7308" h="7308" extrusionOk="0">
                  <a:moveTo>
                    <a:pt x="2234" y="1218"/>
                  </a:moveTo>
                  <a:cubicBezTo>
                    <a:pt x="2883" y="1218"/>
                    <a:pt x="3451" y="1787"/>
                    <a:pt x="3451" y="2436"/>
                  </a:cubicBezTo>
                  <a:cubicBezTo>
                    <a:pt x="3451" y="3126"/>
                    <a:pt x="2883" y="3654"/>
                    <a:pt x="2234" y="3654"/>
                  </a:cubicBezTo>
                  <a:cubicBezTo>
                    <a:pt x="1584" y="3654"/>
                    <a:pt x="1016" y="3126"/>
                    <a:pt x="1016" y="2436"/>
                  </a:cubicBezTo>
                  <a:cubicBezTo>
                    <a:pt x="1016" y="1787"/>
                    <a:pt x="1584" y="1218"/>
                    <a:pt x="2234" y="1218"/>
                  </a:cubicBezTo>
                  <a:close/>
                  <a:moveTo>
                    <a:pt x="5441" y="1787"/>
                  </a:moveTo>
                  <a:cubicBezTo>
                    <a:pt x="6090" y="1787"/>
                    <a:pt x="6658" y="2355"/>
                    <a:pt x="6658" y="3004"/>
                  </a:cubicBezTo>
                  <a:cubicBezTo>
                    <a:pt x="6658" y="3654"/>
                    <a:pt x="6090" y="4222"/>
                    <a:pt x="5441" y="4222"/>
                  </a:cubicBezTo>
                  <a:cubicBezTo>
                    <a:pt x="4791" y="4222"/>
                    <a:pt x="4223" y="3735"/>
                    <a:pt x="4223" y="3004"/>
                  </a:cubicBezTo>
                  <a:cubicBezTo>
                    <a:pt x="4223" y="2355"/>
                    <a:pt x="4791" y="1787"/>
                    <a:pt x="5441" y="1787"/>
                  </a:cubicBezTo>
                  <a:close/>
                  <a:moveTo>
                    <a:pt x="3492" y="4222"/>
                  </a:moveTo>
                  <a:cubicBezTo>
                    <a:pt x="4182" y="4222"/>
                    <a:pt x="4710" y="4791"/>
                    <a:pt x="4710" y="5440"/>
                  </a:cubicBezTo>
                  <a:cubicBezTo>
                    <a:pt x="4710" y="6090"/>
                    <a:pt x="4182" y="6658"/>
                    <a:pt x="3492" y="6658"/>
                  </a:cubicBezTo>
                  <a:cubicBezTo>
                    <a:pt x="2802" y="6658"/>
                    <a:pt x="2274" y="6090"/>
                    <a:pt x="2274" y="5440"/>
                  </a:cubicBezTo>
                  <a:cubicBezTo>
                    <a:pt x="2274" y="4791"/>
                    <a:pt x="2842" y="4222"/>
                    <a:pt x="3492" y="4222"/>
                  </a:cubicBezTo>
                  <a:close/>
                  <a:moveTo>
                    <a:pt x="3654" y="0"/>
                  </a:moveTo>
                  <a:cubicBezTo>
                    <a:pt x="1665" y="0"/>
                    <a:pt x="1" y="1624"/>
                    <a:pt x="1" y="3654"/>
                  </a:cubicBezTo>
                  <a:cubicBezTo>
                    <a:pt x="1" y="5684"/>
                    <a:pt x="1625" y="7308"/>
                    <a:pt x="3654" y="7308"/>
                  </a:cubicBezTo>
                  <a:cubicBezTo>
                    <a:pt x="5684" y="7308"/>
                    <a:pt x="7308" y="5684"/>
                    <a:pt x="7308" y="3654"/>
                  </a:cubicBezTo>
                  <a:cubicBezTo>
                    <a:pt x="7308" y="1624"/>
                    <a:pt x="5684" y="0"/>
                    <a:pt x="36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3361925" y="3134350"/>
              <a:ext cx="73100" cy="161825"/>
            </a:xfrm>
            <a:custGeom>
              <a:avLst/>
              <a:gdLst/>
              <a:ahLst/>
              <a:cxnLst/>
              <a:rect l="l" t="t" r="r" b="b"/>
              <a:pathLst>
                <a:path w="2924" h="6473" extrusionOk="0">
                  <a:moveTo>
                    <a:pt x="363" y="0"/>
                  </a:moveTo>
                  <a:cubicBezTo>
                    <a:pt x="337" y="0"/>
                    <a:pt x="311" y="3"/>
                    <a:pt x="284" y="8"/>
                  </a:cubicBezTo>
                  <a:cubicBezTo>
                    <a:pt x="81" y="130"/>
                    <a:pt x="0" y="333"/>
                    <a:pt x="41" y="536"/>
                  </a:cubicBezTo>
                  <a:lnTo>
                    <a:pt x="2111" y="6219"/>
                  </a:lnTo>
                  <a:cubicBezTo>
                    <a:pt x="2213" y="6388"/>
                    <a:pt x="2371" y="6473"/>
                    <a:pt x="2538" y="6473"/>
                  </a:cubicBezTo>
                  <a:cubicBezTo>
                    <a:pt x="2571" y="6473"/>
                    <a:pt x="2605" y="6469"/>
                    <a:pt x="2639" y="6463"/>
                  </a:cubicBezTo>
                  <a:cubicBezTo>
                    <a:pt x="2842" y="6381"/>
                    <a:pt x="2923" y="6178"/>
                    <a:pt x="2882" y="5975"/>
                  </a:cubicBezTo>
                  <a:lnTo>
                    <a:pt x="812" y="292"/>
                  </a:lnTo>
                  <a:cubicBezTo>
                    <a:pt x="706" y="115"/>
                    <a:pt x="53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3384250" y="3254975"/>
              <a:ext cx="82225" cy="55500"/>
            </a:xfrm>
            <a:custGeom>
              <a:avLst/>
              <a:gdLst/>
              <a:ahLst/>
              <a:cxnLst/>
              <a:rect l="l" t="t" r="r" b="b"/>
              <a:pathLst>
                <a:path w="3289" h="2220" extrusionOk="0">
                  <a:moveTo>
                    <a:pt x="695" y="1"/>
                  </a:moveTo>
                  <a:cubicBezTo>
                    <a:pt x="474" y="1"/>
                    <a:pt x="278" y="108"/>
                    <a:pt x="163" y="339"/>
                  </a:cubicBezTo>
                  <a:cubicBezTo>
                    <a:pt x="0" y="623"/>
                    <a:pt x="122" y="988"/>
                    <a:pt x="406" y="1150"/>
                  </a:cubicBezTo>
                  <a:lnTo>
                    <a:pt x="2355" y="2165"/>
                  </a:lnTo>
                  <a:cubicBezTo>
                    <a:pt x="2438" y="2201"/>
                    <a:pt x="2527" y="2219"/>
                    <a:pt x="2617" y="2219"/>
                  </a:cubicBezTo>
                  <a:cubicBezTo>
                    <a:pt x="2835" y="2219"/>
                    <a:pt x="3052" y="2111"/>
                    <a:pt x="3167" y="1881"/>
                  </a:cubicBezTo>
                  <a:cubicBezTo>
                    <a:pt x="3289" y="1597"/>
                    <a:pt x="3207" y="1232"/>
                    <a:pt x="2883" y="1069"/>
                  </a:cubicBezTo>
                  <a:lnTo>
                    <a:pt x="975" y="54"/>
                  </a:lnTo>
                  <a:cubicBezTo>
                    <a:pt x="880" y="19"/>
                    <a:pt x="785"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2860575" y="2464575"/>
              <a:ext cx="181675" cy="461100"/>
            </a:xfrm>
            <a:custGeom>
              <a:avLst/>
              <a:gdLst/>
              <a:ahLst/>
              <a:cxnLst/>
              <a:rect l="l" t="t" r="r" b="b"/>
              <a:pathLst>
                <a:path w="7267" h="18444" extrusionOk="0">
                  <a:moveTo>
                    <a:pt x="6282" y="0"/>
                  </a:moveTo>
                  <a:cubicBezTo>
                    <a:pt x="6130" y="0"/>
                    <a:pt x="5959" y="157"/>
                    <a:pt x="5886" y="412"/>
                  </a:cubicBezTo>
                  <a:lnTo>
                    <a:pt x="81" y="17665"/>
                  </a:lnTo>
                  <a:cubicBezTo>
                    <a:pt x="0" y="17949"/>
                    <a:pt x="81" y="18193"/>
                    <a:pt x="244" y="18233"/>
                  </a:cubicBezTo>
                  <a:lnTo>
                    <a:pt x="893" y="18436"/>
                  </a:lnTo>
                  <a:cubicBezTo>
                    <a:pt x="913" y="18441"/>
                    <a:pt x="934" y="18444"/>
                    <a:pt x="955" y="18444"/>
                  </a:cubicBezTo>
                  <a:cubicBezTo>
                    <a:pt x="1104" y="18444"/>
                    <a:pt x="1274" y="18315"/>
                    <a:pt x="1380" y="18030"/>
                  </a:cubicBezTo>
                  <a:lnTo>
                    <a:pt x="7145" y="777"/>
                  </a:lnTo>
                  <a:cubicBezTo>
                    <a:pt x="7267" y="534"/>
                    <a:pt x="7145" y="290"/>
                    <a:pt x="6983" y="209"/>
                  </a:cubicBezTo>
                  <a:lnTo>
                    <a:pt x="6333" y="6"/>
                  </a:lnTo>
                  <a:cubicBezTo>
                    <a:pt x="6316" y="2"/>
                    <a:pt x="6299" y="0"/>
                    <a:pt x="6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3039175" y="2240000"/>
              <a:ext cx="143125" cy="70700"/>
            </a:xfrm>
            <a:custGeom>
              <a:avLst/>
              <a:gdLst/>
              <a:ahLst/>
              <a:cxnLst/>
              <a:rect l="l" t="t" r="r" b="b"/>
              <a:pathLst>
                <a:path w="5725" h="2828" extrusionOk="0">
                  <a:moveTo>
                    <a:pt x="4673" y="0"/>
                  </a:moveTo>
                  <a:cubicBezTo>
                    <a:pt x="4618" y="0"/>
                    <a:pt x="4562" y="6"/>
                    <a:pt x="4507" y="18"/>
                  </a:cubicBezTo>
                  <a:lnTo>
                    <a:pt x="975" y="424"/>
                  </a:lnTo>
                  <a:cubicBezTo>
                    <a:pt x="407" y="464"/>
                    <a:pt x="1" y="1033"/>
                    <a:pt x="42" y="1763"/>
                  </a:cubicBezTo>
                  <a:cubicBezTo>
                    <a:pt x="117" y="2365"/>
                    <a:pt x="575" y="2828"/>
                    <a:pt x="1095" y="2828"/>
                  </a:cubicBezTo>
                  <a:cubicBezTo>
                    <a:pt x="1136" y="2828"/>
                    <a:pt x="1177" y="2825"/>
                    <a:pt x="1219" y="2819"/>
                  </a:cubicBezTo>
                  <a:lnTo>
                    <a:pt x="4791" y="2413"/>
                  </a:lnTo>
                  <a:cubicBezTo>
                    <a:pt x="5319" y="2372"/>
                    <a:pt x="5725" y="1723"/>
                    <a:pt x="5684" y="1073"/>
                  </a:cubicBezTo>
                  <a:cubicBezTo>
                    <a:pt x="5648" y="487"/>
                    <a:pt x="5181" y="0"/>
                    <a:pt x="4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2935150" y="2463700"/>
              <a:ext cx="100500" cy="50775"/>
            </a:xfrm>
            <a:custGeom>
              <a:avLst/>
              <a:gdLst/>
              <a:ahLst/>
              <a:cxnLst/>
              <a:rect l="l" t="t" r="r" b="b"/>
              <a:pathLst>
                <a:path w="4020" h="2031" extrusionOk="0">
                  <a:moveTo>
                    <a:pt x="1016" y="1"/>
                  </a:moveTo>
                  <a:cubicBezTo>
                    <a:pt x="488" y="1"/>
                    <a:pt x="1" y="447"/>
                    <a:pt x="1" y="1015"/>
                  </a:cubicBezTo>
                  <a:cubicBezTo>
                    <a:pt x="1" y="1584"/>
                    <a:pt x="488" y="2030"/>
                    <a:pt x="1016" y="2030"/>
                  </a:cubicBezTo>
                  <a:lnTo>
                    <a:pt x="3005" y="2030"/>
                  </a:lnTo>
                  <a:cubicBezTo>
                    <a:pt x="3573" y="2030"/>
                    <a:pt x="4020" y="1584"/>
                    <a:pt x="4020" y="1015"/>
                  </a:cubicBezTo>
                  <a:cubicBezTo>
                    <a:pt x="4020" y="447"/>
                    <a:pt x="3573" y="1"/>
                    <a:pt x="3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3815575" y="2799625"/>
              <a:ext cx="68025" cy="374725"/>
            </a:xfrm>
            <a:custGeom>
              <a:avLst/>
              <a:gdLst/>
              <a:ahLst/>
              <a:cxnLst/>
              <a:rect l="l" t="t" r="r" b="b"/>
              <a:pathLst>
                <a:path w="2721" h="14989" extrusionOk="0">
                  <a:moveTo>
                    <a:pt x="2152" y="1"/>
                  </a:moveTo>
                  <a:lnTo>
                    <a:pt x="41" y="14615"/>
                  </a:lnTo>
                  <a:cubicBezTo>
                    <a:pt x="0" y="14777"/>
                    <a:pt x="163" y="14980"/>
                    <a:pt x="284" y="14980"/>
                  </a:cubicBezTo>
                  <a:cubicBezTo>
                    <a:pt x="306" y="14986"/>
                    <a:pt x="328" y="14988"/>
                    <a:pt x="350" y="14988"/>
                  </a:cubicBezTo>
                  <a:cubicBezTo>
                    <a:pt x="497" y="14988"/>
                    <a:pt x="650" y="14878"/>
                    <a:pt x="650" y="14737"/>
                  </a:cubicBezTo>
                  <a:lnTo>
                    <a:pt x="2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2753000" y="2736725"/>
              <a:ext cx="215175" cy="442075"/>
            </a:xfrm>
            <a:custGeom>
              <a:avLst/>
              <a:gdLst/>
              <a:ahLst/>
              <a:cxnLst/>
              <a:rect l="l" t="t" r="r" b="b"/>
              <a:pathLst>
                <a:path w="8607" h="17683" extrusionOk="0">
                  <a:moveTo>
                    <a:pt x="6654" y="0"/>
                  </a:moveTo>
                  <a:cubicBezTo>
                    <a:pt x="6457" y="0"/>
                    <a:pt x="6256" y="162"/>
                    <a:pt x="6130" y="446"/>
                  </a:cubicBezTo>
                  <a:lnTo>
                    <a:pt x="81" y="16319"/>
                  </a:lnTo>
                  <a:cubicBezTo>
                    <a:pt x="0" y="16684"/>
                    <a:pt x="81" y="17050"/>
                    <a:pt x="325" y="17131"/>
                  </a:cubicBezTo>
                  <a:lnTo>
                    <a:pt x="1421" y="17659"/>
                  </a:lnTo>
                  <a:cubicBezTo>
                    <a:pt x="1469" y="17675"/>
                    <a:pt x="1518" y="17683"/>
                    <a:pt x="1568" y="17683"/>
                  </a:cubicBezTo>
                  <a:cubicBezTo>
                    <a:pt x="1771" y="17683"/>
                    <a:pt x="1980" y="17546"/>
                    <a:pt x="2111" y="17253"/>
                  </a:cubicBezTo>
                  <a:lnTo>
                    <a:pt x="8525" y="933"/>
                  </a:lnTo>
                  <a:cubicBezTo>
                    <a:pt x="8606" y="609"/>
                    <a:pt x="8160" y="649"/>
                    <a:pt x="7916" y="527"/>
                  </a:cubicBezTo>
                  <a:lnTo>
                    <a:pt x="6820" y="40"/>
                  </a:lnTo>
                  <a:cubicBezTo>
                    <a:pt x="6766" y="13"/>
                    <a:pt x="6710" y="0"/>
                    <a:pt x="6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2750950" y="3124400"/>
              <a:ext cx="60925" cy="60900"/>
            </a:xfrm>
            <a:custGeom>
              <a:avLst/>
              <a:gdLst/>
              <a:ahLst/>
              <a:cxnLst/>
              <a:rect l="l" t="t" r="r" b="b"/>
              <a:pathLst>
                <a:path w="2437" h="2436" extrusionOk="0">
                  <a:moveTo>
                    <a:pt x="1219" y="0"/>
                  </a:moveTo>
                  <a:cubicBezTo>
                    <a:pt x="569" y="0"/>
                    <a:pt x="1" y="568"/>
                    <a:pt x="1" y="1218"/>
                  </a:cubicBezTo>
                  <a:cubicBezTo>
                    <a:pt x="1" y="1908"/>
                    <a:pt x="529" y="2436"/>
                    <a:pt x="1219" y="2436"/>
                  </a:cubicBezTo>
                  <a:cubicBezTo>
                    <a:pt x="1909" y="2436"/>
                    <a:pt x="2437" y="1908"/>
                    <a:pt x="2437" y="1218"/>
                  </a:cubicBezTo>
                  <a:cubicBezTo>
                    <a:pt x="2437" y="568"/>
                    <a:pt x="1909"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37"/>
          <p:cNvGrpSpPr/>
          <p:nvPr/>
        </p:nvGrpSpPr>
        <p:grpSpPr>
          <a:xfrm>
            <a:off x="526049" y="1247899"/>
            <a:ext cx="384000" cy="383700"/>
            <a:chOff x="821924" y="1497524"/>
            <a:chExt cx="384000" cy="383700"/>
          </a:xfrm>
        </p:grpSpPr>
        <p:sp>
          <p:nvSpPr>
            <p:cNvPr id="530" name="Google Shape;530;p37"/>
            <p:cNvSpPr/>
            <p:nvPr/>
          </p:nvSpPr>
          <p:spPr>
            <a:xfrm>
              <a:off x="821924" y="1497524"/>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830624" y="1506219"/>
              <a:ext cx="366600" cy="36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37"/>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INDEX AND RELATIONSHIPS</a:t>
            </a:r>
            <a:endParaRPr sz="3200">
              <a:solidFill>
                <a:schemeClr val="dk2"/>
              </a:solidFill>
            </a:endParaRPr>
          </a:p>
        </p:txBody>
      </p:sp>
      <p:sp>
        <p:nvSpPr>
          <p:cNvPr id="533" name="Google Shape;533;p37"/>
          <p:cNvSpPr txBox="1"/>
          <p:nvPr/>
        </p:nvSpPr>
        <p:spPr>
          <a:xfrm>
            <a:off x="983150" y="12479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Pridi"/>
                <a:ea typeface="Pridi"/>
                <a:cs typeface="Pridi"/>
                <a:sym typeface="Pridi"/>
              </a:rPr>
              <a:t>✅ Benefits of Index</a:t>
            </a:r>
            <a:endParaRPr sz="2200">
              <a:solidFill>
                <a:schemeClr val="dk2"/>
              </a:solidFill>
              <a:latin typeface="Pridi"/>
              <a:ea typeface="Pridi"/>
              <a:cs typeface="Pridi"/>
              <a:sym typeface="Pridi"/>
            </a:endParaRPr>
          </a:p>
        </p:txBody>
      </p:sp>
      <p:sp>
        <p:nvSpPr>
          <p:cNvPr id="534" name="Google Shape;534;p37"/>
          <p:cNvSpPr txBox="1"/>
          <p:nvPr/>
        </p:nvSpPr>
        <p:spPr>
          <a:xfrm>
            <a:off x="915875" y="1572600"/>
            <a:ext cx="8043900" cy="204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200" b="1">
              <a:solidFill>
                <a:schemeClr val="dk1"/>
              </a:solidFill>
              <a:latin typeface="Open Sans"/>
              <a:ea typeface="Open Sans"/>
              <a:cs typeface="Open Sans"/>
              <a:sym typeface="Open Sans"/>
            </a:endParaRPr>
          </a:p>
          <a:p>
            <a:pPr marL="457200" lvl="0" indent="-317500" algn="l" rtl="0">
              <a:lnSpc>
                <a:spcPct val="115000"/>
              </a:lnSpc>
              <a:spcBef>
                <a:spcPts val="1200"/>
              </a:spcBef>
              <a:spcAft>
                <a:spcPts val="0"/>
              </a:spcAft>
              <a:buClr>
                <a:schemeClr val="dk1"/>
              </a:buClr>
              <a:buSzPts val="1400"/>
              <a:buFont typeface="Open Sans"/>
              <a:buChar char="●"/>
            </a:pPr>
            <a:r>
              <a:rPr lang="en" b="1">
                <a:solidFill>
                  <a:schemeClr val="dk1"/>
                </a:solidFill>
                <a:latin typeface="Open Sans"/>
                <a:ea typeface="Open Sans"/>
                <a:cs typeface="Open Sans"/>
                <a:sym typeface="Open Sans"/>
              </a:rPr>
              <a:t>Faster Lookups</a:t>
            </a:r>
            <a:endParaRPr>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Without an index, Neo4j performs a full graph scan to find matching nodes.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With an index, Neo4j quickly finds nodes based on indexed properties.</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Optimized Filtering with WHERE</a:t>
            </a:r>
            <a:endParaRPr sz="1200" b="1">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Queries with MATCH and WHERE run faster when indexed properties are involved.</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Efficient Uniqueness Constraints</a:t>
            </a:r>
            <a:endParaRPr sz="1200" b="1">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Indexes enforce uniqueness, preventing duplicate data.</a:t>
            </a:r>
            <a:endParaRPr sz="1200">
              <a:solidFill>
                <a:schemeClr val="dk1"/>
              </a:solidFill>
              <a:latin typeface="Open Sans"/>
              <a:ea typeface="Open Sans"/>
              <a:cs typeface="Open Sans"/>
              <a:sym typeface="Open Sans"/>
            </a:endParaRPr>
          </a:p>
        </p:txBody>
      </p:sp>
      <p:grpSp>
        <p:nvGrpSpPr>
          <p:cNvPr id="535" name="Google Shape;535;p37"/>
          <p:cNvGrpSpPr/>
          <p:nvPr/>
        </p:nvGrpSpPr>
        <p:grpSpPr>
          <a:xfrm>
            <a:off x="520227" y="1249876"/>
            <a:ext cx="395638" cy="420544"/>
            <a:chOff x="4093603" y="4146138"/>
            <a:chExt cx="395638" cy="420544"/>
          </a:xfrm>
        </p:grpSpPr>
        <p:sp>
          <p:nvSpPr>
            <p:cNvPr id="536" name="Google Shape;536;p37"/>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8"/>
          <p:cNvSpPr txBox="1">
            <a:spLocks noGrp="1"/>
          </p:cNvSpPr>
          <p:nvPr>
            <p:ph type="title"/>
          </p:nvPr>
        </p:nvSpPr>
        <p:spPr>
          <a:xfrm>
            <a:off x="297900" y="261625"/>
            <a:ext cx="85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OUR INDEX</a:t>
            </a:r>
            <a:endParaRPr sz="3200">
              <a:solidFill>
                <a:schemeClr val="accent1"/>
              </a:solidFill>
            </a:endParaRPr>
          </a:p>
        </p:txBody>
      </p:sp>
      <p:sp>
        <p:nvSpPr>
          <p:cNvPr id="558" name="Google Shape;558;p38"/>
          <p:cNvSpPr txBox="1"/>
          <p:nvPr/>
        </p:nvSpPr>
        <p:spPr>
          <a:xfrm>
            <a:off x="983150" y="12479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200">
              <a:solidFill>
                <a:schemeClr val="dk2"/>
              </a:solidFill>
              <a:latin typeface="Pridi"/>
              <a:ea typeface="Pridi"/>
              <a:cs typeface="Pridi"/>
              <a:sym typeface="Pridi"/>
            </a:endParaRPr>
          </a:p>
        </p:txBody>
      </p:sp>
      <p:sp>
        <p:nvSpPr>
          <p:cNvPr id="559" name="Google Shape;559;p38"/>
          <p:cNvSpPr txBox="1"/>
          <p:nvPr/>
        </p:nvSpPr>
        <p:spPr>
          <a:xfrm>
            <a:off x="550050" y="1037400"/>
            <a:ext cx="8043900" cy="398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latin typeface="Open Sans"/>
                <a:ea typeface="Open Sans"/>
                <a:cs typeface="Open Sans"/>
                <a:sym typeface="Open Sans"/>
              </a:rPr>
              <a:t>We create index for our mainly used tables: </a:t>
            </a:r>
            <a:endParaRPr>
              <a:solidFill>
                <a:schemeClr val="dk1"/>
              </a:solidFill>
              <a:latin typeface="Open Sans"/>
              <a:ea typeface="Open Sans"/>
              <a:cs typeface="Open Sans"/>
              <a:sym typeface="Open Sans"/>
            </a:endParaRPr>
          </a:p>
          <a:p>
            <a:pPr marL="457200" lvl="0" indent="-304800" algn="l" rtl="0">
              <a:lnSpc>
                <a:spcPct val="115000"/>
              </a:lnSpc>
              <a:spcBef>
                <a:spcPts val="120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CREATE INDEX ProductionProductIndex FOR (p:ProductionProduct) ON (p.ProductID);</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CREATE INDEX ProductionProductCategoryIndex FOR (pc:ProductionProductCategory) ON (pc.ProductCategoryID);</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CREATE INDEX ProductionProductSubcategoryIndex FOR (psubc:ProductionProductSubcategory) ON (psubc.ProductSubcategoryID);</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CREATE INDEX SalesSalesOrderDetailIndex FOR (od:SalesFilteredSalesOrderDetail) ON (od.SalesOrderDetailID);</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CREATE INDEX SalesSalesOrderHeaderIndex FOR (oh:SalesFilteredSalesOrderHeader) ON (oh.SalesOrderID);</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CREATE INDEX SalesSalesOrderHeaderWithDuration FOR (oh:SalesFilteredSalesOrderHeaderWithDuration) ON (oh.SalesOrderID);</a:t>
            </a:r>
            <a:endParaRPr sz="1200">
              <a:solidFill>
                <a:srgbClr val="333333"/>
              </a:solidFill>
              <a:highlight>
                <a:srgbClr val="F5F5F5"/>
              </a:highlight>
              <a:latin typeface="Courier New"/>
              <a:ea typeface="Courier New"/>
              <a:cs typeface="Courier New"/>
              <a:sym typeface="Courier New"/>
            </a:endParaRPr>
          </a:p>
          <a:p>
            <a:pPr marL="457200" lvl="0" indent="0" algn="l" rtl="0">
              <a:lnSpc>
                <a:spcPct val="115000"/>
              </a:lnSpc>
              <a:spcBef>
                <a:spcPts val="1200"/>
              </a:spcBef>
              <a:spcAft>
                <a:spcPts val="0"/>
              </a:spcAft>
              <a:buNone/>
            </a:pPr>
            <a:endParaRPr sz="1200">
              <a:solidFill>
                <a:schemeClr val="dk1"/>
              </a:solidFill>
              <a:latin typeface="Open Sans"/>
              <a:ea typeface="Open Sans"/>
              <a:cs typeface="Open Sans"/>
              <a:sym typeface="Open Sans"/>
            </a:endParaRPr>
          </a:p>
          <a:p>
            <a:pPr marL="0" lvl="0" indent="0" algn="l" rtl="0">
              <a:lnSpc>
                <a:spcPct val="135714"/>
              </a:lnSpc>
              <a:spcBef>
                <a:spcPts val="1200"/>
              </a:spcBef>
              <a:spcAft>
                <a:spcPts val="0"/>
              </a:spcAft>
              <a:buNone/>
            </a:pPr>
            <a:endParaRPr sz="1050">
              <a:solidFill>
                <a:srgbClr val="333333"/>
              </a:solidFill>
              <a:highlight>
                <a:srgbClr val="F5F5F5"/>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grpSp>
        <p:nvGrpSpPr>
          <p:cNvPr id="564" name="Google Shape;564;p39"/>
          <p:cNvGrpSpPr/>
          <p:nvPr/>
        </p:nvGrpSpPr>
        <p:grpSpPr>
          <a:xfrm>
            <a:off x="468099" y="1188899"/>
            <a:ext cx="384000" cy="383700"/>
            <a:chOff x="821924" y="1497524"/>
            <a:chExt cx="384000" cy="383700"/>
          </a:xfrm>
        </p:grpSpPr>
        <p:sp>
          <p:nvSpPr>
            <p:cNvPr id="565" name="Google Shape;565;p39"/>
            <p:cNvSpPr/>
            <p:nvPr/>
          </p:nvSpPr>
          <p:spPr>
            <a:xfrm>
              <a:off x="821924" y="1497524"/>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830624" y="1506219"/>
              <a:ext cx="366600" cy="36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9"/>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INDEX AND RELATIONSHIPS</a:t>
            </a:r>
            <a:endParaRPr sz="3200">
              <a:solidFill>
                <a:schemeClr val="accent1"/>
              </a:solidFill>
            </a:endParaRPr>
          </a:p>
        </p:txBody>
      </p:sp>
      <p:sp>
        <p:nvSpPr>
          <p:cNvPr id="568" name="Google Shape;568;p39"/>
          <p:cNvSpPr txBox="1"/>
          <p:nvPr/>
        </p:nvSpPr>
        <p:spPr>
          <a:xfrm>
            <a:off x="857925" y="1629400"/>
            <a:ext cx="8196000" cy="28014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Faster Query Execution</a:t>
            </a:r>
            <a:endParaRPr sz="1200" b="1">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Neo4j traverses relationships directly instead of scanning all nodes.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Example: </a:t>
            </a:r>
            <a:r>
              <a:rPr lang="en" sz="1200" i="1">
                <a:solidFill>
                  <a:schemeClr val="dk1"/>
                </a:solidFill>
                <a:latin typeface="Open Sans"/>
                <a:ea typeface="Open Sans"/>
                <a:cs typeface="Open Sans"/>
                <a:sym typeface="Open Sans"/>
              </a:rPr>
              <a:t>MATCH (c:SalesCustomer {CustomerID:123})-[:PLACED_ORDER]-&gt;(o:SalesFilteredSalesOrderHeader) RETURN o;</a:t>
            </a:r>
            <a:endParaRPr sz="1200" i="1">
              <a:solidFill>
                <a:schemeClr val="dk1"/>
              </a:solidFill>
              <a:latin typeface="Open Sans"/>
              <a:ea typeface="Open Sans"/>
              <a:cs typeface="Open Sans"/>
              <a:sym typeface="Open Sans"/>
            </a:endParaRPr>
          </a:p>
          <a:p>
            <a:pPr marL="457200" lvl="0" indent="457200" algn="l" rtl="0">
              <a:lnSpc>
                <a:spcPct val="115000"/>
              </a:lnSpc>
              <a:spcBef>
                <a:spcPts val="1200"/>
              </a:spcBef>
              <a:spcAft>
                <a:spcPts val="0"/>
              </a:spcAft>
              <a:buNone/>
            </a:pPr>
            <a:r>
              <a:rPr lang="en" sz="1200">
                <a:solidFill>
                  <a:schemeClr val="dk1"/>
                </a:solidFill>
                <a:latin typeface="Open Sans"/>
                <a:ea typeface="Open Sans"/>
                <a:cs typeface="Open Sans"/>
                <a:sym typeface="Open Sans"/>
              </a:rPr>
              <a:t>This query directly follows the </a:t>
            </a:r>
            <a:r>
              <a:rPr lang="en" sz="1200" b="1">
                <a:solidFill>
                  <a:schemeClr val="dk1"/>
                </a:solidFill>
                <a:latin typeface="Open Sans"/>
                <a:ea typeface="Open Sans"/>
                <a:cs typeface="Open Sans"/>
                <a:sym typeface="Open Sans"/>
              </a:rPr>
              <a:t>PLACED_ORDER </a:t>
            </a:r>
            <a:r>
              <a:rPr lang="en" sz="1200">
                <a:solidFill>
                  <a:schemeClr val="dk1"/>
                </a:solidFill>
                <a:latin typeface="Open Sans"/>
                <a:ea typeface="Open Sans"/>
                <a:cs typeface="Open Sans"/>
                <a:sym typeface="Open Sans"/>
              </a:rPr>
              <a:t>relationship without scanning all orders.</a:t>
            </a:r>
            <a:endParaRPr sz="1200">
              <a:solidFill>
                <a:schemeClr val="dk1"/>
              </a:solidFill>
              <a:latin typeface="Open Sans"/>
              <a:ea typeface="Open Sans"/>
              <a:cs typeface="Open Sans"/>
              <a:sym typeface="Open Sans"/>
            </a:endParaRPr>
          </a:p>
          <a:p>
            <a:pPr marL="457200" lvl="0" indent="-304800" algn="l" rtl="0">
              <a:lnSpc>
                <a:spcPct val="115000"/>
              </a:lnSpc>
              <a:spcBef>
                <a:spcPts val="120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Graph Structure Optimization</a:t>
            </a:r>
            <a:endParaRPr sz="1200" b="1">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Relationships store pointers to connected nodes, making traversals constant time (O(1)) instead of linear (O(n)).</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More Meaningful Data Connections</a:t>
            </a:r>
            <a:endParaRPr sz="1200" b="1">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rPr>
              <a:t>Example: Instead of storing a </a:t>
            </a:r>
            <a:r>
              <a:rPr lang="en" sz="1200" b="1">
                <a:solidFill>
                  <a:schemeClr val="dk1"/>
                </a:solidFill>
              </a:rPr>
              <a:t>customer-product mapping</a:t>
            </a:r>
            <a:r>
              <a:rPr lang="en" sz="1200">
                <a:solidFill>
                  <a:schemeClr val="dk1"/>
                </a:solidFill>
              </a:rPr>
              <a:t> in a table, Neo4j represents it as: </a:t>
            </a:r>
            <a:r>
              <a:rPr lang="en" sz="1200" i="1">
                <a:solidFill>
                  <a:schemeClr val="dk1"/>
                </a:solidFill>
              </a:rPr>
              <a:t>(Customer)-[:PLACED_ORDER]-&gt;(Order)-[:HAS_DETAIL]-&gt;(Product)</a:t>
            </a:r>
            <a:endParaRPr sz="1200">
              <a:solidFill>
                <a:schemeClr val="dk1"/>
              </a:solidFill>
            </a:endParaRPr>
          </a:p>
        </p:txBody>
      </p:sp>
      <p:sp>
        <p:nvSpPr>
          <p:cNvPr id="569" name="Google Shape;569;p39"/>
          <p:cNvSpPr txBox="1"/>
          <p:nvPr/>
        </p:nvSpPr>
        <p:spPr>
          <a:xfrm>
            <a:off x="983150" y="11481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Pridi"/>
                <a:ea typeface="Pridi"/>
                <a:cs typeface="Pridi"/>
                <a:sym typeface="Pridi"/>
              </a:rPr>
              <a:t>✅ Benefits of Relationships</a:t>
            </a:r>
            <a:endParaRPr sz="2200">
              <a:solidFill>
                <a:schemeClr val="dk2"/>
              </a:solidFill>
              <a:latin typeface="Pridi"/>
              <a:ea typeface="Pridi"/>
              <a:cs typeface="Pridi"/>
              <a:sym typeface="Pridi"/>
            </a:endParaRPr>
          </a:p>
        </p:txBody>
      </p:sp>
      <p:grpSp>
        <p:nvGrpSpPr>
          <p:cNvPr id="570" name="Google Shape;570;p39"/>
          <p:cNvGrpSpPr/>
          <p:nvPr/>
        </p:nvGrpSpPr>
        <p:grpSpPr>
          <a:xfrm>
            <a:off x="462277" y="1150076"/>
            <a:ext cx="395638" cy="420544"/>
            <a:chOff x="4093603" y="4146138"/>
            <a:chExt cx="395638" cy="420544"/>
          </a:xfrm>
        </p:grpSpPr>
        <p:sp>
          <p:nvSpPr>
            <p:cNvPr id="571" name="Google Shape;571;p39"/>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22"/>
          <p:cNvGrpSpPr/>
          <p:nvPr/>
        </p:nvGrpSpPr>
        <p:grpSpPr>
          <a:xfrm>
            <a:off x="5420863" y="1181200"/>
            <a:ext cx="2781300" cy="2780700"/>
            <a:chOff x="5420863" y="1181200"/>
            <a:chExt cx="2781300" cy="2780700"/>
          </a:xfrm>
        </p:grpSpPr>
        <p:sp>
          <p:nvSpPr>
            <p:cNvPr id="171" name="Google Shape;171;p22"/>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22"/>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74" name="Google Shape;174;p22"/>
          <p:cNvSpPr txBox="1">
            <a:spLocks noGrp="1"/>
          </p:cNvSpPr>
          <p:nvPr>
            <p:ph type="title" idx="2"/>
          </p:nvPr>
        </p:nvSpPr>
        <p:spPr>
          <a:xfrm>
            <a:off x="913200" y="847400"/>
            <a:ext cx="1805700" cy="18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75" name="Google Shape;175;p22"/>
          <p:cNvGrpSpPr/>
          <p:nvPr/>
        </p:nvGrpSpPr>
        <p:grpSpPr>
          <a:xfrm flipH="1">
            <a:off x="5787435" y="1668645"/>
            <a:ext cx="1974724" cy="1806310"/>
            <a:chOff x="6246200" y="2659275"/>
            <a:chExt cx="889075" cy="813250"/>
          </a:xfrm>
        </p:grpSpPr>
        <p:sp>
          <p:nvSpPr>
            <p:cNvPr id="176" name="Google Shape;176;p22"/>
            <p:cNvSpPr/>
            <p:nvPr/>
          </p:nvSpPr>
          <p:spPr>
            <a:xfrm>
              <a:off x="6431925" y="3005650"/>
              <a:ext cx="449625" cy="466875"/>
            </a:xfrm>
            <a:custGeom>
              <a:avLst/>
              <a:gdLst/>
              <a:ahLst/>
              <a:cxnLst/>
              <a:rect l="l" t="t" r="r" b="b"/>
              <a:pathLst>
                <a:path w="17985" h="18675" extrusionOk="0">
                  <a:moveTo>
                    <a:pt x="12058" y="13803"/>
                  </a:moveTo>
                  <a:cubicBezTo>
                    <a:pt x="12626" y="13803"/>
                    <a:pt x="13073" y="14249"/>
                    <a:pt x="13073" y="14818"/>
                  </a:cubicBezTo>
                  <a:cubicBezTo>
                    <a:pt x="13073" y="15386"/>
                    <a:pt x="12626" y="15833"/>
                    <a:pt x="12058" y="15833"/>
                  </a:cubicBezTo>
                  <a:cubicBezTo>
                    <a:pt x="11489" y="15833"/>
                    <a:pt x="11043" y="15386"/>
                    <a:pt x="11043" y="14818"/>
                  </a:cubicBezTo>
                  <a:cubicBezTo>
                    <a:pt x="11043" y="14249"/>
                    <a:pt x="11489" y="13803"/>
                    <a:pt x="12058" y="13803"/>
                  </a:cubicBezTo>
                  <a:close/>
                  <a:moveTo>
                    <a:pt x="17985" y="0"/>
                  </a:moveTo>
                  <a:lnTo>
                    <a:pt x="15427" y="41"/>
                  </a:lnTo>
                  <a:lnTo>
                    <a:pt x="11652" y="13072"/>
                  </a:lnTo>
                  <a:cubicBezTo>
                    <a:pt x="11489" y="13519"/>
                    <a:pt x="11165" y="13843"/>
                    <a:pt x="10677" y="13884"/>
                  </a:cubicBezTo>
                  <a:cubicBezTo>
                    <a:pt x="10556" y="13884"/>
                    <a:pt x="10353" y="13884"/>
                    <a:pt x="10190" y="13843"/>
                  </a:cubicBezTo>
                  <a:lnTo>
                    <a:pt x="529" y="9784"/>
                  </a:lnTo>
                  <a:cubicBezTo>
                    <a:pt x="285" y="10149"/>
                    <a:pt x="244" y="12098"/>
                    <a:pt x="1" y="12463"/>
                  </a:cubicBezTo>
                  <a:lnTo>
                    <a:pt x="10677" y="15792"/>
                  </a:lnTo>
                  <a:cubicBezTo>
                    <a:pt x="10799" y="15833"/>
                    <a:pt x="10880" y="15833"/>
                    <a:pt x="11002" y="15833"/>
                  </a:cubicBezTo>
                  <a:lnTo>
                    <a:pt x="15955" y="18674"/>
                  </a:lnTo>
                  <a:lnTo>
                    <a:pt x="17335" y="16441"/>
                  </a:lnTo>
                  <a:lnTo>
                    <a:pt x="13438" y="14615"/>
                  </a:lnTo>
                  <a:cubicBezTo>
                    <a:pt x="13478" y="14493"/>
                    <a:pt x="13600" y="14371"/>
                    <a:pt x="13641" y="14209"/>
                  </a:cubicBezTo>
                  <a:lnTo>
                    <a:pt x="17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6246200" y="2659275"/>
              <a:ext cx="889075" cy="710750"/>
            </a:xfrm>
            <a:custGeom>
              <a:avLst/>
              <a:gdLst/>
              <a:ahLst/>
              <a:cxnLst/>
              <a:rect l="l" t="t" r="r" b="b"/>
              <a:pathLst>
                <a:path w="35563" h="28430" extrusionOk="0">
                  <a:moveTo>
                    <a:pt x="18427" y="1683"/>
                  </a:moveTo>
                  <a:cubicBezTo>
                    <a:pt x="19091" y="1683"/>
                    <a:pt x="20104" y="1980"/>
                    <a:pt x="21151" y="2529"/>
                  </a:cubicBezTo>
                  <a:cubicBezTo>
                    <a:pt x="22856" y="3341"/>
                    <a:pt x="23952" y="4478"/>
                    <a:pt x="23668" y="5006"/>
                  </a:cubicBezTo>
                  <a:cubicBezTo>
                    <a:pt x="23564" y="5214"/>
                    <a:pt x="23290" y="5313"/>
                    <a:pt x="22905" y="5313"/>
                  </a:cubicBezTo>
                  <a:cubicBezTo>
                    <a:pt x="22241" y="5313"/>
                    <a:pt x="21246" y="5018"/>
                    <a:pt x="20217" y="4478"/>
                  </a:cubicBezTo>
                  <a:cubicBezTo>
                    <a:pt x="18594" y="3585"/>
                    <a:pt x="17457" y="2489"/>
                    <a:pt x="17700" y="1961"/>
                  </a:cubicBezTo>
                  <a:cubicBezTo>
                    <a:pt x="17801" y="1773"/>
                    <a:pt x="18061" y="1683"/>
                    <a:pt x="18427" y="1683"/>
                  </a:cubicBezTo>
                  <a:close/>
                  <a:moveTo>
                    <a:pt x="26642" y="6608"/>
                  </a:moveTo>
                  <a:cubicBezTo>
                    <a:pt x="27202" y="6608"/>
                    <a:pt x="28092" y="7075"/>
                    <a:pt x="28864" y="7847"/>
                  </a:cubicBezTo>
                  <a:cubicBezTo>
                    <a:pt x="29960" y="8943"/>
                    <a:pt x="30447" y="10161"/>
                    <a:pt x="30001" y="10567"/>
                  </a:cubicBezTo>
                  <a:cubicBezTo>
                    <a:pt x="29907" y="10661"/>
                    <a:pt x="29771" y="10705"/>
                    <a:pt x="29604" y="10705"/>
                  </a:cubicBezTo>
                  <a:cubicBezTo>
                    <a:pt x="29045" y="10705"/>
                    <a:pt x="28144" y="10212"/>
                    <a:pt x="27362" y="9431"/>
                  </a:cubicBezTo>
                  <a:cubicBezTo>
                    <a:pt x="26347" y="8416"/>
                    <a:pt x="25820" y="7198"/>
                    <a:pt x="26225" y="6751"/>
                  </a:cubicBezTo>
                  <a:cubicBezTo>
                    <a:pt x="26322" y="6654"/>
                    <a:pt x="26466" y="6608"/>
                    <a:pt x="26642" y="6608"/>
                  </a:cubicBezTo>
                  <a:close/>
                  <a:moveTo>
                    <a:pt x="16015" y="0"/>
                  </a:moveTo>
                  <a:cubicBezTo>
                    <a:pt x="10740" y="0"/>
                    <a:pt x="6338" y="2798"/>
                    <a:pt x="3208" y="5087"/>
                  </a:cubicBezTo>
                  <a:cubicBezTo>
                    <a:pt x="3654" y="8172"/>
                    <a:pt x="6293" y="11907"/>
                    <a:pt x="15387" y="15642"/>
                  </a:cubicBezTo>
                  <a:cubicBezTo>
                    <a:pt x="10393" y="14261"/>
                    <a:pt x="4101" y="11826"/>
                    <a:pt x="1341" y="7766"/>
                  </a:cubicBezTo>
                  <a:cubicBezTo>
                    <a:pt x="813" y="8862"/>
                    <a:pt x="407" y="10161"/>
                    <a:pt x="204" y="11460"/>
                  </a:cubicBezTo>
                  <a:cubicBezTo>
                    <a:pt x="407" y="11582"/>
                    <a:pt x="610" y="11623"/>
                    <a:pt x="813" y="11704"/>
                  </a:cubicBezTo>
                  <a:cubicBezTo>
                    <a:pt x="2802" y="12719"/>
                    <a:pt x="3979" y="14343"/>
                    <a:pt x="3452" y="15317"/>
                  </a:cubicBezTo>
                  <a:cubicBezTo>
                    <a:pt x="3213" y="15794"/>
                    <a:pt x="2623" y="16033"/>
                    <a:pt x="1847" y="16033"/>
                  </a:cubicBezTo>
                  <a:cubicBezTo>
                    <a:pt x="1304" y="16033"/>
                    <a:pt x="670" y="15916"/>
                    <a:pt x="1" y="15682"/>
                  </a:cubicBezTo>
                  <a:lnTo>
                    <a:pt x="1" y="15682"/>
                  </a:lnTo>
                  <a:cubicBezTo>
                    <a:pt x="42" y="16372"/>
                    <a:pt x="163" y="17103"/>
                    <a:pt x="326" y="17793"/>
                  </a:cubicBezTo>
                  <a:cubicBezTo>
                    <a:pt x="1990" y="18199"/>
                    <a:pt x="3167" y="19173"/>
                    <a:pt x="3005" y="20026"/>
                  </a:cubicBezTo>
                  <a:cubicBezTo>
                    <a:pt x="2883" y="20594"/>
                    <a:pt x="2274" y="20960"/>
                    <a:pt x="1422" y="21122"/>
                  </a:cubicBezTo>
                  <a:cubicBezTo>
                    <a:pt x="2843" y="24167"/>
                    <a:pt x="5278" y="26846"/>
                    <a:pt x="9094" y="28429"/>
                  </a:cubicBezTo>
                  <a:cubicBezTo>
                    <a:pt x="15265" y="24085"/>
                    <a:pt x="12179" y="18930"/>
                    <a:pt x="19405" y="18321"/>
                  </a:cubicBezTo>
                  <a:cubicBezTo>
                    <a:pt x="25373" y="17793"/>
                    <a:pt x="31462" y="18727"/>
                    <a:pt x="35562" y="13815"/>
                  </a:cubicBezTo>
                  <a:cubicBezTo>
                    <a:pt x="28369" y="3235"/>
                    <a:pt x="21688" y="0"/>
                    <a:pt x="16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6246200" y="2853425"/>
              <a:ext cx="447600" cy="515575"/>
            </a:xfrm>
            <a:custGeom>
              <a:avLst/>
              <a:gdLst/>
              <a:ahLst/>
              <a:cxnLst/>
              <a:rect l="l" t="t" r="r" b="b"/>
              <a:pathLst>
                <a:path w="17904" h="20623" extrusionOk="0">
                  <a:moveTo>
                    <a:pt x="1341" y="0"/>
                  </a:moveTo>
                  <a:cubicBezTo>
                    <a:pt x="813" y="1096"/>
                    <a:pt x="407" y="2355"/>
                    <a:pt x="204" y="3694"/>
                  </a:cubicBezTo>
                  <a:cubicBezTo>
                    <a:pt x="407" y="3816"/>
                    <a:pt x="610" y="3857"/>
                    <a:pt x="813" y="3938"/>
                  </a:cubicBezTo>
                  <a:cubicBezTo>
                    <a:pt x="2802" y="4953"/>
                    <a:pt x="3979" y="6577"/>
                    <a:pt x="3452" y="7551"/>
                  </a:cubicBezTo>
                  <a:cubicBezTo>
                    <a:pt x="3213" y="8028"/>
                    <a:pt x="2623" y="8267"/>
                    <a:pt x="1847" y="8267"/>
                  </a:cubicBezTo>
                  <a:cubicBezTo>
                    <a:pt x="1304" y="8267"/>
                    <a:pt x="670" y="8150"/>
                    <a:pt x="1" y="7916"/>
                  </a:cubicBezTo>
                  <a:lnTo>
                    <a:pt x="1" y="7916"/>
                  </a:lnTo>
                  <a:cubicBezTo>
                    <a:pt x="42" y="8606"/>
                    <a:pt x="163" y="9337"/>
                    <a:pt x="326" y="10027"/>
                  </a:cubicBezTo>
                  <a:cubicBezTo>
                    <a:pt x="1990" y="10433"/>
                    <a:pt x="3167" y="11407"/>
                    <a:pt x="3005" y="12260"/>
                  </a:cubicBezTo>
                  <a:cubicBezTo>
                    <a:pt x="2883" y="12828"/>
                    <a:pt x="2274" y="13194"/>
                    <a:pt x="1422" y="13315"/>
                  </a:cubicBezTo>
                  <a:cubicBezTo>
                    <a:pt x="2843" y="16360"/>
                    <a:pt x="5278" y="19080"/>
                    <a:pt x="9094" y="20622"/>
                  </a:cubicBezTo>
                  <a:cubicBezTo>
                    <a:pt x="14818" y="16644"/>
                    <a:pt x="12585" y="11976"/>
                    <a:pt x="17903" y="10758"/>
                  </a:cubicBezTo>
                  <a:cubicBezTo>
                    <a:pt x="17092" y="8525"/>
                    <a:pt x="16280" y="8119"/>
                    <a:pt x="15387" y="7876"/>
                  </a:cubicBezTo>
                  <a:cubicBezTo>
                    <a:pt x="10393" y="6495"/>
                    <a:pt x="4101" y="4060"/>
                    <a:pt x="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2"/>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0"/>
          <p:cNvSpPr txBox="1">
            <a:spLocks noGrp="1"/>
          </p:cNvSpPr>
          <p:nvPr>
            <p:ph type="title"/>
          </p:nvPr>
        </p:nvSpPr>
        <p:spPr>
          <a:xfrm>
            <a:off x="297900" y="261625"/>
            <a:ext cx="85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OUR RELATIONSHIPS</a:t>
            </a:r>
            <a:endParaRPr sz="3200">
              <a:solidFill>
                <a:schemeClr val="accent1"/>
              </a:solidFill>
            </a:endParaRPr>
          </a:p>
        </p:txBody>
      </p:sp>
      <p:sp>
        <p:nvSpPr>
          <p:cNvPr id="593" name="Google Shape;593;p40"/>
          <p:cNvSpPr txBox="1"/>
          <p:nvPr/>
        </p:nvSpPr>
        <p:spPr>
          <a:xfrm>
            <a:off x="983150" y="12479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200">
              <a:solidFill>
                <a:schemeClr val="dk2"/>
              </a:solidFill>
              <a:latin typeface="Pridi"/>
              <a:ea typeface="Pridi"/>
              <a:cs typeface="Pridi"/>
              <a:sym typeface="Pridi"/>
            </a:endParaRPr>
          </a:p>
        </p:txBody>
      </p:sp>
      <p:sp>
        <p:nvSpPr>
          <p:cNvPr id="594" name="Google Shape;594;p40"/>
          <p:cNvSpPr txBox="1"/>
          <p:nvPr/>
        </p:nvSpPr>
        <p:spPr>
          <a:xfrm>
            <a:off x="550050" y="1037400"/>
            <a:ext cx="8043900" cy="277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a:solidFill>
                  <a:schemeClr val="dk2"/>
                </a:solidFill>
                <a:latin typeface="Open Sans"/>
                <a:ea typeface="Open Sans"/>
                <a:cs typeface="Open Sans"/>
                <a:sym typeface="Open Sans"/>
              </a:rPr>
              <a:t>We create index for our mainly used tables: </a:t>
            </a:r>
            <a:endParaRPr b="1">
              <a:solidFill>
                <a:schemeClr val="dk2"/>
              </a:solidFill>
              <a:latin typeface="Open Sans"/>
              <a:ea typeface="Open Sans"/>
              <a:cs typeface="Open Sans"/>
              <a:sym typeface="Open Sans"/>
            </a:endParaRPr>
          </a:p>
          <a:p>
            <a:pPr marL="457200" lvl="0" indent="-304800" algn="l" rtl="0">
              <a:lnSpc>
                <a:spcPct val="135714"/>
              </a:lnSpc>
              <a:spcBef>
                <a:spcPts val="120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(SalesCustomer)-</a:t>
            </a:r>
            <a:r>
              <a:rPr lang="en" sz="1200">
                <a:solidFill>
                  <a:srgbClr val="777777"/>
                </a:solidFill>
                <a:highlight>
                  <a:srgbClr val="F5F5F5"/>
                </a:highlight>
                <a:latin typeface="Courier New"/>
                <a:ea typeface="Courier New"/>
                <a:cs typeface="Courier New"/>
                <a:sym typeface="Courier New"/>
              </a:rPr>
              <a:t>[</a:t>
            </a:r>
            <a:r>
              <a:rPr lang="en" sz="1200">
                <a:solidFill>
                  <a:srgbClr val="448C27"/>
                </a:solidFill>
                <a:highlight>
                  <a:srgbClr val="F5F5F5"/>
                </a:highlight>
                <a:latin typeface="Courier New"/>
                <a:ea typeface="Courier New"/>
                <a:cs typeface="Courier New"/>
                <a:sym typeface="Courier New"/>
              </a:rPr>
              <a:t>:PLACED_ORDER</a:t>
            </a:r>
            <a:r>
              <a:rPr lang="en" sz="1200">
                <a:solidFill>
                  <a:srgbClr val="777777"/>
                </a:solidFill>
                <a:highlight>
                  <a:srgbClr val="F5F5F5"/>
                </a:highlight>
                <a:latin typeface="Courier New"/>
                <a:ea typeface="Courier New"/>
                <a:cs typeface="Courier New"/>
                <a:sym typeface="Courier New"/>
              </a:rPr>
              <a:t>]</a:t>
            </a:r>
            <a:r>
              <a:rPr lang="en" sz="1200">
                <a:solidFill>
                  <a:srgbClr val="333333"/>
                </a:solidFill>
                <a:highlight>
                  <a:srgbClr val="F5F5F5"/>
                </a:highlight>
                <a:latin typeface="Courier New"/>
                <a:ea typeface="Courier New"/>
                <a:cs typeface="Courier New"/>
                <a:sym typeface="Courier New"/>
              </a:rPr>
              <a:t>-&gt;(SalesFilteredSalesOrderHeader)</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(SalesCustomer)-</a:t>
            </a:r>
            <a:r>
              <a:rPr lang="en" sz="1200">
                <a:solidFill>
                  <a:srgbClr val="777777"/>
                </a:solidFill>
                <a:highlight>
                  <a:srgbClr val="F5F5F5"/>
                </a:highlight>
                <a:latin typeface="Courier New"/>
                <a:ea typeface="Courier New"/>
                <a:cs typeface="Courier New"/>
                <a:sym typeface="Courier New"/>
              </a:rPr>
              <a:t>[</a:t>
            </a:r>
            <a:r>
              <a:rPr lang="en" sz="1200">
                <a:solidFill>
                  <a:srgbClr val="448C27"/>
                </a:solidFill>
                <a:highlight>
                  <a:srgbClr val="F5F5F5"/>
                </a:highlight>
                <a:latin typeface="Courier New"/>
                <a:ea typeface="Courier New"/>
                <a:cs typeface="Courier New"/>
                <a:sym typeface="Courier New"/>
              </a:rPr>
              <a:t>:PLACED_ORDER</a:t>
            </a:r>
            <a:r>
              <a:rPr lang="en" sz="1200">
                <a:solidFill>
                  <a:srgbClr val="777777"/>
                </a:solidFill>
                <a:highlight>
                  <a:srgbClr val="F5F5F5"/>
                </a:highlight>
                <a:latin typeface="Courier New"/>
                <a:ea typeface="Courier New"/>
                <a:cs typeface="Courier New"/>
                <a:sym typeface="Courier New"/>
              </a:rPr>
              <a:t>]</a:t>
            </a:r>
            <a:r>
              <a:rPr lang="en" sz="1200">
                <a:solidFill>
                  <a:srgbClr val="333333"/>
                </a:solidFill>
                <a:highlight>
                  <a:srgbClr val="F5F5F5"/>
                </a:highlight>
                <a:latin typeface="Courier New"/>
                <a:ea typeface="Courier New"/>
                <a:cs typeface="Courier New"/>
                <a:sym typeface="Courier New"/>
              </a:rPr>
              <a:t>-&gt;(SalesFilteredSalesOrderHeaderWithDuration)</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(ProductionProduct)-</a:t>
            </a:r>
            <a:r>
              <a:rPr lang="en" sz="1200">
                <a:solidFill>
                  <a:srgbClr val="777777"/>
                </a:solidFill>
                <a:highlight>
                  <a:srgbClr val="F5F5F5"/>
                </a:highlight>
                <a:latin typeface="Courier New"/>
                <a:ea typeface="Courier New"/>
                <a:cs typeface="Courier New"/>
                <a:sym typeface="Courier New"/>
              </a:rPr>
              <a:t>[</a:t>
            </a:r>
            <a:r>
              <a:rPr lang="en" sz="1200">
                <a:solidFill>
                  <a:srgbClr val="448C27"/>
                </a:solidFill>
                <a:highlight>
                  <a:srgbClr val="F5F5F5"/>
                </a:highlight>
                <a:latin typeface="Courier New"/>
                <a:ea typeface="Courier New"/>
                <a:cs typeface="Courier New"/>
                <a:sym typeface="Courier New"/>
              </a:rPr>
              <a:t>:HAS_KEYWORD</a:t>
            </a:r>
            <a:r>
              <a:rPr lang="en" sz="1200">
                <a:solidFill>
                  <a:srgbClr val="777777"/>
                </a:solidFill>
                <a:highlight>
                  <a:srgbClr val="F5F5F5"/>
                </a:highlight>
                <a:latin typeface="Courier New"/>
                <a:ea typeface="Courier New"/>
                <a:cs typeface="Courier New"/>
                <a:sym typeface="Courier New"/>
              </a:rPr>
              <a:t>]</a:t>
            </a:r>
            <a:r>
              <a:rPr lang="en" sz="1200">
                <a:solidFill>
                  <a:srgbClr val="333333"/>
                </a:solidFill>
                <a:highlight>
                  <a:srgbClr val="F5F5F5"/>
                </a:highlight>
                <a:latin typeface="Courier New"/>
                <a:ea typeface="Courier New"/>
                <a:cs typeface="Courier New"/>
                <a:sym typeface="Courier New"/>
              </a:rPr>
              <a:t>-&gt;(ProductionProductKeywords)</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chemeClr val="dk1"/>
              </a:buClr>
              <a:buSzPts val="1200"/>
              <a:buFont typeface="Open Sans"/>
              <a:buChar char="●"/>
            </a:pPr>
            <a:r>
              <a:rPr lang="en" sz="1200">
                <a:solidFill>
                  <a:srgbClr val="333333"/>
                </a:solidFill>
                <a:highlight>
                  <a:srgbClr val="F5F5F5"/>
                </a:highlight>
                <a:latin typeface="Courier New"/>
                <a:ea typeface="Courier New"/>
                <a:cs typeface="Courier New"/>
                <a:sym typeface="Courier New"/>
              </a:rPr>
              <a:t>(ProductionProduct)-</a:t>
            </a:r>
            <a:r>
              <a:rPr lang="en" sz="1200">
                <a:solidFill>
                  <a:srgbClr val="777777"/>
                </a:solidFill>
                <a:highlight>
                  <a:srgbClr val="F5F5F5"/>
                </a:highlight>
                <a:latin typeface="Courier New"/>
                <a:ea typeface="Courier New"/>
                <a:cs typeface="Courier New"/>
                <a:sym typeface="Courier New"/>
              </a:rPr>
              <a:t>[</a:t>
            </a:r>
            <a:r>
              <a:rPr lang="en" sz="1200">
                <a:solidFill>
                  <a:srgbClr val="448C27"/>
                </a:solidFill>
                <a:highlight>
                  <a:srgbClr val="F5F5F5"/>
                </a:highlight>
                <a:latin typeface="Courier New"/>
                <a:ea typeface="Courier New"/>
                <a:cs typeface="Courier New"/>
                <a:sym typeface="Courier New"/>
              </a:rPr>
              <a:t>:PART_OF_SUBCAT</a:t>
            </a:r>
            <a:r>
              <a:rPr lang="en" sz="1200">
                <a:solidFill>
                  <a:srgbClr val="777777"/>
                </a:solidFill>
                <a:highlight>
                  <a:srgbClr val="F5F5F5"/>
                </a:highlight>
                <a:latin typeface="Courier New"/>
                <a:ea typeface="Courier New"/>
                <a:cs typeface="Courier New"/>
                <a:sym typeface="Courier New"/>
              </a:rPr>
              <a:t>]</a:t>
            </a:r>
            <a:r>
              <a:rPr lang="en" sz="1200">
                <a:solidFill>
                  <a:srgbClr val="333333"/>
                </a:solidFill>
                <a:highlight>
                  <a:srgbClr val="F5F5F5"/>
                </a:highlight>
                <a:latin typeface="Courier New"/>
                <a:ea typeface="Courier New"/>
                <a:cs typeface="Courier New"/>
                <a:sym typeface="Courier New"/>
              </a:rPr>
              <a:t>-&gt;(ProductionProductSubcategory)</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rgbClr val="333333"/>
              </a:buClr>
              <a:buSzPts val="1200"/>
              <a:buFont typeface="Courier New"/>
              <a:buChar char="●"/>
            </a:pPr>
            <a:r>
              <a:rPr lang="en" sz="1200">
                <a:solidFill>
                  <a:srgbClr val="333333"/>
                </a:solidFill>
                <a:highlight>
                  <a:srgbClr val="F5F5F5"/>
                </a:highlight>
                <a:latin typeface="Courier New"/>
                <a:ea typeface="Courier New"/>
                <a:cs typeface="Courier New"/>
                <a:sym typeface="Courier New"/>
              </a:rPr>
              <a:t>(ProductionProductSubcategory)-</a:t>
            </a:r>
            <a:r>
              <a:rPr lang="en" sz="1200">
                <a:solidFill>
                  <a:srgbClr val="777777"/>
                </a:solidFill>
                <a:highlight>
                  <a:srgbClr val="F5F5F5"/>
                </a:highlight>
                <a:latin typeface="Courier New"/>
                <a:ea typeface="Courier New"/>
                <a:cs typeface="Courier New"/>
                <a:sym typeface="Courier New"/>
              </a:rPr>
              <a:t>[</a:t>
            </a:r>
            <a:r>
              <a:rPr lang="en" sz="1200">
                <a:solidFill>
                  <a:srgbClr val="448C27"/>
                </a:solidFill>
                <a:highlight>
                  <a:srgbClr val="F5F5F5"/>
                </a:highlight>
                <a:latin typeface="Courier New"/>
                <a:ea typeface="Courier New"/>
                <a:cs typeface="Courier New"/>
                <a:sym typeface="Courier New"/>
              </a:rPr>
              <a:t>:BELONGS_TO</a:t>
            </a:r>
            <a:r>
              <a:rPr lang="en" sz="1200">
                <a:solidFill>
                  <a:srgbClr val="777777"/>
                </a:solidFill>
                <a:highlight>
                  <a:srgbClr val="F5F5F5"/>
                </a:highlight>
                <a:latin typeface="Courier New"/>
                <a:ea typeface="Courier New"/>
                <a:cs typeface="Courier New"/>
                <a:sym typeface="Courier New"/>
              </a:rPr>
              <a:t>]</a:t>
            </a:r>
            <a:r>
              <a:rPr lang="en" sz="1200">
                <a:solidFill>
                  <a:srgbClr val="333333"/>
                </a:solidFill>
                <a:highlight>
                  <a:srgbClr val="F5F5F5"/>
                </a:highlight>
                <a:latin typeface="Courier New"/>
                <a:ea typeface="Courier New"/>
                <a:cs typeface="Courier New"/>
                <a:sym typeface="Courier New"/>
              </a:rPr>
              <a:t>-&gt;(ProductionProductCategory)</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rgbClr val="333333"/>
              </a:buClr>
              <a:buSzPts val="1200"/>
              <a:buFont typeface="Courier New"/>
              <a:buChar char="●"/>
            </a:pPr>
            <a:r>
              <a:rPr lang="en" sz="1200">
                <a:solidFill>
                  <a:srgbClr val="333333"/>
                </a:solidFill>
                <a:highlight>
                  <a:srgbClr val="F5F5F5"/>
                </a:highlight>
                <a:latin typeface="Courier New"/>
                <a:ea typeface="Courier New"/>
                <a:cs typeface="Courier New"/>
                <a:sym typeface="Courier New"/>
              </a:rPr>
              <a:t>(SalesFilteredSalesOrderDetail)-</a:t>
            </a:r>
            <a:r>
              <a:rPr lang="en" sz="1200">
                <a:solidFill>
                  <a:srgbClr val="777777"/>
                </a:solidFill>
                <a:highlight>
                  <a:srgbClr val="F5F5F5"/>
                </a:highlight>
                <a:latin typeface="Courier New"/>
                <a:ea typeface="Courier New"/>
                <a:cs typeface="Courier New"/>
                <a:sym typeface="Courier New"/>
              </a:rPr>
              <a:t>[</a:t>
            </a:r>
            <a:r>
              <a:rPr lang="en" sz="1200">
                <a:solidFill>
                  <a:srgbClr val="448C27"/>
                </a:solidFill>
                <a:highlight>
                  <a:srgbClr val="F5F5F5"/>
                </a:highlight>
                <a:latin typeface="Courier New"/>
                <a:ea typeface="Courier New"/>
                <a:cs typeface="Courier New"/>
                <a:sym typeface="Courier New"/>
              </a:rPr>
              <a:t>:HAS_PRODUCT</a:t>
            </a:r>
            <a:r>
              <a:rPr lang="en" sz="1200">
                <a:solidFill>
                  <a:srgbClr val="777777"/>
                </a:solidFill>
                <a:highlight>
                  <a:srgbClr val="F5F5F5"/>
                </a:highlight>
                <a:latin typeface="Courier New"/>
                <a:ea typeface="Courier New"/>
                <a:cs typeface="Courier New"/>
                <a:sym typeface="Courier New"/>
              </a:rPr>
              <a:t>]</a:t>
            </a:r>
            <a:r>
              <a:rPr lang="en" sz="1200">
                <a:solidFill>
                  <a:srgbClr val="333333"/>
                </a:solidFill>
                <a:highlight>
                  <a:srgbClr val="F5F5F5"/>
                </a:highlight>
                <a:latin typeface="Courier New"/>
                <a:ea typeface="Courier New"/>
                <a:cs typeface="Courier New"/>
                <a:sym typeface="Courier New"/>
              </a:rPr>
              <a:t>-&gt;(ProductionProduct)</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rgbClr val="333333"/>
              </a:buClr>
              <a:buSzPts val="1200"/>
              <a:buFont typeface="Courier New"/>
              <a:buChar char="●"/>
            </a:pPr>
            <a:r>
              <a:rPr lang="en" sz="1200">
                <a:solidFill>
                  <a:srgbClr val="333333"/>
                </a:solidFill>
                <a:highlight>
                  <a:srgbClr val="F5F5F5"/>
                </a:highlight>
                <a:latin typeface="Courier New"/>
                <a:ea typeface="Courier New"/>
                <a:cs typeface="Courier New"/>
                <a:sym typeface="Courier New"/>
              </a:rPr>
              <a:t>(SalesFilteredSalesOrderHeader)-</a:t>
            </a:r>
            <a:r>
              <a:rPr lang="en" sz="1200">
                <a:solidFill>
                  <a:srgbClr val="777777"/>
                </a:solidFill>
                <a:highlight>
                  <a:srgbClr val="F5F5F5"/>
                </a:highlight>
                <a:latin typeface="Courier New"/>
                <a:ea typeface="Courier New"/>
                <a:cs typeface="Courier New"/>
                <a:sym typeface="Courier New"/>
              </a:rPr>
              <a:t>[</a:t>
            </a:r>
            <a:r>
              <a:rPr lang="en" sz="1200">
                <a:solidFill>
                  <a:srgbClr val="448C27"/>
                </a:solidFill>
                <a:highlight>
                  <a:srgbClr val="F5F5F5"/>
                </a:highlight>
                <a:latin typeface="Courier New"/>
                <a:ea typeface="Courier New"/>
                <a:cs typeface="Courier New"/>
                <a:sym typeface="Courier New"/>
              </a:rPr>
              <a:t>:HAS_DETAIL</a:t>
            </a:r>
            <a:r>
              <a:rPr lang="en" sz="1200">
                <a:solidFill>
                  <a:srgbClr val="777777"/>
                </a:solidFill>
                <a:highlight>
                  <a:srgbClr val="F5F5F5"/>
                </a:highlight>
                <a:latin typeface="Courier New"/>
                <a:ea typeface="Courier New"/>
                <a:cs typeface="Courier New"/>
                <a:sym typeface="Courier New"/>
              </a:rPr>
              <a:t>]</a:t>
            </a:r>
            <a:r>
              <a:rPr lang="en" sz="1200">
                <a:solidFill>
                  <a:srgbClr val="333333"/>
                </a:solidFill>
                <a:highlight>
                  <a:srgbClr val="F5F5F5"/>
                </a:highlight>
                <a:latin typeface="Courier New"/>
                <a:ea typeface="Courier New"/>
                <a:cs typeface="Courier New"/>
                <a:sym typeface="Courier New"/>
              </a:rPr>
              <a:t>-&gt;(SalesFilteredSalesOrderDetail)</a:t>
            </a:r>
            <a:endParaRPr sz="1200">
              <a:solidFill>
                <a:srgbClr val="333333"/>
              </a:solidFill>
              <a:highlight>
                <a:srgbClr val="F5F5F5"/>
              </a:highlight>
              <a:latin typeface="Courier New"/>
              <a:ea typeface="Courier New"/>
              <a:cs typeface="Courier New"/>
              <a:sym typeface="Courier New"/>
            </a:endParaRPr>
          </a:p>
          <a:p>
            <a:pPr marL="457200" lvl="0" indent="-304800" algn="l" rtl="0">
              <a:lnSpc>
                <a:spcPct val="135714"/>
              </a:lnSpc>
              <a:spcBef>
                <a:spcPts val="0"/>
              </a:spcBef>
              <a:spcAft>
                <a:spcPts val="0"/>
              </a:spcAft>
              <a:buClr>
                <a:srgbClr val="333333"/>
              </a:buClr>
              <a:buSzPts val="1200"/>
              <a:buFont typeface="Courier New"/>
              <a:buChar char="●"/>
            </a:pPr>
            <a:r>
              <a:rPr lang="en" sz="1200">
                <a:solidFill>
                  <a:srgbClr val="333333"/>
                </a:solidFill>
                <a:highlight>
                  <a:srgbClr val="F5F5F5"/>
                </a:highlight>
                <a:latin typeface="Courier New"/>
                <a:ea typeface="Courier New"/>
                <a:cs typeface="Courier New"/>
                <a:sym typeface="Courier New"/>
              </a:rPr>
              <a:t>(SalesFilteredSalesOrderHeaderWithDuration)-</a:t>
            </a:r>
            <a:r>
              <a:rPr lang="en" sz="1200">
                <a:solidFill>
                  <a:srgbClr val="777777"/>
                </a:solidFill>
                <a:highlight>
                  <a:srgbClr val="F5F5F5"/>
                </a:highlight>
                <a:latin typeface="Courier New"/>
                <a:ea typeface="Courier New"/>
                <a:cs typeface="Courier New"/>
                <a:sym typeface="Courier New"/>
              </a:rPr>
              <a:t>[</a:t>
            </a:r>
            <a:r>
              <a:rPr lang="en" sz="1200">
                <a:solidFill>
                  <a:srgbClr val="448C27"/>
                </a:solidFill>
                <a:highlight>
                  <a:srgbClr val="F5F5F5"/>
                </a:highlight>
                <a:latin typeface="Courier New"/>
                <a:ea typeface="Courier New"/>
                <a:cs typeface="Courier New"/>
                <a:sym typeface="Courier New"/>
              </a:rPr>
              <a:t>:HAS_DETAIL</a:t>
            </a:r>
            <a:r>
              <a:rPr lang="en" sz="1200">
                <a:solidFill>
                  <a:srgbClr val="777777"/>
                </a:solidFill>
                <a:highlight>
                  <a:srgbClr val="F5F5F5"/>
                </a:highlight>
                <a:latin typeface="Courier New"/>
                <a:ea typeface="Courier New"/>
                <a:cs typeface="Courier New"/>
                <a:sym typeface="Courier New"/>
              </a:rPr>
              <a:t>]</a:t>
            </a:r>
            <a:r>
              <a:rPr lang="en" sz="1200">
                <a:solidFill>
                  <a:srgbClr val="333333"/>
                </a:solidFill>
                <a:highlight>
                  <a:srgbClr val="F5F5F5"/>
                </a:highlight>
                <a:latin typeface="Courier New"/>
                <a:ea typeface="Courier New"/>
                <a:cs typeface="Courier New"/>
                <a:sym typeface="Courier New"/>
              </a:rPr>
              <a:t>-&gt;(SalesFilteredSalesOrderDetail)</a:t>
            </a:r>
            <a:endParaRPr sz="1050">
              <a:solidFill>
                <a:srgbClr val="333333"/>
              </a:solidFill>
              <a:highlight>
                <a:srgbClr val="F5F5F5"/>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1"/>
          <p:cNvSpPr txBox="1">
            <a:spLocks noGrp="1"/>
          </p:cNvSpPr>
          <p:nvPr>
            <p:ph type="title"/>
          </p:nvPr>
        </p:nvSpPr>
        <p:spPr>
          <a:xfrm>
            <a:off x="297900" y="261625"/>
            <a:ext cx="85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GRAPH VISUALIZATION</a:t>
            </a:r>
            <a:endParaRPr sz="3200">
              <a:solidFill>
                <a:schemeClr val="accent1"/>
              </a:solidFill>
            </a:endParaRPr>
          </a:p>
        </p:txBody>
      </p:sp>
      <p:sp>
        <p:nvSpPr>
          <p:cNvPr id="600" name="Google Shape;600;p41"/>
          <p:cNvSpPr txBox="1"/>
          <p:nvPr/>
        </p:nvSpPr>
        <p:spPr>
          <a:xfrm>
            <a:off x="983150" y="12479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200">
              <a:solidFill>
                <a:schemeClr val="dk2"/>
              </a:solidFill>
              <a:latin typeface="Pridi"/>
              <a:ea typeface="Pridi"/>
              <a:cs typeface="Pridi"/>
              <a:sym typeface="Pridi"/>
            </a:endParaRPr>
          </a:p>
        </p:txBody>
      </p:sp>
      <p:sp>
        <p:nvSpPr>
          <p:cNvPr id="601" name="Google Shape;601;p41"/>
          <p:cNvSpPr txBox="1"/>
          <p:nvPr/>
        </p:nvSpPr>
        <p:spPr>
          <a:xfrm>
            <a:off x="550050" y="935863"/>
            <a:ext cx="8043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b="1">
                <a:solidFill>
                  <a:schemeClr val="dk2"/>
                </a:solidFill>
                <a:latin typeface="Open Sans"/>
                <a:ea typeface="Open Sans"/>
                <a:cs typeface="Open Sans"/>
                <a:sym typeface="Open Sans"/>
              </a:rPr>
              <a:t>Overall connection with our mainly used tables (labels) for our interested customer</a:t>
            </a:r>
            <a:endParaRPr>
              <a:solidFill>
                <a:srgbClr val="333333"/>
              </a:solidFill>
              <a:highlight>
                <a:srgbClr val="F5F5F5"/>
              </a:highlight>
              <a:latin typeface="Courier New"/>
              <a:ea typeface="Courier New"/>
              <a:cs typeface="Courier New"/>
              <a:sym typeface="Courier New"/>
            </a:endParaRPr>
          </a:p>
        </p:txBody>
      </p:sp>
      <p:pic>
        <p:nvPicPr>
          <p:cNvPr id="602" name="Google Shape;602;p41"/>
          <p:cNvPicPr preferRelativeResize="0"/>
          <p:nvPr/>
        </p:nvPicPr>
        <p:blipFill>
          <a:blip r:embed="rId3">
            <a:alphaModFix/>
          </a:blip>
          <a:stretch>
            <a:fillRect/>
          </a:stretch>
        </p:blipFill>
        <p:spPr>
          <a:xfrm>
            <a:off x="1136300" y="1437600"/>
            <a:ext cx="3271609" cy="3166300"/>
          </a:xfrm>
          <a:prstGeom prst="rect">
            <a:avLst/>
          </a:prstGeom>
          <a:noFill/>
          <a:ln>
            <a:noFill/>
          </a:ln>
        </p:spPr>
      </p:pic>
      <p:pic>
        <p:nvPicPr>
          <p:cNvPr id="603" name="Google Shape;603;p41"/>
          <p:cNvPicPr preferRelativeResize="0"/>
          <p:nvPr/>
        </p:nvPicPr>
        <p:blipFill>
          <a:blip r:embed="rId4">
            <a:alphaModFix/>
          </a:blip>
          <a:stretch>
            <a:fillRect/>
          </a:stretch>
        </p:blipFill>
        <p:spPr>
          <a:xfrm>
            <a:off x="4650525" y="1437625"/>
            <a:ext cx="2388322" cy="3166300"/>
          </a:xfrm>
          <a:prstGeom prst="rect">
            <a:avLst/>
          </a:prstGeom>
          <a:noFill/>
          <a:ln>
            <a:noFill/>
          </a:ln>
        </p:spPr>
      </p:pic>
      <p:grpSp>
        <p:nvGrpSpPr>
          <p:cNvPr id="604" name="Google Shape;604;p41"/>
          <p:cNvGrpSpPr/>
          <p:nvPr/>
        </p:nvGrpSpPr>
        <p:grpSpPr>
          <a:xfrm>
            <a:off x="7355988" y="1437613"/>
            <a:ext cx="1237950" cy="544150"/>
            <a:chOff x="6118325" y="3781275"/>
            <a:chExt cx="1237950" cy="544150"/>
          </a:xfrm>
        </p:grpSpPr>
        <p:sp>
          <p:nvSpPr>
            <p:cNvPr id="605" name="Google Shape;605;p41"/>
            <p:cNvSpPr/>
            <p:nvPr/>
          </p:nvSpPr>
          <p:spPr>
            <a:xfrm>
              <a:off x="6118325" y="3907925"/>
              <a:ext cx="1237950" cy="417500"/>
            </a:xfrm>
            <a:custGeom>
              <a:avLst/>
              <a:gdLst/>
              <a:ahLst/>
              <a:cxnLst/>
              <a:rect l="l" t="t" r="r" b="b"/>
              <a:pathLst>
                <a:path w="49518" h="16700" extrusionOk="0">
                  <a:moveTo>
                    <a:pt x="1763" y="1"/>
                  </a:moveTo>
                  <a:cubicBezTo>
                    <a:pt x="1112" y="1"/>
                    <a:pt x="303" y="257"/>
                    <a:pt x="163" y="1622"/>
                  </a:cubicBezTo>
                  <a:cubicBezTo>
                    <a:pt x="1" y="2921"/>
                    <a:pt x="813" y="5519"/>
                    <a:pt x="1625" y="7387"/>
                  </a:cubicBezTo>
                  <a:cubicBezTo>
                    <a:pt x="2274" y="8929"/>
                    <a:pt x="3654" y="11649"/>
                    <a:pt x="5319" y="12583"/>
                  </a:cubicBezTo>
                  <a:cubicBezTo>
                    <a:pt x="5522" y="12664"/>
                    <a:pt x="5765" y="12786"/>
                    <a:pt x="5968" y="12827"/>
                  </a:cubicBezTo>
                  <a:cubicBezTo>
                    <a:pt x="6078" y="12850"/>
                    <a:pt x="6184" y="12861"/>
                    <a:pt x="6286" y="12861"/>
                  </a:cubicBezTo>
                  <a:cubicBezTo>
                    <a:pt x="7846" y="12861"/>
                    <a:pt x="8470" y="10293"/>
                    <a:pt x="9319" y="10293"/>
                  </a:cubicBezTo>
                  <a:cubicBezTo>
                    <a:pt x="9478" y="10293"/>
                    <a:pt x="9644" y="10382"/>
                    <a:pt x="9825" y="10594"/>
                  </a:cubicBezTo>
                  <a:cubicBezTo>
                    <a:pt x="11530" y="12502"/>
                    <a:pt x="13803" y="16034"/>
                    <a:pt x="17822" y="16643"/>
                  </a:cubicBezTo>
                  <a:cubicBezTo>
                    <a:pt x="18109" y="16671"/>
                    <a:pt x="18396" y="16700"/>
                    <a:pt x="18698" y="16700"/>
                  </a:cubicBezTo>
                  <a:cubicBezTo>
                    <a:pt x="18823" y="16700"/>
                    <a:pt x="18950" y="16695"/>
                    <a:pt x="19081" y="16683"/>
                  </a:cubicBezTo>
                  <a:cubicBezTo>
                    <a:pt x="22166" y="16440"/>
                    <a:pt x="24723" y="13720"/>
                    <a:pt x="26022" y="12258"/>
                  </a:cubicBezTo>
                  <a:cubicBezTo>
                    <a:pt x="29027" y="9011"/>
                    <a:pt x="36334" y="3977"/>
                    <a:pt x="38729" y="3043"/>
                  </a:cubicBezTo>
                  <a:cubicBezTo>
                    <a:pt x="39359" y="2790"/>
                    <a:pt x="39943" y="2680"/>
                    <a:pt x="40482" y="2680"/>
                  </a:cubicBezTo>
                  <a:cubicBezTo>
                    <a:pt x="42965" y="2680"/>
                    <a:pt x="44505" y="5012"/>
                    <a:pt x="45305" y="6413"/>
                  </a:cubicBezTo>
                  <a:cubicBezTo>
                    <a:pt x="45960" y="7597"/>
                    <a:pt x="47069" y="9716"/>
                    <a:pt x="47954" y="9716"/>
                  </a:cubicBezTo>
                  <a:cubicBezTo>
                    <a:pt x="48221" y="9716"/>
                    <a:pt x="48467" y="9522"/>
                    <a:pt x="48675" y="9051"/>
                  </a:cubicBezTo>
                  <a:cubicBezTo>
                    <a:pt x="49517" y="7213"/>
                    <a:pt x="44327" y="1148"/>
                    <a:pt x="39408" y="1148"/>
                  </a:cubicBezTo>
                  <a:cubicBezTo>
                    <a:pt x="39113" y="1148"/>
                    <a:pt x="38818" y="1170"/>
                    <a:pt x="38526" y="1216"/>
                  </a:cubicBezTo>
                  <a:cubicBezTo>
                    <a:pt x="33330" y="1947"/>
                    <a:pt x="25332" y="2109"/>
                    <a:pt x="24764" y="2109"/>
                  </a:cubicBezTo>
                  <a:cubicBezTo>
                    <a:pt x="24110" y="2062"/>
                    <a:pt x="23425" y="2042"/>
                    <a:pt x="22740" y="2042"/>
                  </a:cubicBezTo>
                  <a:cubicBezTo>
                    <a:pt x="21086" y="2042"/>
                    <a:pt x="19434" y="2157"/>
                    <a:pt x="18228" y="2272"/>
                  </a:cubicBezTo>
                  <a:cubicBezTo>
                    <a:pt x="14732" y="2550"/>
                    <a:pt x="12052" y="3450"/>
                    <a:pt x="10112" y="3450"/>
                  </a:cubicBezTo>
                  <a:cubicBezTo>
                    <a:pt x="10070" y="3450"/>
                    <a:pt x="10029" y="3450"/>
                    <a:pt x="9987" y="3449"/>
                  </a:cubicBezTo>
                  <a:cubicBezTo>
                    <a:pt x="8526" y="3368"/>
                    <a:pt x="7511" y="2434"/>
                    <a:pt x="5725" y="1460"/>
                  </a:cubicBezTo>
                  <a:cubicBezTo>
                    <a:pt x="4426" y="729"/>
                    <a:pt x="3289" y="283"/>
                    <a:pt x="2477" y="80"/>
                  </a:cubicBezTo>
                  <a:cubicBezTo>
                    <a:pt x="2324" y="54"/>
                    <a:pt x="2060"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6134575" y="3941600"/>
              <a:ext cx="198950" cy="266500"/>
            </a:xfrm>
            <a:custGeom>
              <a:avLst/>
              <a:gdLst/>
              <a:ahLst/>
              <a:cxnLst/>
              <a:rect l="l" t="t" r="r" b="b"/>
              <a:pathLst>
                <a:path w="7958" h="10660" extrusionOk="0">
                  <a:moveTo>
                    <a:pt x="1417" y="1"/>
                  </a:moveTo>
                  <a:cubicBezTo>
                    <a:pt x="664" y="1"/>
                    <a:pt x="162" y="380"/>
                    <a:pt x="122" y="1290"/>
                  </a:cubicBezTo>
                  <a:cubicBezTo>
                    <a:pt x="0" y="3076"/>
                    <a:pt x="2233" y="9490"/>
                    <a:pt x="4466" y="10505"/>
                  </a:cubicBezTo>
                  <a:cubicBezTo>
                    <a:pt x="4698" y="10611"/>
                    <a:pt x="4911" y="10659"/>
                    <a:pt x="5106" y="10659"/>
                  </a:cubicBezTo>
                  <a:cubicBezTo>
                    <a:pt x="6783" y="10659"/>
                    <a:pt x="7147" y="7072"/>
                    <a:pt x="7511" y="5471"/>
                  </a:cubicBezTo>
                  <a:cubicBezTo>
                    <a:pt x="7957" y="3361"/>
                    <a:pt x="6820" y="2589"/>
                    <a:pt x="4385" y="1087"/>
                  </a:cubicBezTo>
                  <a:cubicBezTo>
                    <a:pt x="3282" y="421"/>
                    <a:pt x="2210"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6383225" y="3983725"/>
              <a:ext cx="441500" cy="313225"/>
            </a:xfrm>
            <a:custGeom>
              <a:avLst/>
              <a:gdLst/>
              <a:ahLst/>
              <a:cxnLst/>
              <a:rect l="l" t="t" r="r" b="b"/>
              <a:pathLst>
                <a:path w="17660" h="12529" extrusionOk="0">
                  <a:moveTo>
                    <a:pt x="9824" y="0"/>
                  </a:moveTo>
                  <a:cubicBezTo>
                    <a:pt x="9152" y="0"/>
                    <a:pt x="8493" y="32"/>
                    <a:pt x="7876" y="92"/>
                  </a:cubicBezTo>
                  <a:cubicBezTo>
                    <a:pt x="4100" y="458"/>
                    <a:pt x="0" y="1473"/>
                    <a:pt x="244" y="3827"/>
                  </a:cubicBezTo>
                  <a:cubicBezTo>
                    <a:pt x="520" y="6159"/>
                    <a:pt x="4297" y="12529"/>
                    <a:pt x="7980" y="12529"/>
                  </a:cubicBezTo>
                  <a:cubicBezTo>
                    <a:pt x="8081" y="12529"/>
                    <a:pt x="8181" y="12524"/>
                    <a:pt x="8282" y="12514"/>
                  </a:cubicBezTo>
                  <a:cubicBezTo>
                    <a:pt x="12016" y="12190"/>
                    <a:pt x="17659" y="6019"/>
                    <a:pt x="17213" y="2772"/>
                  </a:cubicBezTo>
                  <a:cubicBezTo>
                    <a:pt x="16942" y="806"/>
                    <a:pt x="13219" y="0"/>
                    <a:pt x="9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6186325" y="3781275"/>
              <a:ext cx="529900" cy="161600"/>
            </a:xfrm>
            <a:custGeom>
              <a:avLst/>
              <a:gdLst/>
              <a:ahLst/>
              <a:cxnLst/>
              <a:rect l="l" t="t" r="r" b="b"/>
              <a:pathLst>
                <a:path w="21196" h="6464" extrusionOk="0">
                  <a:moveTo>
                    <a:pt x="12606" y="0"/>
                  </a:moveTo>
                  <a:cubicBezTo>
                    <a:pt x="12006" y="0"/>
                    <a:pt x="11412" y="85"/>
                    <a:pt x="10840" y="274"/>
                  </a:cubicBezTo>
                  <a:cubicBezTo>
                    <a:pt x="7308" y="1411"/>
                    <a:pt x="2924" y="3441"/>
                    <a:pt x="1" y="4577"/>
                  </a:cubicBezTo>
                  <a:cubicBezTo>
                    <a:pt x="772" y="4862"/>
                    <a:pt x="1625" y="5186"/>
                    <a:pt x="2599" y="5714"/>
                  </a:cubicBezTo>
                  <a:cubicBezTo>
                    <a:pt x="2802" y="5795"/>
                    <a:pt x="3005" y="5917"/>
                    <a:pt x="3208" y="6079"/>
                  </a:cubicBezTo>
                  <a:cubicBezTo>
                    <a:pt x="6415" y="4171"/>
                    <a:pt x="10271" y="1939"/>
                    <a:pt x="10962" y="1614"/>
                  </a:cubicBezTo>
                  <a:cubicBezTo>
                    <a:pt x="11697" y="1242"/>
                    <a:pt x="12381" y="1087"/>
                    <a:pt x="13011" y="1087"/>
                  </a:cubicBezTo>
                  <a:cubicBezTo>
                    <a:pt x="15129" y="1087"/>
                    <a:pt x="16634" y="2833"/>
                    <a:pt x="17416" y="3928"/>
                  </a:cubicBezTo>
                  <a:cubicBezTo>
                    <a:pt x="18077" y="4829"/>
                    <a:pt x="19204" y="6463"/>
                    <a:pt x="19993" y="6463"/>
                  </a:cubicBezTo>
                  <a:cubicBezTo>
                    <a:pt x="20270" y="6463"/>
                    <a:pt x="20505" y="6261"/>
                    <a:pt x="20664" y="5755"/>
                  </a:cubicBezTo>
                  <a:cubicBezTo>
                    <a:pt x="21196" y="4087"/>
                    <a:pt x="16766" y="0"/>
                    <a:pt x="12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6136600" y="3943500"/>
              <a:ext cx="98475" cy="103450"/>
            </a:xfrm>
            <a:custGeom>
              <a:avLst/>
              <a:gdLst/>
              <a:ahLst/>
              <a:cxnLst/>
              <a:rect l="l" t="t" r="r" b="b"/>
              <a:pathLst>
                <a:path w="3939" h="4138" extrusionOk="0">
                  <a:moveTo>
                    <a:pt x="1341" y="1"/>
                  </a:moveTo>
                  <a:cubicBezTo>
                    <a:pt x="610" y="1"/>
                    <a:pt x="123" y="363"/>
                    <a:pt x="82" y="1255"/>
                  </a:cubicBezTo>
                  <a:cubicBezTo>
                    <a:pt x="1" y="1864"/>
                    <a:pt x="285" y="2919"/>
                    <a:pt x="650" y="4137"/>
                  </a:cubicBezTo>
                  <a:lnTo>
                    <a:pt x="3938" y="849"/>
                  </a:lnTo>
                  <a:cubicBezTo>
                    <a:pt x="2966" y="333"/>
                    <a:pt x="2041" y="1"/>
                    <a:pt x="1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6178225" y="4000225"/>
              <a:ext cx="145150" cy="164450"/>
            </a:xfrm>
            <a:custGeom>
              <a:avLst/>
              <a:gdLst/>
              <a:ahLst/>
              <a:cxnLst/>
              <a:rect l="l" t="t" r="r" b="b"/>
              <a:pathLst>
                <a:path w="5806" h="6578" extrusionOk="0">
                  <a:moveTo>
                    <a:pt x="4506" y="1"/>
                  </a:moveTo>
                  <a:lnTo>
                    <a:pt x="0" y="4507"/>
                  </a:lnTo>
                  <a:cubicBezTo>
                    <a:pt x="325" y="5278"/>
                    <a:pt x="731" y="5968"/>
                    <a:pt x="1137" y="6577"/>
                  </a:cubicBezTo>
                  <a:lnTo>
                    <a:pt x="5805" y="1909"/>
                  </a:lnTo>
                  <a:cubicBezTo>
                    <a:pt x="5724" y="1137"/>
                    <a:pt x="5277" y="610"/>
                    <a:pt x="4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6404525" y="3984000"/>
              <a:ext cx="222300" cy="193850"/>
            </a:xfrm>
            <a:custGeom>
              <a:avLst/>
              <a:gdLst/>
              <a:ahLst/>
              <a:cxnLst/>
              <a:rect l="l" t="t" r="r" b="b"/>
              <a:pathLst>
                <a:path w="8892" h="7754" extrusionOk="0">
                  <a:moveTo>
                    <a:pt x="8891" y="0"/>
                  </a:moveTo>
                  <a:cubicBezTo>
                    <a:pt x="8242" y="0"/>
                    <a:pt x="7592" y="41"/>
                    <a:pt x="6983" y="81"/>
                  </a:cubicBezTo>
                  <a:cubicBezTo>
                    <a:pt x="6496" y="122"/>
                    <a:pt x="6009" y="203"/>
                    <a:pt x="5562" y="244"/>
                  </a:cubicBezTo>
                  <a:lnTo>
                    <a:pt x="1" y="5765"/>
                  </a:lnTo>
                  <a:cubicBezTo>
                    <a:pt x="326" y="6374"/>
                    <a:pt x="691" y="7104"/>
                    <a:pt x="1097" y="7754"/>
                  </a:cubicBezTo>
                  <a:lnTo>
                    <a:pt x="88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6498925" y="4001250"/>
              <a:ext cx="293325" cy="280125"/>
            </a:xfrm>
            <a:custGeom>
              <a:avLst/>
              <a:gdLst/>
              <a:ahLst/>
              <a:cxnLst/>
              <a:rect l="l" t="t" r="r" b="b"/>
              <a:pathLst>
                <a:path w="11733" h="11205" extrusionOk="0">
                  <a:moveTo>
                    <a:pt x="10230" y="0"/>
                  </a:moveTo>
                  <a:lnTo>
                    <a:pt x="0" y="10230"/>
                  </a:lnTo>
                  <a:cubicBezTo>
                    <a:pt x="406" y="10596"/>
                    <a:pt x="853" y="10961"/>
                    <a:pt x="1299" y="11205"/>
                  </a:cubicBezTo>
                  <a:lnTo>
                    <a:pt x="11732" y="772"/>
                  </a:lnTo>
                  <a:cubicBezTo>
                    <a:pt x="11326" y="447"/>
                    <a:pt x="10798" y="203"/>
                    <a:pt x="10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297900" y="261625"/>
            <a:ext cx="85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DETAILED GRAPH VISUALIZATION</a:t>
            </a:r>
            <a:endParaRPr sz="3200">
              <a:solidFill>
                <a:schemeClr val="accent1"/>
              </a:solidFill>
            </a:endParaRPr>
          </a:p>
        </p:txBody>
      </p:sp>
      <p:sp>
        <p:nvSpPr>
          <p:cNvPr id="618" name="Google Shape;618;p42"/>
          <p:cNvSpPr txBox="1"/>
          <p:nvPr/>
        </p:nvSpPr>
        <p:spPr>
          <a:xfrm>
            <a:off x="983150" y="12479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200">
              <a:solidFill>
                <a:schemeClr val="dk2"/>
              </a:solidFill>
              <a:latin typeface="Pridi"/>
              <a:ea typeface="Pridi"/>
              <a:cs typeface="Pridi"/>
              <a:sym typeface="Pridi"/>
            </a:endParaRPr>
          </a:p>
        </p:txBody>
      </p:sp>
      <p:sp>
        <p:nvSpPr>
          <p:cNvPr id="619" name="Google Shape;619;p42"/>
          <p:cNvSpPr txBox="1"/>
          <p:nvPr/>
        </p:nvSpPr>
        <p:spPr>
          <a:xfrm>
            <a:off x="595175" y="967700"/>
            <a:ext cx="8043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500" b="1">
                <a:solidFill>
                  <a:schemeClr val="dk2"/>
                </a:solidFill>
                <a:latin typeface="Open Sans"/>
                <a:ea typeface="Open Sans"/>
                <a:cs typeface="Open Sans"/>
                <a:sym typeface="Open Sans"/>
              </a:rPr>
              <a:t>Here is the graph connecting our interested customer and his all order headers</a:t>
            </a:r>
            <a:endParaRPr sz="1500">
              <a:solidFill>
                <a:srgbClr val="333333"/>
              </a:solidFill>
              <a:highlight>
                <a:srgbClr val="F5F5F5"/>
              </a:highlight>
              <a:latin typeface="Courier New"/>
              <a:ea typeface="Courier New"/>
              <a:cs typeface="Courier New"/>
              <a:sym typeface="Courier New"/>
            </a:endParaRPr>
          </a:p>
        </p:txBody>
      </p:sp>
      <p:pic>
        <p:nvPicPr>
          <p:cNvPr id="620" name="Google Shape;620;p42"/>
          <p:cNvPicPr preferRelativeResize="0"/>
          <p:nvPr/>
        </p:nvPicPr>
        <p:blipFill>
          <a:blip r:embed="rId3">
            <a:alphaModFix/>
          </a:blip>
          <a:stretch>
            <a:fillRect/>
          </a:stretch>
        </p:blipFill>
        <p:spPr>
          <a:xfrm>
            <a:off x="4287625" y="1516575"/>
            <a:ext cx="4095775" cy="1133050"/>
          </a:xfrm>
          <a:prstGeom prst="rect">
            <a:avLst/>
          </a:prstGeom>
          <a:noFill/>
          <a:ln>
            <a:noFill/>
          </a:ln>
        </p:spPr>
      </p:pic>
      <p:sp>
        <p:nvSpPr>
          <p:cNvPr id="621" name="Google Shape;621;p42"/>
          <p:cNvSpPr txBox="1"/>
          <p:nvPr/>
        </p:nvSpPr>
        <p:spPr>
          <a:xfrm>
            <a:off x="4432400" y="2815550"/>
            <a:ext cx="3951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We fetch all orders placed by the customer with CustomerID: 29715.</a:t>
            </a: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We can see the customer has placed 12 different orders each order is uniquely connected to the customer. The graph provides a clear visualization of customer transactions.</a:t>
            </a:r>
            <a:endParaRPr sz="1200">
              <a:solidFill>
                <a:schemeClr val="dk1"/>
              </a:solidFill>
              <a:latin typeface="Open Sans"/>
              <a:ea typeface="Open Sans"/>
              <a:cs typeface="Open Sans"/>
              <a:sym typeface="Open Sans"/>
            </a:endParaRPr>
          </a:p>
        </p:txBody>
      </p:sp>
      <p:pic>
        <p:nvPicPr>
          <p:cNvPr id="622" name="Google Shape;622;p42"/>
          <p:cNvPicPr preferRelativeResize="0"/>
          <p:nvPr/>
        </p:nvPicPr>
        <p:blipFill>
          <a:blip r:embed="rId4">
            <a:alphaModFix/>
          </a:blip>
          <a:stretch>
            <a:fillRect/>
          </a:stretch>
        </p:blipFill>
        <p:spPr>
          <a:xfrm>
            <a:off x="687350" y="1516575"/>
            <a:ext cx="3482930" cy="316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3"/>
          <p:cNvSpPr txBox="1">
            <a:spLocks noGrp="1"/>
          </p:cNvSpPr>
          <p:nvPr>
            <p:ph type="title"/>
          </p:nvPr>
        </p:nvSpPr>
        <p:spPr>
          <a:xfrm>
            <a:off x="297900" y="261625"/>
            <a:ext cx="85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DETAILED GRAPH VISUALIZATION</a:t>
            </a:r>
            <a:endParaRPr sz="3200">
              <a:solidFill>
                <a:schemeClr val="accent1"/>
              </a:solidFill>
            </a:endParaRPr>
          </a:p>
        </p:txBody>
      </p:sp>
      <p:sp>
        <p:nvSpPr>
          <p:cNvPr id="628" name="Google Shape;628;p43"/>
          <p:cNvSpPr txBox="1"/>
          <p:nvPr/>
        </p:nvSpPr>
        <p:spPr>
          <a:xfrm>
            <a:off x="983150" y="12479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200">
              <a:solidFill>
                <a:schemeClr val="dk2"/>
              </a:solidFill>
              <a:latin typeface="Pridi"/>
              <a:ea typeface="Pridi"/>
              <a:cs typeface="Pridi"/>
              <a:sym typeface="Pridi"/>
            </a:endParaRPr>
          </a:p>
        </p:txBody>
      </p:sp>
      <p:sp>
        <p:nvSpPr>
          <p:cNvPr id="629" name="Google Shape;629;p43"/>
          <p:cNvSpPr txBox="1"/>
          <p:nvPr/>
        </p:nvSpPr>
        <p:spPr>
          <a:xfrm>
            <a:off x="550050" y="928213"/>
            <a:ext cx="8043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500" b="1">
                <a:solidFill>
                  <a:schemeClr val="dk2"/>
                </a:solidFill>
                <a:latin typeface="Open Sans"/>
                <a:ea typeface="Open Sans"/>
                <a:cs typeface="Open Sans"/>
                <a:sym typeface="Open Sans"/>
              </a:rPr>
              <a:t>Connecting our interested customer and the product he purchased</a:t>
            </a:r>
            <a:endParaRPr sz="1500">
              <a:solidFill>
                <a:srgbClr val="333333"/>
              </a:solidFill>
              <a:highlight>
                <a:srgbClr val="F5F5F5"/>
              </a:highlight>
              <a:latin typeface="Courier New"/>
              <a:ea typeface="Courier New"/>
              <a:cs typeface="Courier New"/>
              <a:sym typeface="Courier New"/>
            </a:endParaRPr>
          </a:p>
        </p:txBody>
      </p:sp>
      <p:sp>
        <p:nvSpPr>
          <p:cNvPr id="630" name="Google Shape;630;p43"/>
          <p:cNvSpPr txBox="1"/>
          <p:nvPr/>
        </p:nvSpPr>
        <p:spPr>
          <a:xfrm>
            <a:off x="4822875" y="2730600"/>
            <a:ext cx="3951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With Knowledge graph we can clearly see the route which shows how the customer is connected to the the produced he purchased. We can easily find which order and order detail is involved in the relationship.</a:t>
            </a:r>
            <a:endParaRPr sz="1200">
              <a:solidFill>
                <a:schemeClr val="dk1"/>
              </a:solidFill>
              <a:latin typeface="Open Sans"/>
              <a:ea typeface="Open Sans"/>
              <a:cs typeface="Open Sans"/>
              <a:sym typeface="Open Sans"/>
            </a:endParaRPr>
          </a:p>
        </p:txBody>
      </p:sp>
      <p:pic>
        <p:nvPicPr>
          <p:cNvPr id="631" name="Google Shape;631;p43"/>
          <p:cNvPicPr preferRelativeResize="0"/>
          <p:nvPr/>
        </p:nvPicPr>
        <p:blipFill>
          <a:blip r:embed="rId3">
            <a:alphaModFix/>
          </a:blip>
          <a:stretch>
            <a:fillRect/>
          </a:stretch>
        </p:blipFill>
        <p:spPr>
          <a:xfrm>
            <a:off x="639825" y="1478750"/>
            <a:ext cx="4127600" cy="2515425"/>
          </a:xfrm>
          <a:prstGeom prst="rect">
            <a:avLst/>
          </a:prstGeom>
          <a:noFill/>
          <a:ln>
            <a:noFill/>
          </a:ln>
        </p:spPr>
      </p:pic>
      <p:pic>
        <p:nvPicPr>
          <p:cNvPr id="632" name="Google Shape;632;p43"/>
          <p:cNvPicPr preferRelativeResize="0"/>
          <p:nvPr/>
        </p:nvPicPr>
        <p:blipFill>
          <a:blip r:embed="rId4">
            <a:alphaModFix/>
          </a:blip>
          <a:stretch>
            <a:fillRect/>
          </a:stretch>
        </p:blipFill>
        <p:spPr>
          <a:xfrm>
            <a:off x="4822875" y="1437600"/>
            <a:ext cx="2211725" cy="1293000"/>
          </a:xfrm>
          <a:prstGeom prst="rect">
            <a:avLst/>
          </a:prstGeom>
          <a:noFill/>
          <a:ln>
            <a:noFill/>
          </a:ln>
        </p:spPr>
      </p:pic>
      <p:grpSp>
        <p:nvGrpSpPr>
          <p:cNvPr id="633" name="Google Shape;633;p43"/>
          <p:cNvGrpSpPr/>
          <p:nvPr/>
        </p:nvGrpSpPr>
        <p:grpSpPr>
          <a:xfrm>
            <a:off x="7608138" y="1437588"/>
            <a:ext cx="1237950" cy="544150"/>
            <a:chOff x="6118325" y="3781275"/>
            <a:chExt cx="1237950" cy="544150"/>
          </a:xfrm>
        </p:grpSpPr>
        <p:sp>
          <p:nvSpPr>
            <p:cNvPr id="634" name="Google Shape;634;p43"/>
            <p:cNvSpPr/>
            <p:nvPr/>
          </p:nvSpPr>
          <p:spPr>
            <a:xfrm>
              <a:off x="6118325" y="3907925"/>
              <a:ext cx="1237950" cy="417500"/>
            </a:xfrm>
            <a:custGeom>
              <a:avLst/>
              <a:gdLst/>
              <a:ahLst/>
              <a:cxnLst/>
              <a:rect l="l" t="t" r="r" b="b"/>
              <a:pathLst>
                <a:path w="49518" h="16700" extrusionOk="0">
                  <a:moveTo>
                    <a:pt x="1763" y="1"/>
                  </a:moveTo>
                  <a:cubicBezTo>
                    <a:pt x="1112" y="1"/>
                    <a:pt x="303" y="257"/>
                    <a:pt x="163" y="1622"/>
                  </a:cubicBezTo>
                  <a:cubicBezTo>
                    <a:pt x="1" y="2921"/>
                    <a:pt x="813" y="5519"/>
                    <a:pt x="1625" y="7387"/>
                  </a:cubicBezTo>
                  <a:cubicBezTo>
                    <a:pt x="2274" y="8929"/>
                    <a:pt x="3654" y="11649"/>
                    <a:pt x="5319" y="12583"/>
                  </a:cubicBezTo>
                  <a:cubicBezTo>
                    <a:pt x="5522" y="12664"/>
                    <a:pt x="5765" y="12786"/>
                    <a:pt x="5968" y="12827"/>
                  </a:cubicBezTo>
                  <a:cubicBezTo>
                    <a:pt x="6078" y="12850"/>
                    <a:pt x="6184" y="12861"/>
                    <a:pt x="6286" y="12861"/>
                  </a:cubicBezTo>
                  <a:cubicBezTo>
                    <a:pt x="7846" y="12861"/>
                    <a:pt x="8470" y="10293"/>
                    <a:pt x="9319" y="10293"/>
                  </a:cubicBezTo>
                  <a:cubicBezTo>
                    <a:pt x="9478" y="10293"/>
                    <a:pt x="9644" y="10382"/>
                    <a:pt x="9825" y="10594"/>
                  </a:cubicBezTo>
                  <a:cubicBezTo>
                    <a:pt x="11530" y="12502"/>
                    <a:pt x="13803" y="16034"/>
                    <a:pt x="17822" y="16643"/>
                  </a:cubicBezTo>
                  <a:cubicBezTo>
                    <a:pt x="18109" y="16671"/>
                    <a:pt x="18396" y="16700"/>
                    <a:pt x="18698" y="16700"/>
                  </a:cubicBezTo>
                  <a:cubicBezTo>
                    <a:pt x="18823" y="16700"/>
                    <a:pt x="18950" y="16695"/>
                    <a:pt x="19081" y="16683"/>
                  </a:cubicBezTo>
                  <a:cubicBezTo>
                    <a:pt x="22166" y="16440"/>
                    <a:pt x="24723" y="13720"/>
                    <a:pt x="26022" y="12258"/>
                  </a:cubicBezTo>
                  <a:cubicBezTo>
                    <a:pt x="29027" y="9011"/>
                    <a:pt x="36334" y="3977"/>
                    <a:pt x="38729" y="3043"/>
                  </a:cubicBezTo>
                  <a:cubicBezTo>
                    <a:pt x="39359" y="2790"/>
                    <a:pt x="39943" y="2680"/>
                    <a:pt x="40482" y="2680"/>
                  </a:cubicBezTo>
                  <a:cubicBezTo>
                    <a:pt x="42965" y="2680"/>
                    <a:pt x="44505" y="5012"/>
                    <a:pt x="45305" y="6413"/>
                  </a:cubicBezTo>
                  <a:cubicBezTo>
                    <a:pt x="45960" y="7597"/>
                    <a:pt x="47069" y="9716"/>
                    <a:pt x="47954" y="9716"/>
                  </a:cubicBezTo>
                  <a:cubicBezTo>
                    <a:pt x="48221" y="9716"/>
                    <a:pt x="48467" y="9522"/>
                    <a:pt x="48675" y="9051"/>
                  </a:cubicBezTo>
                  <a:cubicBezTo>
                    <a:pt x="49517" y="7213"/>
                    <a:pt x="44327" y="1148"/>
                    <a:pt x="39408" y="1148"/>
                  </a:cubicBezTo>
                  <a:cubicBezTo>
                    <a:pt x="39113" y="1148"/>
                    <a:pt x="38818" y="1170"/>
                    <a:pt x="38526" y="1216"/>
                  </a:cubicBezTo>
                  <a:cubicBezTo>
                    <a:pt x="33330" y="1947"/>
                    <a:pt x="25332" y="2109"/>
                    <a:pt x="24764" y="2109"/>
                  </a:cubicBezTo>
                  <a:cubicBezTo>
                    <a:pt x="24110" y="2062"/>
                    <a:pt x="23425" y="2042"/>
                    <a:pt x="22740" y="2042"/>
                  </a:cubicBezTo>
                  <a:cubicBezTo>
                    <a:pt x="21086" y="2042"/>
                    <a:pt x="19434" y="2157"/>
                    <a:pt x="18228" y="2272"/>
                  </a:cubicBezTo>
                  <a:cubicBezTo>
                    <a:pt x="14732" y="2550"/>
                    <a:pt x="12052" y="3450"/>
                    <a:pt x="10112" y="3450"/>
                  </a:cubicBezTo>
                  <a:cubicBezTo>
                    <a:pt x="10070" y="3450"/>
                    <a:pt x="10029" y="3450"/>
                    <a:pt x="9987" y="3449"/>
                  </a:cubicBezTo>
                  <a:cubicBezTo>
                    <a:pt x="8526" y="3368"/>
                    <a:pt x="7511" y="2434"/>
                    <a:pt x="5725" y="1460"/>
                  </a:cubicBezTo>
                  <a:cubicBezTo>
                    <a:pt x="4426" y="729"/>
                    <a:pt x="3289" y="283"/>
                    <a:pt x="2477" y="80"/>
                  </a:cubicBezTo>
                  <a:cubicBezTo>
                    <a:pt x="2324" y="54"/>
                    <a:pt x="2060"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6134575" y="3941600"/>
              <a:ext cx="198950" cy="266500"/>
            </a:xfrm>
            <a:custGeom>
              <a:avLst/>
              <a:gdLst/>
              <a:ahLst/>
              <a:cxnLst/>
              <a:rect l="l" t="t" r="r" b="b"/>
              <a:pathLst>
                <a:path w="7958" h="10660" extrusionOk="0">
                  <a:moveTo>
                    <a:pt x="1417" y="1"/>
                  </a:moveTo>
                  <a:cubicBezTo>
                    <a:pt x="664" y="1"/>
                    <a:pt x="162" y="380"/>
                    <a:pt x="122" y="1290"/>
                  </a:cubicBezTo>
                  <a:cubicBezTo>
                    <a:pt x="0" y="3076"/>
                    <a:pt x="2233" y="9490"/>
                    <a:pt x="4466" y="10505"/>
                  </a:cubicBezTo>
                  <a:cubicBezTo>
                    <a:pt x="4698" y="10611"/>
                    <a:pt x="4911" y="10659"/>
                    <a:pt x="5106" y="10659"/>
                  </a:cubicBezTo>
                  <a:cubicBezTo>
                    <a:pt x="6783" y="10659"/>
                    <a:pt x="7147" y="7072"/>
                    <a:pt x="7511" y="5471"/>
                  </a:cubicBezTo>
                  <a:cubicBezTo>
                    <a:pt x="7957" y="3361"/>
                    <a:pt x="6820" y="2589"/>
                    <a:pt x="4385" y="1087"/>
                  </a:cubicBezTo>
                  <a:cubicBezTo>
                    <a:pt x="3282" y="421"/>
                    <a:pt x="2210"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6383225" y="3983725"/>
              <a:ext cx="441500" cy="313225"/>
            </a:xfrm>
            <a:custGeom>
              <a:avLst/>
              <a:gdLst/>
              <a:ahLst/>
              <a:cxnLst/>
              <a:rect l="l" t="t" r="r" b="b"/>
              <a:pathLst>
                <a:path w="17660" h="12529" extrusionOk="0">
                  <a:moveTo>
                    <a:pt x="9824" y="0"/>
                  </a:moveTo>
                  <a:cubicBezTo>
                    <a:pt x="9152" y="0"/>
                    <a:pt x="8493" y="32"/>
                    <a:pt x="7876" y="92"/>
                  </a:cubicBezTo>
                  <a:cubicBezTo>
                    <a:pt x="4100" y="458"/>
                    <a:pt x="0" y="1473"/>
                    <a:pt x="244" y="3827"/>
                  </a:cubicBezTo>
                  <a:cubicBezTo>
                    <a:pt x="520" y="6159"/>
                    <a:pt x="4297" y="12529"/>
                    <a:pt x="7980" y="12529"/>
                  </a:cubicBezTo>
                  <a:cubicBezTo>
                    <a:pt x="8081" y="12529"/>
                    <a:pt x="8181" y="12524"/>
                    <a:pt x="8282" y="12514"/>
                  </a:cubicBezTo>
                  <a:cubicBezTo>
                    <a:pt x="12016" y="12190"/>
                    <a:pt x="17659" y="6019"/>
                    <a:pt x="17213" y="2772"/>
                  </a:cubicBezTo>
                  <a:cubicBezTo>
                    <a:pt x="16942" y="806"/>
                    <a:pt x="13219" y="0"/>
                    <a:pt x="9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6186325" y="3781275"/>
              <a:ext cx="529900" cy="161600"/>
            </a:xfrm>
            <a:custGeom>
              <a:avLst/>
              <a:gdLst/>
              <a:ahLst/>
              <a:cxnLst/>
              <a:rect l="l" t="t" r="r" b="b"/>
              <a:pathLst>
                <a:path w="21196" h="6464" extrusionOk="0">
                  <a:moveTo>
                    <a:pt x="12606" y="0"/>
                  </a:moveTo>
                  <a:cubicBezTo>
                    <a:pt x="12006" y="0"/>
                    <a:pt x="11412" y="85"/>
                    <a:pt x="10840" y="274"/>
                  </a:cubicBezTo>
                  <a:cubicBezTo>
                    <a:pt x="7308" y="1411"/>
                    <a:pt x="2924" y="3441"/>
                    <a:pt x="1" y="4577"/>
                  </a:cubicBezTo>
                  <a:cubicBezTo>
                    <a:pt x="772" y="4862"/>
                    <a:pt x="1625" y="5186"/>
                    <a:pt x="2599" y="5714"/>
                  </a:cubicBezTo>
                  <a:cubicBezTo>
                    <a:pt x="2802" y="5795"/>
                    <a:pt x="3005" y="5917"/>
                    <a:pt x="3208" y="6079"/>
                  </a:cubicBezTo>
                  <a:cubicBezTo>
                    <a:pt x="6415" y="4171"/>
                    <a:pt x="10271" y="1939"/>
                    <a:pt x="10962" y="1614"/>
                  </a:cubicBezTo>
                  <a:cubicBezTo>
                    <a:pt x="11697" y="1242"/>
                    <a:pt x="12381" y="1087"/>
                    <a:pt x="13011" y="1087"/>
                  </a:cubicBezTo>
                  <a:cubicBezTo>
                    <a:pt x="15129" y="1087"/>
                    <a:pt x="16634" y="2833"/>
                    <a:pt x="17416" y="3928"/>
                  </a:cubicBezTo>
                  <a:cubicBezTo>
                    <a:pt x="18077" y="4829"/>
                    <a:pt x="19204" y="6463"/>
                    <a:pt x="19993" y="6463"/>
                  </a:cubicBezTo>
                  <a:cubicBezTo>
                    <a:pt x="20270" y="6463"/>
                    <a:pt x="20505" y="6261"/>
                    <a:pt x="20664" y="5755"/>
                  </a:cubicBezTo>
                  <a:cubicBezTo>
                    <a:pt x="21196" y="4087"/>
                    <a:pt x="16766" y="0"/>
                    <a:pt x="12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136600" y="3943500"/>
              <a:ext cx="98475" cy="103450"/>
            </a:xfrm>
            <a:custGeom>
              <a:avLst/>
              <a:gdLst/>
              <a:ahLst/>
              <a:cxnLst/>
              <a:rect l="l" t="t" r="r" b="b"/>
              <a:pathLst>
                <a:path w="3939" h="4138" extrusionOk="0">
                  <a:moveTo>
                    <a:pt x="1341" y="1"/>
                  </a:moveTo>
                  <a:cubicBezTo>
                    <a:pt x="610" y="1"/>
                    <a:pt x="123" y="363"/>
                    <a:pt x="82" y="1255"/>
                  </a:cubicBezTo>
                  <a:cubicBezTo>
                    <a:pt x="1" y="1864"/>
                    <a:pt x="285" y="2919"/>
                    <a:pt x="650" y="4137"/>
                  </a:cubicBezTo>
                  <a:lnTo>
                    <a:pt x="3938" y="849"/>
                  </a:lnTo>
                  <a:cubicBezTo>
                    <a:pt x="2966" y="333"/>
                    <a:pt x="2041" y="1"/>
                    <a:pt x="1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178225" y="4000225"/>
              <a:ext cx="145150" cy="164450"/>
            </a:xfrm>
            <a:custGeom>
              <a:avLst/>
              <a:gdLst/>
              <a:ahLst/>
              <a:cxnLst/>
              <a:rect l="l" t="t" r="r" b="b"/>
              <a:pathLst>
                <a:path w="5806" h="6578" extrusionOk="0">
                  <a:moveTo>
                    <a:pt x="4506" y="1"/>
                  </a:moveTo>
                  <a:lnTo>
                    <a:pt x="0" y="4507"/>
                  </a:lnTo>
                  <a:cubicBezTo>
                    <a:pt x="325" y="5278"/>
                    <a:pt x="731" y="5968"/>
                    <a:pt x="1137" y="6577"/>
                  </a:cubicBezTo>
                  <a:lnTo>
                    <a:pt x="5805" y="1909"/>
                  </a:lnTo>
                  <a:cubicBezTo>
                    <a:pt x="5724" y="1137"/>
                    <a:pt x="5277" y="610"/>
                    <a:pt x="4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6404525" y="3984000"/>
              <a:ext cx="222300" cy="193850"/>
            </a:xfrm>
            <a:custGeom>
              <a:avLst/>
              <a:gdLst/>
              <a:ahLst/>
              <a:cxnLst/>
              <a:rect l="l" t="t" r="r" b="b"/>
              <a:pathLst>
                <a:path w="8892" h="7754" extrusionOk="0">
                  <a:moveTo>
                    <a:pt x="8891" y="0"/>
                  </a:moveTo>
                  <a:cubicBezTo>
                    <a:pt x="8242" y="0"/>
                    <a:pt x="7592" y="41"/>
                    <a:pt x="6983" y="81"/>
                  </a:cubicBezTo>
                  <a:cubicBezTo>
                    <a:pt x="6496" y="122"/>
                    <a:pt x="6009" y="203"/>
                    <a:pt x="5562" y="244"/>
                  </a:cubicBezTo>
                  <a:lnTo>
                    <a:pt x="1" y="5765"/>
                  </a:lnTo>
                  <a:cubicBezTo>
                    <a:pt x="326" y="6374"/>
                    <a:pt x="691" y="7104"/>
                    <a:pt x="1097" y="7754"/>
                  </a:cubicBezTo>
                  <a:lnTo>
                    <a:pt x="88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498925" y="4001250"/>
              <a:ext cx="293325" cy="280125"/>
            </a:xfrm>
            <a:custGeom>
              <a:avLst/>
              <a:gdLst/>
              <a:ahLst/>
              <a:cxnLst/>
              <a:rect l="l" t="t" r="r" b="b"/>
              <a:pathLst>
                <a:path w="11733" h="11205" extrusionOk="0">
                  <a:moveTo>
                    <a:pt x="10230" y="0"/>
                  </a:moveTo>
                  <a:lnTo>
                    <a:pt x="0" y="10230"/>
                  </a:lnTo>
                  <a:cubicBezTo>
                    <a:pt x="406" y="10596"/>
                    <a:pt x="853" y="10961"/>
                    <a:pt x="1299" y="11205"/>
                  </a:cubicBezTo>
                  <a:lnTo>
                    <a:pt x="11732" y="772"/>
                  </a:lnTo>
                  <a:cubicBezTo>
                    <a:pt x="11326" y="447"/>
                    <a:pt x="10798" y="203"/>
                    <a:pt x="10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4"/>
          <p:cNvSpPr txBox="1">
            <a:spLocks noGrp="1"/>
          </p:cNvSpPr>
          <p:nvPr>
            <p:ph type="title"/>
          </p:nvPr>
        </p:nvSpPr>
        <p:spPr>
          <a:xfrm>
            <a:off x="297900" y="261625"/>
            <a:ext cx="85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DETAILED GRAPH VISUALIZATION</a:t>
            </a:r>
            <a:endParaRPr sz="3200">
              <a:solidFill>
                <a:schemeClr val="accent1"/>
              </a:solidFill>
            </a:endParaRPr>
          </a:p>
        </p:txBody>
      </p:sp>
      <p:sp>
        <p:nvSpPr>
          <p:cNvPr id="647" name="Google Shape;647;p44"/>
          <p:cNvSpPr txBox="1"/>
          <p:nvPr/>
        </p:nvSpPr>
        <p:spPr>
          <a:xfrm>
            <a:off x="983150" y="12479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200">
              <a:solidFill>
                <a:schemeClr val="dk2"/>
              </a:solidFill>
              <a:latin typeface="Pridi"/>
              <a:ea typeface="Pridi"/>
              <a:cs typeface="Pridi"/>
              <a:sym typeface="Pridi"/>
            </a:endParaRPr>
          </a:p>
        </p:txBody>
      </p:sp>
      <p:sp>
        <p:nvSpPr>
          <p:cNvPr id="648" name="Google Shape;648;p44"/>
          <p:cNvSpPr txBox="1"/>
          <p:nvPr/>
        </p:nvSpPr>
        <p:spPr>
          <a:xfrm>
            <a:off x="550050" y="834325"/>
            <a:ext cx="8043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500" b="1">
                <a:solidFill>
                  <a:schemeClr val="dk2"/>
                </a:solidFill>
                <a:latin typeface="Open Sans"/>
                <a:ea typeface="Open Sans"/>
                <a:cs typeface="Open Sans"/>
                <a:sym typeface="Open Sans"/>
              </a:rPr>
              <a:t>More details such as category and product keywords</a:t>
            </a:r>
            <a:endParaRPr sz="1500">
              <a:solidFill>
                <a:srgbClr val="333333"/>
              </a:solidFill>
              <a:highlight>
                <a:srgbClr val="F5F5F5"/>
              </a:highlight>
              <a:latin typeface="Courier New"/>
              <a:ea typeface="Courier New"/>
              <a:cs typeface="Courier New"/>
              <a:sym typeface="Courier New"/>
            </a:endParaRPr>
          </a:p>
        </p:txBody>
      </p:sp>
      <p:sp>
        <p:nvSpPr>
          <p:cNvPr id="649" name="Google Shape;649;p44"/>
          <p:cNvSpPr txBox="1"/>
          <p:nvPr/>
        </p:nvSpPr>
        <p:spPr>
          <a:xfrm>
            <a:off x="1082750" y="4196450"/>
            <a:ext cx="6348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The meaningful relationship arrows  gives clear view of details of the product such as category, subcategory and keywords of the product description</a:t>
            </a:r>
            <a:endParaRPr sz="1200">
              <a:solidFill>
                <a:schemeClr val="dk1"/>
              </a:solidFill>
              <a:latin typeface="Open Sans"/>
              <a:ea typeface="Open Sans"/>
              <a:cs typeface="Open Sans"/>
              <a:sym typeface="Open Sans"/>
            </a:endParaRPr>
          </a:p>
        </p:txBody>
      </p:sp>
      <p:pic>
        <p:nvPicPr>
          <p:cNvPr id="650" name="Google Shape;650;p44"/>
          <p:cNvPicPr preferRelativeResize="0"/>
          <p:nvPr/>
        </p:nvPicPr>
        <p:blipFill>
          <a:blip r:embed="rId3">
            <a:alphaModFix/>
          </a:blip>
          <a:stretch>
            <a:fillRect/>
          </a:stretch>
        </p:blipFill>
        <p:spPr>
          <a:xfrm>
            <a:off x="2013230" y="1193887"/>
            <a:ext cx="4181945" cy="2921325"/>
          </a:xfrm>
          <a:prstGeom prst="rect">
            <a:avLst/>
          </a:prstGeom>
          <a:noFill/>
          <a:ln>
            <a:noFill/>
          </a:ln>
        </p:spPr>
      </p:pic>
      <p:grpSp>
        <p:nvGrpSpPr>
          <p:cNvPr id="651" name="Google Shape;651;p44"/>
          <p:cNvGrpSpPr/>
          <p:nvPr/>
        </p:nvGrpSpPr>
        <p:grpSpPr>
          <a:xfrm>
            <a:off x="7608138" y="1567188"/>
            <a:ext cx="1237950" cy="544150"/>
            <a:chOff x="6118325" y="3781275"/>
            <a:chExt cx="1237950" cy="544150"/>
          </a:xfrm>
        </p:grpSpPr>
        <p:sp>
          <p:nvSpPr>
            <p:cNvPr id="652" name="Google Shape;652;p44"/>
            <p:cNvSpPr/>
            <p:nvPr/>
          </p:nvSpPr>
          <p:spPr>
            <a:xfrm>
              <a:off x="6118325" y="3907925"/>
              <a:ext cx="1237950" cy="417500"/>
            </a:xfrm>
            <a:custGeom>
              <a:avLst/>
              <a:gdLst/>
              <a:ahLst/>
              <a:cxnLst/>
              <a:rect l="l" t="t" r="r" b="b"/>
              <a:pathLst>
                <a:path w="49518" h="16700" extrusionOk="0">
                  <a:moveTo>
                    <a:pt x="1763" y="1"/>
                  </a:moveTo>
                  <a:cubicBezTo>
                    <a:pt x="1112" y="1"/>
                    <a:pt x="303" y="257"/>
                    <a:pt x="163" y="1622"/>
                  </a:cubicBezTo>
                  <a:cubicBezTo>
                    <a:pt x="1" y="2921"/>
                    <a:pt x="813" y="5519"/>
                    <a:pt x="1625" y="7387"/>
                  </a:cubicBezTo>
                  <a:cubicBezTo>
                    <a:pt x="2274" y="8929"/>
                    <a:pt x="3654" y="11649"/>
                    <a:pt x="5319" y="12583"/>
                  </a:cubicBezTo>
                  <a:cubicBezTo>
                    <a:pt x="5522" y="12664"/>
                    <a:pt x="5765" y="12786"/>
                    <a:pt x="5968" y="12827"/>
                  </a:cubicBezTo>
                  <a:cubicBezTo>
                    <a:pt x="6078" y="12850"/>
                    <a:pt x="6184" y="12861"/>
                    <a:pt x="6286" y="12861"/>
                  </a:cubicBezTo>
                  <a:cubicBezTo>
                    <a:pt x="7846" y="12861"/>
                    <a:pt x="8470" y="10293"/>
                    <a:pt x="9319" y="10293"/>
                  </a:cubicBezTo>
                  <a:cubicBezTo>
                    <a:pt x="9478" y="10293"/>
                    <a:pt x="9644" y="10382"/>
                    <a:pt x="9825" y="10594"/>
                  </a:cubicBezTo>
                  <a:cubicBezTo>
                    <a:pt x="11530" y="12502"/>
                    <a:pt x="13803" y="16034"/>
                    <a:pt x="17822" y="16643"/>
                  </a:cubicBezTo>
                  <a:cubicBezTo>
                    <a:pt x="18109" y="16671"/>
                    <a:pt x="18396" y="16700"/>
                    <a:pt x="18698" y="16700"/>
                  </a:cubicBezTo>
                  <a:cubicBezTo>
                    <a:pt x="18823" y="16700"/>
                    <a:pt x="18950" y="16695"/>
                    <a:pt x="19081" y="16683"/>
                  </a:cubicBezTo>
                  <a:cubicBezTo>
                    <a:pt x="22166" y="16440"/>
                    <a:pt x="24723" y="13720"/>
                    <a:pt x="26022" y="12258"/>
                  </a:cubicBezTo>
                  <a:cubicBezTo>
                    <a:pt x="29027" y="9011"/>
                    <a:pt x="36334" y="3977"/>
                    <a:pt x="38729" y="3043"/>
                  </a:cubicBezTo>
                  <a:cubicBezTo>
                    <a:pt x="39359" y="2790"/>
                    <a:pt x="39943" y="2680"/>
                    <a:pt x="40482" y="2680"/>
                  </a:cubicBezTo>
                  <a:cubicBezTo>
                    <a:pt x="42965" y="2680"/>
                    <a:pt x="44505" y="5012"/>
                    <a:pt x="45305" y="6413"/>
                  </a:cubicBezTo>
                  <a:cubicBezTo>
                    <a:pt x="45960" y="7597"/>
                    <a:pt x="47069" y="9716"/>
                    <a:pt x="47954" y="9716"/>
                  </a:cubicBezTo>
                  <a:cubicBezTo>
                    <a:pt x="48221" y="9716"/>
                    <a:pt x="48467" y="9522"/>
                    <a:pt x="48675" y="9051"/>
                  </a:cubicBezTo>
                  <a:cubicBezTo>
                    <a:pt x="49517" y="7213"/>
                    <a:pt x="44327" y="1148"/>
                    <a:pt x="39408" y="1148"/>
                  </a:cubicBezTo>
                  <a:cubicBezTo>
                    <a:pt x="39113" y="1148"/>
                    <a:pt x="38818" y="1170"/>
                    <a:pt x="38526" y="1216"/>
                  </a:cubicBezTo>
                  <a:cubicBezTo>
                    <a:pt x="33330" y="1947"/>
                    <a:pt x="25332" y="2109"/>
                    <a:pt x="24764" y="2109"/>
                  </a:cubicBezTo>
                  <a:cubicBezTo>
                    <a:pt x="24110" y="2062"/>
                    <a:pt x="23425" y="2042"/>
                    <a:pt x="22740" y="2042"/>
                  </a:cubicBezTo>
                  <a:cubicBezTo>
                    <a:pt x="21086" y="2042"/>
                    <a:pt x="19434" y="2157"/>
                    <a:pt x="18228" y="2272"/>
                  </a:cubicBezTo>
                  <a:cubicBezTo>
                    <a:pt x="14732" y="2550"/>
                    <a:pt x="12052" y="3450"/>
                    <a:pt x="10112" y="3450"/>
                  </a:cubicBezTo>
                  <a:cubicBezTo>
                    <a:pt x="10070" y="3450"/>
                    <a:pt x="10029" y="3450"/>
                    <a:pt x="9987" y="3449"/>
                  </a:cubicBezTo>
                  <a:cubicBezTo>
                    <a:pt x="8526" y="3368"/>
                    <a:pt x="7511" y="2434"/>
                    <a:pt x="5725" y="1460"/>
                  </a:cubicBezTo>
                  <a:cubicBezTo>
                    <a:pt x="4426" y="729"/>
                    <a:pt x="3289" y="283"/>
                    <a:pt x="2477" y="80"/>
                  </a:cubicBezTo>
                  <a:cubicBezTo>
                    <a:pt x="2324" y="54"/>
                    <a:pt x="2060"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6134575" y="3941600"/>
              <a:ext cx="198950" cy="266500"/>
            </a:xfrm>
            <a:custGeom>
              <a:avLst/>
              <a:gdLst/>
              <a:ahLst/>
              <a:cxnLst/>
              <a:rect l="l" t="t" r="r" b="b"/>
              <a:pathLst>
                <a:path w="7958" h="10660" extrusionOk="0">
                  <a:moveTo>
                    <a:pt x="1417" y="1"/>
                  </a:moveTo>
                  <a:cubicBezTo>
                    <a:pt x="664" y="1"/>
                    <a:pt x="162" y="380"/>
                    <a:pt x="122" y="1290"/>
                  </a:cubicBezTo>
                  <a:cubicBezTo>
                    <a:pt x="0" y="3076"/>
                    <a:pt x="2233" y="9490"/>
                    <a:pt x="4466" y="10505"/>
                  </a:cubicBezTo>
                  <a:cubicBezTo>
                    <a:pt x="4698" y="10611"/>
                    <a:pt x="4911" y="10659"/>
                    <a:pt x="5106" y="10659"/>
                  </a:cubicBezTo>
                  <a:cubicBezTo>
                    <a:pt x="6783" y="10659"/>
                    <a:pt x="7147" y="7072"/>
                    <a:pt x="7511" y="5471"/>
                  </a:cubicBezTo>
                  <a:cubicBezTo>
                    <a:pt x="7957" y="3361"/>
                    <a:pt x="6820" y="2589"/>
                    <a:pt x="4385" y="1087"/>
                  </a:cubicBezTo>
                  <a:cubicBezTo>
                    <a:pt x="3282" y="421"/>
                    <a:pt x="2210"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6383225" y="3983725"/>
              <a:ext cx="441500" cy="313225"/>
            </a:xfrm>
            <a:custGeom>
              <a:avLst/>
              <a:gdLst/>
              <a:ahLst/>
              <a:cxnLst/>
              <a:rect l="l" t="t" r="r" b="b"/>
              <a:pathLst>
                <a:path w="17660" h="12529" extrusionOk="0">
                  <a:moveTo>
                    <a:pt x="9824" y="0"/>
                  </a:moveTo>
                  <a:cubicBezTo>
                    <a:pt x="9152" y="0"/>
                    <a:pt x="8493" y="32"/>
                    <a:pt x="7876" y="92"/>
                  </a:cubicBezTo>
                  <a:cubicBezTo>
                    <a:pt x="4100" y="458"/>
                    <a:pt x="0" y="1473"/>
                    <a:pt x="244" y="3827"/>
                  </a:cubicBezTo>
                  <a:cubicBezTo>
                    <a:pt x="520" y="6159"/>
                    <a:pt x="4297" y="12529"/>
                    <a:pt x="7980" y="12529"/>
                  </a:cubicBezTo>
                  <a:cubicBezTo>
                    <a:pt x="8081" y="12529"/>
                    <a:pt x="8181" y="12524"/>
                    <a:pt x="8282" y="12514"/>
                  </a:cubicBezTo>
                  <a:cubicBezTo>
                    <a:pt x="12016" y="12190"/>
                    <a:pt x="17659" y="6019"/>
                    <a:pt x="17213" y="2772"/>
                  </a:cubicBezTo>
                  <a:cubicBezTo>
                    <a:pt x="16942" y="806"/>
                    <a:pt x="13219" y="0"/>
                    <a:pt x="9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6186325" y="3781275"/>
              <a:ext cx="529900" cy="161600"/>
            </a:xfrm>
            <a:custGeom>
              <a:avLst/>
              <a:gdLst/>
              <a:ahLst/>
              <a:cxnLst/>
              <a:rect l="l" t="t" r="r" b="b"/>
              <a:pathLst>
                <a:path w="21196" h="6464" extrusionOk="0">
                  <a:moveTo>
                    <a:pt x="12606" y="0"/>
                  </a:moveTo>
                  <a:cubicBezTo>
                    <a:pt x="12006" y="0"/>
                    <a:pt x="11412" y="85"/>
                    <a:pt x="10840" y="274"/>
                  </a:cubicBezTo>
                  <a:cubicBezTo>
                    <a:pt x="7308" y="1411"/>
                    <a:pt x="2924" y="3441"/>
                    <a:pt x="1" y="4577"/>
                  </a:cubicBezTo>
                  <a:cubicBezTo>
                    <a:pt x="772" y="4862"/>
                    <a:pt x="1625" y="5186"/>
                    <a:pt x="2599" y="5714"/>
                  </a:cubicBezTo>
                  <a:cubicBezTo>
                    <a:pt x="2802" y="5795"/>
                    <a:pt x="3005" y="5917"/>
                    <a:pt x="3208" y="6079"/>
                  </a:cubicBezTo>
                  <a:cubicBezTo>
                    <a:pt x="6415" y="4171"/>
                    <a:pt x="10271" y="1939"/>
                    <a:pt x="10962" y="1614"/>
                  </a:cubicBezTo>
                  <a:cubicBezTo>
                    <a:pt x="11697" y="1242"/>
                    <a:pt x="12381" y="1087"/>
                    <a:pt x="13011" y="1087"/>
                  </a:cubicBezTo>
                  <a:cubicBezTo>
                    <a:pt x="15129" y="1087"/>
                    <a:pt x="16634" y="2833"/>
                    <a:pt x="17416" y="3928"/>
                  </a:cubicBezTo>
                  <a:cubicBezTo>
                    <a:pt x="18077" y="4829"/>
                    <a:pt x="19204" y="6463"/>
                    <a:pt x="19993" y="6463"/>
                  </a:cubicBezTo>
                  <a:cubicBezTo>
                    <a:pt x="20270" y="6463"/>
                    <a:pt x="20505" y="6261"/>
                    <a:pt x="20664" y="5755"/>
                  </a:cubicBezTo>
                  <a:cubicBezTo>
                    <a:pt x="21196" y="4087"/>
                    <a:pt x="16766" y="0"/>
                    <a:pt x="12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6136600" y="3943500"/>
              <a:ext cx="98475" cy="103450"/>
            </a:xfrm>
            <a:custGeom>
              <a:avLst/>
              <a:gdLst/>
              <a:ahLst/>
              <a:cxnLst/>
              <a:rect l="l" t="t" r="r" b="b"/>
              <a:pathLst>
                <a:path w="3939" h="4138" extrusionOk="0">
                  <a:moveTo>
                    <a:pt x="1341" y="1"/>
                  </a:moveTo>
                  <a:cubicBezTo>
                    <a:pt x="610" y="1"/>
                    <a:pt x="123" y="363"/>
                    <a:pt x="82" y="1255"/>
                  </a:cubicBezTo>
                  <a:cubicBezTo>
                    <a:pt x="1" y="1864"/>
                    <a:pt x="285" y="2919"/>
                    <a:pt x="650" y="4137"/>
                  </a:cubicBezTo>
                  <a:lnTo>
                    <a:pt x="3938" y="849"/>
                  </a:lnTo>
                  <a:cubicBezTo>
                    <a:pt x="2966" y="333"/>
                    <a:pt x="2041" y="1"/>
                    <a:pt x="1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6178225" y="4000225"/>
              <a:ext cx="145150" cy="164450"/>
            </a:xfrm>
            <a:custGeom>
              <a:avLst/>
              <a:gdLst/>
              <a:ahLst/>
              <a:cxnLst/>
              <a:rect l="l" t="t" r="r" b="b"/>
              <a:pathLst>
                <a:path w="5806" h="6578" extrusionOk="0">
                  <a:moveTo>
                    <a:pt x="4506" y="1"/>
                  </a:moveTo>
                  <a:lnTo>
                    <a:pt x="0" y="4507"/>
                  </a:lnTo>
                  <a:cubicBezTo>
                    <a:pt x="325" y="5278"/>
                    <a:pt x="731" y="5968"/>
                    <a:pt x="1137" y="6577"/>
                  </a:cubicBezTo>
                  <a:lnTo>
                    <a:pt x="5805" y="1909"/>
                  </a:lnTo>
                  <a:cubicBezTo>
                    <a:pt x="5724" y="1137"/>
                    <a:pt x="5277" y="610"/>
                    <a:pt x="4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6404525" y="3984000"/>
              <a:ext cx="222300" cy="193850"/>
            </a:xfrm>
            <a:custGeom>
              <a:avLst/>
              <a:gdLst/>
              <a:ahLst/>
              <a:cxnLst/>
              <a:rect l="l" t="t" r="r" b="b"/>
              <a:pathLst>
                <a:path w="8892" h="7754" extrusionOk="0">
                  <a:moveTo>
                    <a:pt x="8891" y="0"/>
                  </a:moveTo>
                  <a:cubicBezTo>
                    <a:pt x="8242" y="0"/>
                    <a:pt x="7592" y="41"/>
                    <a:pt x="6983" y="81"/>
                  </a:cubicBezTo>
                  <a:cubicBezTo>
                    <a:pt x="6496" y="122"/>
                    <a:pt x="6009" y="203"/>
                    <a:pt x="5562" y="244"/>
                  </a:cubicBezTo>
                  <a:lnTo>
                    <a:pt x="1" y="5765"/>
                  </a:lnTo>
                  <a:cubicBezTo>
                    <a:pt x="326" y="6374"/>
                    <a:pt x="691" y="7104"/>
                    <a:pt x="1097" y="7754"/>
                  </a:cubicBezTo>
                  <a:lnTo>
                    <a:pt x="88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6498925" y="4001250"/>
              <a:ext cx="293325" cy="280125"/>
            </a:xfrm>
            <a:custGeom>
              <a:avLst/>
              <a:gdLst/>
              <a:ahLst/>
              <a:cxnLst/>
              <a:rect l="l" t="t" r="r" b="b"/>
              <a:pathLst>
                <a:path w="11733" h="11205" extrusionOk="0">
                  <a:moveTo>
                    <a:pt x="10230" y="0"/>
                  </a:moveTo>
                  <a:lnTo>
                    <a:pt x="0" y="10230"/>
                  </a:lnTo>
                  <a:cubicBezTo>
                    <a:pt x="406" y="10596"/>
                    <a:pt x="853" y="10961"/>
                    <a:pt x="1299" y="11205"/>
                  </a:cubicBezTo>
                  <a:lnTo>
                    <a:pt x="11732" y="772"/>
                  </a:lnTo>
                  <a:cubicBezTo>
                    <a:pt x="11326" y="447"/>
                    <a:pt x="10798" y="203"/>
                    <a:pt x="10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5"/>
          <p:cNvSpPr txBox="1">
            <a:spLocks noGrp="1"/>
          </p:cNvSpPr>
          <p:nvPr>
            <p:ph type="title"/>
          </p:nvPr>
        </p:nvSpPr>
        <p:spPr>
          <a:xfrm>
            <a:off x="297900" y="261625"/>
            <a:ext cx="85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DETAILED GRAPH VISUALIZATION</a:t>
            </a:r>
            <a:endParaRPr sz="3200">
              <a:solidFill>
                <a:schemeClr val="accent1"/>
              </a:solidFill>
            </a:endParaRPr>
          </a:p>
        </p:txBody>
      </p:sp>
      <p:sp>
        <p:nvSpPr>
          <p:cNvPr id="665" name="Google Shape;665;p45"/>
          <p:cNvSpPr txBox="1"/>
          <p:nvPr/>
        </p:nvSpPr>
        <p:spPr>
          <a:xfrm>
            <a:off x="983150" y="1247900"/>
            <a:ext cx="6548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200">
              <a:solidFill>
                <a:schemeClr val="dk2"/>
              </a:solidFill>
              <a:latin typeface="Pridi"/>
              <a:ea typeface="Pridi"/>
              <a:cs typeface="Pridi"/>
              <a:sym typeface="Pridi"/>
            </a:endParaRPr>
          </a:p>
        </p:txBody>
      </p:sp>
      <p:sp>
        <p:nvSpPr>
          <p:cNvPr id="666" name="Google Shape;666;p45"/>
          <p:cNvSpPr txBox="1"/>
          <p:nvPr/>
        </p:nvSpPr>
        <p:spPr>
          <a:xfrm>
            <a:off x="550050" y="834325"/>
            <a:ext cx="8043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500" b="1">
                <a:solidFill>
                  <a:schemeClr val="dk2"/>
                </a:solidFill>
                <a:latin typeface="Open Sans"/>
                <a:ea typeface="Open Sans"/>
                <a:cs typeface="Open Sans"/>
                <a:sym typeface="Open Sans"/>
              </a:rPr>
              <a:t>Similar customers who purchased the same product</a:t>
            </a:r>
            <a:endParaRPr sz="1500">
              <a:solidFill>
                <a:srgbClr val="333333"/>
              </a:solidFill>
              <a:highlight>
                <a:srgbClr val="F5F5F5"/>
              </a:highlight>
              <a:latin typeface="Courier New"/>
              <a:ea typeface="Courier New"/>
              <a:cs typeface="Courier New"/>
              <a:sym typeface="Courier New"/>
            </a:endParaRPr>
          </a:p>
        </p:txBody>
      </p:sp>
      <p:sp>
        <p:nvSpPr>
          <p:cNvPr id="667" name="Google Shape;667;p45"/>
          <p:cNvSpPr txBox="1"/>
          <p:nvPr/>
        </p:nvSpPr>
        <p:spPr>
          <a:xfrm>
            <a:off x="1397550" y="3681925"/>
            <a:ext cx="6348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In this sub Knowledge Graph, we can see two customers (two orange nodes) are connected by the relation of purchased history of same products (yellow nodes). This is the intuition of Collaborative Filtering (Customer-Based Recommendations) for our recommend system.</a:t>
            </a:r>
            <a:endParaRPr sz="1200">
              <a:solidFill>
                <a:schemeClr val="dk1"/>
              </a:solidFill>
              <a:latin typeface="Open Sans"/>
              <a:ea typeface="Open Sans"/>
              <a:cs typeface="Open Sans"/>
              <a:sym typeface="Open Sans"/>
            </a:endParaRPr>
          </a:p>
        </p:txBody>
      </p:sp>
      <p:grpSp>
        <p:nvGrpSpPr>
          <p:cNvPr id="668" name="Google Shape;668;p45"/>
          <p:cNvGrpSpPr/>
          <p:nvPr/>
        </p:nvGrpSpPr>
        <p:grpSpPr>
          <a:xfrm>
            <a:off x="7608138" y="1567188"/>
            <a:ext cx="1237950" cy="544150"/>
            <a:chOff x="6118325" y="3781275"/>
            <a:chExt cx="1237950" cy="544150"/>
          </a:xfrm>
        </p:grpSpPr>
        <p:sp>
          <p:nvSpPr>
            <p:cNvPr id="669" name="Google Shape;669;p45"/>
            <p:cNvSpPr/>
            <p:nvPr/>
          </p:nvSpPr>
          <p:spPr>
            <a:xfrm>
              <a:off x="6118325" y="3907925"/>
              <a:ext cx="1237950" cy="417500"/>
            </a:xfrm>
            <a:custGeom>
              <a:avLst/>
              <a:gdLst/>
              <a:ahLst/>
              <a:cxnLst/>
              <a:rect l="l" t="t" r="r" b="b"/>
              <a:pathLst>
                <a:path w="49518" h="16700" extrusionOk="0">
                  <a:moveTo>
                    <a:pt x="1763" y="1"/>
                  </a:moveTo>
                  <a:cubicBezTo>
                    <a:pt x="1112" y="1"/>
                    <a:pt x="303" y="257"/>
                    <a:pt x="163" y="1622"/>
                  </a:cubicBezTo>
                  <a:cubicBezTo>
                    <a:pt x="1" y="2921"/>
                    <a:pt x="813" y="5519"/>
                    <a:pt x="1625" y="7387"/>
                  </a:cubicBezTo>
                  <a:cubicBezTo>
                    <a:pt x="2274" y="8929"/>
                    <a:pt x="3654" y="11649"/>
                    <a:pt x="5319" y="12583"/>
                  </a:cubicBezTo>
                  <a:cubicBezTo>
                    <a:pt x="5522" y="12664"/>
                    <a:pt x="5765" y="12786"/>
                    <a:pt x="5968" y="12827"/>
                  </a:cubicBezTo>
                  <a:cubicBezTo>
                    <a:pt x="6078" y="12850"/>
                    <a:pt x="6184" y="12861"/>
                    <a:pt x="6286" y="12861"/>
                  </a:cubicBezTo>
                  <a:cubicBezTo>
                    <a:pt x="7846" y="12861"/>
                    <a:pt x="8470" y="10293"/>
                    <a:pt x="9319" y="10293"/>
                  </a:cubicBezTo>
                  <a:cubicBezTo>
                    <a:pt x="9478" y="10293"/>
                    <a:pt x="9644" y="10382"/>
                    <a:pt x="9825" y="10594"/>
                  </a:cubicBezTo>
                  <a:cubicBezTo>
                    <a:pt x="11530" y="12502"/>
                    <a:pt x="13803" y="16034"/>
                    <a:pt x="17822" y="16643"/>
                  </a:cubicBezTo>
                  <a:cubicBezTo>
                    <a:pt x="18109" y="16671"/>
                    <a:pt x="18396" y="16700"/>
                    <a:pt x="18698" y="16700"/>
                  </a:cubicBezTo>
                  <a:cubicBezTo>
                    <a:pt x="18823" y="16700"/>
                    <a:pt x="18950" y="16695"/>
                    <a:pt x="19081" y="16683"/>
                  </a:cubicBezTo>
                  <a:cubicBezTo>
                    <a:pt x="22166" y="16440"/>
                    <a:pt x="24723" y="13720"/>
                    <a:pt x="26022" y="12258"/>
                  </a:cubicBezTo>
                  <a:cubicBezTo>
                    <a:pt x="29027" y="9011"/>
                    <a:pt x="36334" y="3977"/>
                    <a:pt x="38729" y="3043"/>
                  </a:cubicBezTo>
                  <a:cubicBezTo>
                    <a:pt x="39359" y="2790"/>
                    <a:pt x="39943" y="2680"/>
                    <a:pt x="40482" y="2680"/>
                  </a:cubicBezTo>
                  <a:cubicBezTo>
                    <a:pt x="42965" y="2680"/>
                    <a:pt x="44505" y="5012"/>
                    <a:pt x="45305" y="6413"/>
                  </a:cubicBezTo>
                  <a:cubicBezTo>
                    <a:pt x="45960" y="7597"/>
                    <a:pt x="47069" y="9716"/>
                    <a:pt x="47954" y="9716"/>
                  </a:cubicBezTo>
                  <a:cubicBezTo>
                    <a:pt x="48221" y="9716"/>
                    <a:pt x="48467" y="9522"/>
                    <a:pt x="48675" y="9051"/>
                  </a:cubicBezTo>
                  <a:cubicBezTo>
                    <a:pt x="49517" y="7213"/>
                    <a:pt x="44327" y="1148"/>
                    <a:pt x="39408" y="1148"/>
                  </a:cubicBezTo>
                  <a:cubicBezTo>
                    <a:pt x="39113" y="1148"/>
                    <a:pt x="38818" y="1170"/>
                    <a:pt x="38526" y="1216"/>
                  </a:cubicBezTo>
                  <a:cubicBezTo>
                    <a:pt x="33330" y="1947"/>
                    <a:pt x="25332" y="2109"/>
                    <a:pt x="24764" y="2109"/>
                  </a:cubicBezTo>
                  <a:cubicBezTo>
                    <a:pt x="24110" y="2062"/>
                    <a:pt x="23425" y="2042"/>
                    <a:pt x="22740" y="2042"/>
                  </a:cubicBezTo>
                  <a:cubicBezTo>
                    <a:pt x="21086" y="2042"/>
                    <a:pt x="19434" y="2157"/>
                    <a:pt x="18228" y="2272"/>
                  </a:cubicBezTo>
                  <a:cubicBezTo>
                    <a:pt x="14732" y="2550"/>
                    <a:pt x="12052" y="3450"/>
                    <a:pt x="10112" y="3450"/>
                  </a:cubicBezTo>
                  <a:cubicBezTo>
                    <a:pt x="10070" y="3450"/>
                    <a:pt x="10029" y="3450"/>
                    <a:pt x="9987" y="3449"/>
                  </a:cubicBezTo>
                  <a:cubicBezTo>
                    <a:pt x="8526" y="3368"/>
                    <a:pt x="7511" y="2434"/>
                    <a:pt x="5725" y="1460"/>
                  </a:cubicBezTo>
                  <a:cubicBezTo>
                    <a:pt x="4426" y="729"/>
                    <a:pt x="3289" y="283"/>
                    <a:pt x="2477" y="80"/>
                  </a:cubicBezTo>
                  <a:cubicBezTo>
                    <a:pt x="2324" y="54"/>
                    <a:pt x="2060"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5"/>
            <p:cNvSpPr/>
            <p:nvPr/>
          </p:nvSpPr>
          <p:spPr>
            <a:xfrm>
              <a:off x="6134575" y="3941600"/>
              <a:ext cx="198950" cy="266500"/>
            </a:xfrm>
            <a:custGeom>
              <a:avLst/>
              <a:gdLst/>
              <a:ahLst/>
              <a:cxnLst/>
              <a:rect l="l" t="t" r="r" b="b"/>
              <a:pathLst>
                <a:path w="7958" h="10660" extrusionOk="0">
                  <a:moveTo>
                    <a:pt x="1417" y="1"/>
                  </a:moveTo>
                  <a:cubicBezTo>
                    <a:pt x="664" y="1"/>
                    <a:pt x="162" y="380"/>
                    <a:pt x="122" y="1290"/>
                  </a:cubicBezTo>
                  <a:cubicBezTo>
                    <a:pt x="0" y="3076"/>
                    <a:pt x="2233" y="9490"/>
                    <a:pt x="4466" y="10505"/>
                  </a:cubicBezTo>
                  <a:cubicBezTo>
                    <a:pt x="4698" y="10611"/>
                    <a:pt x="4911" y="10659"/>
                    <a:pt x="5106" y="10659"/>
                  </a:cubicBezTo>
                  <a:cubicBezTo>
                    <a:pt x="6783" y="10659"/>
                    <a:pt x="7147" y="7072"/>
                    <a:pt x="7511" y="5471"/>
                  </a:cubicBezTo>
                  <a:cubicBezTo>
                    <a:pt x="7957" y="3361"/>
                    <a:pt x="6820" y="2589"/>
                    <a:pt x="4385" y="1087"/>
                  </a:cubicBezTo>
                  <a:cubicBezTo>
                    <a:pt x="3282" y="421"/>
                    <a:pt x="2210"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5"/>
            <p:cNvSpPr/>
            <p:nvPr/>
          </p:nvSpPr>
          <p:spPr>
            <a:xfrm>
              <a:off x="6383225" y="3983725"/>
              <a:ext cx="441500" cy="313225"/>
            </a:xfrm>
            <a:custGeom>
              <a:avLst/>
              <a:gdLst/>
              <a:ahLst/>
              <a:cxnLst/>
              <a:rect l="l" t="t" r="r" b="b"/>
              <a:pathLst>
                <a:path w="17660" h="12529" extrusionOk="0">
                  <a:moveTo>
                    <a:pt x="9824" y="0"/>
                  </a:moveTo>
                  <a:cubicBezTo>
                    <a:pt x="9152" y="0"/>
                    <a:pt x="8493" y="32"/>
                    <a:pt x="7876" y="92"/>
                  </a:cubicBezTo>
                  <a:cubicBezTo>
                    <a:pt x="4100" y="458"/>
                    <a:pt x="0" y="1473"/>
                    <a:pt x="244" y="3827"/>
                  </a:cubicBezTo>
                  <a:cubicBezTo>
                    <a:pt x="520" y="6159"/>
                    <a:pt x="4297" y="12529"/>
                    <a:pt x="7980" y="12529"/>
                  </a:cubicBezTo>
                  <a:cubicBezTo>
                    <a:pt x="8081" y="12529"/>
                    <a:pt x="8181" y="12524"/>
                    <a:pt x="8282" y="12514"/>
                  </a:cubicBezTo>
                  <a:cubicBezTo>
                    <a:pt x="12016" y="12190"/>
                    <a:pt x="17659" y="6019"/>
                    <a:pt x="17213" y="2772"/>
                  </a:cubicBezTo>
                  <a:cubicBezTo>
                    <a:pt x="16942" y="806"/>
                    <a:pt x="13219" y="0"/>
                    <a:pt x="9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5"/>
            <p:cNvSpPr/>
            <p:nvPr/>
          </p:nvSpPr>
          <p:spPr>
            <a:xfrm>
              <a:off x="6186325" y="3781275"/>
              <a:ext cx="529900" cy="161600"/>
            </a:xfrm>
            <a:custGeom>
              <a:avLst/>
              <a:gdLst/>
              <a:ahLst/>
              <a:cxnLst/>
              <a:rect l="l" t="t" r="r" b="b"/>
              <a:pathLst>
                <a:path w="21196" h="6464" extrusionOk="0">
                  <a:moveTo>
                    <a:pt x="12606" y="0"/>
                  </a:moveTo>
                  <a:cubicBezTo>
                    <a:pt x="12006" y="0"/>
                    <a:pt x="11412" y="85"/>
                    <a:pt x="10840" y="274"/>
                  </a:cubicBezTo>
                  <a:cubicBezTo>
                    <a:pt x="7308" y="1411"/>
                    <a:pt x="2924" y="3441"/>
                    <a:pt x="1" y="4577"/>
                  </a:cubicBezTo>
                  <a:cubicBezTo>
                    <a:pt x="772" y="4862"/>
                    <a:pt x="1625" y="5186"/>
                    <a:pt x="2599" y="5714"/>
                  </a:cubicBezTo>
                  <a:cubicBezTo>
                    <a:pt x="2802" y="5795"/>
                    <a:pt x="3005" y="5917"/>
                    <a:pt x="3208" y="6079"/>
                  </a:cubicBezTo>
                  <a:cubicBezTo>
                    <a:pt x="6415" y="4171"/>
                    <a:pt x="10271" y="1939"/>
                    <a:pt x="10962" y="1614"/>
                  </a:cubicBezTo>
                  <a:cubicBezTo>
                    <a:pt x="11697" y="1242"/>
                    <a:pt x="12381" y="1087"/>
                    <a:pt x="13011" y="1087"/>
                  </a:cubicBezTo>
                  <a:cubicBezTo>
                    <a:pt x="15129" y="1087"/>
                    <a:pt x="16634" y="2833"/>
                    <a:pt x="17416" y="3928"/>
                  </a:cubicBezTo>
                  <a:cubicBezTo>
                    <a:pt x="18077" y="4829"/>
                    <a:pt x="19204" y="6463"/>
                    <a:pt x="19993" y="6463"/>
                  </a:cubicBezTo>
                  <a:cubicBezTo>
                    <a:pt x="20270" y="6463"/>
                    <a:pt x="20505" y="6261"/>
                    <a:pt x="20664" y="5755"/>
                  </a:cubicBezTo>
                  <a:cubicBezTo>
                    <a:pt x="21196" y="4087"/>
                    <a:pt x="16766" y="0"/>
                    <a:pt x="12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5"/>
            <p:cNvSpPr/>
            <p:nvPr/>
          </p:nvSpPr>
          <p:spPr>
            <a:xfrm>
              <a:off x="6136600" y="3943500"/>
              <a:ext cx="98475" cy="103450"/>
            </a:xfrm>
            <a:custGeom>
              <a:avLst/>
              <a:gdLst/>
              <a:ahLst/>
              <a:cxnLst/>
              <a:rect l="l" t="t" r="r" b="b"/>
              <a:pathLst>
                <a:path w="3939" h="4138" extrusionOk="0">
                  <a:moveTo>
                    <a:pt x="1341" y="1"/>
                  </a:moveTo>
                  <a:cubicBezTo>
                    <a:pt x="610" y="1"/>
                    <a:pt x="123" y="363"/>
                    <a:pt x="82" y="1255"/>
                  </a:cubicBezTo>
                  <a:cubicBezTo>
                    <a:pt x="1" y="1864"/>
                    <a:pt x="285" y="2919"/>
                    <a:pt x="650" y="4137"/>
                  </a:cubicBezTo>
                  <a:lnTo>
                    <a:pt x="3938" y="849"/>
                  </a:lnTo>
                  <a:cubicBezTo>
                    <a:pt x="2966" y="333"/>
                    <a:pt x="2041" y="1"/>
                    <a:pt x="1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5"/>
            <p:cNvSpPr/>
            <p:nvPr/>
          </p:nvSpPr>
          <p:spPr>
            <a:xfrm>
              <a:off x="6178225" y="4000225"/>
              <a:ext cx="145150" cy="164450"/>
            </a:xfrm>
            <a:custGeom>
              <a:avLst/>
              <a:gdLst/>
              <a:ahLst/>
              <a:cxnLst/>
              <a:rect l="l" t="t" r="r" b="b"/>
              <a:pathLst>
                <a:path w="5806" h="6578" extrusionOk="0">
                  <a:moveTo>
                    <a:pt x="4506" y="1"/>
                  </a:moveTo>
                  <a:lnTo>
                    <a:pt x="0" y="4507"/>
                  </a:lnTo>
                  <a:cubicBezTo>
                    <a:pt x="325" y="5278"/>
                    <a:pt x="731" y="5968"/>
                    <a:pt x="1137" y="6577"/>
                  </a:cubicBezTo>
                  <a:lnTo>
                    <a:pt x="5805" y="1909"/>
                  </a:lnTo>
                  <a:cubicBezTo>
                    <a:pt x="5724" y="1137"/>
                    <a:pt x="5277" y="610"/>
                    <a:pt x="4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5"/>
            <p:cNvSpPr/>
            <p:nvPr/>
          </p:nvSpPr>
          <p:spPr>
            <a:xfrm>
              <a:off x="6404525" y="3984000"/>
              <a:ext cx="222300" cy="193850"/>
            </a:xfrm>
            <a:custGeom>
              <a:avLst/>
              <a:gdLst/>
              <a:ahLst/>
              <a:cxnLst/>
              <a:rect l="l" t="t" r="r" b="b"/>
              <a:pathLst>
                <a:path w="8892" h="7754" extrusionOk="0">
                  <a:moveTo>
                    <a:pt x="8891" y="0"/>
                  </a:moveTo>
                  <a:cubicBezTo>
                    <a:pt x="8242" y="0"/>
                    <a:pt x="7592" y="41"/>
                    <a:pt x="6983" y="81"/>
                  </a:cubicBezTo>
                  <a:cubicBezTo>
                    <a:pt x="6496" y="122"/>
                    <a:pt x="6009" y="203"/>
                    <a:pt x="5562" y="244"/>
                  </a:cubicBezTo>
                  <a:lnTo>
                    <a:pt x="1" y="5765"/>
                  </a:lnTo>
                  <a:cubicBezTo>
                    <a:pt x="326" y="6374"/>
                    <a:pt x="691" y="7104"/>
                    <a:pt x="1097" y="7754"/>
                  </a:cubicBezTo>
                  <a:lnTo>
                    <a:pt x="88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5"/>
            <p:cNvSpPr/>
            <p:nvPr/>
          </p:nvSpPr>
          <p:spPr>
            <a:xfrm>
              <a:off x="6498925" y="4001250"/>
              <a:ext cx="293325" cy="280125"/>
            </a:xfrm>
            <a:custGeom>
              <a:avLst/>
              <a:gdLst/>
              <a:ahLst/>
              <a:cxnLst/>
              <a:rect l="l" t="t" r="r" b="b"/>
              <a:pathLst>
                <a:path w="11733" h="11205" extrusionOk="0">
                  <a:moveTo>
                    <a:pt x="10230" y="0"/>
                  </a:moveTo>
                  <a:lnTo>
                    <a:pt x="0" y="10230"/>
                  </a:lnTo>
                  <a:cubicBezTo>
                    <a:pt x="406" y="10596"/>
                    <a:pt x="853" y="10961"/>
                    <a:pt x="1299" y="11205"/>
                  </a:cubicBezTo>
                  <a:lnTo>
                    <a:pt x="11732" y="772"/>
                  </a:lnTo>
                  <a:cubicBezTo>
                    <a:pt x="11326" y="447"/>
                    <a:pt x="10798" y="203"/>
                    <a:pt x="10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7" name="Google Shape;677;p45"/>
          <p:cNvPicPr preferRelativeResize="0"/>
          <p:nvPr/>
        </p:nvPicPr>
        <p:blipFill>
          <a:blip r:embed="rId3">
            <a:alphaModFix/>
          </a:blip>
          <a:stretch>
            <a:fillRect/>
          </a:stretch>
        </p:blipFill>
        <p:spPr>
          <a:xfrm>
            <a:off x="1641925" y="1292225"/>
            <a:ext cx="5230556" cy="2219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6"/>
          <p:cNvSpPr txBox="1">
            <a:spLocks noGrp="1"/>
          </p:cNvSpPr>
          <p:nvPr>
            <p:ph type="title"/>
          </p:nvPr>
        </p:nvSpPr>
        <p:spPr>
          <a:xfrm>
            <a:off x="297900" y="261625"/>
            <a:ext cx="85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WHY COMBINE SQL &amp; NEO4J</a:t>
            </a:r>
            <a:endParaRPr sz="3200">
              <a:solidFill>
                <a:schemeClr val="accent1"/>
              </a:solidFill>
            </a:endParaRPr>
          </a:p>
        </p:txBody>
      </p:sp>
      <p:sp>
        <p:nvSpPr>
          <p:cNvPr id="683" name="Google Shape;683;p46"/>
          <p:cNvSpPr/>
          <p:nvPr/>
        </p:nvSpPr>
        <p:spPr>
          <a:xfrm flipH="1">
            <a:off x="8345263" y="834325"/>
            <a:ext cx="281869" cy="281849"/>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6"/>
          <p:cNvSpPr/>
          <p:nvPr/>
        </p:nvSpPr>
        <p:spPr>
          <a:xfrm flipH="1">
            <a:off x="297898" y="1731172"/>
            <a:ext cx="354352" cy="35432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6"/>
          <p:cNvSpPr/>
          <p:nvPr/>
        </p:nvSpPr>
        <p:spPr>
          <a:xfrm flipH="1">
            <a:off x="8491716" y="4025900"/>
            <a:ext cx="234734" cy="226512"/>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86" name="Google Shape;686;p46"/>
          <p:cNvGraphicFramePr/>
          <p:nvPr/>
        </p:nvGraphicFramePr>
        <p:xfrm>
          <a:off x="927750" y="878288"/>
          <a:ext cx="3000000" cy="3000000"/>
        </p:xfrm>
        <a:graphic>
          <a:graphicData uri="http://schemas.openxmlformats.org/drawingml/2006/table">
            <a:tbl>
              <a:tblPr>
                <a:noFill/>
                <a:tableStyleId>{B1961661-9FC2-459E-B566-52928460E017}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200"/>
                        <a:t>Step</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200"/>
                        <a:t>SQL Role</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solidFill>
                      <a:schemeClr val="accent2"/>
                    </a:solidFill>
                  </a:tcPr>
                </a:tc>
                <a:tc>
                  <a:txBody>
                    <a:bodyPr/>
                    <a:lstStyle/>
                    <a:p>
                      <a:pPr marL="0" lvl="0" indent="0" algn="l" rtl="0">
                        <a:spcBef>
                          <a:spcPts val="0"/>
                        </a:spcBef>
                        <a:spcAft>
                          <a:spcPts val="0"/>
                        </a:spcAft>
                        <a:buNone/>
                      </a:pPr>
                      <a:r>
                        <a:rPr lang="en" sz="1200"/>
                        <a:t>Neo4j Role</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solidFill>
                      <a:schemeClr val="accen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t>1️⃣ Extract User's Purchase History</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200">
                          <a:solidFill>
                            <a:schemeClr val="dk1"/>
                          </a:solidFill>
                        </a:rPr>
                        <a:t>SQL retrieves the </a:t>
                      </a:r>
                      <a:r>
                        <a:rPr lang="en" sz="1200" b="1">
                          <a:solidFill>
                            <a:schemeClr val="dk1"/>
                          </a:solidFill>
                        </a:rPr>
                        <a:t>customer's transaction history and product details</a:t>
                      </a:r>
                      <a:r>
                        <a:rPr lang="en" sz="1200">
                          <a:solidFill>
                            <a:schemeClr val="dk1"/>
                          </a:solidFill>
                        </a:rPr>
                        <a:t>.</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spcBef>
                          <a:spcPts val="0"/>
                        </a:spcBef>
                        <a:spcAft>
                          <a:spcPts val="0"/>
                        </a:spcAft>
                        <a:buNone/>
                      </a:pPr>
                      <a:r>
                        <a:rPr lang="en" sz="1200"/>
                        <a:t>❌ Not needed (SQL fetches structured product data best).</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t>2️⃣ Identify Similar Users</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200"/>
                        <a:t>❌ SQL is inefficient for this step.</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Neo4j </a:t>
                      </a:r>
                      <a:r>
                        <a:rPr lang="en" sz="1200" b="1">
                          <a:solidFill>
                            <a:schemeClr val="dk1"/>
                          </a:solidFill>
                        </a:rPr>
                        <a:t>finds users with overlapping purchase history</a:t>
                      </a:r>
                      <a:r>
                        <a:rPr lang="en" sz="1200">
                          <a:solidFill>
                            <a:schemeClr val="dk1"/>
                          </a:solidFill>
                        </a:rPr>
                        <a:t>.</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t>3️⃣ Find Products Purchased by Similar Users</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200"/>
                        <a:t>❌ SQL would require complex joins.</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Neo4j </a:t>
                      </a:r>
                      <a:r>
                        <a:rPr lang="en" sz="1200" b="1">
                          <a:solidFill>
                            <a:schemeClr val="dk1"/>
                          </a:solidFill>
                        </a:rPr>
                        <a:t>retrieves products frequently bought by similar users</a:t>
                      </a:r>
                      <a:r>
                        <a:rPr lang="en" sz="1200">
                          <a:solidFill>
                            <a:schemeClr val="dk1"/>
                          </a:solidFill>
                        </a:rPr>
                        <a:t>.</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t>4️⃣ Retrieve Detailed Product Info</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200">
                          <a:solidFill>
                            <a:schemeClr val="dk1"/>
                          </a:solidFill>
                        </a:rPr>
                        <a:t>SQL fetches structured product keyword extraction..</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spcBef>
                          <a:spcPts val="0"/>
                        </a:spcBef>
                        <a:spcAft>
                          <a:spcPts val="0"/>
                        </a:spcAft>
                        <a:buNone/>
                      </a:pPr>
                      <a:r>
                        <a:rPr lang="en" sz="1200"/>
                        <a:t>❌ Not needed (SQL does this best).</a:t>
                      </a:r>
                      <a:endParaRPr sz="1200"/>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4"/>
                  </a:ext>
                </a:extLst>
              </a:tr>
            </a:tbl>
          </a:graphicData>
        </a:graphic>
      </p:graphicFrame>
      <p:sp>
        <p:nvSpPr>
          <p:cNvPr id="687" name="Google Shape;687;p46"/>
          <p:cNvSpPr txBox="1"/>
          <p:nvPr/>
        </p:nvSpPr>
        <p:spPr>
          <a:xfrm>
            <a:off x="977250" y="3926613"/>
            <a:ext cx="7189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While SQL is suitable for fetching structured data such as users transaction history and product description keywords, it is slow and requires multiple joins to find similar customers and products, so we combine these two DBMS together for better performance </a:t>
            </a:r>
            <a:endParaRPr sz="1200">
              <a:solidFill>
                <a:schemeClr val="dk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7"/>
          <p:cNvSpPr txBox="1">
            <a:spLocks noGrp="1"/>
          </p:cNvSpPr>
          <p:nvPr>
            <p:ph type="title"/>
          </p:nvPr>
        </p:nvSpPr>
        <p:spPr>
          <a:xfrm>
            <a:off x="297900" y="261625"/>
            <a:ext cx="854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accent1"/>
                </a:solidFill>
              </a:rPr>
              <a:t>WHY COMBINE SQL &amp; NEO4J</a:t>
            </a:r>
            <a:endParaRPr sz="3200">
              <a:solidFill>
                <a:schemeClr val="accent1"/>
              </a:solidFill>
            </a:endParaRPr>
          </a:p>
        </p:txBody>
      </p:sp>
      <p:sp>
        <p:nvSpPr>
          <p:cNvPr id="693" name="Google Shape;693;p47"/>
          <p:cNvSpPr txBox="1"/>
          <p:nvPr/>
        </p:nvSpPr>
        <p:spPr>
          <a:xfrm>
            <a:off x="550050" y="834325"/>
            <a:ext cx="80439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800" b="1">
                <a:solidFill>
                  <a:schemeClr val="dk2"/>
                </a:solidFill>
                <a:latin typeface="Open Sans"/>
                <a:ea typeface="Open Sans"/>
                <a:cs typeface="Open Sans"/>
                <a:sym typeface="Open Sans"/>
              </a:rPr>
              <a:t>Real-World Use Cases:</a:t>
            </a:r>
            <a:endParaRPr sz="1800">
              <a:solidFill>
                <a:srgbClr val="333333"/>
              </a:solidFill>
              <a:highlight>
                <a:srgbClr val="F5F5F5"/>
              </a:highlight>
              <a:latin typeface="Courier New"/>
              <a:ea typeface="Courier New"/>
              <a:cs typeface="Courier New"/>
              <a:sym typeface="Courier New"/>
            </a:endParaRPr>
          </a:p>
        </p:txBody>
      </p:sp>
      <p:sp>
        <p:nvSpPr>
          <p:cNvPr id="694" name="Google Shape;694;p47"/>
          <p:cNvSpPr txBox="1"/>
          <p:nvPr/>
        </p:nvSpPr>
        <p:spPr>
          <a:xfrm>
            <a:off x="3909150" y="1685775"/>
            <a:ext cx="46848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Open Sans"/>
              <a:ea typeface="Open Sans"/>
              <a:cs typeface="Open Sans"/>
              <a:sym typeface="Open Sans"/>
            </a:endParaRPr>
          </a:p>
          <a:p>
            <a:pPr marL="0" lvl="0" indent="0" algn="l" rtl="0">
              <a:spcBef>
                <a:spcPts val="0"/>
              </a:spcBef>
              <a:spcAft>
                <a:spcPts val="0"/>
              </a:spcAft>
              <a:buNone/>
            </a:pPr>
            <a:r>
              <a:rPr lang="en">
                <a:solidFill>
                  <a:schemeClr val="dk1"/>
                </a:solidFill>
                <a:latin typeface="Open Sans"/>
                <a:ea typeface="Open Sans"/>
                <a:cs typeface="Open Sans"/>
                <a:sym typeface="Open Sans"/>
              </a:rPr>
              <a:t>Amazon, Netflix → SQL for transactions, Neo4j for personalized recommendations.</a:t>
            </a:r>
            <a:endParaRPr>
              <a:solidFill>
                <a:schemeClr val="dk1"/>
              </a:solidFill>
              <a:latin typeface="Open Sans"/>
              <a:ea typeface="Open Sans"/>
              <a:cs typeface="Open Sans"/>
              <a:sym typeface="Open Sans"/>
            </a:endParaRPr>
          </a:p>
          <a:p>
            <a:pPr marL="0" lvl="0" indent="0" algn="l" rtl="0">
              <a:spcBef>
                <a:spcPts val="0"/>
              </a:spcBef>
              <a:spcAft>
                <a:spcPts val="0"/>
              </a:spcAft>
              <a:buNone/>
            </a:pPr>
            <a:endParaRPr>
              <a:solidFill>
                <a:schemeClr val="dk1"/>
              </a:solidFill>
              <a:latin typeface="Open Sans"/>
              <a:ea typeface="Open Sans"/>
              <a:cs typeface="Open Sans"/>
              <a:sym typeface="Open Sans"/>
            </a:endParaRPr>
          </a:p>
          <a:p>
            <a:pPr marL="0" lvl="0" indent="0" algn="l" rtl="0">
              <a:spcBef>
                <a:spcPts val="0"/>
              </a:spcBef>
              <a:spcAft>
                <a:spcPts val="0"/>
              </a:spcAft>
              <a:buNone/>
            </a:pPr>
            <a:r>
              <a:rPr lang="en">
                <a:solidFill>
                  <a:schemeClr val="dk1"/>
                </a:solidFill>
                <a:latin typeface="Open Sans"/>
                <a:ea typeface="Open Sans"/>
                <a:cs typeface="Open Sans"/>
                <a:sym typeface="Open Sans"/>
              </a:rPr>
              <a:t>LinkedIn, Facebook → SQL for user profiles, Neo4j for "People You May Know".</a:t>
            </a:r>
            <a:endParaRPr>
              <a:solidFill>
                <a:schemeClr val="dk1"/>
              </a:solidFill>
              <a:latin typeface="Open Sans"/>
              <a:ea typeface="Open Sans"/>
              <a:cs typeface="Open Sans"/>
              <a:sym typeface="Open Sans"/>
            </a:endParaRPr>
          </a:p>
          <a:p>
            <a:pPr marL="0" lvl="0" indent="0" algn="l" rtl="0">
              <a:spcBef>
                <a:spcPts val="0"/>
              </a:spcBef>
              <a:spcAft>
                <a:spcPts val="0"/>
              </a:spcAft>
              <a:buNone/>
            </a:pPr>
            <a:endParaRPr>
              <a:solidFill>
                <a:schemeClr val="dk1"/>
              </a:solidFill>
              <a:latin typeface="Open Sans"/>
              <a:ea typeface="Open Sans"/>
              <a:cs typeface="Open Sans"/>
              <a:sym typeface="Open Sans"/>
            </a:endParaRPr>
          </a:p>
          <a:p>
            <a:pPr marL="0" lvl="0" indent="0" algn="l" rtl="0">
              <a:spcBef>
                <a:spcPts val="0"/>
              </a:spcBef>
              <a:spcAft>
                <a:spcPts val="0"/>
              </a:spcAft>
              <a:buNone/>
            </a:pPr>
            <a:r>
              <a:rPr lang="en">
                <a:solidFill>
                  <a:schemeClr val="dk1"/>
                </a:solidFill>
                <a:latin typeface="Open Sans"/>
                <a:ea typeface="Open Sans"/>
                <a:cs typeface="Open Sans"/>
                <a:sym typeface="Open Sans"/>
              </a:rPr>
              <a:t>E-commerce Platforms → SQL for product storage, Neo4j for "Customers who bought this also bought...".</a:t>
            </a:r>
            <a:endParaRPr>
              <a:solidFill>
                <a:schemeClr val="dk1"/>
              </a:solidFill>
              <a:latin typeface="Open Sans"/>
              <a:ea typeface="Open Sans"/>
              <a:cs typeface="Open Sans"/>
              <a:sym typeface="Open Sans"/>
            </a:endParaRPr>
          </a:p>
        </p:txBody>
      </p:sp>
      <p:sp>
        <p:nvSpPr>
          <p:cNvPr id="695" name="Google Shape;695;p47"/>
          <p:cNvSpPr/>
          <p:nvPr/>
        </p:nvSpPr>
        <p:spPr>
          <a:xfrm flipH="1">
            <a:off x="2876638" y="1489500"/>
            <a:ext cx="281869" cy="281849"/>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7"/>
          <p:cNvSpPr/>
          <p:nvPr/>
        </p:nvSpPr>
        <p:spPr>
          <a:xfrm flipH="1">
            <a:off x="415673" y="2110297"/>
            <a:ext cx="354352" cy="35432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7"/>
          <p:cNvSpPr/>
          <p:nvPr/>
        </p:nvSpPr>
        <p:spPr>
          <a:xfrm flipH="1">
            <a:off x="3067715" y="4017693"/>
            <a:ext cx="234734" cy="23471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7"/>
          <p:cNvGrpSpPr/>
          <p:nvPr/>
        </p:nvGrpSpPr>
        <p:grpSpPr>
          <a:xfrm>
            <a:off x="716563" y="1454975"/>
            <a:ext cx="2781300" cy="2780700"/>
            <a:chOff x="964013" y="1181200"/>
            <a:chExt cx="2781300" cy="2780700"/>
          </a:xfrm>
        </p:grpSpPr>
        <p:sp>
          <p:nvSpPr>
            <p:cNvPr id="699" name="Google Shape;699;p47"/>
            <p:cNvSpPr/>
            <p:nvPr/>
          </p:nvSpPr>
          <p:spPr>
            <a:xfrm>
              <a:off x="96401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7"/>
            <p:cNvSpPr/>
            <p:nvPr/>
          </p:nvSpPr>
          <p:spPr>
            <a:xfrm>
              <a:off x="102757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47"/>
            <p:cNvGrpSpPr/>
            <p:nvPr/>
          </p:nvGrpSpPr>
          <p:grpSpPr>
            <a:xfrm rot="-2520753">
              <a:off x="1924373" y="1119683"/>
              <a:ext cx="860594" cy="2796919"/>
              <a:chOff x="2647450" y="3742450"/>
              <a:chExt cx="430325" cy="1398550"/>
            </a:xfrm>
          </p:grpSpPr>
          <p:sp>
            <p:nvSpPr>
              <p:cNvPr id="702" name="Google Shape;702;p47"/>
              <p:cNvSpPr/>
              <p:nvPr/>
            </p:nvSpPr>
            <p:spPr>
              <a:xfrm>
                <a:off x="2647450" y="3812475"/>
                <a:ext cx="115700" cy="228375"/>
              </a:xfrm>
              <a:custGeom>
                <a:avLst/>
                <a:gdLst/>
                <a:ahLst/>
                <a:cxnLst/>
                <a:rect l="l" t="t" r="r" b="b"/>
                <a:pathLst>
                  <a:path w="4628" h="9135" extrusionOk="0">
                    <a:moveTo>
                      <a:pt x="1827" y="1"/>
                    </a:moveTo>
                    <a:cubicBezTo>
                      <a:pt x="203" y="2802"/>
                      <a:pt x="0" y="6171"/>
                      <a:pt x="1299" y="9134"/>
                    </a:cubicBezTo>
                    <a:lnTo>
                      <a:pt x="3654" y="8201"/>
                    </a:lnTo>
                    <a:cubicBezTo>
                      <a:pt x="4141" y="6983"/>
                      <a:pt x="4628" y="5887"/>
                      <a:pt x="4628" y="5887"/>
                    </a:cubicBezTo>
                    <a:lnTo>
                      <a:pt x="2436" y="244"/>
                    </a:lnTo>
                    <a:cubicBezTo>
                      <a:pt x="2233" y="163"/>
                      <a:pt x="2030" y="82"/>
                      <a:pt x="18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7"/>
              <p:cNvSpPr/>
              <p:nvPr/>
            </p:nvSpPr>
            <p:spPr>
              <a:xfrm>
                <a:off x="2647450" y="3742450"/>
                <a:ext cx="430325" cy="491225"/>
              </a:xfrm>
              <a:custGeom>
                <a:avLst/>
                <a:gdLst/>
                <a:ahLst/>
                <a:cxnLst/>
                <a:rect l="l" t="t" r="r" b="b"/>
                <a:pathLst>
                  <a:path w="17213" h="19649" extrusionOk="0">
                    <a:moveTo>
                      <a:pt x="10190" y="0"/>
                    </a:moveTo>
                    <a:cubicBezTo>
                      <a:pt x="10149" y="203"/>
                      <a:pt x="10027" y="406"/>
                      <a:pt x="9946" y="609"/>
                    </a:cubicBezTo>
                    <a:lnTo>
                      <a:pt x="12016" y="6090"/>
                    </a:lnTo>
                    <a:lnTo>
                      <a:pt x="10839" y="8769"/>
                    </a:lnTo>
                    <a:lnTo>
                      <a:pt x="0" y="12950"/>
                    </a:lnTo>
                    <a:lnTo>
                      <a:pt x="1827" y="14777"/>
                    </a:lnTo>
                    <a:cubicBezTo>
                      <a:pt x="1827" y="14777"/>
                      <a:pt x="3816" y="17781"/>
                      <a:pt x="4547" y="19527"/>
                    </a:cubicBezTo>
                    <a:lnTo>
                      <a:pt x="11001" y="19649"/>
                    </a:lnTo>
                    <a:cubicBezTo>
                      <a:pt x="13234" y="15061"/>
                      <a:pt x="17131" y="10921"/>
                      <a:pt x="17131" y="9540"/>
                    </a:cubicBezTo>
                    <a:cubicBezTo>
                      <a:pt x="17213" y="5075"/>
                      <a:pt x="14249" y="1259"/>
                      <a:pt x="10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7"/>
              <p:cNvSpPr/>
              <p:nvPr/>
            </p:nvSpPr>
            <p:spPr>
              <a:xfrm>
                <a:off x="2760100" y="4057825"/>
                <a:ext cx="58875" cy="89775"/>
              </a:xfrm>
              <a:custGeom>
                <a:avLst/>
                <a:gdLst/>
                <a:ahLst/>
                <a:cxnLst/>
                <a:rect l="l" t="t" r="r" b="b"/>
                <a:pathLst>
                  <a:path w="2355" h="3591" extrusionOk="0">
                    <a:moveTo>
                      <a:pt x="916" y="0"/>
                    </a:moveTo>
                    <a:cubicBezTo>
                      <a:pt x="882" y="0"/>
                      <a:pt x="847" y="4"/>
                      <a:pt x="812" y="11"/>
                    </a:cubicBezTo>
                    <a:lnTo>
                      <a:pt x="244" y="214"/>
                    </a:lnTo>
                    <a:cubicBezTo>
                      <a:pt x="122" y="295"/>
                      <a:pt x="0" y="457"/>
                      <a:pt x="41" y="660"/>
                    </a:cubicBezTo>
                    <a:lnTo>
                      <a:pt x="1056" y="3380"/>
                    </a:lnTo>
                    <a:cubicBezTo>
                      <a:pt x="1126" y="3485"/>
                      <a:pt x="1288" y="3591"/>
                      <a:pt x="1462" y="3591"/>
                    </a:cubicBezTo>
                    <a:cubicBezTo>
                      <a:pt x="1488" y="3591"/>
                      <a:pt x="1516" y="3588"/>
                      <a:pt x="1543" y="3583"/>
                    </a:cubicBezTo>
                    <a:lnTo>
                      <a:pt x="2071" y="3380"/>
                    </a:lnTo>
                    <a:cubicBezTo>
                      <a:pt x="2233" y="3339"/>
                      <a:pt x="2355" y="3136"/>
                      <a:pt x="2274" y="2893"/>
                    </a:cubicBezTo>
                    <a:lnTo>
                      <a:pt x="1259" y="214"/>
                    </a:lnTo>
                    <a:cubicBezTo>
                      <a:pt x="1225" y="79"/>
                      <a:pt x="1080"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7"/>
              <p:cNvSpPr/>
              <p:nvPr/>
            </p:nvSpPr>
            <p:spPr>
              <a:xfrm>
                <a:off x="2795625" y="4045250"/>
                <a:ext cx="59900" cy="89225"/>
              </a:xfrm>
              <a:custGeom>
                <a:avLst/>
                <a:gdLst/>
                <a:ahLst/>
                <a:cxnLst/>
                <a:rect l="l" t="t" r="r" b="b"/>
                <a:pathLst>
                  <a:path w="2396" h="3569" extrusionOk="0">
                    <a:moveTo>
                      <a:pt x="944" y="1"/>
                    </a:moveTo>
                    <a:cubicBezTo>
                      <a:pt x="901" y="1"/>
                      <a:pt x="856" y="9"/>
                      <a:pt x="812" y="26"/>
                    </a:cubicBezTo>
                    <a:lnTo>
                      <a:pt x="244" y="229"/>
                    </a:lnTo>
                    <a:cubicBezTo>
                      <a:pt x="122" y="270"/>
                      <a:pt x="0" y="473"/>
                      <a:pt x="41" y="676"/>
                    </a:cubicBezTo>
                    <a:lnTo>
                      <a:pt x="1056" y="3355"/>
                    </a:lnTo>
                    <a:cubicBezTo>
                      <a:pt x="1123" y="3490"/>
                      <a:pt x="1274" y="3569"/>
                      <a:pt x="1439" y="3569"/>
                    </a:cubicBezTo>
                    <a:cubicBezTo>
                      <a:pt x="1473" y="3569"/>
                      <a:pt x="1508" y="3565"/>
                      <a:pt x="1543" y="3558"/>
                    </a:cubicBezTo>
                    <a:lnTo>
                      <a:pt x="2070" y="3355"/>
                    </a:lnTo>
                    <a:cubicBezTo>
                      <a:pt x="2273" y="3274"/>
                      <a:pt x="2395" y="3071"/>
                      <a:pt x="2273" y="2909"/>
                    </a:cubicBezTo>
                    <a:lnTo>
                      <a:pt x="1258" y="229"/>
                    </a:lnTo>
                    <a:cubicBezTo>
                      <a:pt x="1227" y="103"/>
                      <a:pt x="1096"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7"/>
              <p:cNvSpPr/>
              <p:nvPr/>
            </p:nvSpPr>
            <p:spPr>
              <a:xfrm>
                <a:off x="2832150" y="4031425"/>
                <a:ext cx="58875" cy="89250"/>
              </a:xfrm>
              <a:custGeom>
                <a:avLst/>
                <a:gdLst/>
                <a:ahLst/>
                <a:cxnLst/>
                <a:rect l="l" t="t" r="r" b="b"/>
                <a:pathLst>
                  <a:path w="2355" h="3570" extrusionOk="0">
                    <a:moveTo>
                      <a:pt x="916" y="1"/>
                    </a:moveTo>
                    <a:cubicBezTo>
                      <a:pt x="882" y="1"/>
                      <a:pt x="847" y="4"/>
                      <a:pt x="812" y="11"/>
                    </a:cubicBezTo>
                    <a:lnTo>
                      <a:pt x="285" y="214"/>
                    </a:lnTo>
                    <a:cubicBezTo>
                      <a:pt x="122" y="255"/>
                      <a:pt x="0" y="458"/>
                      <a:pt x="82" y="661"/>
                    </a:cubicBezTo>
                    <a:lnTo>
                      <a:pt x="1097" y="3381"/>
                    </a:lnTo>
                    <a:cubicBezTo>
                      <a:pt x="1128" y="3475"/>
                      <a:pt x="1257" y="3569"/>
                      <a:pt x="1408" y="3569"/>
                    </a:cubicBezTo>
                    <a:cubicBezTo>
                      <a:pt x="1452" y="3569"/>
                      <a:pt x="1497" y="3561"/>
                      <a:pt x="1543" y="3543"/>
                    </a:cubicBezTo>
                    <a:lnTo>
                      <a:pt x="2111" y="3381"/>
                    </a:lnTo>
                    <a:cubicBezTo>
                      <a:pt x="2314" y="3259"/>
                      <a:pt x="2355" y="3056"/>
                      <a:pt x="2314" y="2893"/>
                    </a:cubicBezTo>
                    <a:lnTo>
                      <a:pt x="1300" y="214"/>
                    </a:lnTo>
                    <a:cubicBezTo>
                      <a:pt x="1232" y="80"/>
                      <a:pt x="1081" y="1"/>
                      <a:pt x="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7"/>
              <p:cNvSpPr/>
              <p:nvPr/>
            </p:nvSpPr>
            <p:spPr>
              <a:xfrm>
                <a:off x="2709350" y="4262075"/>
                <a:ext cx="248675" cy="878925"/>
              </a:xfrm>
              <a:custGeom>
                <a:avLst/>
                <a:gdLst/>
                <a:ahLst/>
                <a:cxnLst/>
                <a:rect l="l" t="t" r="r" b="b"/>
                <a:pathLst>
                  <a:path w="9947" h="35157" extrusionOk="0">
                    <a:moveTo>
                      <a:pt x="5318" y="2761"/>
                    </a:moveTo>
                    <a:lnTo>
                      <a:pt x="6820" y="3613"/>
                    </a:lnTo>
                    <a:lnTo>
                      <a:pt x="6820" y="5359"/>
                    </a:lnTo>
                    <a:lnTo>
                      <a:pt x="5278" y="6211"/>
                    </a:lnTo>
                    <a:lnTo>
                      <a:pt x="3816" y="5359"/>
                    </a:lnTo>
                    <a:lnTo>
                      <a:pt x="3816" y="3613"/>
                    </a:lnTo>
                    <a:lnTo>
                      <a:pt x="5318" y="2761"/>
                    </a:lnTo>
                    <a:close/>
                    <a:moveTo>
                      <a:pt x="5237" y="9053"/>
                    </a:moveTo>
                    <a:lnTo>
                      <a:pt x="7551" y="10474"/>
                    </a:lnTo>
                    <a:lnTo>
                      <a:pt x="7511" y="13194"/>
                    </a:lnTo>
                    <a:lnTo>
                      <a:pt x="5115" y="14533"/>
                    </a:lnTo>
                    <a:lnTo>
                      <a:pt x="2802" y="13112"/>
                    </a:lnTo>
                    <a:lnTo>
                      <a:pt x="2842" y="10393"/>
                    </a:lnTo>
                    <a:lnTo>
                      <a:pt x="5237" y="9053"/>
                    </a:lnTo>
                    <a:close/>
                    <a:moveTo>
                      <a:pt x="4831" y="28295"/>
                    </a:moveTo>
                    <a:cubicBezTo>
                      <a:pt x="6171" y="28295"/>
                      <a:pt x="7308" y="29472"/>
                      <a:pt x="7308" y="30812"/>
                    </a:cubicBezTo>
                    <a:cubicBezTo>
                      <a:pt x="7308" y="32208"/>
                      <a:pt x="6249" y="33330"/>
                      <a:pt x="4864" y="33330"/>
                    </a:cubicBezTo>
                    <a:cubicBezTo>
                      <a:pt x="4840" y="33330"/>
                      <a:pt x="4815" y="33330"/>
                      <a:pt x="4791" y="33329"/>
                    </a:cubicBezTo>
                    <a:cubicBezTo>
                      <a:pt x="3410" y="33329"/>
                      <a:pt x="2274" y="32152"/>
                      <a:pt x="2274" y="30771"/>
                    </a:cubicBezTo>
                    <a:cubicBezTo>
                      <a:pt x="2274" y="29391"/>
                      <a:pt x="3451" y="28295"/>
                      <a:pt x="4831" y="28295"/>
                    </a:cubicBezTo>
                    <a:close/>
                    <a:moveTo>
                      <a:pt x="2558" y="0"/>
                    </a:moveTo>
                    <a:cubicBezTo>
                      <a:pt x="1827" y="3613"/>
                      <a:pt x="203" y="17010"/>
                      <a:pt x="163" y="22409"/>
                    </a:cubicBezTo>
                    <a:cubicBezTo>
                      <a:pt x="0" y="33491"/>
                      <a:pt x="2152" y="35074"/>
                      <a:pt x="4831" y="35156"/>
                    </a:cubicBezTo>
                    <a:cubicBezTo>
                      <a:pt x="4864" y="35156"/>
                      <a:pt x="4896" y="35156"/>
                      <a:pt x="4929" y="35156"/>
                    </a:cubicBezTo>
                    <a:cubicBezTo>
                      <a:pt x="7564" y="35156"/>
                      <a:pt x="9705" y="33479"/>
                      <a:pt x="9865" y="22571"/>
                    </a:cubicBezTo>
                    <a:cubicBezTo>
                      <a:pt x="9946" y="17172"/>
                      <a:pt x="8688" y="3694"/>
                      <a:pt x="8079" y="81"/>
                    </a:cubicBezTo>
                    <a:lnTo>
                      <a:pt x="25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47"/>
          <p:cNvSpPr/>
          <p:nvPr/>
        </p:nvSpPr>
        <p:spPr>
          <a:xfrm>
            <a:off x="878182" y="1296026"/>
            <a:ext cx="309556" cy="309534"/>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7"/>
          <p:cNvSpPr/>
          <p:nvPr/>
        </p:nvSpPr>
        <p:spPr>
          <a:xfrm>
            <a:off x="3520013" y="2049725"/>
            <a:ext cx="389128" cy="389100"/>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7"/>
          <p:cNvSpPr/>
          <p:nvPr/>
        </p:nvSpPr>
        <p:spPr>
          <a:xfrm>
            <a:off x="851096" y="4174095"/>
            <a:ext cx="257777" cy="257759"/>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8"/>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48"/>
          <p:cNvGrpSpPr/>
          <p:nvPr/>
        </p:nvGrpSpPr>
        <p:grpSpPr>
          <a:xfrm>
            <a:off x="5420863" y="1181200"/>
            <a:ext cx="2781300" cy="2780700"/>
            <a:chOff x="5420863" y="1181200"/>
            <a:chExt cx="2781300" cy="2780700"/>
          </a:xfrm>
        </p:grpSpPr>
        <p:sp>
          <p:nvSpPr>
            <p:cNvPr id="718" name="Google Shape;718;p48"/>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48"/>
          <p:cNvSpPr txBox="1">
            <a:spLocks noGrp="1"/>
          </p:cNvSpPr>
          <p:nvPr>
            <p:ph type="title"/>
          </p:nvPr>
        </p:nvSpPr>
        <p:spPr>
          <a:xfrm>
            <a:off x="397000" y="2809200"/>
            <a:ext cx="4935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solidFill>
                  <a:schemeClr val="accent1"/>
                </a:solidFill>
              </a:rPr>
              <a:t>Neo4j</a:t>
            </a:r>
            <a:r>
              <a:rPr lang="en" sz="3900"/>
              <a:t> Recommender</a:t>
            </a:r>
            <a:endParaRPr sz="3900"/>
          </a:p>
        </p:txBody>
      </p:sp>
      <p:sp>
        <p:nvSpPr>
          <p:cNvPr id="721" name="Google Shape;721;p48"/>
          <p:cNvSpPr txBox="1">
            <a:spLocks noGrp="1"/>
          </p:cNvSpPr>
          <p:nvPr>
            <p:ph type="title" idx="2"/>
          </p:nvPr>
        </p:nvSpPr>
        <p:spPr>
          <a:xfrm>
            <a:off x="913200" y="847400"/>
            <a:ext cx="1805700" cy="18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22" name="Google Shape;722;p48"/>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48"/>
          <p:cNvGrpSpPr/>
          <p:nvPr/>
        </p:nvGrpSpPr>
        <p:grpSpPr>
          <a:xfrm>
            <a:off x="5459303" y="1333805"/>
            <a:ext cx="2704436" cy="2203237"/>
            <a:chOff x="2466275" y="2110825"/>
            <a:chExt cx="1652775" cy="1346475"/>
          </a:xfrm>
        </p:grpSpPr>
        <p:sp>
          <p:nvSpPr>
            <p:cNvPr id="726" name="Google Shape;726;p48"/>
            <p:cNvSpPr/>
            <p:nvPr/>
          </p:nvSpPr>
          <p:spPr>
            <a:xfrm>
              <a:off x="3277675" y="2982300"/>
              <a:ext cx="84275" cy="32500"/>
            </a:xfrm>
            <a:custGeom>
              <a:avLst/>
              <a:gdLst/>
              <a:ahLst/>
              <a:cxnLst/>
              <a:rect l="l" t="t" r="r" b="b"/>
              <a:pathLst>
                <a:path w="3371" h="1300" extrusionOk="0">
                  <a:moveTo>
                    <a:pt x="2761" y="1"/>
                  </a:moveTo>
                  <a:lnTo>
                    <a:pt x="569" y="122"/>
                  </a:lnTo>
                  <a:cubicBezTo>
                    <a:pt x="244" y="122"/>
                    <a:pt x="1" y="407"/>
                    <a:pt x="1" y="731"/>
                  </a:cubicBezTo>
                  <a:cubicBezTo>
                    <a:pt x="1" y="1016"/>
                    <a:pt x="326" y="1300"/>
                    <a:pt x="610" y="1300"/>
                  </a:cubicBezTo>
                  <a:lnTo>
                    <a:pt x="2802" y="1178"/>
                  </a:lnTo>
                  <a:cubicBezTo>
                    <a:pt x="3086" y="1178"/>
                    <a:pt x="3370" y="894"/>
                    <a:pt x="3370" y="569"/>
                  </a:cubicBezTo>
                  <a:cubicBezTo>
                    <a:pt x="3370" y="285"/>
                    <a:pt x="3045" y="1"/>
                    <a:pt x="2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8"/>
            <p:cNvSpPr/>
            <p:nvPr/>
          </p:nvSpPr>
          <p:spPr>
            <a:xfrm>
              <a:off x="3308125" y="2986100"/>
              <a:ext cx="74125" cy="161900"/>
            </a:xfrm>
            <a:custGeom>
              <a:avLst/>
              <a:gdLst/>
              <a:ahLst/>
              <a:cxnLst/>
              <a:rect l="l" t="t" r="r" b="b"/>
              <a:pathLst>
                <a:path w="2965" h="6476" extrusionOk="0">
                  <a:moveTo>
                    <a:pt x="426" y="1"/>
                  </a:moveTo>
                  <a:cubicBezTo>
                    <a:pt x="393" y="1"/>
                    <a:pt x="359" y="4"/>
                    <a:pt x="325" y="11"/>
                  </a:cubicBezTo>
                  <a:cubicBezTo>
                    <a:pt x="122" y="133"/>
                    <a:pt x="1" y="336"/>
                    <a:pt x="41" y="539"/>
                  </a:cubicBezTo>
                  <a:lnTo>
                    <a:pt x="2152" y="6222"/>
                  </a:lnTo>
                  <a:cubicBezTo>
                    <a:pt x="2220" y="6391"/>
                    <a:pt x="2372" y="6476"/>
                    <a:pt x="2538" y="6476"/>
                  </a:cubicBezTo>
                  <a:cubicBezTo>
                    <a:pt x="2572" y="6476"/>
                    <a:pt x="2606" y="6472"/>
                    <a:pt x="2639" y="6466"/>
                  </a:cubicBezTo>
                  <a:cubicBezTo>
                    <a:pt x="2842" y="6344"/>
                    <a:pt x="2964" y="6141"/>
                    <a:pt x="2883" y="5938"/>
                  </a:cubicBezTo>
                  <a:lnTo>
                    <a:pt x="813" y="255"/>
                  </a:lnTo>
                  <a:cubicBezTo>
                    <a:pt x="745" y="86"/>
                    <a:pt x="593"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3083850" y="2319550"/>
              <a:ext cx="137025" cy="76950"/>
            </a:xfrm>
            <a:custGeom>
              <a:avLst/>
              <a:gdLst/>
              <a:ahLst/>
              <a:cxnLst/>
              <a:rect l="l" t="t" r="r" b="b"/>
              <a:pathLst>
                <a:path w="5481" h="3078" extrusionOk="0">
                  <a:moveTo>
                    <a:pt x="1136" y="0"/>
                  </a:moveTo>
                  <a:cubicBezTo>
                    <a:pt x="693" y="0"/>
                    <a:pt x="263" y="291"/>
                    <a:pt x="162" y="692"/>
                  </a:cubicBezTo>
                  <a:cubicBezTo>
                    <a:pt x="0" y="1220"/>
                    <a:pt x="244" y="1788"/>
                    <a:pt x="812" y="1951"/>
                  </a:cubicBezTo>
                  <a:lnTo>
                    <a:pt x="4060" y="3047"/>
                  </a:lnTo>
                  <a:cubicBezTo>
                    <a:pt x="4142" y="3067"/>
                    <a:pt x="4227" y="3077"/>
                    <a:pt x="4313" y="3077"/>
                  </a:cubicBezTo>
                  <a:cubicBezTo>
                    <a:pt x="4739" y="3077"/>
                    <a:pt x="5183" y="2829"/>
                    <a:pt x="5318" y="2357"/>
                  </a:cubicBezTo>
                  <a:cubicBezTo>
                    <a:pt x="5480" y="1869"/>
                    <a:pt x="5237" y="1261"/>
                    <a:pt x="4669" y="1098"/>
                  </a:cubicBezTo>
                  <a:lnTo>
                    <a:pt x="1421" y="43"/>
                  </a:lnTo>
                  <a:cubicBezTo>
                    <a:pt x="1327" y="14"/>
                    <a:pt x="1231" y="0"/>
                    <a:pt x="1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8"/>
            <p:cNvSpPr/>
            <p:nvPr/>
          </p:nvSpPr>
          <p:spPr>
            <a:xfrm>
              <a:off x="3503500" y="2853425"/>
              <a:ext cx="603875" cy="603875"/>
            </a:xfrm>
            <a:custGeom>
              <a:avLst/>
              <a:gdLst/>
              <a:ahLst/>
              <a:cxnLst/>
              <a:rect l="l" t="t" r="r" b="b"/>
              <a:pathLst>
                <a:path w="24155" h="24155" extrusionOk="0">
                  <a:moveTo>
                    <a:pt x="12098" y="3897"/>
                  </a:moveTo>
                  <a:cubicBezTo>
                    <a:pt x="16604" y="3897"/>
                    <a:pt x="20257" y="7551"/>
                    <a:pt x="20257" y="12057"/>
                  </a:cubicBezTo>
                  <a:cubicBezTo>
                    <a:pt x="20257" y="16604"/>
                    <a:pt x="16604" y="20257"/>
                    <a:pt x="12098" y="20257"/>
                  </a:cubicBezTo>
                  <a:cubicBezTo>
                    <a:pt x="7551" y="20176"/>
                    <a:pt x="3938" y="16522"/>
                    <a:pt x="3938" y="12057"/>
                  </a:cubicBezTo>
                  <a:cubicBezTo>
                    <a:pt x="3938" y="7551"/>
                    <a:pt x="7551" y="3897"/>
                    <a:pt x="12098" y="3897"/>
                  </a:cubicBezTo>
                  <a:close/>
                  <a:moveTo>
                    <a:pt x="12098" y="0"/>
                  </a:moveTo>
                  <a:cubicBezTo>
                    <a:pt x="5399" y="0"/>
                    <a:pt x="0" y="5359"/>
                    <a:pt x="0" y="12057"/>
                  </a:cubicBezTo>
                  <a:cubicBezTo>
                    <a:pt x="0" y="18714"/>
                    <a:pt x="5440" y="24154"/>
                    <a:pt x="12098" y="24154"/>
                  </a:cubicBezTo>
                  <a:cubicBezTo>
                    <a:pt x="18755" y="24154"/>
                    <a:pt x="24154" y="18714"/>
                    <a:pt x="24154" y="12057"/>
                  </a:cubicBezTo>
                  <a:cubicBezTo>
                    <a:pt x="24154" y="5440"/>
                    <a:pt x="18755" y="0"/>
                    <a:pt x="1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8"/>
            <p:cNvSpPr/>
            <p:nvPr/>
          </p:nvSpPr>
          <p:spPr>
            <a:xfrm>
              <a:off x="3471525" y="2804700"/>
              <a:ext cx="647525" cy="332900"/>
            </a:xfrm>
            <a:custGeom>
              <a:avLst/>
              <a:gdLst/>
              <a:ahLst/>
              <a:cxnLst/>
              <a:rect l="l" t="t" r="r" b="b"/>
              <a:pathLst>
                <a:path w="25901" h="13316" extrusionOk="0">
                  <a:moveTo>
                    <a:pt x="13925" y="1"/>
                  </a:moveTo>
                  <a:cubicBezTo>
                    <a:pt x="6455" y="1"/>
                    <a:pt x="366" y="5968"/>
                    <a:pt x="0" y="13316"/>
                  </a:cubicBezTo>
                  <a:lnTo>
                    <a:pt x="934" y="13316"/>
                  </a:lnTo>
                  <a:cubicBezTo>
                    <a:pt x="1300" y="6455"/>
                    <a:pt x="6983" y="975"/>
                    <a:pt x="13925" y="975"/>
                  </a:cubicBezTo>
                  <a:cubicBezTo>
                    <a:pt x="18755" y="975"/>
                    <a:pt x="22937" y="3614"/>
                    <a:pt x="25210" y="7470"/>
                  </a:cubicBezTo>
                  <a:lnTo>
                    <a:pt x="25900" y="6821"/>
                  </a:lnTo>
                  <a:cubicBezTo>
                    <a:pt x="23465" y="2761"/>
                    <a:pt x="18999" y="1"/>
                    <a:pt x="1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2466275" y="2853425"/>
              <a:ext cx="603900" cy="603875"/>
            </a:xfrm>
            <a:custGeom>
              <a:avLst/>
              <a:gdLst/>
              <a:ahLst/>
              <a:cxnLst/>
              <a:rect l="l" t="t" r="r" b="b"/>
              <a:pathLst>
                <a:path w="24156" h="24155" extrusionOk="0">
                  <a:moveTo>
                    <a:pt x="12058" y="3897"/>
                  </a:moveTo>
                  <a:cubicBezTo>
                    <a:pt x="16604" y="3897"/>
                    <a:pt x="20258" y="7551"/>
                    <a:pt x="20258" y="12057"/>
                  </a:cubicBezTo>
                  <a:cubicBezTo>
                    <a:pt x="20258" y="16604"/>
                    <a:pt x="16604" y="20257"/>
                    <a:pt x="12058" y="20257"/>
                  </a:cubicBezTo>
                  <a:cubicBezTo>
                    <a:pt x="7552" y="20176"/>
                    <a:pt x="3898" y="16522"/>
                    <a:pt x="3898" y="12057"/>
                  </a:cubicBezTo>
                  <a:cubicBezTo>
                    <a:pt x="3898" y="7551"/>
                    <a:pt x="7552" y="3897"/>
                    <a:pt x="12058" y="3897"/>
                  </a:cubicBezTo>
                  <a:close/>
                  <a:moveTo>
                    <a:pt x="12058" y="0"/>
                  </a:moveTo>
                  <a:cubicBezTo>
                    <a:pt x="5359" y="0"/>
                    <a:pt x="1" y="5359"/>
                    <a:pt x="1" y="12057"/>
                  </a:cubicBezTo>
                  <a:cubicBezTo>
                    <a:pt x="1" y="18714"/>
                    <a:pt x="5400" y="24154"/>
                    <a:pt x="12058" y="24154"/>
                  </a:cubicBezTo>
                  <a:cubicBezTo>
                    <a:pt x="18715" y="24154"/>
                    <a:pt x="24155" y="18714"/>
                    <a:pt x="24155" y="12057"/>
                  </a:cubicBezTo>
                  <a:cubicBezTo>
                    <a:pt x="24155" y="5440"/>
                    <a:pt x="18715" y="0"/>
                    <a:pt x="1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3028025" y="2110825"/>
              <a:ext cx="103550" cy="125275"/>
            </a:xfrm>
            <a:custGeom>
              <a:avLst/>
              <a:gdLst/>
              <a:ahLst/>
              <a:cxnLst/>
              <a:rect l="l" t="t" r="r" b="b"/>
              <a:pathLst>
                <a:path w="4142" h="5011" extrusionOk="0">
                  <a:moveTo>
                    <a:pt x="1782" y="0"/>
                  </a:moveTo>
                  <a:cubicBezTo>
                    <a:pt x="1688" y="0"/>
                    <a:pt x="1595" y="10"/>
                    <a:pt x="1502" y="29"/>
                  </a:cubicBezTo>
                  <a:cubicBezTo>
                    <a:pt x="569" y="273"/>
                    <a:pt x="0" y="1531"/>
                    <a:pt x="285" y="2911"/>
                  </a:cubicBezTo>
                  <a:cubicBezTo>
                    <a:pt x="578" y="4160"/>
                    <a:pt x="1471" y="5010"/>
                    <a:pt x="2360" y="5010"/>
                  </a:cubicBezTo>
                  <a:cubicBezTo>
                    <a:pt x="2453" y="5010"/>
                    <a:pt x="2546" y="5001"/>
                    <a:pt x="2639" y="4982"/>
                  </a:cubicBezTo>
                  <a:cubicBezTo>
                    <a:pt x="3613" y="4779"/>
                    <a:pt x="4141" y="3480"/>
                    <a:pt x="3857" y="2099"/>
                  </a:cubicBezTo>
                  <a:cubicBezTo>
                    <a:pt x="3563" y="850"/>
                    <a:pt x="2671" y="0"/>
                    <a:pt x="1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3084850" y="2221150"/>
              <a:ext cx="24375" cy="109625"/>
            </a:xfrm>
            <a:custGeom>
              <a:avLst/>
              <a:gdLst/>
              <a:ahLst/>
              <a:cxnLst/>
              <a:rect l="l" t="t" r="r" b="b"/>
              <a:pathLst>
                <a:path w="975" h="4385" extrusionOk="0">
                  <a:moveTo>
                    <a:pt x="366" y="0"/>
                  </a:moveTo>
                  <a:lnTo>
                    <a:pt x="1" y="82"/>
                  </a:lnTo>
                  <a:lnTo>
                    <a:pt x="610" y="4385"/>
                  </a:lnTo>
                  <a:lnTo>
                    <a:pt x="975" y="4344"/>
                  </a:lnTo>
                  <a:lnTo>
                    <a:pt x="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3506025" y="2624050"/>
              <a:ext cx="91375" cy="91375"/>
            </a:xfrm>
            <a:custGeom>
              <a:avLst/>
              <a:gdLst/>
              <a:ahLst/>
              <a:cxnLst/>
              <a:rect l="l" t="t" r="r" b="b"/>
              <a:pathLst>
                <a:path w="3655" h="3655" extrusionOk="0">
                  <a:moveTo>
                    <a:pt x="1828" y="1"/>
                  </a:moveTo>
                  <a:cubicBezTo>
                    <a:pt x="813" y="1"/>
                    <a:pt x="1" y="813"/>
                    <a:pt x="1" y="1827"/>
                  </a:cubicBezTo>
                  <a:cubicBezTo>
                    <a:pt x="1" y="2842"/>
                    <a:pt x="813" y="3654"/>
                    <a:pt x="1828" y="3654"/>
                  </a:cubicBezTo>
                  <a:cubicBezTo>
                    <a:pt x="2842" y="3654"/>
                    <a:pt x="3654" y="2842"/>
                    <a:pt x="3654" y="1827"/>
                  </a:cubicBezTo>
                  <a:cubicBezTo>
                    <a:pt x="3654" y="813"/>
                    <a:pt x="2842" y="1"/>
                    <a:pt x="1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8"/>
            <p:cNvSpPr/>
            <p:nvPr/>
          </p:nvSpPr>
          <p:spPr>
            <a:xfrm>
              <a:off x="3485725" y="2792525"/>
              <a:ext cx="535900" cy="15250"/>
            </a:xfrm>
            <a:custGeom>
              <a:avLst/>
              <a:gdLst/>
              <a:ahLst/>
              <a:cxnLst/>
              <a:rect l="l" t="t" r="r" b="b"/>
              <a:pathLst>
                <a:path w="21436" h="610" extrusionOk="0">
                  <a:moveTo>
                    <a:pt x="326" y="0"/>
                  </a:moveTo>
                  <a:cubicBezTo>
                    <a:pt x="163" y="0"/>
                    <a:pt x="1" y="163"/>
                    <a:pt x="1" y="285"/>
                  </a:cubicBezTo>
                  <a:cubicBezTo>
                    <a:pt x="1" y="447"/>
                    <a:pt x="163" y="609"/>
                    <a:pt x="326" y="609"/>
                  </a:cubicBezTo>
                  <a:lnTo>
                    <a:pt x="21110" y="609"/>
                  </a:lnTo>
                  <a:cubicBezTo>
                    <a:pt x="21273" y="609"/>
                    <a:pt x="21435" y="447"/>
                    <a:pt x="21435" y="285"/>
                  </a:cubicBezTo>
                  <a:cubicBezTo>
                    <a:pt x="21435" y="163"/>
                    <a:pt x="21273" y="0"/>
                    <a:pt x="2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8"/>
            <p:cNvSpPr/>
            <p:nvPr/>
          </p:nvSpPr>
          <p:spPr>
            <a:xfrm>
              <a:off x="2920450" y="2265800"/>
              <a:ext cx="188775" cy="234450"/>
            </a:xfrm>
            <a:custGeom>
              <a:avLst/>
              <a:gdLst/>
              <a:ahLst/>
              <a:cxnLst/>
              <a:rect l="l" t="t" r="r" b="b"/>
              <a:pathLst>
                <a:path w="7551" h="9378" extrusionOk="0">
                  <a:moveTo>
                    <a:pt x="5521" y="1"/>
                  </a:moveTo>
                  <a:cubicBezTo>
                    <a:pt x="3248" y="244"/>
                    <a:pt x="2355" y="2355"/>
                    <a:pt x="1543" y="4304"/>
                  </a:cubicBezTo>
                  <a:cubicBezTo>
                    <a:pt x="1340" y="4831"/>
                    <a:pt x="1137" y="5400"/>
                    <a:pt x="893" y="5887"/>
                  </a:cubicBezTo>
                  <a:cubicBezTo>
                    <a:pt x="0" y="7835"/>
                    <a:pt x="1056" y="8850"/>
                    <a:pt x="1502" y="9256"/>
                  </a:cubicBezTo>
                  <a:cubicBezTo>
                    <a:pt x="1705" y="9337"/>
                    <a:pt x="1908" y="9378"/>
                    <a:pt x="2111" y="9378"/>
                  </a:cubicBezTo>
                  <a:lnTo>
                    <a:pt x="2274" y="9378"/>
                  </a:lnTo>
                  <a:cubicBezTo>
                    <a:pt x="2883" y="9297"/>
                    <a:pt x="3288" y="8485"/>
                    <a:pt x="4182" y="6536"/>
                  </a:cubicBezTo>
                  <a:cubicBezTo>
                    <a:pt x="4466" y="6009"/>
                    <a:pt x="4750" y="5400"/>
                    <a:pt x="4993" y="4872"/>
                  </a:cubicBezTo>
                  <a:cubicBezTo>
                    <a:pt x="5512" y="3862"/>
                    <a:pt x="5864" y="3562"/>
                    <a:pt x="6305" y="3562"/>
                  </a:cubicBezTo>
                  <a:cubicBezTo>
                    <a:pt x="6555" y="3562"/>
                    <a:pt x="6833" y="3658"/>
                    <a:pt x="7186" y="3776"/>
                  </a:cubicBezTo>
                  <a:lnTo>
                    <a:pt x="7551" y="2599"/>
                  </a:lnTo>
                  <a:cubicBezTo>
                    <a:pt x="7077" y="2465"/>
                    <a:pt x="6655" y="2379"/>
                    <a:pt x="6266" y="2379"/>
                  </a:cubicBezTo>
                  <a:cubicBezTo>
                    <a:pt x="5357" y="2379"/>
                    <a:pt x="4637" y="2853"/>
                    <a:pt x="3897" y="4304"/>
                  </a:cubicBezTo>
                  <a:cubicBezTo>
                    <a:pt x="3573" y="4872"/>
                    <a:pt x="3329" y="5481"/>
                    <a:pt x="3045" y="6049"/>
                  </a:cubicBezTo>
                  <a:cubicBezTo>
                    <a:pt x="2720" y="6699"/>
                    <a:pt x="2314" y="7511"/>
                    <a:pt x="2071" y="7957"/>
                  </a:cubicBezTo>
                  <a:cubicBezTo>
                    <a:pt x="1746" y="7632"/>
                    <a:pt x="1665" y="7226"/>
                    <a:pt x="2030" y="6415"/>
                  </a:cubicBezTo>
                  <a:cubicBezTo>
                    <a:pt x="2274" y="5846"/>
                    <a:pt x="2517" y="5278"/>
                    <a:pt x="2720" y="4791"/>
                  </a:cubicBezTo>
                  <a:cubicBezTo>
                    <a:pt x="3573" y="2680"/>
                    <a:pt x="4141" y="1421"/>
                    <a:pt x="5684" y="1218"/>
                  </a:cubicBezTo>
                  <a:lnTo>
                    <a:pt x="5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3754675" y="3090900"/>
              <a:ext cx="128925" cy="128900"/>
            </a:xfrm>
            <a:custGeom>
              <a:avLst/>
              <a:gdLst/>
              <a:ahLst/>
              <a:cxnLst/>
              <a:rect l="l" t="t" r="r" b="b"/>
              <a:pathLst>
                <a:path w="5157" h="5156" extrusionOk="0">
                  <a:moveTo>
                    <a:pt x="2599" y="0"/>
                  </a:moveTo>
                  <a:cubicBezTo>
                    <a:pt x="1178" y="0"/>
                    <a:pt x="1" y="1137"/>
                    <a:pt x="1" y="2558"/>
                  </a:cubicBezTo>
                  <a:cubicBezTo>
                    <a:pt x="1" y="3979"/>
                    <a:pt x="1178" y="5156"/>
                    <a:pt x="2599" y="5156"/>
                  </a:cubicBezTo>
                  <a:cubicBezTo>
                    <a:pt x="4019" y="5156"/>
                    <a:pt x="5156" y="3979"/>
                    <a:pt x="5156" y="2558"/>
                  </a:cubicBezTo>
                  <a:cubicBezTo>
                    <a:pt x="5156" y="1137"/>
                    <a:pt x="4019" y="0"/>
                    <a:pt x="2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8"/>
            <p:cNvSpPr/>
            <p:nvPr/>
          </p:nvSpPr>
          <p:spPr>
            <a:xfrm>
              <a:off x="3403525" y="2601575"/>
              <a:ext cx="146175" cy="389025"/>
            </a:xfrm>
            <a:custGeom>
              <a:avLst/>
              <a:gdLst/>
              <a:ahLst/>
              <a:cxnLst/>
              <a:rect l="l" t="t" r="r" b="b"/>
              <a:pathLst>
                <a:path w="5847" h="15561" extrusionOk="0">
                  <a:moveTo>
                    <a:pt x="4688" y="0"/>
                  </a:moveTo>
                  <a:cubicBezTo>
                    <a:pt x="4508" y="0"/>
                    <a:pt x="4340" y="157"/>
                    <a:pt x="4304" y="412"/>
                  </a:cubicBezTo>
                  <a:lnTo>
                    <a:pt x="82" y="14743"/>
                  </a:lnTo>
                  <a:cubicBezTo>
                    <a:pt x="1" y="14986"/>
                    <a:pt x="82" y="15311"/>
                    <a:pt x="285" y="15351"/>
                  </a:cubicBezTo>
                  <a:lnTo>
                    <a:pt x="1056" y="15554"/>
                  </a:lnTo>
                  <a:cubicBezTo>
                    <a:pt x="1077" y="15559"/>
                    <a:pt x="1098" y="15561"/>
                    <a:pt x="1118" y="15561"/>
                  </a:cubicBezTo>
                  <a:cubicBezTo>
                    <a:pt x="1299" y="15561"/>
                    <a:pt x="1466" y="15404"/>
                    <a:pt x="1503" y="15149"/>
                  </a:cubicBezTo>
                  <a:lnTo>
                    <a:pt x="5725" y="818"/>
                  </a:lnTo>
                  <a:cubicBezTo>
                    <a:pt x="5846" y="575"/>
                    <a:pt x="5725" y="291"/>
                    <a:pt x="5522" y="209"/>
                  </a:cubicBezTo>
                  <a:lnTo>
                    <a:pt x="4750" y="7"/>
                  </a:lnTo>
                  <a:cubicBezTo>
                    <a:pt x="4730" y="2"/>
                    <a:pt x="4709" y="0"/>
                    <a:pt x="4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8"/>
            <p:cNvSpPr/>
            <p:nvPr/>
          </p:nvSpPr>
          <p:spPr>
            <a:xfrm>
              <a:off x="3348725" y="2755075"/>
              <a:ext cx="163425" cy="392125"/>
            </a:xfrm>
            <a:custGeom>
              <a:avLst/>
              <a:gdLst/>
              <a:ahLst/>
              <a:cxnLst/>
              <a:rect l="l" t="t" r="r" b="b"/>
              <a:pathLst>
                <a:path w="6537" h="15685" extrusionOk="0">
                  <a:moveTo>
                    <a:pt x="4819" y="1"/>
                  </a:moveTo>
                  <a:cubicBezTo>
                    <a:pt x="4599" y="1"/>
                    <a:pt x="4400" y="168"/>
                    <a:pt x="4304" y="362"/>
                  </a:cubicBezTo>
                  <a:lnTo>
                    <a:pt x="122" y="14692"/>
                  </a:lnTo>
                  <a:cubicBezTo>
                    <a:pt x="0" y="14935"/>
                    <a:pt x="203" y="15260"/>
                    <a:pt x="447" y="15341"/>
                  </a:cubicBezTo>
                  <a:lnTo>
                    <a:pt x="1584" y="15666"/>
                  </a:lnTo>
                  <a:cubicBezTo>
                    <a:pt x="1621" y="15679"/>
                    <a:pt x="1659" y="15684"/>
                    <a:pt x="1698" y="15684"/>
                  </a:cubicBezTo>
                  <a:cubicBezTo>
                    <a:pt x="1910" y="15684"/>
                    <a:pt x="2130" y="15507"/>
                    <a:pt x="2233" y="15301"/>
                  </a:cubicBezTo>
                  <a:lnTo>
                    <a:pt x="6455" y="971"/>
                  </a:lnTo>
                  <a:cubicBezTo>
                    <a:pt x="6536" y="727"/>
                    <a:pt x="6333" y="443"/>
                    <a:pt x="6090" y="321"/>
                  </a:cubicBezTo>
                  <a:lnTo>
                    <a:pt x="4994" y="37"/>
                  </a:lnTo>
                  <a:cubicBezTo>
                    <a:pt x="4935" y="12"/>
                    <a:pt x="4877" y="1"/>
                    <a:pt x="48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3389325" y="3114250"/>
              <a:ext cx="444525" cy="63100"/>
            </a:xfrm>
            <a:custGeom>
              <a:avLst/>
              <a:gdLst/>
              <a:ahLst/>
              <a:cxnLst/>
              <a:rect l="l" t="t" r="r" b="b"/>
              <a:pathLst>
                <a:path w="17781" h="2524" extrusionOk="0">
                  <a:moveTo>
                    <a:pt x="0" y="0"/>
                  </a:moveTo>
                  <a:lnTo>
                    <a:pt x="41" y="1299"/>
                  </a:lnTo>
                  <a:lnTo>
                    <a:pt x="17334" y="2517"/>
                  </a:lnTo>
                  <a:cubicBezTo>
                    <a:pt x="17352" y="2521"/>
                    <a:pt x="17369" y="2523"/>
                    <a:pt x="17386" y="2523"/>
                  </a:cubicBezTo>
                  <a:cubicBezTo>
                    <a:pt x="17529" y="2523"/>
                    <a:pt x="17659" y="2378"/>
                    <a:pt x="17659" y="2233"/>
                  </a:cubicBezTo>
                  <a:lnTo>
                    <a:pt x="17700" y="1543"/>
                  </a:lnTo>
                  <a:cubicBezTo>
                    <a:pt x="17781" y="1380"/>
                    <a:pt x="17619" y="1218"/>
                    <a:pt x="17456" y="121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2891025" y="2629125"/>
              <a:ext cx="104550" cy="180275"/>
            </a:xfrm>
            <a:custGeom>
              <a:avLst/>
              <a:gdLst/>
              <a:ahLst/>
              <a:cxnLst/>
              <a:rect l="l" t="t" r="r" b="b"/>
              <a:pathLst>
                <a:path w="4182" h="7211" extrusionOk="0">
                  <a:moveTo>
                    <a:pt x="2466" y="1"/>
                  </a:moveTo>
                  <a:cubicBezTo>
                    <a:pt x="2261" y="1"/>
                    <a:pt x="2052" y="155"/>
                    <a:pt x="1989" y="407"/>
                  </a:cubicBezTo>
                  <a:lnTo>
                    <a:pt x="81" y="6171"/>
                  </a:lnTo>
                  <a:cubicBezTo>
                    <a:pt x="0" y="6415"/>
                    <a:pt x="162" y="6739"/>
                    <a:pt x="447" y="6821"/>
                  </a:cubicBezTo>
                  <a:lnTo>
                    <a:pt x="1583" y="7186"/>
                  </a:lnTo>
                  <a:cubicBezTo>
                    <a:pt x="1632" y="7202"/>
                    <a:pt x="1682" y="7210"/>
                    <a:pt x="1733" y="7210"/>
                  </a:cubicBezTo>
                  <a:cubicBezTo>
                    <a:pt x="1934" y="7210"/>
                    <a:pt x="2135" y="7080"/>
                    <a:pt x="2233" y="6821"/>
                  </a:cubicBezTo>
                  <a:lnTo>
                    <a:pt x="4100" y="1056"/>
                  </a:lnTo>
                  <a:cubicBezTo>
                    <a:pt x="4181" y="812"/>
                    <a:pt x="4060" y="488"/>
                    <a:pt x="3735" y="407"/>
                  </a:cubicBezTo>
                  <a:lnTo>
                    <a:pt x="2639" y="41"/>
                  </a:lnTo>
                  <a:cubicBezTo>
                    <a:pt x="2584" y="14"/>
                    <a:pt x="2525" y="1"/>
                    <a:pt x="2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2926525" y="2682925"/>
              <a:ext cx="500375" cy="318700"/>
            </a:xfrm>
            <a:custGeom>
              <a:avLst/>
              <a:gdLst/>
              <a:ahLst/>
              <a:cxnLst/>
              <a:rect l="l" t="t" r="r" b="b"/>
              <a:pathLst>
                <a:path w="20015" h="12748" extrusionOk="0">
                  <a:moveTo>
                    <a:pt x="2112" y="0"/>
                  </a:moveTo>
                  <a:cubicBezTo>
                    <a:pt x="2112" y="0"/>
                    <a:pt x="1" y="3248"/>
                    <a:pt x="853" y="3816"/>
                  </a:cubicBezTo>
                  <a:cubicBezTo>
                    <a:pt x="9378" y="9743"/>
                    <a:pt x="13357" y="12747"/>
                    <a:pt x="19487" y="12747"/>
                  </a:cubicBezTo>
                  <a:lnTo>
                    <a:pt x="20014" y="8647"/>
                  </a:lnTo>
                  <a:cubicBezTo>
                    <a:pt x="13681" y="8647"/>
                    <a:pt x="9175" y="6089"/>
                    <a:pt x="2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3334525" y="2553650"/>
              <a:ext cx="405975" cy="116875"/>
            </a:xfrm>
            <a:custGeom>
              <a:avLst/>
              <a:gdLst/>
              <a:ahLst/>
              <a:cxnLst/>
              <a:rect l="l" t="t" r="r" b="b"/>
              <a:pathLst>
                <a:path w="16239" h="4675" extrusionOk="0">
                  <a:moveTo>
                    <a:pt x="2717" y="1"/>
                  </a:moveTo>
                  <a:cubicBezTo>
                    <a:pt x="1875" y="1"/>
                    <a:pt x="1263" y="102"/>
                    <a:pt x="1096" y="381"/>
                  </a:cubicBezTo>
                  <a:cubicBezTo>
                    <a:pt x="0" y="2126"/>
                    <a:pt x="3775" y="1883"/>
                    <a:pt x="6617" y="3669"/>
                  </a:cubicBezTo>
                  <a:cubicBezTo>
                    <a:pt x="7794" y="4400"/>
                    <a:pt x="9256" y="4675"/>
                    <a:pt x="10681" y="4675"/>
                  </a:cubicBezTo>
                  <a:cubicBezTo>
                    <a:pt x="13532" y="4675"/>
                    <a:pt x="16238" y="3574"/>
                    <a:pt x="16238" y="2817"/>
                  </a:cubicBezTo>
                  <a:cubicBezTo>
                    <a:pt x="16238" y="1639"/>
                    <a:pt x="14574" y="706"/>
                    <a:pt x="12503" y="706"/>
                  </a:cubicBezTo>
                  <a:lnTo>
                    <a:pt x="10271" y="706"/>
                  </a:lnTo>
                  <a:cubicBezTo>
                    <a:pt x="8769" y="706"/>
                    <a:pt x="4940" y="1"/>
                    <a:pt x="2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3332475" y="3098000"/>
              <a:ext cx="83250" cy="84250"/>
            </a:xfrm>
            <a:custGeom>
              <a:avLst/>
              <a:gdLst/>
              <a:ahLst/>
              <a:cxnLst/>
              <a:rect l="l" t="t" r="r" b="b"/>
              <a:pathLst>
                <a:path w="3330" h="3370" extrusionOk="0">
                  <a:moveTo>
                    <a:pt x="1665" y="1"/>
                  </a:moveTo>
                  <a:cubicBezTo>
                    <a:pt x="732" y="1"/>
                    <a:pt x="1" y="772"/>
                    <a:pt x="1" y="1665"/>
                  </a:cubicBezTo>
                  <a:cubicBezTo>
                    <a:pt x="1" y="2599"/>
                    <a:pt x="732" y="3370"/>
                    <a:pt x="1665" y="3370"/>
                  </a:cubicBezTo>
                  <a:cubicBezTo>
                    <a:pt x="2640" y="3370"/>
                    <a:pt x="3330" y="2599"/>
                    <a:pt x="3330" y="1665"/>
                  </a:cubicBezTo>
                  <a:cubicBezTo>
                    <a:pt x="3330" y="772"/>
                    <a:pt x="2599" y="1"/>
                    <a:pt x="1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3449200" y="2833625"/>
              <a:ext cx="394800" cy="342800"/>
            </a:xfrm>
            <a:custGeom>
              <a:avLst/>
              <a:gdLst/>
              <a:ahLst/>
              <a:cxnLst/>
              <a:rect l="l" t="t" r="r" b="b"/>
              <a:pathLst>
                <a:path w="15792" h="13712" extrusionOk="0">
                  <a:moveTo>
                    <a:pt x="756" y="1"/>
                  </a:moveTo>
                  <a:cubicBezTo>
                    <a:pt x="680" y="1"/>
                    <a:pt x="609" y="21"/>
                    <a:pt x="569" y="61"/>
                  </a:cubicBezTo>
                  <a:lnTo>
                    <a:pt x="82" y="589"/>
                  </a:lnTo>
                  <a:cubicBezTo>
                    <a:pt x="0" y="670"/>
                    <a:pt x="0" y="873"/>
                    <a:pt x="82" y="995"/>
                  </a:cubicBezTo>
                  <a:lnTo>
                    <a:pt x="14818" y="13620"/>
                  </a:lnTo>
                  <a:cubicBezTo>
                    <a:pt x="14858" y="13681"/>
                    <a:pt x="14929" y="13712"/>
                    <a:pt x="15005" y="13712"/>
                  </a:cubicBezTo>
                  <a:cubicBezTo>
                    <a:pt x="15082" y="13712"/>
                    <a:pt x="15163" y="13681"/>
                    <a:pt x="15224" y="13620"/>
                  </a:cubicBezTo>
                  <a:lnTo>
                    <a:pt x="15670" y="13133"/>
                  </a:lnTo>
                  <a:cubicBezTo>
                    <a:pt x="15792" y="13011"/>
                    <a:pt x="15792" y="12808"/>
                    <a:pt x="15670" y="12727"/>
                  </a:cubicBezTo>
                  <a:lnTo>
                    <a:pt x="975" y="61"/>
                  </a:lnTo>
                  <a:cubicBezTo>
                    <a:pt x="914" y="21"/>
                    <a:pt x="833" y="1"/>
                    <a:pt x="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8"/>
            <p:cNvSpPr/>
            <p:nvPr/>
          </p:nvSpPr>
          <p:spPr>
            <a:xfrm>
              <a:off x="2781400" y="2806725"/>
              <a:ext cx="348125" cy="331900"/>
            </a:xfrm>
            <a:custGeom>
              <a:avLst/>
              <a:gdLst/>
              <a:ahLst/>
              <a:cxnLst/>
              <a:rect l="l" t="t" r="r" b="b"/>
              <a:pathLst>
                <a:path w="13925" h="13276" extrusionOk="0">
                  <a:moveTo>
                    <a:pt x="1" y="1"/>
                  </a:moveTo>
                  <a:lnTo>
                    <a:pt x="1" y="934"/>
                  </a:lnTo>
                  <a:cubicBezTo>
                    <a:pt x="6983" y="934"/>
                    <a:pt x="12666" y="6415"/>
                    <a:pt x="12991" y="13275"/>
                  </a:cubicBezTo>
                  <a:lnTo>
                    <a:pt x="13925" y="13275"/>
                  </a:lnTo>
                  <a:cubicBezTo>
                    <a:pt x="13560" y="5887"/>
                    <a:pt x="747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8"/>
            <p:cNvSpPr/>
            <p:nvPr/>
          </p:nvSpPr>
          <p:spPr>
            <a:xfrm>
              <a:off x="3277175" y="3048275"/>
              <a:ext cx="182700" cy="182700"/>
            </a:xfrm>
            <a:custGeom>
              <a:avLst/>
              <a:gdLst/>
              <a:ahLst/>
              <a:cxnLst/>
              <a:rect l="l" t="t" r="r" b="b"/>
              <a:pathLst>
                <a:path w="7308" h="7308" extrusionOk="0">
                  <a:moveTo>
                    <a:pt x="2234" y="1218"/>
                  </a:moveTo>
                  <a:cubicBezTo>
                    <a:pt x="2883" y="1218"/>
                    <a:pt x="3451" y="1787"/>
                    <a:pt x="3451" y="2436"/>
                  </a:cubicBezTo>
                  <a:cubicBezTo>
                    <a:pt x="3451" y="3126"/>
                    <a:pt x="2883" y="3654"/>
                    <a:pt x="2234" y="3654"/>
                  </a:cubicBezTo>
                  <a:cubicBezTo>
                    <a:pt x="1584" y="3654"/>
                    <a:pt x="1016" y="3126"/>
                    <a:pt x="1016" y="2436"/>
                  </a:cubicBezTo>
                  <a:cubicBezTo>
                    <a:pt x="1016" y="1787"/>
                    <a:pt x="1584" y="1218"/>
                    <a:pt x="2234" y="1218"/>
                  </a:cubicBezTo>
                  <a:close/>
                  <a:moveTo>
                    <a:pt x="5441" y="1787"/>
                  </a:moveTo>
                  <a:cubicBezTo>
                    <a:pt x="6090" y="1787"/>
                    <a:pt x="6658" y="2355"/>
                    <a:pt x="6658" y="3004"/>
                  </a:cubicBezTo>
                  <a:cubicBezTo>
                    <a:pt x="6658" y="3654"/>
                    <a:pt x="6090" y="4222"/>
                    <a:pt x="5441" y="4222"/>
                  </a:cubicBezTo>
                  <a:cubicBezTo>
                    <a:pt x="4791" y="4222"/>
                    <a:pt x="4223" y="3735"/>
                    <a:pt x="4223" y="3004"/>
                  </a:cubicBezTo>
                  <a:cubicBezTo>
                    <a:pt x="4223" y="2355"/>
                    <a:pt x="4791" y="1787"/>
                    <a:pt x="5441" y="1787"/>
                  </a:cubicBezTo>
                  <a:close/>
                  <a:moveTo>
                    <a:pt x="3492" y="4222"/>
                  </a:moveTo>
                  <a:cubicBezTo>
                    <a:pt x="4182" y="4222"/>
                    <a:pt x="4710" y="4791"/>
                    <a:pt x="4710" y="5440"/>
                  </a:cubicBezTo>
                  <a:cubicBezTo>
                    <a:pt x="4710" y="6090"/>
                    <a:pt x="4182" y="6658"/>
                    <a:pt x="3492" y="6658"/>
                  </a:cubicBezTo>
                  <a:cubicBezTo>
                    <a:pt x="2802" y="6658"/>
                    <a:pt x="2274" y="6090"/>
                    <a:pt x="2274" y="5440"/>
                  </a:cubicBezTo>
                  <a:cubicBezTo>
                    <a:pt x="2274" y="4791"/>
                    <a:pt x="2842" y="4222"/>
                    <a:pt x="3492" y="4222"/>
                  </a:cubicBezTo>
                  <a:close/>
                  <a:moveTo>
                    <a:pt x="3654" y="0"/>
                  </a:moveTo>
                  <a:cubicBezTo>
                    <a:pt x="1665" y="0"/>
                    <a:pt x="1" y="1624"/>
                    <a:pt x="1" y="3654"/>
                  </a:cubicBezTo>
                  <a:cubicBezTo>
                    <a:pt x="1" y="5684"/>
                    <a:pt x="1625" y="7308"/>
                    <a:pt x="3654" y="7308"/>
                  </a:cubicBezTo>
                  <a:cubicBezTo>
                    <a:pt x="5684" y="7308"/>
                    <a:pt x="7308" y="5684"/>
                    <a:pt x="7308" y="3654"/>
                  </a:cubicBezTo>
                  <a:cubicBezTo>
                    <a:pt x="7308" y="1624"/>
                    <a:pt x="5684" y="0"/>
                    <a:pt x="36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3361925" y="3134350"/>
              <a:ext cx="73100" cy="161825"/>
            </a:xfrm>
            <a:custGeom>
              <a:avLst/>
              <a:gdLst/>
              <a:ahLst/>
              <a:cxnLst/>
              <a:rect l="l" t="t" r="r" b="b"/>
              <a:pathLst>
                <a:path w="2924" h="6473" extrusionOk="0">
                  <a:moveTo>
                    <a:pt x="363" y="0"/>
                  </a:moveTo>
                  <a:cubicBezTo>
                    <a:pt x="337" y="0"/>
                    <a:pt x="311" y="3"/>
                    <a:pt x="284" y="8"/>
                  </a:cubicBezTo>
                  <a:cubicBezTo>
                    <a:pt x="81" y="130"/>
                    <a:pt x="0" y="333"/>
                    <a:pt x="41" y="536"/>
                  </a:cubicBezTo>
                  <a:lnTo>
                    <a:pt x="2111" y="6219"/>
                  </a:lnTo>
                  <a:cubicBezTo>
                    <a:pt x="2213" y="6388"/>
                    <a:pt x="2371" y="6473"/>
                    <a:pt x="2538" y="6473"/>
                  </a:cubicBezTo>
                  <a:cubicBezTo>
                    <a:pt x="2571" y="6473"/>
                    <a:pt x="2605" y="6469"/>
                    <a:pt x="2639" y="6463"/>
                  </a:cubicBezTo>
                  <a:cubicBezTo>
                    <a:pt x="2842" y="6381"/>
                    <a:pt x="2923" y="6178"/>
                    <a:pt x="2882" y="5975"/>
                  </a:cubicBezTo>
                  <a:lnTo>
                    <a:pt x="812" y="292"/>
                  </a:lnTo>
                  <a:cubicBezTo>
                    <a:pt x="706" y="115"/>
                    <a:pt x="53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3384250" y="3254975"/>
              <a:ext cx="82225" cy="55500"/>
            </a:xfrm>
            <a:custGeom>
              <a:avLst/>
              <a:gdLst/>
              <a:ahLst/>
              <a:cxnLst/>
              <a:rect l="l" t="t" r="r" b="b"/>
              <a:pathLst>
                <a:path w="3289" h="2220" extrusionOk="0">
                  <a:moveTo>
                    <a:pt x="695" y="1"/>
                  </a:moveTo>
                  <a:cubicBezTo>
                    <a:pt x="474" y="1"/>
                    <a:pt x="278" y="108"/>
                    <a:pt x="163" y="339"/>
                  </a:cubicBezTo>
                  <a:cubicBezTo>
                    <a:pt x="0" y="623"/>
                    <a:pt x="122" y="988"/>
                    <a:pt x="406" y="1150"/>
                  </a:cubicBezTo>
                  <a:lnTo>
                    <a:pt x="2355" y="2165"/>
                  </a:lnTo>
                  <a:cubicBezTo>
                    <a:pt x="2438" y="2201"/>
                    <a:pt x="2527" y="2219"/>
                    <a:pt x="2617" y="2219"/>
                  </a:cubicBezTo>
                  <a:cubicBezTo>
                    <a:pt x="2835" y="2219"/>
                    <a:pt x="3052" y="2111"/>
                    <a:pt x="3167" y="1881"/>
                  </a:cubicBezTo>
                  <a:cubicBezTo>
                    <a:pt x="3289" y="1597"/>
                    <a:pt x="3207" y="1232"/>
                    <a:pt x="2883" y="1069"/>
                  </a:cubicBezTo>
                  <a:lnTo>
                    <a:pt x="975" y="54"/>
                  </a:lnTo>
                  <a:cubicBezTo>
                    <a:pt x="880" y="19"/>
                    <a:pt x="785"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2860575" y="2464575"/>
              <a:ext cx="181675" cy="461100"/>
            </a:xfrm>
            <a:custGeom>
              <a:avLst/>
              <a:gdLst/>
              <a:ahLst/>
              <a:cxnLst/>
              <a:rect l="l" t="t" r="r" b="b"/>
              <a:pathLst>
                <a:path w="7267" h="18444" extrusionOk="0">
                  <a:moveTo>
                    <a:pt x="6282" y="0"/>
                  </a:moveTo>
                  <a:cubicBezTo>
                    <a:pt x="6130" y="0"/>
                    <a:pt x="5959" y="157"/>
                    <a:pt x="5886" y="412"/>
                  </a:cubicBezTo>
                  <a:lnTo>
                    <a:pt x="81" y="17665"/>
                  </a:lnTo>
                  <a:cubicBezTo>
                    <a:pt x="0" y="17949"/>
                    <a:pt x="81" y="18193"/>
                    <a:pt x="244" y="18233"/>
                  </a:cubicBezTo>
                  <a:lnTo>
                    <a:pt x="893" y="18436"/>
                  </a:lnTo>
                  <a:cubicBezTo>
                    <a:pt x="913" y="18441"/>
                    <a:pt x="934" y="18444"/>
                    <a:pt x="955" y="18444"/>
                  </a:cubicBezTo>
                  <a:cubicBezTo>
                    <a:pt x="1104" y="18444"/>
                    <a:pt x="1274" y="18315"/>
                    <a:pt x="1380" y="18030"/>
                  </a:cubicBezTo>
                  <a:lnTo>
                    <a:pt x="7145" y="777"/>
                  </a:lnTo>
                  <a:cubicBezTo>
                    <a:pt x="7267" y="534"/>
                    <a:pt x="7145" y="290"/>
                    <a:pt x="6983" y="209"/>
                  </a:cubicBezTo>
                  <a:lnTo>
                    <a:pt x="6333" y="6"/>
                  </a:lnTo>
                  <a:cubicBezTo>
                    <a:pt x="6316" y="2"/>
                    <a:pt x="6299" y="0"/>
                    <a:pt x="6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3039175" y="2240000"/>
              <a:ext cx="143125" cy="70700"/>
            </a:xfrm>
            <a:custGeom>
              <a:avLst/>
              <a:gdLst/>
              <a:ahLst/>
              <a:cxnLst/>
              <a:rect l="l" t="t" r="r" b="b"/>
              <a:pathLst>
                <a:path w="5725" h="2828" extrusionOk="0">
                  <a:moveTo>
                    <a:pt x="4673" y="0"/>
                  </a:moveTo>
                  <a:cubicBezTo>
                    <a:pt x="4618" y="0"/>
                    <a:pt x="4562" y="6"/>
                    <a:pt x="4507" y="18"/>
                  </a:cubicBezTo>
                  <a:lnTo>
                    <a:pt x="975" y="424"/>
                  </a:lnTo>
                  <a:cubicBezTo>
                    <a:pt x="407" y="464"/>
                    <a:pt x="1" y="1033"/>
                    <a:pt x="42" y="1763"/>
                  </a:cubicBezTo>
                  <a:cubicBezTo>
                    <a:pt x="117" y="2365"/>
                    <a:pt x="575" y="2828"/>
                    <a:pt x="1095" y="2828"/>
                  </a:cubicBezTo>
                  <a:cubicBezTo>
                    <a:pt x="1136" y="2828"/>
                    <a:pt x="1177" y="2825"/>
                    <a:pt x="1219" y="2819"/>
                  </a:cubicBezTo>
                  <a:lnTo>
                    <a:pt x="4791" y="2413"/>
                  </a:lnTo>
                  <a:cubicBezTo>
                    <a:pt x="5319" y="2372"/>
                    <a:pt x="5725" y="1723"/>
                    <a:pt x="5684" y="1073"/>
                  </a:cubicBezTo>
                  <a:cubicBezTo>
                    <a:pt x="5648" y="487"/>
                    <a:pt x="5181" y="0"/>
                    <a:pt x="4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8"/>
            <p:cNvSpPr/>
            <p:nvPr/>
          </p:nvSpPr>
          <p:spPr>
            <a:xfrm>
              <a:off x="2935150" y="2463700"/>
              <a:ext cx="100500" cy="50775"/>
            </a:xfrm>
            <a:custGeom>
              <a:avLst/>
              <a:gdLst/>
              <a:ahLst/>
              <a:cxnLst/>
              <a:rect l="l" t="t" r="r" b="b"/>
              <a:pathLst>
                <a:path w="4020" h="2031" extrusionOk="0">
                  <a:moveTo>
                    <a:pt x="1016" y="1"/>
                  </a:moveTo>
                  <a:cubicBezTo>
                    <a:pt x="488" y="1"/>
                    <a:pt x="1" y="447"/>
                    <a:pt x="1" y="1015"/>
                  </a:cubicBezTo>
                  <a:cubicBezTo>
                    <a:pt x="1" y="1584"/>
                    <a:pt x="488" y="2030"/>
                    <a:pt x="1016" y="2030"/>
                  </a:cubicBezTo>
                  <a:lnTo>
                    <a:pt x="3005" y="2030"/>
                  </a:lnTo>
                  <a:cubicBezTo>
                    <a:pt x="3573" y="2030"/>
                    <a:pt x="4020" y="1584"/>
                    <a:pt x="4020" y="1015"/>
                  </a:cubicBezTo>
                  <a:cubicBezTo>
                    <a:pt x="4020" y="447"/>
                    <a:pt x="3573" y="1"/>
                    <a:pt x="3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8"/>
            <p:cNvSpPr/>
            <p:nvPr/>
          </p:nvSpPr>
          <p:spPr>
            <a:xfrm>
              <a:off x="3815575" y="2799625"/>
              <a:ext cx="68025" cy="374725"/>
            </a:xfrm>
            <a:custGeom>
              <a:avLst/>
              <a:gdLst/>
              <a:ahLst/>
              <a:cxnLst/>
              <a:rect l="l" t="t" r="r" b="b"/>
              <a:pathLst>
                <a:path w="2721" h="14989" extrusionOk="0">
                  <a:moveTo>
                    <a:pt x="2152" y="1"/>
                  </a:moveTo>
                  <a:lnTo>
                    <a:pt x="41" y="14615"/>
                  </a:lnTo>
                  <a:cubicBezTo>
                    <a:pt x="0" y="14777"/>
                    <a:pt x="163" y="14980"/>
                    <a:pt x="284" y="14980"/>
                  </a:cubicBezTo>
                  <a:cubicBezTo>
                    <a:pt x="306" y="14986"/>
                    <a:pt x="328" y="14988"/>
                    <a:pt x="350" y="14988"/>
                  </a:cubicBezTo>
                  <a:cubicBezTo>
                    <a:pt x="497" y="14988"/>
                    <a:pt x="650" y="14878"/>
                    <a:pt x="650" y="14737"/>
                  </a:cubicBezTo>
                  <a:lnTo>
                    <a:pt x="2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2753000" y="2736725"/>
              <a:ext cx="215175" cy="442075"/>
            </a:xfrm>
            <a:custGeom>
              <a:avLst/>
              <a:gdLst/>
              <a:ahLst/>
              <a:cxnLst/>
              <a:rect l="l" t="t" r="r" b="b"/>
              <a:pathLst>
                <a:path w="8607" h="17683" extrusionOk="0">
                  <a:moveTo>
                    <a:pt x="6654" y="0"/>
                  </a:moveTo>
                  <a:cubicBezTo>
                    <a:pt x="6457" y="0"/>
                    <a:pt x="6256" y="162"/>
                    <a:pt x="6130" y="446"/>
                  </a:cubicBezTo>
                  <a:lnTo>
                    <a:pt x="81" y="16319"/>
                  </a:lnTo>
                  <a:cubicBezTo>
                    <a:pt x="0" y="16684"/>
                    <a:pt x="81" y="17050"/>
                    <a:pt x="325" y="17131"/>
                  </a:cubicBezTo>
                  <a:lnTo>
                    <a:pt x="1421" y="17659"/>
                  </a:lnTo>
                  <a:cubicBezTo>
                    <a:pt x="1469" y="17675"/>
                    <a:pt x="1518" y="17683"/>
                    <a:pt x="1568" y="17683"/>
                  </a:cubicBezTo>
                  <a:cubicBezTo>
                    <a:pt x="1771" y="17683"/>
                    <a:pt x="1980" y="17546"/>
                    <a:pt x="2111" y="17253"/>
                  </a:cubicBezTo>
                  <a:lnTo>
                    <a:pt x="8525" y="933"/>
                  </a:lnTo>
                  <a:cubicBezTo>
                    <a:pt x="8606" y="609"/>
                    <a:pt x="8160" y="649"/>
                    <a:pt x="7916" y="527"/>
                  </a:cubicBezTo>
                  <a:lnTo>
                    <a:pt x="6820" y="40"/>
                  </a:lnTo>
                  <a:cubicBezTo>
                    <a:pt x="6766" y="13"/>
                    <a:pt x="6710" y="0"/>
                    <a:pt x="6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2750950" y="3124400"/>
              <a:ext cx="60925" cy="60900"/>
            </a:xfrm>
            <a:custGeom>
              <a:avLst/>
              <a:gdLst/>
              <a:ahLst/>
              <a:cxnLst/>
              <a:rect l="l" t="t" r="r" b="b"/>
              <a:pathLst>
                <a:path w="2437" h="2436" extrusionOk="0">
                  <a:moveTo>
                    <a:pt x="1219" y="0"/>
                  </a:moveTo>
                  <a:cubicBezTo>
                    <a:pt x="569" y="0"/>
                    <a:pt x="1" y="568"/>
                    <a:pt x="1" y="1218"/>
                  </a:cubicBezTo>
                  <a:cubicBezTo>
                    <a:pt x="1" y="1908"/>
                    <a:pt x="529" y="2436"/>
                    <a:pt x="1219" y="2436"/>
                  </a:cubicBezTo>
                  <a:cubicBezTo>
                    <a:pt x="1909" y="2436"/>
                    <a:pt x="2437" y="1908"/>
                    <a:pt x="2437" y="1218"/>
                  </a:cubicBezTo>
                  <a:cubicBezTo>
                    <a:pt x="2437" y="568"/>
                    <a:pt x="1909"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9"/>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Overview of the </a:t>
            </a:r>
            <a:r>
              <a:rPr lang="en">
                <a:solidFill>
                  <a:schemeClr val="accent1"/>
                </a:solidFill>
              </a:rPr>
              <a:t>Recommender System</a:t>
            </a:r>
            <a:endParaRPr>
              <a:solidFill>
                <a:schemeClr val="accent1"/>
              </a:solidFill>
            </a:endParaRPr>
          </a:p>
          <a:p>
            <a:pPr marL="0" lvl="0" indent="0" algn="l" rtl="0">
              <a:spcBef>
                <a:spcPts val="0"/>
              </a:spcBef>
              <a:spcAft>
                <a:spcPts val="0"/>
              </a:spcAft>
              <a:buNone/>
            </a:pPr>
            <a:endParaRPr>
              <a:solidFill>
                <a:schemeClr val="accent1"/>
              </a:solidFill>
            </a:endParaRPr>
          </a:p>
        </p:txBody>
      </p:sp>
      <p:sp>
        <p:nvSpPr>
          <p:cNvPr id="761" name="Google Shape;761;p49"/>
          <p:cNvSpPr txBox="1"/>
          <p:nvPr/>
        </p:nvSpPr>
        <p:spPr>
          <a:xfrm>
            <a:off x="5931850" y="1117150"/>
            <a:ext cx="1269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lt1"/>
                </a:solidFill>
                <a:latin typeface="Pridi"/>
                <a:ea typeface="Pridi"/>
                <a:cs typeface="Pridi"/>
                <a:sym typeface="Pridi"/>
              </a:rPr>
              <a:t>$100M</a:t>
            </a:r>
            <a:endParaRPr sz="2200">
              <a:solidFill>
                <a:schemeClr val="lt1"/>
              </a:solidFill>
              <a:latin typeface="Pridi"/>
              <a:ea typeface="Pridi"/>
              <a:cs typeface="Pridi"/>
              <a:sym typeface="Pridi"/>
            </a:endParaRPr>
          </a:p>
        </p:txBody>
      </p:sp>
      <p:sp>
        <p:nvSpPr>
          <p:cNvPr id="762" name="Google Shape;762;p49"/>
          <p:cNvSpPr txBox="1"/>
          <p:nvPr/>
        </p:nvSpPr>
        <p:spPr>
          <a:xfrm>
            <a:off x="1220075" y="1116192"/>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Pridi"/>
                <a:ea typeface="Pridi"/>
                <a:cs typeface="Pridi"/>
                <a:sym typeface="Pridi"/>
              </a:rPr>
              <a:t>Goal</a:t>
            </a:r>
            <a:endParaRPr sz="2200">
              <a:solidFill>
                <a:schemeClr val="dk2"/>
              </a:solidFill>
              <a:latin typeface="Pridi"/>
              <a:ea typeface="Pridi"/>
              <a:cs typeface="Pridi"/>
              <a:sym typeface="Pridi"/>
            </a:endParaRPr>
          </a:p>
        </p:txBody>
      </p:sp>
      <p:sp>
        <p:nvSpPr>
          <p:cNvPr id="763" name="Google Shape;763;p49"/>
          <p:cNvSpPr txBox="1"/>
          <p:nvPr/>
        </p:nvSpPr>
        <p:spPr>
          <a:xfrm>
            <a:off x="1220075" y="1354875"/>
            <a:ext cx="7700400" cy="84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200">
                <a:solidFill>
                  <a:schemeClr val="hlink"/>
                </a:solidFill>
                <a:latin typeface="Open Sans"/>
                <a:ea typeface="Open Sans"/>
                <a:cs typeface="Open Sans"/>
                <a:sym typeface="Open Sans"/>
              </a:rPr>
              <a:t>Recommend products to customers based on purchase behavior, category preferences, and lead time</a:t>
            </a:r>
            <a:endParaRPr sz="1200">
              <a:solidFill>
                <a:schemeClr val="hlink"/>
              </a:solidFill>
              <a:latin typeface="Open Sans"/>
              <a:ea typeface="Open Sans"/>
              <a:cs typeface="Open Sans"/>
              <a:sym typeface="Open Sans"/>
            </a:endParaRPr>
          </a:p>
          <a:p>
            <a:pPr marL="0" lvl="0" indent="0" algn="l" rtl="0">
              <a:spcBef>
                <a:spcPts val="1200"/>
              </a:spcBef>
              <a:spcAft>
                <a:spcPts val="1600"/>
              </a:spcAft>
              <a:buNone/>
            </a:pPr>
            <a:endParaRPr sz="1200">
              <a:solidFill>
                <a:schemeClr val="hlink"/>
              </a:solidFill>
              <a:latin typeface="Open Sans"/>
              <a:ea typeface="Open Sans"/>
              <a:cs typeface="Open Sans"/>
              <a:sym typeface="Open Sans"/>
            </a:endParaRPr>
          </a:p>
        </p:txBody>
      </p:sp>
      <p:sp>
        <p:nvSpPr>
          <p:cNvPr id="764" name="Google Shape;764;p49"/>
          <p:cNvSpPr txBox="1"/>
          <p:nvPr/>
        </p:nvSpPr>
        <p:spPr>
          <a:xfrm>
            <a:off x="1256800" y="2003234"/>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Pridi"/>
                <a:ea typeface="Pridi"/>
                <a:cs typeface="Pridi"/>
                <a:sym typeface="Pridi"/>
              </a:rPr>
              <a:t>Technologies Used</a:t>
            </a:r>
            <a:endParaRPr sz="2200">
              <a:solidFill>
                <a:schemeClr val="dk2"/>
              </a:solidFill>
              <a:latin typeface="Pridi"/>
              <a:ea typeface="Pridi"/>
              <a:cs typeface="Pridi"/>
              <a:sym typeface="Pridi"/>
            </a:endParaRPr>
          </a:p>
        </p:txBody>
      </p:sp>
      <p:sp>
        <p:nvSpPr>
          <p:cNvPr id="765" name="Google Shape;765;p49"/>
          <p:cNvSpPr txBox="1"/>
          <p:nvPr/>
        </p:nvSpPr>
        <p:spPr>
          <a:xfrm>
            <a:off x="1256800" y="2347450"/>
            <a:ext cx="6406200" cy="84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200">
                <a:solidFill>
                  <a:schemeClr val="hlink"/>
                </a:solidFill>
                <a:latin typeface="Open Sans"/>
                <a:ea typeface="Open Sans"/>
                <a:cs typeface="Open Sans"/>
                <a:sym typeface="Open Sans"/>
              </a:rPr>
              <a:t>Neo4j (Graph Database) &amp; Python (for querying and processing recommendations)</a:t>
            </a:r>
            <a:endParaRPr sz="1200">
              <a:solidFill>
                <a:schemeClr val="hlink"/>
              </a:solidFill>
              <a:latin typeface="Open Sans"/>
              <a:ea typeface="Open Sans"/>
              <a:cs typeface="Open Sans"/>
              <a:sym typeface="Open Sans"/>
            </a:endParaRPr>
          </a:p>
          <a:p>
            <a:pPr marL="0" lvl="0" indent="0" algn="l" rtl="0">
              <a:spcBef>
                <a:spcPts val="1200"/>
              </a:spcBef>
              <a:spcAft>
                <a:spcPts val="1600"/>
              </a:spcAft>
              <a:buNone/>
            </a:pPr>
            <a:endParaRPr sz="1200">
              <a:solidFill>
                <a:schemeClr val="hlink"/>
              </a:solidFill>
              <a:latin typeface="Open Sans"/>
              <a:ea typeface="Open Sans"/>
              <a:cs typeface="Open Sans"/>
              <a:sym typeface="Open Sans"/>
            </a:endParaRPr>
          </a:p>
        </p:txBody>
      </p:sp>
      <p:sp>
        <p:nvSpPr>
          <p:cNvPr id="766" name="Google Shape;766;p49"/>
          <p:cNvSpPr txBox="1"/>
          <p:nvPr/>
        </p:nvSpPr>
        <p:spPr>
          <a:xfrm>
            <a:off x="1256800" y="3099252"/>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2"/>
                </a:solidFill>
                <a:latin typeface="Pridi"/>
                <a:ea typeface="Pridi"/>
                <a:cs typeface="Pridi"/>
                <a:sym typeface="Pridi"/>
              </a:rPr>
              <a:t>Key Features</a:t>
            </a:r>
            <a:endParaRPr sz="2200">
              <a:solidFill>
                <a:schemeClr val="dk2"/>
              </a:solidFill>
              <a:latin typeface="Pridi"/>
              <a:ea typeface="Pridi"/>
              <a:cs typeface="Pridi"/>
              <a:sym typeface="Pridi"/>
            </a:endParaRPr>
          </a:p>
        </p:txBody>
      </p:sp>
      <p:sp>
        <p:nvSpPr>
          <p:cNvPr id="767" name="Google Shape;767;p49"/>
          <p:cNvSpPr txBox="1"/>
          <p:nvPr/>
        </p:nvSpPr>
        <p:spPr>
          <a:xfrm>
            <a:off x="1256800" y="3340025"/>
            <a:ext cx="6048000" cy="9534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1200"/>
              </a:spcBef>
              <a:spcAft>
                <a:spcPts val="0"/>
              </a:spcAft>
              <a:buClr>
                <a:schemeClr val="hlink"/>
              </a:buClr>
              <a:buSzPts val="1200"/>
              <a:buFont typeface="Open Sans"/>
              <a:buChar char="●"/>
            </a:pPr>
            <a:r>
              <a:rPr lang="en" sz="1200">
                <a:solidFill>
                  <a:schemeClr val="hlink"/>
                </a:solidFill>
                <a:latin typeface="Open Sans"/>
                <a:ea typeface="Open Sans"/>
                <a:cs typeface="Open Sans"/>
                <a:sym typeface="Open Sans"/>
              </a:rPr>
              <a:t>Collaborative filtering based on purchase history</a:t>
            </a:r>
            <a:endParaRPr sz="1200">
              <a:solidFill>
                <a:schemeClr val="hlink"/>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1"/>
              </a:buClr>
              <a:buSzPts val="1100"/>
              <a:buChar char="●"/>
            </a:pPr>
            <a:r>
              <a:rPr lang="en" sz="1200">
                <a:solidFill>
                  <a:schemeClr val="hlink"/>
                </a:solidFill>
                <a:latin typeface="Open Sans"/>
                <a:ea typeface="Open Sans"/>
                <a:cs typeface="Open Sans"/>
                <a:sym typeface="Open Sans"/>
              </a:rPr>
              <a:t>Category-based filtering and Keyword-based matching for relevance</a:t>
            </a:r>
            <a:endParaRPr sz="1200">
              <a:solidFill>
                <a:schemeClr val="hlink"/>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1"/>
              </a:buClr>
              <a:buSzPts val="1100"/>
              <a:buChar char="●"/>
            </a:pPr>
            <a:r>
              <a:rPr lang="en" sz="1200">
                <a:solidFill>
                  <a:schemeClr val="hlink"/>
                </a:solidFill>
                <a:latin typeface="Open Sans"/>
                <a:ea typeface="Open Sans"/>
                <a:cs typeface="Open Sans"/>
                <a:sym typeface="Open Sans"/>
              </a:rPr>
              <a:t>Time-based filtering to improve recommendations</a:t>
            </a:r>
            <a:endParaRPr sz="1200">
              <a:solidFill>
                <a:schemeClr val="hlink"/>
              </a:solidFill>
              <a:latin typeface="Open Sans"/>
              <a:ea typeface="Open Sans"/>
              <a:cs typeface="Open Sans"/>
              <a:sym typeface="Open Sans"/>
            </a:endParaRPr>
          </a:p>
        </p:txBody>
      </p:sp>
      <p:grpSp>
        <p:nvGrpSpPr>
          <p:cNvPr id="768" name="Google Shape;768;p49"/>
          <p:cNvGrpSpPr/>
          <p:nvPr/>
        </p:nvGrpSpPr>
        <p:grpSpPr>
          <a:xfrm>
            <a:off x="821924" y="1116524"/>
            <a:ext cx="384000" cy="383700"/>
            <a:chOff x="821924" y="1497524"/>
            <a:chExt cx="384000" cy="383700"/>
          </a:xfrm>
        </p:grpSpPr>
        <p:sp>
          <p:nvSpPr>
            <p:cNvPr id="769" name="Google Shape;769;p49"/>
            <p:cNvSpPr/>
            <p:nvPr/>
          </p:nvSpPr>
          <p:spPr>
            <a:xfrm>
              <a:off x="821924" y="1497524"/>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9"/>
            <p:cNvSpPr/>
            <p:nvPr/>
          </p:nvSpPr>
          <p:spPr>
            <a:xfrm>
              <a:off x="830624" y="1506219"/>
              <a:ext cx="366600" cy="36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9"/>
          <p:cNvGrpSpPr/>
          <p:nvPr/>
        </p:nvGrpSpPr>
        <p:grpSpPr>
          <a:xfrm>
            <a:off x="821924" y="1963762"/>
            <a:ext cx="384000" cy="383700"/>
            <a:chOff x="821924" y="2672987"/>
            <a:chExt cx="384000" cy="383700"/>
          </a:xfrm>
        </p:grpSpPr>
        <p:sp>
          <p:nvSpPr>
            <p:cNvPr id="772" name="Google Shape;772;p49"/>
            <p:cNvSpPr/>
            <p:nvPr/>
          </p:nvSpPr>
          <p:spPr>
            <a:xfrm>
              <a:off x="821924" y="2672987"/>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9"/>
            <p:cNvSpPr/>
            <p:nvPr/>
          </p:nvSpPr>
          <p:spPr>
            <a:xfrm>
              <a:off x="830624" y="2681681"/>
              <a:ext cx="366600" cy="36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49"/>
          <p:cNvGrpSpPr/>
          <p:nvPr/>
        </p:nvGrpSpPr>
        <p:grpSpPr>
          <a:xfrm>
            <a:off x="821924" y="3099262"/>
            <a:ext cx="384000" cy="383700"/>
            <a:chOff x="821924" y="3839737"/>
            <a:chExt cx="384000" cy="383700"/>
          </a:xfrm>
        </p:grpSpPr>
        <p:sp>
          <p:nvSpPr>
            <p:cNvPr id="775" name="Google Shape;775;p49"/>
            <p:cNvSpPr/>
            <p:nvPr/>
          </p:nvSpPr>
          <p:spPr>
            <a:xfrm>
              <a:off x="821924" y="3839737"/>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9"/>
            <p:cNvSpPr/>
            <p:nvPr/>
          </p:nvSpPr>
          <p:spPr>
            <a:xfrm>
              <a:off x="830624" y="3848431"/>
              <a:ext cx="366600" cy="36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49"/>
          <p:cNvGrpSpPr/>
          <p:nvPr/>
        </p:nvGrpSpPr>
        <p:grpSpPr>
          <a:xfrm>
            <a:off x="816102" y="1098101"/>
            <a:ext cx="395638" cy="420544"/>
            <a:chOff x="4093603" y="4146138"/>
            <a:chExt cx="395638" cy="420544"/>
          </a:xfrm>
        </p:grpSpPr>
        <p:sp>
          <p:nvSpPr>
            <p:cNvPr id="778" name="Google Shape;778;p49"/>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subTitle" idx="4"/>
          </p:nvPr>
        </p:nvSpPr>
        <p:spPr>
          <a:xfrm>
            <a:off x="4923250" y="2208724"/>
            <a:ext cx="2505600" cy="47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a:t>
            </a:r>
            <a:endParaRPr/>
          </a:p>
        </p:txBody>
      </p:sp>
      <p:sp>
        <p:nvSpPr>
          <p:cNvPr id="187" name="Google Shape;18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88" name="Google Shape;188;p23"/>
          <p:cNvSpPr txBox="1">
            <a:spLocks noGrp="1"/>
          </p:cNvSpPr>
          <p:nvPr>
            <p:ph type="subTitle" idx="1"/>
          </p:nvPr>
        </p:nvSpPr>
        <p:spPr>
          <a:xfrm>
            <a:off x="4847050" y="2650350"/>
            <a:ext cx="2698800" cy="16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goal is to build a recommendation system with an emphasis on analyzing </a:t>
            </a:r>
            <a:r>
              <a:rPr lang="en" b="1"/>
              <a:t>buying patterns, text-based filtering</a:t>
            </a:r>
            <a:r>
              <a:rPr lang="en"/>
              <a:t>, and </a:t>
            </a:r>
            <a:r>
              <a:rPr lang="en" b="1"/>
              <a:t>graph visualization </a:t>
            </a:r>
            <a:r>
              <a:rPr lang="en"/>
              <a:t>to better connect customers with </a:t>
            </a:r>
            <a:endParaRPr/>
          </a:p>
          <a:p>
            <a:pPr marL="0" lvl="0" indent="0" algn="ctr" rtl="0">
              <a:spcBef>
                <a:spcPts val="0"/>
              </a:spcBef>
              <a:spcAft>
                <a:spcPts val="0"/>
              </a:spcAft>
              <a:buNone/>
            </a:pPr>
            <a:r>
              <a:rPr lang="en"/>
              <a:t>relevant products.</a:t>
            </a:r>
            <a:endParaRPr/>
          </a:p>
        </p:txBody>
      </p:sp>
      <p:sp>
        <p:nvSpPr>
          <p:cNvPr id="189" name="Google Shape;189;p23"/>
          <p:cNvSpPr txBox="1">
            <a:spLocks noGrp="1"/>
          </p:cNvSpPr>
          <p:nvPr>
            <p:ph type="subTitle" idx="2"/>
          </p:nvPr>
        </p:nvSpPr>
        <p:spPr>
          <a:xfrm>
            <a:off x="1715375" y="2650350"/>
            <a:ext cx="2505600" cy="16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a:t>
            </a:r>
            <a:r>
              <a:rPr lang="en" b="1"/>
              <a:t>AdventureWorks</a:t>
            </a:r>
            <a:r>
              <a:rPr lang="en"/>
              <a:t> dataset is a comprehensive and widely used sample database provided by Microsoft and the Adventure Works Cycles company is </a:t>
            </a:r>
            <a:endParaRPr/>
          </a:p>
          <a:p>
            <a:pPr marL="0" lvl="0" indent="0" algn="ctr" rtl="0">
              <a:spcBef>
                <a:spcPts val="0"/>
              </a:spcBef>
              <a:spcAft>
                <a:spcPts val="0"/>
              </a:spcAft>
              <a:buNone/>
            </a:pPr>
            <a:r>
              <a:rPr lang="en" b="1"/>
              <a:t>a global manufacturer of bicycles and related products. </a:t>
            </a:r>
            <a:endParaRPr b="1"/>
          </a:p>
        </p:txBody>
      </p:sp>
      <p:sp>
        <p:nvSpPr>
          <p:cNvPr id="190" name="Google Shape;190;p23"/>
          <p:cNvSpPr txBox="1">
            <a:spLocks noGrp="1"/>
          </p:cNvSpPr>
          <p:nvPr>
            <p:ph type="subTitle" idx="3"/>
          </p:nvPr>
        </p:nvSpPr>
        <p:spPr>
          <a:xfrm>
            <a:off x="1715375" y="2208724"/>
            <a:ext cx="2505600" cy="47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Context</a:t>
            </a:r>
            <a:endParaRPr/>
          </a:p>
        </p:txBody>
      </p:sp>
      <p:grpSp>
        <p:nvGrpSpPr>
          <p:cNvPr id="191" name="Google Shape;191;p23"/>
          <p:cNvGrpSpPr/>
          <p:nvPr/>
        </p:nvGrpSpPr>
        <p:grpSpPr>
          <a:xfrm>
            <a:off x="2575013" y="1369125"/>
            <a:ext cx="801600" cy="801300"/>
            <a:chOff x="2575013" y="1369125"/>
            <a:chExt cx="801600" cy="801300"/>
          </a:xfrm>
        </p:grpSpPr>
        <p:sp>
          <p:nvSpPr>
            <p:cNvPr id="192" name="Google Shape;192;p23"/>
            <p:cNvSpPr/>
            <p:nvPr/>
          </p:nvSpPr>
          <p:spPr>
            <a:xfrm>
              <a:off x="2575013" y="1369125"/>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2593331" y="13872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3"/>
          <p:cNvGrpSpPr/>
          <p:nvPr/>
        </p:nvGrpSpPr>
        <p:grpSpPr>
          <a:xfrm>
            <a:off x="5767388" y="1369125"/>
            <a:ext cx="801600" cy="801300"/>
            <a:chOff x="5767388" y="1369125"/>
            <a:chExt cx="801600" cy="801300"/>
          </a:xfrm>
        </p:grpSpPr>
        <p:sp>
          <p:nvSpPr>
            <p:cNvPr id="195" name="Google Shape;195;p23"/>
            <p:cNvSpPr/>
            <p:nvPr/>
          </p:nvSpPr>
          <p:spPr>
            <a:xfrm>
              <a:off x="5767388" y="1369125"/>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5785706" y="13872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3"/>
          <p:cNvGrpSpPr/>
          <p:nvPr/>
        </p:nvGrpSpPr>
        <p:grpSpPr>
          <a:xfrm>
            <a:off x="2697218" y="1649751"/>
            <a:ext cx="620293" cy="238310"/>
            <a:chOff x="4794925" y="4500575"/>
            <a:chExt cx="1106875" cy="425250"/>
          </a:xfrm>
        </p:grpSpPr>
        <p:sp>
          <p:nvSpPr>
            <p:cNvPr id="198" name="Google Shape;198;p23"/>
            <p:cNvSpPr/>
            <p:nvPr/>
          </p:nvSpPr>
          <p:spPr>
            <a:xfrm>
              <a:off x="4850750" y="4895350"/>
              <a:ext cx="973300" cy="30475"/>
            </a:xfrm>
            <a:custGeom>
              <a:avLst/>
              <a:gdLst/>
              <a:ahLst/>
              <a:cxnLst/>
              <a:rect l="l" t="t" r="r" b="b"/>
              <a:pathLst>
                <a:path w="38932" h="1219" extrusionOk="0">
                  <a:moveTo>
                    <a:pt x="609" y="1"/>
                  </a:moveTo>
                  <a:cubicBezTo>
                    <a:pt x="244" y="1"/>
                    <a:pt x="0" y="285"/>
                    <a:pt x="0" y="610"/>
                  </a:cubicBezTo>
                  <a:cubicBezTo>
                    <a:pt x="0" y="975"/>
                    <a:pt x="244" y="1218"/>
                    <a:pt x="609" y="1218"/>
                  </a:cubicBezTo>
                  <a:lnTo>
                    <a:pt x="38322" y="1218"/>
                  </a:lnTo>
                  <a:cubicBezTo>
                    <a:pt x="38688" y="1218"/>
                    <a:pt x="38931" y="975"/>
                    <a:pt x="38931" y="610"/>
                  </a:cubicBezTo>
                  <a:cubicBezTo>
                    <a:pt x="38931" y="285"/>
                    <a:pt x="38688" y="1"/>
                    <a:pt x="38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5182625" y="4500575"/>
              <a:ext cx="244600" cy="237500"/>
            </a:xfrm>
            <a:custGeom>
              <a:avLst/>
              <a:gdLst/>
              <a:ahLst/>
              <a:cxnLst/>
              <a:rect l="l" t="t" r="r" b="b"/>
              <a:pathLst>
                <a:path w="9784" h="9500" extrusionOk="0">
                  <a:moveTo>
                    <a:pt x="6810" y="0"/>
                  </a:moveTo>
                  <a:cubicBezTo>
                    <a:pt x="6627" y="0"/>
                    <a:pt x="6455" y="81"/>
                    <a:pt x="6333" y="244"/>
                  </a:cubicBezTo>
                  <a:lnTo>
                    <a:pt x="325" y="6171"/>
                  </a:lnTo>
                  <a:cubicBezTo>
                    <a:pt x="0" y="6455"/>
                    <a:pt x="0" y="6942"/>
                    <a:pt x="325" y="7185"/>
                  </a:cubicBezTo>
                  <a:lnTo>
                    <a:pt x="2476" y="9256"/>
                  </a:lnTo>
                  <a:cubicBezTo>
                    <a:pt x="2618" y="9418"/>
                    <a:pt x="2801" y="9499"/>
                    <a:pt x="2984" y="9499"/>
                  </a:cubicBezTo>
                  <a:cubicBezTo>
                    <a:pt x="3167" y="9499"/>
                    <a:pt x="3349" y="9418"/>
                    <a:pt x="3491" y="9256"/>
                  </a:cubicBezTo>
                  <a:lnTo>
                    <a:pt x="9459" y="3329"/>
                  </a:lnTo>
                  <a:cubicBezTo>
                    <a:pt x="9784" y="3004"/>
                    <a:pt x="9784" y="2558"/>
                    <a:pt x="9459" y="2314"/>
                  </a:cubicBezTo>
                  <a:lnTo>
                    <a:pt x="7348" y="244"/>
                  </a:lnTo>
                  <a:cubicBezTo>
                    <a:pt x="7185" y="81"/>
                    <a:pt x="6993" y="0"/>
                    <a:pt x="6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4794925" y="4504625"/>
              <a:ext cx="512550" cy="379600"/>
            </a:xfrm>
            <a:custGeom>
              <a:avLst/>
              <a:gdLst/>
              <a:ahLst/>
              <a:cxnLst/>
              <a:rect l="l" t="t" r="r" b="b"/>
              <a:pathLst>
                <a:path w="20502" h="15184" extrusionOk="0">
                  <a:moveTo>
                    <a:pt x="20501" y="0"/>
                  </a:moveTo>
                  <a:cubicBezTo>
                    <a:pt x="18918" y="244"/>
                    <a:pt x="16848" y="2558"/>
                    <a:pt x="9865" y="5806"/>
                  </a:cubicBezTo>
                  <a:cubicBezTo>
                    <a:pt x="9461" y="5988"/>
                    <a:pt x="9055" y="6066"/>
                    <a:pt x="8653" y="6066"/>
                  </a:cubicBezTo>
                  <a:cubicBezTo>
                    <a:pt x="6350" y="6066"/>
                    <a:pt x="4179" y="3520"/>
                    <a:pt x="3316" y="3520"/>
                  </a:cubicBezTo>
                  <a:cubicBezTo>
                    <a:pt x="3224" y="3520"/>
                    <a:pt x="3147" y="3549"/>
                    <a:pt x="3086" y="3613"/>
                  </a:cubicBezTo>
                  <a:cubicBezTo>
                    <a:pt x="569" y="6577"/>
                    <a:pt x="1" y="15183"/>
                    <a:pt x="2639" y="15183"/>
                  </a:cubicBezTo>
                  <a:lnTo>
                    <a:pt x="8404" y="15183"/>
                  </a:lnTo>
                  <a:lnTo>
                    <a:pt x="15427" y="8038"/>
                  </a:lnTo>
                  <a:lnTo>
                    <a:pt x="15183" y="7795"/>
                  </a:lnTo>
                  <a:cubicBezTo>
                    <a:pt x="14493" y="7105"/>
                    <a:pt x="14453" y="6009"/>
                    <a:pt x="15183" y="5318"/>
                  </a:cubicBezTo>
                  <a:lnTo>
                    <a:pt x="20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5067925" y="4599000"/>
              <a:ext cx="833875" cy="284200"/>
            </a:xfrm>
            <a:custGeom>
              <a:avLst/>
              <a:gdLst/>
              <a:ahLst/>
              <a:cxnLst/>
              <a:rect l="l" t="t" r="r" b="b"/>
              <a:pathLst>
                <a:path w="33355" h="11368" extrusionOk="0">
                  <a:moveTo>
                    <a:pt x="14859" y="1"/>
                  </a:moveTo>
                  <a:cubicBezTo>
                    <a:pt x="14818" y="41"/>
                    <a:pt x="14818" y="82"/>
                    <a:pt x="14737" y="82"/>
                  </a:cubicBezTo>
                  <a:lnTo>
                    <a:pt x="8769" y="6049"/>
                  </a:lnTo>
                  <a:cubicBezTo>
                    <a:pt x="8445" y="6334"/>
                    <a:pt x="7998" y="6537"/>
                    <a:pt x="7552" y="6537"/>
                  </a:cubicBezTo>
                  <a:cubicBezTo>
                    <a:pt x="7105" y="6537"/>
                    <a:pt x="6699" y="6374"/>
                    <a:pt x="6334" y="6049"/>
                  </a:cubicBezTo>
                  <a:lnTo>
                    <a:pt x="5765" y="5481"/>
                  </a:lnTo>
                  <a:lnTo>
                    <a:pt x="1" y="11367"/>
                  </a:lnTo>
                  <a:lnTo>
                    <a:pt x="28620" y="11367"/>
                  </a:lnTo>
                  <a:cubicBezTo>
                    <a:pt x="28633" y="11368"/>
                    <a:pt x="28645" y="11368"/>
                    <a:pt x="28657" y="11368"/>
                  </a:cubicBezTo>
                  <a:cubicBezTo>
                    <a:pt x="31438" y="11368"/>
                    <a:pt x="33355" y="6776"/>
                    <a:pt x="29798" y="5847"/>
                  </a:cubicBezTo>
                  <a:cubicBezTo>
                    <a:pt x="27687" y="5278"/>
                    <a:pt x="24723" y="4426"/>
                    <a:pt x="20583" y="3045"/>
                  </a:cubicBezTo>
                  <a:lnTo>
                    <a:pt x="18147" y="7511"/>
                  </a:lnTo>
                  <a:cubicBezTo>
                    <a:pt x="17863" y="8079"/>
                    <a:pt x="17294" y="8404"/>
                    <a:pt x="16645" y="8404"/>
                  </a:cubicBezTo>
                  <a:cubicBezTo>
                    <a:pt x="16320" y="8404"/>
                    <a:pt x="16077" y="8363"/>
                    <a:pt x="15833" y="8201"/>
                  </a:cubicBezTo>
                  <a:lnTo>
                    <a:pt x="13194" y="6780"/>
                  </a:lnTo>
                  <a:cubicBezTo>
                    <a:pt x="12788" y="6577"/>
                    <a:pt x="12464" y="6252"/>
                    <a:pt x="12382" y="5765"/>
                  </a:cubicBezTo>
                  <a:cubicBezTo>
                    <a:pt x="12220" y="5319"/>
                    <a:pt x="12261" y="4872"/>
                    <a:pt x="12464" y="4466"/>
                  </a:cubicBezTo>
                  <a:lnTo>
                    <a:pt x="14899" y="41"/>
                  </a:lnTo>
                  <a:cubicBezTo>
                    <a:pt x="14899" y="41"/>
                    <a:pt x="14859" y="41"/>
                    <a:pt x="14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5398775" y="4593750"/>
              <a:ext cx="171550" cy="188700"/>
            </a:xfrm>
            <a:custGeom>
              <a:avLst/>
              <a:gdLst/>
              <a:ahLst/>
              <a:cxnLst/>
              <a:rect l="l" t="t" r="r" b="b"/>
              <a:pathLst>
                <a:path w="6862" h="7548" extrusionOk="0">
                  <a:moveTo>
                    <a:pt x="3391" y="1"/>
                  </a:moveTo>
                  <a:cubicBezTo>
                    <a:pt x="3147" y="1"/>
                    <a:pt x="2904" y="157"/>
                    <a:pt x="2761" y="414"/>
                  </a:cubicBezTo>
                  <a:lnTo>
                    <a:pt x="204" y="5082"/>
                  </a:lnTo>
                  <a:cubicBezTo>
                    <a:pt x="1" y="5448"/>
                    <a:pt x="163" y="5854"/>
                    <a:pt x="529" y="6016"/>
                  </a:cubicBezTo>
                  <a:lnTo>
                    <a:pt x="3167" y="7477"/>
                  </a:lnTo>
                  <a:cubicBezTo>
                    <a:pt x="3262" y="7525"/>
                    <a:pt x="3364" y="7548"/>
                    <a:pt x="3465" y="7548"/>
                  </a:cubicBezTo>
                  <a:cubicBezTo>
                    <a:pt x="3712" y="7548"/>
                    <a:pt x="3957" y="7411"/>
                    <a:pt x="4101" y="7153"/>
                  </a:cubicBezTo>
                  <a:lnTo>
                    <a:pt x="6659" y="2484"/>
                  </a:lnTo>
                  <a:cubicBezTo>
                    <a:pt x="6861" y="2119"/>
                    <a:pt x="6699" y="1713"/>
                    <a:pt x="6334" y="1510"/>
                  </a:cubicBezTo>
                  <a:lnTo>
                    <a:pt x="3695" y="89"/>
                  </a:lnTo>
                  <a:cubicBezTo>
                    <a:pt x="3598" y="29"/>
                    <a:pt x="3495" y="1"/>
                    <a:pt x="3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23"/>
          <p:cNvGrpSpPr/>
          <p:nvPr/>
        </p:nvGrpSpPr>
        <p:grpSpPr>
          <a:xfrm>
            <a:off x="5889767" y="1483500"/>
            <a:ext cx="572717" cy="572717"/>
            <a:chOff x="3601425" y="4039800"/>
            <a:chExt cx="910375" cy="910375"/>
          </a:xfrm>
        </p:grpSpPr>
        <p:sp>
          <p:nvSpPr>
            <p:cNvPr id="204" name="Google Shape;204;p23"/>
            <p:cNvSpPr/>
            <p:nvPr/>
          </p:nvSpPr>
          <p:spPr>
            <a:xfrm>
              <a:off x="3601425" y="4039800"/>
              <a:ext cx="910375" cy="910375"/>
            </a:xfrm>
            <a:custGeom>
              <a:avLst/>
              <a:gdLst/>
              <a:ahLst/>
              <a:cxnLst/>
              <a:rect l="l" t="t" r="r" b="b"/>
              <a:pathLst>
                <a:path w="36415" h="36415" extrusionOk="0">
                  <a:moveTo>
                    <a:pt x="18228" y="3979"/>
                  </a:moveTo>
                  <a:cubicBezTo>
                    <a:pt x="26022" y="3979"/>
                    <a:pt x="32355" y="10353"/>
                    <a:pt x="32355" y="18147"/>
                  </a:cubicBezTo>
                  <a:cubicBezTo>
                    <a:pt x="32355" y="25982"/>
                    <a:pt x="26022" y="32315"/>
                    <a:pt x="18228" y="32315"/>
                  </a:cubicBezTo>
                  <a:cubicBezTo>
                    <a:pt x="10393" y="32315"/>
                    <a:pt x="4060" y="25982"/>
                    <a:pt x="4060" y="18147"/>
                  </a:cubicBezTo>
                  <a:cubicBezTo>
                    <a:pt x="4060" y="10353"/>
                    <a:pt x="10393" y="3979"/>
                    <a:pt x="18228" y="3979"/>
                  </a:cubicBezTo>
                  <a:close/>
                  <a:moveTo>
                    <a:pt x="16361" y="1"/>
                  </a:moveTo>
                  <a:cubicBezTo>
                    <a:pt x="16076" y="41"/>
                    <a:pt x="15792" y="41"/>
                    <a:pt x="15427" y="82"/>
                  </a:cubicBezTo>
                  <a:cubicBezTo>
                    <a:pt x="15224" y="813"/>
                    <a:pt x="14656" y="1422"/>
                    <a:pt x="13844" y="1665"/>
                  </a:cubicBezTo>
                  <a:cubicBezTo>
                    <a:pt x="13651" y="1713"/>
                    <a:pt x="13458" y="1737"/>
                    <a:pt x="13269" y="1737"/>
                  </a:cubicBezTo>
                  <a:cubicBezTo>
                    <a:pt x="12664" y="1737"/>
                    <a:pt x="12104" y="1499"/>
                    <a:pt x="11733" y="1097"/>
                  </a:cubicBezTo>
                  <a:cubicBezTo>
                    <a:pt x="11408" y="1219"/>
                    <a:pt x="11124" y="1341"/>
                    <a:pt x="10840" y="1462"/>
                  </a:cubicBezTo>
                  <a:cubicBezTo>
                    <a:pt x="10840" y="2234"/>
                    <a:pt x="10434" y="2924"/>
                    <a:pt x="9744" y="3330"/>
                  </a:cubicBezTo>
                  <a:cubicBezTo>
                    <a:pt x="9378" y="3533"/>
                    <a:pt x="8982" y="3634"/>
                    <a:pt x="8597" y="3634"/>
                  </a:cubicBezTo>
                  <a:cubicBezTo>
                    <a:pt x="8211" y="3634"/>
                    <a:pt x="7836" y="3533"/>
                    <a:pt x="7511" y="3330"/>
                  </a:cubicBezTo>
                  <a:cubicBezTo>
                    <a:pt x="7267" y="3533"/>
                    <a:pt x="6983" y="3695"/>
                    <a:pt x="6739" y="3898"/>
                  </a:cubicBezTo>
                  <a:cubicBezTo>
                    <a:pt x="6942" y="4588"/>
                    <a:pt x="6739" y="5400"/>
                    <a:pt x="6171" y="6009"/>
                  </a:cubicBezTo>
                  <a:cubicBezTo>
                    <a:pt x="5777" y="6433"/>
                    <a:pt x="5179" y="6654"/>
                    <a:pt x="4614" y="6654"/>
                  </a:cubicBezTo>
                  <a:cubicBezTo>
                    <a:pt x="4423" y="6654"/>
                    <a:pt x="4235" y="6629"/>
                    <a:pt x="4060" y="6577"/>
                  </a:cubicBezTo>
                  <a:cubicBezTo>
                    <a:pt x="3857" y="6821"/>
                    <a:pt x="3654" y="7105"/>
                    <a:pt x="3492" y="7349"/>
                  </a:cubicBezTo>
                  <a:cubicBezTo>
                    <a:pt x="3857" y="7998"/>
                    <a:pt x="3898" y="8810"/>
                    <a:pt x="3492" y="9541"/>
                  </a:cubicBezTo>
                  <a:cubicBezTo>
                    <a:pt x="3086" y="10231"/>
                    <a:pt x="2315" y="10637"/>
                    <a:pt x="1584" y="10637"/>
                  </a:cubicBezTo>
                  <a:cubicBezTo>
                    <a:pt x="1422" y="10962"/>
                    <a:pt x="1300" y="11205"/>
                    <a:pt x="1219" y="11489"/>
                  </a:cubicBezTo>
                  <a:cubicBezTo>
                    <a:pt x="1706" y="12058"/>
                    <a:pt x="1990" y="12829"/>
                    <a:pt x="1787" y="13641"/>
                  </a:cubicBezTo>
                  <a:cubicBezTo>
                    <a:pt x="1584" y="14453"/>
                    <a:pt x="975" y="15021"/>
                    <a:pt x="204" y="15224"/>
                  </a:cubicBezTo>
                  <a:cubicBezTo>
                    <a:pt x="122" y="15508"/>
                    <a:pt x="82" y="15833"/>
                    <a:pt x="41" y="16158"/>
                  </a:cubicBezTo>
                  <a:cubicBezTo>
                    <a:pt x="691" y="16564"/>
                    <a:pt x="1097" y="17294"/>
                    <a:pt x="1097" y="18106"/>
                  </a:cubicBezTo>
                  <a:cubicBezTo>
                    <a:pt x="1097" y="18918"/>
                    <a:pt x="650" y="19608"/>
                    <a:pt x="1" y="20014"/>
                  </a:cubicBezTo>
                  <a:cubicBezTo>
                    <a:pt x="41" y="20339"/>
                    <a:pt x="41" y="20623"/>
                    <a:pt x="82" y="20989"/>
                  </a:cubicBezTo>
                  <a:cubicBezTo>
                    <a:pt x="813" y="21192"/>
                    <a:pt x="1422" y="21760"/>
                    <a:pt x="1665" y="22572"/>
                  </a:cubicBezTo>
                  <a:cubicBezTo>
                    <a:pt x="1868" y="23384"/>
                    <a:pt x="1624" y="24196"/>
                    <a:pt x="1097" y="24683"/>
                  </a:cubicBezTo>
                  <a:cubicBezTo>
                    <a:pt x="1219" y="25007"/>
                    <a:pt x="1381" y="25292"/>
                    <a:pt x="1462" y="25576"/>
                  </a:cubicBezTo>
                  <a:cubicBezTo>
                    <a:pt x="2233" y="25576"/>
                    <a:pt x="2924" y="25982"/>
                    <a:pt x="3329" y="26672"/>
                  </a:cubicBezTo>
                  <a:cubicBezTo>
                    <a:pt x="3735" y="27403"/>
                    <a:pt x="3735" y="28255"/>
                    <a:pt x="3329" y="28905"/>
                  </a:cubicBezTo>
                  <a:cubicBezTo>
                    <a:pt x="3532" y="29148"/>
                    <a:pt x="3695" y="29432"/>
                    <a:pt x="3898" y="29676"/>
                  </a:cubicBezTo>
                  <a:cubicBezTo>
                    <a:pt x="4083" y="29625"/>
                    <a:pt x="4273" y="29599"/>
                    <a:pt x="4464" y="29599"/>
                  </a:cubicBezTo>
                  <a:cubicBezTo>
                    <a:pt x="5027" y="29599"/>
                    <a:pt x="5595" y="29820"/>
                    <a:pt x="6049" y="30244"/>
                  </a:cubicBezTo>
                  <a:cubicBezTo>
                    <a:pt x="6577" y="30772"/>
                    <a:pt x="6780" y="31665"/>
                    <a:pt x="6577" y="32355"/>
                  </a:cubicBezTo>
                  <a:cubicBezTo>
                    <a:pt x="6861" y="32558"/>
                    <a:pt x="7105" y="32761"/>
                    <a:pt x="7348" y="32924"/>
                  </a:cubicBezTo>
                  <a:cubicBezTo>
                    <a:pt x="7682" y="32736"/>
                    <a:pt x="8058" y="32634"/>
                    <a:pt x="8444" y="32634"/>
                  </a:cubicBezTo>
                  <a:cubicBezTo>
                    <a:pt x="8810" y="32634"/>
                    <a:pt x="9185" y="32726"/>
                    <a:pt x="9541" y="32924"/>
                  </a:cubicBezTo>
                  <a:cubicBezTo>
                    <a:pt x="10231" y="33330"/>
                    <a:pt x="10637" y="34101"/>
                    <a:pt x="10637" y="34832"/>
                  </a:cubicBezTo>
                  <a:cubicBezTo>
                    <a:pt x="10961" y="34994"/>
                    <a:pt x="11205" y="35116"/>
                    <a:pt x="11530" y="35197"/>
                  </a:cubicBezTo>
                  <a:cubicBezTo>
                    <a:pt x="11940" y="34818"/>
                    <a:pt x="12497" y="34562"/>
                    <a:pt x="13106" y="34562"/>
                  </a:cubicBezTo>
                  <a:cubicBezTo>
                    <a:pt x="13281" y="34562"/>
                    <a:pt x="13460" y="34583"/>
                    <a:pt x="13641" y="34629"/>
                  </a:cubicBezTo>
                  <a:cubicBezTo>
                    <a:pt x="14453" y="34832"/>
                    <a:pt x="15021" y="35440"/>
                    <a:pt x="15224" y="36212"/>
                  </a:cubicBezTo>
                  <a:cubicBezTo>
                    <a:pt x="15508" y="36252"/>
                    <a:pt x="15833" y="36334"/>
                    <a:pt x="16198" y="36374"/>
                  </a:cubicBezTo>
                  <a:cubicBezTo>
                    <a:pt x="16604" y="35725"/>
                    <a:pt x="17294" y="35319"/>
                    <a:pt x="18106" y="35319"/>
                  </a:cubicBezTo>
                  <a:cubicBezTo>
                    <a:pt x="18918" y="35319"/>
                    <a:pt x="19649" y="35765"/>
                    <a:pt x="20055" y="36415"/>
                  </a:cubicBezTo>
                  <a:cubicBezTo>
                    <a:pt x="20339" y="36374"/>
                    <a:pt x="20664" y="36374"/>
                    <a:pt x="20988" y="36334"/>
                  </a:cubicBezTo>
                  <a:cubicBezTo>
                    <a:pt x="21191" y="35603"/>
                    <a:pt x="21760" y="34994"/>
                    <a:pt x="22572" y="34750"/>
                  </a:cubicBezTo>
                  <a:cubicBezTo>
                    <a:pt x="22764" y="34702"/>
                    <a:pt x="22957" y="34679"/>
                    <a:pt x="23146" y="34679"/>
                  </a:cubicBezTo>
                  <a:cubicBezTo>
                    <a:pt x="23753" y="34679"/>
                    <a:pt x="24321" y="34916"/>
                    <a:pt x="24723" y="35319"/>
                  </a:cubicBezTo>
                  <a:cubicBezTo>
                    <a:pt x="25007" y="35197"/>
                    <a:pt x="25332" y="35035"/>
                    <a:pt x="25576" y="34953"/>
                  </a:cubicBezTo>
                  <a:cubicBezTo>
                    <a:pt x="25576" y="34182"/>
                    <a:pt x="25982" y="33492"/>
                    <a:pt x="26672" y="33086"/>
                  </a:cubicBezTo>
                  <a:cubicBezTo>
                    <a:pt x="27037" y="32883"/>
                    <a:pt x="27433" y="32781"/>
                    <a:pt x="27819" y="32781"/>
                  </a:cubicBezTo>
                  <a:cubicBezTo>
                    <a:pt x="28204" y="32781"/>
                    <a:pt x="28580" y="32883"/>
                    <a:pt x="28905" y="33086"/>
                  </a:cubicBezTo>
                  <a:cubicBezTo>
                    <a:pt x="29148" y="32883"/>
                    <a:pt x="29432" y="32721"/>
                    <a:pt x="29676" y="32518"/>
                  </a:cubicBezTo>
                  <a:cubicBezTo>
                    <a:pt x="29473" y="31787"/>
                    <a:pt x="29676" y="30975"/>
                    <a:pt x="30244" y="30366"/>
                  </a:cubicBezTo>
                  <a:cubicBezTo>
                    <a:pt x="30667" y="29974"/>
                    <a:pt x="31246" y="29761"/>
                    <a:pt x="31799" y="29761"/>
                  </a:cubicBezTo>
                  <a:cubicBezTo>
                    <a:pt x="31990" y="29761"/>
                    <a:pt x="32178" y="29786"/>
                    <a:pt x="32355" y="29838"/>
                  </a:cubicBezTo>
                  <a:cubicBezTo>
                    <a:pt x="32558" y="29554"/>
                    <a:pt x="32761" y="29311"/>
                    <a:pt x="32923" y="29067"/>
                  </a:cubicBezTo>
                  <a:cubicBezTo>
                    <a:pt x="32558" y="28417"/>
                    <a:pt x="32517" y="27606"/>
                    <a:pt x="32923" y="26875"/>
                  </a:cubicBezTo>
                  <a:cubicBezTo>
                    <a:pt x="33329" y="26185"/>
                    <a:pt x="34101" y="25779"/>
                    <a:pt x="34872" y="25779"/>
                  </a:cubicBezTo>
                  <a:cubicBezTo>
                    <a:pt x="34994" y="25454"/>
                    <a:pt x="35116" y="25210"/>
                    <a:pt x="35197" y="24886"/>
                  </a:cubicBezTo>
                  <a:cubicBezTo>
                    <a:pt x="34710" y="24358"/>
                    <a:pt x="34466" y="23587"/>
                    <a:pt x="34669" y="22775"/>
                  </a:cubicBezTo>
                  <a:cubicBezTo>
                    <a:pt x="34831" y="21963"/>
                    <a:pt x="35481" y="21395"/>
                    <a:pt x="36212" y="21192"/>
                  </a:cubicBezTo>
                  <a:cubicBezTo>
                    <a:pt x="36293" y="20867"/>
                    <a:pt x="36333" y="20583"/>
                    <a:pt x="36374" y="20217"/>
                  </a:cubicBezTo>
                  <a:cubicBezTo>
                    <a:pt x="35765" y="19811"/>
                    <a:pt x="35319" y="19121"/>
                    <a:pt x="35319" y="18309"/>
                  </a:cubicBezTo>
                  <a:cubicBezTo>
                    <a:pt x="35319" y="17497"/>
                    <a:pt x="35765" y="16767"/>
                    <a:pt x="36415" y="16361"/>
                  </a:cubicBezTo>
                  <a:cubicBezTo>
                    <a:pt x="36374" y="16077"/>
                    <a:pt x="36374" y="15752"/>
                    <a:pt x="36333" y="15427"/>
                  </a:cubicBezTo>
                  <a:cubicBezTo>
                    <a:pt x="35603" y="15224"/>
                    <a:pt x="34994" y="14656"/>
                    <a:pt x="34750" y="13844"/>
                  </a:cubicBezTo>
                  <a:cubicBezTo>
                    <a:pt x="34547" y="13032"/>
                    <a:pt x="34791" y="12220"/>
                    <a:pt x="35319" y="11692"/>
                  </a:cubicBezTo>
                  <a:cubicBezTo>
                    <a:pt x="35197" y="11408"/>
                    <a:pt x="35075" y="11083"/>
                    <a:pt x="34953" y="10840"/>
                  </a:cubicBezTo>
                  <a:cubicBezTo>
                    <a:pt x="34182" y="10840"/>
                    <a:pt x="33492" y="10434"/>
                    <a:pt x="33086" y="9744"/>
                  </a:cubicBezTo>
                  <a:cubicBezTo>
                    <a:pt x="32680" y="9013"/>
                    <a:pt x="32680" y="8161"/>
                    <a:pt x="33086" y="7511"/>
                  </a:cubicBezTo>
                  <a:cubicBezTo>
                    <a:pt x="32883" y="7227"/>
                    <a:pt x="32720" y="6983"/>
                    <a:pt x="32517" y="6740"/>
                  </a:cubicBezTo>
                  <a:cubicBezTo>
                    <a:pt x="32343" y="6791"/>
                    <a:pt x="32160" y="6816"/>
                    <a:pt x="31975" y="6816"/>
                  </a:cubicBezTo>
                  <a:cubicBezTo>
                    <a:pt x="31429" y="6816"/>
                    <a:pt x="30861" y="6596"/>
                    <a:pt x="30407" y="6171"/>
                  </a:cubicBezTo>
                  <a:cubicBezTo>
                    <a:pt x="29838" y="5603"/>
                    <a:pt x="29635" y="4751"/>
                    <a:pt x="29838" y="4060"/>
                  </a:cubicBezTo>
                  <a:cubicBezTo>
                    <a:pt x="29554" y="3857"/>
                    <a:pt x="29310" y="3654"/>
                    <a:pt x="29067" y="3492"/>
                  </a:cubicBezTo>
                  <a:cubicBezTo>
                    <a:pt x="28734" y="3680"/>
                    <a:pt x="28358" y="3782"/>
                    <a:pt x="27972" y="3782"/>
                  </a:cubicBezTo>
                  <a:cubicBezTo>
                    <a:pt x="27606" y="3782"/>
                    <a:pt x="27231" y="3690"/>
                    <a:pt x="26875" y="3492"/>
                  </a:cubicBezTo>
                  <a:cubicBezTo>
                    <a:pt x="26185" y="3086"/>
                    <a:pt x="25779" y="2315"/>
                    <a:pt x="25779" y="1543"/>
                  </a:cubicBezTo>
                  <a:cubicBezTo>
                    <a:pt x="25454" y="1422"/>
                    <a:pt x="25210" y="1300"/>
                    <a:pt x="24926" y="1219"/>
                  </a:cubicBezTo>
                  <a:cubicBezTo>
                    <a:pt x="24494" y="1589"/>
                    <a:pt x="23946" y="1818"/>
                    <a:pt x="23351" y="1818"/>
                  </a:cubicBezTo>
                  <a:cubicBezTo>
                    <a:pt x="23163" y="1818"/>
                    <a:pt x="22970" y="1795"/>
                    <a:pt x="22775" y="1746"/>
                  </a:cubicBezTo>
                  <a:cubicBezTo>
                    <a:pt x="21963" y="1543"/>
                    <a:pt x="21394" y="935"/>
                    <a:pt x="21191" y="204"/>
                  </a:cubicBezTo>
                  <a:cubicBezTo>
                    <a:pt x="20907" y="123"/>
                    <a:pt x="20582" y="82"/>
                    <a:pt x="20258" y="41"/>
                  </a:cubicBezTo>
                  <a:cubicBezTo>
                    <a:pt x="19852" y="691"/>
                    <a:pt x="19121" y="1097"/>
                    <a:pt x="18309" y="1097"/>
                  </a:cubicBezTo>
                  <a:cubicBezTo>
                    <a:pt x="17497" y="1097"/>
                    <a:pt x="16807" y="650"/>
                    <a:pt x="16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3745550" y="4184925"/>
              <a:ext cx="618075" cy="618100"/>
            </a:xfrm>
            <a:custGeom>
              <a:avLst/>
              <a:gdLst/>
              <a:ahLst/>
              <a:cxnLst/>
              <a:rect l="l" t="t" r="r" b="b"/>
              <a:pathLst>
                <a:path w="24723" h="24724" extrusionOk="0">
                  <a:moveTo>
                    <a:pt x="12463" y="4020"/>
                  </a:moveTo>
                  <a:cubicBezTo>
                    <a:pt x="17172" y="4020"/>
                    <a:pt x="21029" y="7876"/>
                    <a:pt x="21029" y="12585"/>
                  </a:cubicBezTo>
                  <a:cubicBezTo>
                    <a:pt x="21029" y="17376"/>
                    <a:pt x="17213" y="21192"/>
                    <a:pt x="12463" y="21192"/>
                  </a:cubicBezTo>
                  <a:cubicBezTo>
                    <a:pt x="7713" y="21192"/>
                    <a:pt x="3857" y="17295"/>
                    <a:pt x="3857" y="12585"/>
                  </a:cubicBezTo>
                  <a:cubicBezTo>
                    <a:pt x="3857" y="7876"/>
                    <a:pt x="7713" y="4020"/>
                    <a:pt x="12463" y="4020"/>
                  </a:cubicBezTo>
                  <a:close/>
                  <a:moveTo>
                    <a:pt x="11002" y="1"/>
                  </a:moveTo>
                  <a:lnTo>
                    <a:pt x="10108" y="163"/>
                  </a:lnTo>
                  <a:cubicBezTo>
                    <a:pt x="9865" y="610"/>
                    <a:pt x="9378" y="975"/>
                    <a:pt x="8891" y="1138"/>
                  </a:cubicBezTo>
                  <a:cubicBezTo>
                    <a:pt x="8654" y="1222"/>
                    <a:pt x="8417" y="1265"/>
                    <a:pt x="8186" y="1265"/>
                  </a:cubicBezTo>
                  <a:cubicBezTo>
                    <a:pt x="7863" y="1265"/>
                    <a:pt x="7551" y="1182"/>
                    <a:pt x="7267" y="1016"/>
                  </a:cubicBezTo>
                  <a:cubicBezTo>
                    <a:pt x="7023" y="1138"/>
                    <a:pt x="6698" y="1300"/>
                    <a:pt x="6455" y="1422"/>
                  </a:cubicBezTo>
                  <a:cubicBezTo>
                    <a:pt x="6333" y="1950"/>
                    <a:pt x="6049" y="2396"/>
                    <a:pt x="5602" y="2761"/>
                  </a:cubicBezTo>
                  <a:cubicBezTo>
                    <a:pt x="5189" y="3072"/>
                    <a:pt x="4746" y="3177"/>
                    <a:pt x="4274" y="3177"/>
                  </a:cubicBezTo>
                  <a:cubicBezTo>
                    <a:pt x="4190" y="3177"/>
                    <a:pt x="4105" y="3174"/>
                    <a:pt x="4019" y="3167"/>
                  </a:cubicBezTo>
                  <a:cubicBezTo>
                    <a:pt x="3816" y="3370"/>
                    <a:pt x="3573" y="3573"/>
                    <a:pt x="3370" y="3817"/>
                  </a:cubicBezTo>
                  <a:cubicBezTo>
                    <a:pt x="3410" y="4345"/>
                    <a:pt x="3248" y="4872"/>
                    <a:pt x="2964" y="5278"/>
                  </a:cubicBezTo>
                  <a:cubicBezTo>
                    <a:pt x="2598" y="5765"/>
                    <a:pt x="2152" y="6050"/>
                    <a:pt x="1583" y="6171"/>
                  </a:cubicBezTo>
                  <a:cubicBezTo>
                    <a:pt x="1421" y="6415"/>
                    <a:pt x="1259" y="6659"/>
                    <a:pt x="1177" y="6983"/>
                  </a:cubicBezTo>
                  <a:cubicBezTo>
                    <a:pt x="1380" y="7430"/>
                    <a:pt x="1421" y="7998"/>
                    <a:pt x="1218" y="8526"/>
                  </a:cubicBezTo>
                  <a:cubicBezTo>
                    <a:pt x="1015" y="9094"/>
                    <a:pt x="650" y="9500"/>
                    <a:pt x="203" y="9825"/>
                  </a:cubicBezTo>
                  <a:lnTo>
                    <a:pt x="41" y="10718"/>
                  </a:lnTo>
                  <a:cubicBezTo>
                    <a:pt x="406" y="11124"/>
                    <a:pt x="609" y="11652"/>
                    <a:pt x="609" y="12180"/>
                  </a:cubicBezTo>
                  <a:cubicBezTo>
                    <a:pt x="609" y="12748"/>
                    <a:pt x="406" y="13316"/>
                    <a:pt x="0" y="13722"/>
                  </a:cubicBezTo>
                  <a:lnTo>
                    <a:pt x="163" y="14615"/>
                  </a:lnTo>
                  <a:cubicBezTo>
                    <a:pt x="609" y="14899"/>
                    <a:pt x="974" y="15346"/>
                    <a:pt x="1137" y="15833"/>
                  </a:cubicBezTo>
                  <a:cubicBezTo>
                    <a:pt x="1340" y="16401"/>
                    <a:pt x="1259" y="16970"/>
                    <a:pt x="1015" y="17457"/>
                  </a:cubicBezTo>
                  <a:cubicBezTo>
                    <a:pt x="1137" y="17741"/>
                    <a:pt x="1259" y="18025"/>
                    <a:pt x="1421" y="18269"/>
                  </a:cubicBezTo>
                  <a:cubicBezTo>
                    <a:pt x="1949" y="18391"/>
                    <a:pt x="2395" y="18675"/>
                    <a:pt x="2761" y="19162"/>
                  </a:cubicBezTo>
                  <a:cubicBezTo>
                    <a:pt x="3085" y="19608"/>
                    <a:pt x="3207" y="20177"/>
                    <a:pt x="3167" y="20705"/>
                  </a:cubicBezTo>
                  <a:cubicBezTo>
                    <a:pt x="3370" y="20907"/>
                    <a:pt x="3573" y="21192"/>
                    <a:pt x="3816" y="21395"/>
                  </a:cubicBezTo>
                  <a:cubicBezTo>
                    <a:pt x="3907" y="21381"/>
                    <a:pt x="3997" y="21374"/>
                    <a:pt x="4087" y="21374"/>
                  </a:cubicBezTo>
                  <a:cubicBezTo>
                    <a:pt x="4521" y="21374"/>
                    <a:pt x="4941" y="21532"/>
                    <a:pt x="5278" y="21801"/>
                  </a:cubicBezTo>
                  <a:cubicBezTo>
                    <a:pt x="5724" y="22125"/>
                    <a:pt x="6049" y="22612"/>
                    <a:pt x="6130" y="23140"/>
                  </a:cubicBezTo>
                  <a:cubicBezTo>
                    <a:pt x="6414" y="23303"/>
                    <a:pt x="6658" y="23465"/>
                    <a:pt x="6983" y="23546"/>
                  </a:cubicBezTo>
                  <a:cubicBezTo>
                    <a:pt x="7228" y="23435"/>
                    <a:pt x="7510" y="23372"/>
                    <a:pt x="7802" y="23372"/>
                  </a:cubicBezTo>
                  <a:cubicBezTo>
                    <a:pt x="8041" y="23372"/>
                    <a:pt x="8287" y="23414"/>
                    <a:pt x="8525" y="23506"/>
                  </a:cubicBezTo>
                  <a:cubicBezTo>
                    <a:pt x="9094" y="23709"/>
                    <a:pt x="9499" y="24074"/>
                    <a:pt x="9824" y="24520"/>
                  </a:cubicBezTo>
                  <a:lnTo>
                    <a:pt x="10717" y="24683"/>
                  </a:lnTo>
                  <a:cubicBezTo>
                    <a:pt x="11123" y="24317"/>
                    <a:pt x="11651" y="24115"/>
                    <a:pt x="12179" y="24115"/>
                  </a:cubicBezTo>
                  <a:cubicBezTo>
                    <a:pt x="12747" y="24115"/>
                    <a:pt x="13315" y="24317"/>
                    <a:pt x="13721" y="24723"/>
                  </a:cubicBezTo>
                  <a:lnTo>
                    <a:pt x="14615" y="24561"/>
                  </a:lnTo>
                  <a:cubicBezTo>
                    <a:pt x="14899" y="24115"/>
                    <a:pt x="15345" y="23749"/>
                    <a:pt x="15832" y="23627"/>
                  </a:cubicBezTo>
                  <a:cubicBezTo>
                    <a:pt x="16078" y="23540"/>
                    <a:pt x="16324" y="23497"/>
                    <a:pt x="16563" y="23497"/>
                  </a:cubicBezTo>
                  <a:cubicBezTo>
                    <a:pt x="16877" y="23497"/>
                    <a:pt x="17180" y="23570"/>
                    <a:pt x="17456" y="23709"/>
                  </a:cubicBezTo>
                  <a:cubicBezTo>
                    <a:pt x="17700" y="23627"/>
                    <a:pt x="18025" y="23465"/>
                    <a:pt x="18268" y="23303"/>
                  </a:cubicBezTo>
                  <a:cubicBezTo>
                    <a:pt x="18390" y="22815"/>
                    <a:pt x="18674" y="22328"/>
                    <a:pt x="19161" y="22004"/>
                  </a:cubicBezTo>
                  <a:cubicBezTo>
                    <a:pt x="19520" y="21710"/>
                    <a:pt x="19958" y="21574"/>
                    <a:pt x="20390" y="21574"/>
                  </a:cubicBezTo>
                  <a:cubicBezTo>
                    <a:pt x="20495" y="21574"/>
                    <a:pt x="20600" y="21582"/>
                    <a:pt x="20704" y="21598"/>
                  </a:cubicBezTo>
                  <a:cubicBezTo>
                    <a:pt x="20907" y="21395"/>
                    <a:pt x="21191" y="21192"/>
                    <a:pt x="21394" y="20907"/>
                  </a:cubicBezTo>
                  <a:cubicBezTo>
                    <a:pt x="21313" y="20420"/>
                    <a:pt x="21475" y="19852"/>
                    <a:pt x="21800" y="19446"/>
                  </a:cubicBezTo>
                  <a:cubicBezTo>
                    <a:pt x="22125" y="19000"/>
                    <a:pt x="22612" y="18675"/>
                    <a:pt x="23140" y="18594"/>
                  </a:cubicBezTo>
                  <a:cubicBezTo>
                    <a:pt x="23302" y="18350"/>
                    <a:pt x="23464" y="18066"/>
                    <a:pt x="23545" y="17782"/>
                  </a:cubicBezTo>
                  <a:cubicBezTo>
                    <a:pt x="23342" y="17335"/>
                    <a:pt x="23302" y="16767"/>
                    <a:pt x="23505" y="16198"/>
                  </a:cubicBezTo>
                  <a:cubicBezTo>
                    <a:pt x="23708" y="15630"/>
                    <a:pt x="24073" y="15224"/>
                    <a:pt x="24520" y="14940"/>
                  </a:cubicBezTo>
                  <a:lnTo>
                    <a:pt x="24682" y="14006"/>
                  </a:lnTo>
                  <a:cubicBezTo>
                    <a:pt x="24317" y="13600"/>
                    <a:pt x="24114" y="13113"/>
                    <a:pt x="24114" y="12545"/>
                  </a:cubicBezTo>
                  <a:cubicBezTo>
                    <a:pt x="24154" y="11977"/>
                    <a:pt x="24357" y="11449"/>
                    <a:pt x="24723" y="11002"/>
                  </a:cubicBezTo>
                  <a:lnTo>
                    <a:pt x="24560" y="10109"/>
                  </a:lnTo>
                  <a:cubicBezTo>
                    <a:pt x="24114" y="9866"/>
                    <a:pt x="23748" y="9419"/>
                    <a:pt x="23627" y="8891"/>
                  </a:cubicBezTo>
                  <a:cubicBezTo>
                    <a:pt x="23424" y="8323"/>
                    <a:pt x="23464" y="7795"/>
                    <a:pt x="23708" y="7268"/>
                  </a:cubicBezTo>
                  <a:cubicBezTo>
                    <a:pt x="23627" y="7024"/>
                    <a:pt x="23464" y="6699"/>
                    <a:pt x="23302" y="6456"/>
                  </a:cubicBezTo>
                  <a:cubicBezTo>
                    <a:pt x="22774" y="6374"/>
                    <a:pt x="22328" y="6050"/>
                    <a:pt x="21962" y="5603"/>
                  </a:cubicBezTo>
                  <a:cubicBezTo>
                    <a:pt x="21637" y="5157"/>
                    <a:pt x="21516" y="4588"/>
                    <a:pt x="21556" y="4020"/>
                  </a:cubicBezTo>
                  <a:cubicBezTo>
                    <a:pt x="21353" y="3817"/>
                    <a:pt x="21150" y="3573"/>
                    <a:pt x="20907" y="3370"/>
                  </a:cubicBezTo>
                  <a:cubicBezTo>
                    <a:pt x="20857" y="3375"/>
                    <a:pt x="20806" y="3377"/>
                    <a:pt x="20755" y="3377"/>
                  </a:cubicBezTo>
                  <a:cubicBezTo>
                    <a:pt x="20305" y="3377"/>
                    <a:pt x="19810" y="3220"/>
                    <a:pt x="19445" y="2964"/>
                  </a:cubicBezTo>
                  <a:cubicBezTo>
                    <a:pt x="18999" y="2599"/>
                    <a:pt x="18674" y="2153"/>
                    <a:pt x="18593" y="1584"/>
                  </a:cubicBezTo>
                  <a:cubicBezTo>
                    <a:pt x="18309" y="1422"/>
                    <a:pt x="18065" y="1259"/>
                    <a:pt x="17781" y="1178"/>
                  </a:cubicBezTo>
                  <a:cubicBezTo>
                    <a:pt x="17513" y="1290"/>
                    <a:pt x="17233" y="1352"/>
                    <a:pt x="16941" y="1352"/>
                  </a:cubicBezTo>
                  <a:cubicBezTo>
                    <a:pt x="16702" y="1352"/>
                    <a:pt x="16454" y="1310"/>
                    <a:pt x="16198" y="1219"/>
                  </a:cubicBezTo>
                  <a:cubicBezTo>
                    <a:pt x="15629" y="1016"/>
                    <a:pt x="15223" y="651"/>
                    <a:pt x="14939" y="204"/>
                  </a:cubicBezTo>
                  <a:lnTo>
                    <a:pt x="14006" y="42"/>
                  </a:lnTo>
                  <a:cubicBezTo>
                    <a:pt x="13600" y="407"/>
                    <a:pt x="13112" y="610"/>
                    <a:pt x="12544" y="610"/>
                  </a:cubicBezTo>
                  <a:cubicBezTo>
                    <a:pt x="11976" y="610"/>
                    <a:pt x="11407" y="407"/>
                    <a:pt x="11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0525" y="4319925"/>
              <a:ext cx="349150" cy="349125"/>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50"/>
          <p:cNvSpPr txBox="1">
            <a:spLocks noGrp="1"/>
          </p:cNvSpPr>
          <p:nvPr>
            <p:ph type="title"/>
          </p:nvPr>
        </p:nvSpPr>
        <p:spPr>
          <a:xfrm>
            <a:off x="571375" y="964750"/>
            <a:ext cx="8244000" cy="5550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000">
                <a:solidFill>
                  <a:schemeClr val="dk2"/>
                </a:solidFill>
              </a:rPr>
              <a:t>📌 Step 1: Find Products Purchased by the Target Customer</a:t>
            </a:r>
            <a:endParaRPr sz="2000">
              <a:solidFill>
                <a:schemeClr val="dk2"/>
              </a:solidFill>
            </a:endParaRPr>
          </a:p>
        </p:txBody>
      </p:sp>
      <p:sp>
        <p:nvSpPr>
          <p:cNvPr id="800" name="Google Shape;800;p50"/>
          <p:cNvSpPr txBox="1">
            <a:spLocks noGrp="1"/>
          </p:cNvSpPr>
          <p:nvPr>
            <p:ph type="subTitle" idx="1"/>
          </p:nvPr>
        </p:nvSpPr>
        <p:spPr>
          <a:xfrm>
            <a:off x="673050" y="1519750"/>
            <a:ext cx="6852000" cy="2298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None/>
            </a:pPr>
            <a:r>
              <a:rPr lang="en" sz="1400">
                <a:solidFill>
                  <a:schemeClr val="hlink"/>
                </a:solidFill>
              </a:rPr>
              <a:t>Explanation:</a:t>
            </a:r>
            <a:endParaRPr sz="1400">
              <a:solidFill>
                <a:schemeClr val="hlink"/>
              </a:solidFill>
            </a:endParaRPr>
          </a:p>
          <a:p>
            <a:pPr marL="457200" marR="0" lvl="0" indent="-317500" algn="l" rtl="0">
              <a:lnSpc>
                <a:spcPct val="200000"/>
              </a:lnSpc>
              <a:spcBef>
                <a:spcPts val="1200"/>
              </a:spcBef>
              <a:spcAft>
                <a:spcPts val="0"/>
              </a:spcAft>
              <a:buClr>
                <a:schemeClr val="hlink"/>
              </a:buClr>
              <a:buSzPts val="1400"/>
              <a:buChar char="●"/>
            </a:pPr>
            <a:r>
              <a:rPr lang="en" sz="1400">
                <a:solidFill>
                  <a:schemeClr val="hlink"/>
                </a:solidFill>
              </a:rPr>
              <a:t>Filters customer purchases within the allowed duration</a:t>
            </a:r>
            <a:endParaRPr sz="1400">
              <a:solidFill>
                <a:schemeClr val="hlink"/>
              </a:solidFill>
            </a:endParaRPr>
          </a:p>
          <a:p>
            <a:pPr marL="457200" marR="0" lvl="0" indent="-317500" algn="l" rtl="0">
              <a:lnSpc>
                <a:spcPct val="200000"/>
              </a:lnSpc>
              <a:spcBef>
                <a:spcPts val="0"/>
              </a:spcBef>
              <a:spcAft>
                <a:spcPts val="0"/>
              </a:spcAft>
              <a:buClr>
                <a:schemeClr val="hlink"/>
              </a:buClr>
              <a:buSzPts val="1400"/>
              <a:buChar char="●"/>
            </a:pPr>
            <a:r>
              <a:rPr lang="en" sz="1400">
                <a:solidFill>
                  <a:schemeClr val="hlink"/>
                </a:solidFill>
              </a:rPr>
              <a:t>Collects distinct products bought by the target customer</a:t>
            </a:r>
            <a:endParaRPr sz="1400">
              <a:solidFill>
                <a:schemeClr val="hlink"/>
              </a:solidFill>
            </a:endParaRPr>
          </a:p>
          <a:p>
            <a:pPr marL="0" marR="0" lvl="0" indent="0" algn="l" rtl="0">
              <a:lnSpc>
                <a:spcPct val="115000"/>
              </a:lnSpc>
              <a:spcBef>
                <a:spcPts val="1200"/>
              </a:spcBef>
              <a:spcAft>
                <a:spcPts val="0"/>
              </a:spcAft>
              <a:buNone/>
            </a:pPr>
            <a:endParaRPr sz="1400">
              <a:solidFill>
                <a:schemeClr val="hlink"/>
              </a:solidFill>
            </a:endParaRPr>
          </a:p>
          <a:p>
            <a:pPr marL="0" lvl="0" indent="0" algn="l" rtl="0">
              <a:spcBef>
                <a:spcPts val="1200"/>
              </a:spcBef>
              <a:spcAft>
                <a:spcPts val="0"/>
              </a:spcAft>
              <a:buNone/>
            </a:pPr>
            <a:endParaRPr sz="1400"/>
          </a:p>
        </p:txBody>
      </p:sp>
      <p:sp>
        <p:nvSpPr>
          <p:cNvPr id="801" name="Google Shape;801;p50"/>
          <p:cNvSpPr txBox="1"/>
          <p:nvPr/>
        </p:nvSpPr>
        <p:spPr>
          <a:xfrm>
            <a:off x="328600" y="257075"/>
            <a:ext cx="6916800" cy="723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500">
                <a:solidFill>
                  <a:schemeClr val="accent1"/>
                </a:solidFill>
                <a:latin typeface="Pridi"/>
                <a:ea typeface="Pridi"/>
                <a:cs typeface="Pridi"/>
                <a:sym typeface="Pridi"/>
              </a:rPr>
              <a:t>Key Cypher Query Breakdown</a:t>
            </a:r>
            <a:endParaRPr sz="3500">
              <a:solidFill>
                <a:schemeClr val="dk2"/>
              </a:solidFill>
              <a:latin typeface="Pridi"/>
              <a:ea typeface="Pridi"/>
              <a:cs typeface="Pridi"/>
              <a:sym typeface="Pridi"/>
            </a:endParaRPr>
          </a:p>
        </p:txBody>
      </p:sp>
      <p:grpSp>
        <p:nvGrpSpPr>
          <p:cNvPr id="802" name="Google Shape;802;p50"/>
          <p:cNvGrpSpPr/>
          <p:nvPr/>
        </p:nvGrpSpPr>
        <p:grpSpPr>
          <a:xfrm>
            <a:off x="6708452" y="408451"/>
            <a:ext cx="395638" cy="420544"/>
            <a:chOff x="4093603" y="4146138"/>
            <a:chExt cx="395638" cy="420544"/>
          </a:xfrm>
        </p:grpSpPr>
        <p:sp>
          <p:nvSpPr>
            <p:cNvPr id="803" name="Google Shape;803;p50"/>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0"/>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0"/>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0"/>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0"/>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0"/>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0"/>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0"/>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0"/>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0"/>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0"/>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0"/>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0"/>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0"/>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0"/>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0"/>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0"/>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0" name="Google Shape;820;p50" title="b5143bfeffd3bebbace14ab961d8f7f.png"/>
          <p:cNvPicPr preferRelativeResize="0"/>
          <p:nvPr/>
        </p:nvPicPr>
        <p:blipFill>
          <a:blip r:embed="rId3">
            <a:alphaModFix/>
          </a:blip>
          <a:stretch>
            <a:fillRect/>
          </a:stretch>
        </p:blipFill>
        <p:spPr>
          <a:xfrm>
            <a:off x="919150" y="3245388"/>
            <a:ext cx="7305675" cy="1095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51"/>
          <p:cNvSpPr txBox="1">
            <a:spLocks noGrp="1"/>
          </p:cNvSpPr>
          <p:nvPr>
            <p:ph type="title"/>
          </p:nvPr>
        </p:nvSpPr>
        <p:spPr>
          <a:xfrm>
            <a:off x="571375" y="913950"/>
            <a:ext cx="8244000" cy="5550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000">
                <a:solidFill>
                  <a:schemeClr val="dk2"/>
                </a:solidFill>
              </a:rPr>
              <a:t>📌 Step 2: Find Similar Customers &amp; Their Purchases</a:t>
            </a:r>
            <a:endParaRPr sz="2000">
              <a:solidFill>
                <a:schemeClr val="dk2"/>
              </a:solidFill>
            </a:endParaRPr>
          </a:p>
        </p:txBody>
      </p:sp>
      <p:sp>
        <p:nvSpPr>
          <p:cNvPr id="826" name="Google Shape;826;p51"/>
          <p:cNvSpPr txBox="1">
            <a:spLocks noGrp="1"/>
          </p:cNvSpPr>
          <p:nvPr>
            <p:ph type="subTitle" idx="1"/>
          </p:nvPr>
        </p:nvSpPr>
        <p:spPr>
          <a:xfrm>
            <a:off x="673038" y="1264288"/>
            <a:ext cx="7632300" cy="2298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None/>
            </a:pPr>
            <a:r>
              <a:rPr lang="en" sz="1400">
                <a:solidFill>
                  <a:schemeClr val="hlink"/>
                </a:solidFill>
              </a:rPr>
              <a:t>Explanation:</a:t>
            </a:r>
            <a:endParaRPr sz="1400">
              <a:solidFill>
                <a:schemeClr val="hlink"/>
              </a:solidFill>
            </a:endParaRPr>
          </a:p>
          <a:p>
            <a:pPr marL="457200" marR="0" lvl="0" indent="-317500" algn="l" rtl="0">
              <a:lnSpc>
                <a:spcPct val="200000"/>
              </a:lnSpc>
              <a:spcBef>
                <a:spcPts val="1200"/>
              </a:spcBef>
              <a:spcAft>
                <a:spcPts val="0"/>
              </a:spcAft>
              <a:buClr>
                <a:schemeClr val="hlink"/>
              </a:buClr>
              <a:buSzPts val="1400"/>
              <a:buChar char="●"/>
            </a:pPr>
            <a:r>
              <a:rPr lang="en" sz="1400">
                <a:solidFill>
                  <a:schemeClr val="hlink"/>
                </a:solidFill>
              </a:rPr>
              <a:t>Finds other customers who purchased the same products as the target customer</a:t>
            </a:r>
            <a:endParaRPr sz="1400">
              <a:solidFill>
                <a:schemeClr val="hlink"/>
              </a:solidFill>
            </a:endParaRPr>
          </a:p>
          <a:p>
            <a:pPr marL="457200" marR="0" lvl="0" indent="-317500" algn="l" rtl="0">
              <a:lnSpc>
                <a:spcPct val="200000"/>
              </a:lnSpc>
              <a:spcBef>
                <a:spcPts val="0"/>
              </a:spcBef>
              <a:spcAft>
                <a:spcPts val="0"/>
              </a:spcAft>
              <a:buClr>
                <a:schemeClr val="hlink"/>
              </a:buClr>
              <a:buSzPts val="1400"/>
              <a:buChar char="●"/>
            </a:pPr>
            <a:r>
              <a:rPr lang="en" sz="1400">
                <a:solidFill>
                  <a:schemeClr val="hlink"/>
                </a:solidFill>
              </a:rPr>
              <a:t>Filters only purchases that were shipped within max_duration</a:t>
            </a:r>
            <a:endParaRPr sz="1400">
              <a:solidFill>
                <a:schemeClr val="hlink"/>
              </a:solidFill>
            </a:endParaRPr>
          </a:p>
          <a:p>
            <a:pPr marL="457200" marR="0" lvl="0" indent="-317500" algn="l" rtl="0">
              <a:lnSpc>
                <a:spcPct val="200000"/>
              </a:lnSpc>
              <a:spcBef>
                <a:spcPts val="0"/>
              </a:spcBef>
              <a:spcAft>
                <a:spcPts val="0"/>
              </a:spcAft>
              <a:buClr>
                <a:schemeClr val="hlink"/>
              </a:buClr>
              <a:buSzPts val="1400"/>
              <a:buChar char="●"/>
            </a:pPr>
            <a:r>
              <a:rPr lang="en" sz="1400">
                <a:solidFill>
                  <a:schemeClr val="hlink"/>
                </a:solidFill>
              </a:rPr>
              <a:t>Scores similarity based on the number of shared products</a:t>
            </a:r>
            <a:endParaRPr sz="1400">
              <a:solidFill>
                <a:schemeClr val="hlink"/>
              </a:solidFill>
            </a:endParaRPr>
          </a:p>
          <a:p>
            <a:pPr marL="0" marR="0" lvl="0" indent="0" algn="l" rtl="0">
              <a:lnSpc>
                <a:spcPct val="115000"/>
              </a:lnSpc>
              <a:spcBef>
                <a:spcPts val="1200"/>
              </a:spcBef>
              <a:spcAft>
                <a:spcPts val="0"/>
              </a:spcAft>
              <a:buNone/>
            </a:pPr>
            <a:endParaRPr sz="1400">
              <a:solidFill>
                <a:schemeClr val="hlink"/>
              </a:solidFill>
            </a:endParaRPr>
          </a:p>
          <a:p>
            <a:pPr marL="0" lvl="0" indent="0" algn="l" rtl="0">
              <a:spcBef>
                <a:spcPts val="1200"/>
              </a:spcBef>
              <a:spcAft>
                <a:spcPts val="0"/>
              </a:spcAft>
              <a:buNone/>
            </a:pPr>
            <a:endParaRPr sz="1400"/>
          </a:p>
        </p:txBody>
      </p:sp>
      <p:sp>
        <p:nvSpPr>
          <p:cNvPr id="827" name="Google Shape;827;p51"/>
          <p:cNvSpPr txBox="1"/>
          <p:nvPr/>
        </p:nvSpPr>
        <p:spPr>
          <a:xfrm>
            <a:off x="328600" y="257075"/>
            <a:ext cx="6916800" cy="723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500">
                <a:solidFill>
                  <a:schemeClr val="accent1"/>
                </a:solidFill>
                <a:latin typeface="Pridi"/>
                <a:ea typeface="Pridi"/>
                <a:cs typeface="Pridi"/>
                <a:sym typeface="Pridi"/>
              </a:rPr>
              <a:t>Key Cypher Query Breakdown</a:t>
            </a:r>
            <a:endParaRPr sz="3500">
              <a:solidFill>
                <a:schemeClr val="dk2"/>
              </a:solidFill>
              <a:latin typeface="Pridi"/>
              <a:ea typeface="Pridi"/>
              <a:cs typeface="Pridi"/>
              <a:sym typeface="Pridi"/>
            </a:endParaRPr>
          </a:p>
        </p:txBody>
      </p:sp>
      <p:grpSp>
        <p:nvGrpSpPr>
          <p:cNvPr id="828" name="Google Shape;828;p51"/>
          <p:cNvGrpSpPr/>
          <p:nvPr/>
        </p:nvGrpSpPr>
        <p:grpSpPr>
          <a:xfrm>
            <a:off x="6708452" y="408451"/>
            <a:ext cx="395638" cy="420544"/>
            <a:chOff x="4093603" y="4146138"/>
            <a:chExt cx="395638" cy="420544"/>
          </a:xfrm>
        </p:grpSpPr>
        <p:sp>
          <p:nvSpPr>
            <p:cNvPr id="829" name="Google Shape;829;p51"/>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1"/>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6" name="Google Shape;846;p51" title="7bc2ffbffbdcbd9f7193cda81d76800.png"/>
          <p:cNvPicPr preferRelativeResize="0"/>
          <p:nvPr/>
        </p:nvPicPr>
        <p:blipFill>
          <a:blip r:embed="rId3">
            <a:alphaModFix/>
          </a:blip>
          <a:stretch>
            <a:fillRect/>
          </a:stretch>
        </p:blipFill>
        <p:spPr>
          <a:xfrm>
            <a:off x="2597596" y="3032671"/>
            <a:ext cx="3948798" cy="1971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52"/>
          <p:cNvSpPr txBox="1">
            <a:spLocks noGrp="1"/>
          </p:cNvSpPr>
          <p:nvPr>
            <p:ph type="title"/>
          </p:nvPr>
        </p:nvSpPr>
        <p:spPr>
          <a:xfrm>
            <a:off x="546550" y="833775"/>
            <a:ext cx="8364600" cy="5550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000">
                <a:solidFill>
                  <a:schemeClr val="dk2"/>
                </a:solidFill>
              </a:rPr>
              <a:t>📌 Step 3: Find Products Not Yet Purchased by the Target Customer</a:t>
            </a:r>
            <a:endParaRPr sz="2000">
              <a:solidFill>
                <a:schemeClr val="dk2"/>
              </a:solidFill>
            </a:endParaRPr>
          </a:p>
        </p:txBody>
      </p:sp>
      <p:sp>
        <p:nvSpPr>
          <p:cNvPr id="852" name="Google Shape;852;p52"/>
          <p:cNvSpPr txBox="1">
            <a:spLocks noGrp="1"/>
          </p:cNvSpPr>
          <p:nvPr>
            <p:ph type="subTitle" idx="1"/>
          </p:nvPr>
        </p:nvSpPr>
        <p:spPr>
          <a:xfrm>
            <a:off x="664300" y="1212500"/>
            <a:ext cx="7916700" cy="141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None/>
            </a:pPr>
            <a:r>
              <a:rPr lang="en" sz="1400">
                <a:solidFill>
                  <a:schemeClr val="hlink"/>
                </a:solidFill>
              </a:rPr>
              <a:t>Explanation:</a:t>
            </a:r>
            <a:endParaRPr sz="1400">
              <a:solidFill>
                <a:schemeClr val="hlink"/>
              </a:solidFill>
            </a:endParaRPr>
          </a:p>
          <a:p>
            <a:pPr marL="457200" marR="0" lvl="0" indent="-317500" algn="l" rtl="0">
              <a:lnSpc>
                <a:spcPct val="200000"/>
              </a:lnSpc>
              <a:spcBef>
                <a:spcPts val="1200"/>
              </a:spcBef>
              <a:spcAft>
                <a:spcPts val="0"/>
              </a:spcAft>
              <a:buClr>
                <a:schemeClr val="hlink"/>
              </a:buClr>
              <a:buSzPts val="1400"/>
              <a:buChar char="●"/>
            </a:pPr>
            <a:r>
              <a:rPr lang="en" sz="1400">
                <a:solidFill>
                  <a:schemeClr val="hlink"/>
                </a:solidFill>
              </a:rPr>
              <a:t>Identifies new products that have been purchased by similar customers but not yet by the target customer</a:t>
            </a:r>
            <a:endParaRPr sz="1400">
              <a:solidFill>
                <a:schemeClr val="hlink"/>
              </a:solidFill>
            </a:endParaRPr>
          </a:p>
        </p:txBody>
      </p:sp>
      <p:sp>
        <p:nvSpPr>
          <p:cNvPr id="853" name="Google Shape;853;p52"/>
          <p:cNvSpPr txBox="1"/>
          <p:nvPr/>
        </p:nvSpPr>
        <p:spPr>
          <a:xfrm>
            <a:off x="337375" y="187000"/>
            <a:ext cx="6916800" cy="723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500">
                <a:solidFill>
                  <a:schemeClr val="accent1"/>
                </a:solidFill>
                <a:latin typeface="Pridi"/>
                <a:ea typeface="Pridi"/>
                <a:cs typeface="Pridi"/>
                <a:sym typeface="Pridi"/>
              </a:rPr>
              <a:t>Key Cypher Query Breakdown</a:t>
            </a:r>
            <a:endParaRPr sz="3500">
              <a:solidFill>
                <a:schemeClr val="dk2"/>
              </a:solidFill>
              <a:latin typeface="Pridi"/>
              <a:ea typeface="Pridi"/>
              <a:cs typeface="Pridi"/>
              <a:sym typeface="Pridi"/>
            </a:endParaRPr>
          </a:p>
        </p:txBody>
      </p:sp>
      <p:grpSp>
        <p:nvGrpSpPr>
          <p:cNvPr id="854" name="Google Shape;854;p52"/>
          <p:cNvGrpSpPr/>
          <p:nvPr/>
        </p:nvGrpSpPr>
        <p:grpSpPr>
          <a:xfrm>
            <a:off x="6708452" y="338376"/>
            <a:ext cx="395638" cy="420544"/>
            <a:chOff x="4093603" y="4146138"/>
            <a:chExt cx="395638" cy="420544"/>
          </a:xfrm>
        </p:grpSpPr>
        <p:sp>
          <p:nvSpPr>
            <p:cNvPr id="855" name="Google Shape;855;p52"/>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2"/>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2"/>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2"/>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2"/>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2"/>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2"/>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2"/>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2"/>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2"/>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2"/>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2"/>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2"/>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2"/>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2"/>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2"/>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2"/>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2" name="Google Shape;872;p52" title="80359a56942363c3502216dfefb69af.png"/>
          <p:cNvPicPr preferRelativeResize="0"/>
          <p:nvPr/>
        </p:nvPicPr>
        <p:blipFill>
          <a:blip r:embed="rId3">
            <a:alphaModFix/>
          </a:blip>
          <a:stretch>
            <a:fillRect/>
          </a:stretch>
        </p:blipFill>
        <p:spPr>
          <a:xfrm>
            <a:off x="2489314" y="2709576"/>
            <a:ext cx="4266675" cy="1909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53"/>
          <p:cNvSpPr txBox="1"/>
          <p:nvPr/>
        </p:nvSpPr>
        <p:spPr>
          <a:xfrm>
            <a:off x="337375" y="187000"/>
            <a:ext cx="6916800" cy="723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500">
                <a:solidFill>
                  <a:schemeClr val="accent1"/>
                </a:solidFill>
                <a:latin typeface="Pridi"/>
                <a:ea typeface="Pridi"/>
                <a:cs typeface="Pridi"/>
                <a:sym typeface="Pridi"/>
              </a:rPr>
              <a:t>Key Cypher Query Breakdown</a:t>
            </a:r>
            <a:endParaRPr sz="3500">
              <a:solidFill>
                <a:schemeClr val="dk2"/>
              </a:solidFill>
              <a:latin typeface="Pridi"/>
              <a:ea typeface="Pridi"/>
              <a:cs typeface="Pridi"/>
              <a:sym typeface="Pridi"/>
            </a:endParaRPr>
          </a:p>
        </p:txBody>
      </p:sp>
      <p:grpSp>
        <p:nvGrpSpPr>
          <p:cNvPr id="878" name="Google Shape;878;p53"/>
          <p:cNvGrpSpPr/>
          <p:nvPr/>
        </p:nvGrpSpPr>
        <p:grpSpPr>
          <a:xfrm>
            <a:off x="6708452" y="338376"/>
            <a:ext cx="395638" cy="420544"/>
            <a:chOff x="4093603" y="4146138"/>
            <a:chExt cx="395638" cy="420544"/>
          </a:xfrm>
        </p:grpSpPr>
        <p:sp>
          <p:nvSpPr>
            <p:cNvPr id="879" name="Google Shape;879;p53"/>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53"/>
          <p:cNvSpPr txBox="1">
            <a:spLocks noGrp="1"/>
          </p:cNvSpPr>
          <p:nvPr>
            <p:ph type="title"/>
          </p:nvPr>
        </p:nvSpPr>
        <p:spPr>
          <a:xfrm>
            <a:off x="508450" y="852175"/>
            <a:ext cx="8244000" cy="5550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000">
                <a:solidFill>
                  <a:schemeClr val="dk2"/>
                </a:solidFill>
              </a:rPr>
              <a:t>📌 Step 4: Get Product Category Details</a:t>
            </a:r>
            <a:endParaRPr sz="2000">
              <a:solidFill>
                <a:schemeClr val="dk2"/>
              </a:solidFill>
            </a:endParaRPr>
          </a:p>
        </p:txBody>
      </p:sp>
      <p:sp>
        <p:nvSpPr>
          <p:cNvPr id="897" name="Google Shape;897;p53"/>
          <p:cNvSpPr txBox="1">
            <a:spLocks noGrp="1"/>
          </p:cNvSpPr>
          <p:nvPr>
            <p:ph type="subTitle" idx="1"/>
          </p:nvPr>
        </p:nvSpPr>
        <p:spPr>
          <a:xfrm>
            <a:off x="743950" y="1317675"/>
            <a:ext cx="8008500" cy="2048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None/>
            </a:pPr>
            <a:r>
              <a:rPr lang="en" sz="1400">
                <a:solidFill>
                  <a:schemeClr val="hlink"/>
                </a:solidFill>
              </a:rPr>
              <a:t>Explanation:</a:t>
            </a:r>
            <a:endParaRPr sz="1400">
              <a:solidFill>
                <a:schemeClr val="hlink"/>
              </a:solidFill>
            </a:endParaRPr>
          </a:p>
          <a:p>
            <a:pPr marL="457200" marR="0" lvl="0" indent="-317500" algn="l" rtl="0">
              <a:lnSpc>
                <a:spcPct val="200000"/>
              </a:lnSpc>
              <a:spcBef>
                <a:spcPts val="1200"/>
              </a:spcBef>
              <a:spcAft>
                <a:spcPts val="0"/>
              </a:spcAft>
              <a:buClr>
                <a:schemeClr val="hlink"/>
              </a:buClr>
              <a:buSzPts val="1400"/>
              <a:buChar char="●"/>
            </a:pPr>
            <a:r>
              <a:rPr lang="en" sz="1400">
                <a:solidFill>
                  <a:schemeClr val="hlink"/>
                </a:solidFill>
              </a:rPr>
              <a:t>Retrieves subcategory and category details for the recommended products</a:t>
            </a:r>
            <a:endParaRPr sz="1400">
              <a:solidFill>
                <a:schemeClr val="hlink"/>
              </a:solidFill>
            </a:endParaRPr>
          </a:p>
        </p:txBody>
      </p:sp>
      <p:pic>
        <p:nvPicPr>
          <p:cNvPr id="898" name="Google Shape;898;p53" title="899edd6b5e4540c584e84516df646d5.png"/>
          <p:cNvPicPr preferRelativeResize="0"/>
          <p:nvPr/>
        </p:nvPicPr>
        <p:blipFill>
          <a:blip r:embed="rId3">
            <a:alphaModFix/>
          </a:blip>
          <a:stretch>
            <a:fillRect/>
          </a:stretch>
        </p:blipFill>
        <p:spPr>
          <a:xfrm>
            <a:off x="3133488" y="2300825"/>
            <a:ext cx="2877025" cy="2426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54"/>
          <p:cNvSpPr txBox="1">
            <a:spLocks noGrp="1"/>
          </p:cNvSpPr>
          <p:nvPr>
            <p:ph type="title"/>
          </p:nvPr>
        </p:nvSpPr>
        <p:spPr>
          <a:xfrm>
            <a:off x="450000" y="833775"/>
            <a:ext cx="8244000" cy="5550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2000">
                <a:solidFill>
                  <a:schemeClr val="dk2"/>
                </a:solidFill>
              </a:rPr>
              <a:t>📌 Step 5: Generating Product Recommendations</a:t>
            </a:r>
            <a:endParaRPr sz="2000">
              <a:solidFill>
                <a:schemeClr val="dk2"/>
              </a:solidFill>
            </a:endParaRPr>
          </a:p>
        </p:txBody>
      </p:sp>
      <p:sp>
        <p:nvSpPr>
          <p:cNvPr id="904" name="Google Shape;904;p54"/>
          <p:cNvSpPr txBox="1">
            <a:spLocks noGrp="1"/>
          </p:cNvSpPr>
          <p:nvPr>
            <p:ph type="subTitle" idx="1"/>
          </p:nvPr>
        </p:nvSpPr>
        <p:spPr>
          <a:xfrm>
            <a:off x="562850" y="1136300"/>
            <a:ext cx="8665800" cy="2279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None/>
            </a:pPr>
            <a:r>
              <a:rPr lang="en" sz="1400">
                <a:solidFill>
                  <a:schemeClr val="hlink"/>
                </a:solidFill>
              </a:rPr>
              <a:t>Explanation:</a:t>
            </a:r>
            <a:endParaRPr sz="1400">
              <a:solidFill>
                <a:schemeClr val="hlink"/>
              </a:solidFill>
            </a:endParaRPr>
          </a:p>
          <a:p>
            <a:pPr marL="457200" marR="0" lvl="0" indent="-304800" algn="l" rtl="0">
              <a:lnSpc>
                <a:spcPct val="200000"/>
              </a:lnSpc>
              <a:spcBef>
                <a:spcPts val="1200"/>
              </a:spcBef>
              <a:spcAft>
                <a:spcPts val="0"/>
              </a:spcAft>
              <a:buClr>
                <a:schemeClr val="hlink"/>
              </a:buClr>
              <a:buSzPts val="1200"/>
              <a:buChar char="●"/>
            </a:pPr>
            <a:r>
              <a:rPr lang="en">
                <a:solidFill>
                  <a:schemeClr val="hlink"/>
                </a:solidFill>
              </a:rPr>
              <a:t>Scores products based on collaborative filtering—how many similar customers bought the product</a:t>
            </a:r>
            <a:endParaRPr>
              <a:solidFill>
                <a:schemeClr val="hlink"/>
              </a:solidFill>
            </a:endParaRPr>
          </a:p>
          <a:p>
            <a:pPr marL="457200" marR="0" lvl="0" indent="-304800" algn="l" rtl="0">
              <a:lnSpc>
                <a:spcPct val="200000"/>
              </a:lnSpc>
              <a:spcBef>
                <a:spcPts val="0"/>
              </a:spcBef>
              <a:spcAft>
                <a:spcPts val="0"/>
              </a:spcAft>
              <a:buClr>
                <a:schemeClr val="hlink"/>
              </a:buClr>
              <a:buSzPts val="1200"/>
              <a:buChar char="●"/>
            </a:pPr>
            <a:r>
              <a:rPr lang="en">
                <a:solidFill>
                  <a:schemeClr val="hlink"/>
                </a:solidFill>
              </a:rPr>
              <a:t>Measures keyword overlap between the target customers’ purchased products and the recommended products</a:t>
            </a:r>
            <a:endParaRPr>
              <a:solidFill>
                <a:schemeClr val="hlink"/>
              </a:solidFill>
            </a:endParaRPr>
          </a:p>
          <a:p>
            <a:pPr marL="457200" marR="0" lvl="0" indent="-304800" algn="l" rtl="0">
              <a:lnSpc>
                <a:spcPct val="200000"/>
              </a:lnSpc>
              <a:spcBef>
                <a:spcPts val="0"/>
              </a:spcBef>
              <a:spcAft>
                <a:spcPts val="0"/>
              </a:spcAft>
              <a:buClr>
                <a:schemeClr val="hlink"/>
              </a:buClr>
              <a:buSzPts val="1200"/>
              <a:buChar char="●"/>
            </a:pPr>
            <a:r>
              <a:rPr lang="en">
                <a:solidFill>
                  <a:schemeClr val="hlink"/>
                </a:solidFill>
              </a:rPr>
              <a:t>Optional Category Filtering</a:t>
            </a:r>
            <a:endParaRPr>
              <a:solidFill>
                <a:schemeClr val="hlink"/>
              </a:solidFill>
            </a:endParaRPr>
          </a:p>
        </p:txBody>
      </p:sp>
      <p:sp>
        <p:nvSpPr>
          <p:cNvPr id="905" name="Google Shape;905;p54"/>
          <p:cNvSpPr txBox="1"/>
          <p:nvPr/>
        </p:nvSpPr>
        <p:spPr>
          <a:xfrm>
            <a:off x="337375" y="187000"/>
            <a:ext cx="6916800" cy="723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500">
                <a:solidFill>
                  <a:schemeClr val="accent1"/>
                </a:solidFill>
                <a:latin typeface="Pridi"/>
                <a:ea typeface="Pridi"/>
                <a:cs typeface="Pridi"/>
                <a:sym typeface="Pridi"/>
              </a:rPr>
              <a:t>Key Cypher Query Breakdown</a:t>
            </a:r>
            <a:endParaRPr sz="3500">
              <a:solidFill>
                <a:schemeClr val="dk2"/>
              </a:solidFill>
              <a:latin typeface="Pridi"/>
              <a:ea typeface="Pridi"/>
              <a:cs typeface="Pridi"/>
              <a:sym typeface="Pridi"/>
            </a:endParaRPr>
          </a:p>
        </p:txBody>
      </p:sp>
      <p:grpSp>
        <p:nvGrpSpPr>
          <p:cNvPr id="906" name="Google Shape;906;p54"/>
          <p:cNvGrpSpPr/>
          <p:nvPr/>
        </p:nvGrpSpPr>
        <p:grpSpPr>
          <a:xfrm>
            <a:off x="6708452" y="338376"/>
            <a:ext cx="395638" cy="420544"/>
            <a:chOff x="4093603" y="4146138"/>
            <a:chExt cx="395638" cy="420544"/>
          </a:xfrm>
        </p:grpSpPr>
        <p:sp>
          <p:nvSpPr>
            <p:cNvPr id="907" name="Google Shape;907;p54"/>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4"/>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4"/>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4"/>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4"/>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4"/>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4"/>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4"/>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4"/>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4"/>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4"/>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4"/>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4"/>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4"/>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4"/>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4"/>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4"/>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4" name="Google Shape;924;p54" title="99ceefcbb66426edeb0026cdbfc12b3.png"/>
          <p:cNvPicPr preferRelativeResize="0"/>
          <p:nvPr/>
        </p:nvPicPr>
        <p:blipFill>
          <a:blip r:embed="rId3">
            <a:alphaModFix/>
          </a:blip>
          <a:stretch>
            <a:fillRect/>
          </a:stretch>
        </p:blipFill>
        <p:spPr>
          <a:xfrm>
            <a:off x="1820401" y="2788200"/>
            <a:ext cx="5503200" cy="2110724"/>
          </a:xfrm>
          <a:prstGeom prst="rect">
            <a:avLst/>
          </a:prstGeom>
          <a:noFill/>
          <a:ln>
            <a:noFill/>
          </a:ln>
        </p:spPr>
      </p:pic>
      <p:pic>
        <p:nvPicPr>
          <p:cNvPr id="925" name="Google Shape;925;p54" title="580e89494f6efa27cd01739b556ded0.png"/>
          <p:cNvPicPr preferRelativeResize="0"/>
          <p:nvPr/>
        </p:nvPicPr>
        <p:blipFill>
          <a:blip r:embed="rId4">
            <a:alphaModFix/>
          </a:blip>
          <a:stretch>
            <a:fillRect/>
          </a:stretch>
        </p:blipFill>
        <p:spPr>
          <a:xfrm>
            <a:off x="1183122" y="2929475"/>
            <a:ext cx="6777750" cy="16141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55"/>
          <p:cNvSpPr txBox="1">
            <a:spLocks noGrp="1"/>
          </p:cNvSpPr>
          <p:nvPr>
            <p:ph type="title"/>
          </p:nvPr>
        </p:nvSpPr>
        <p:spPr>
          <a:xfrm>
            <a:off x="470325" y="549075"/>
            <a:ext cx="7751100" cy="5727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dk2"/>
                </a:solidFill>
              </a:rPr>
              <a:t>Python Integration for Query Execution</a:t>
            </a:r>
            <a:endParaRPr sz="3000">
              <a:solidFill>
                <a:schemeClr val="dk2"/>
              </a:solidFill>
            </a:endParaRPr>
          </a:p>
        </p:txBody>
      </p:sp>
      <p:sp>
        <p:nvSpPr>
          <p:cNvPr id="931" name="Google Shape;931;p55"/>
          <p:cNvSpPr txBox="1">
            <a:spLocks noGrp="1"/>
          </p:cNvSpPr>
          <p:nvPr>
            <p:ph type="subTitle" idx="1"/>
          </p:nvPr>
        </p:nvSpPr>
        <p:spPr>
          <a:xfrm>
            <a:off x="693650" y="1028425"/>
            <a:ext cx="7479600" cy="2298300"/>
          </a:xfrm>
          <a:prstGeom prst="rect">
            <a:avLst/>
          </a:prstGeom>
        </p:spPr>
        <p:txBody>
          <a:bodyPr spcFirstLastPara="1" wrap="square" lIns="91425" tIns="91425" rIns="91425" bIns="91425" anchor="t" anchorCtr="0">
            <a:noAutofit/>
          </a:bodyPr>
          <a:lstStyle/>
          <a:p>
            <a:pPr marL="457200" marR="0" lvl="0" indent="-330200" algn="l" rtl="0">
              <a:lnSpc>
                <a:spcPct val="200000"/>
              </a:lnSpc>
              <a:spcBef>
                <a:spcPts val="1200"/>
              </a:spcBef>
              <a:spcAft>
                <a:spcPts val="0"/>
              </a:spcAft>
              <a:buClr>
                <a:schemeClr val="hlink"/>
              </a:buClr>
              <a:buSzPts val="1600"/>
              <a:buChar char="●"/>
            </a:pPr>
            <a:r>
              <a:rPr lang="en" sz="1600">
                <a:solidFill>
                  <a:schemeClr val="hlink"/>
                </a:solidFill>
              </a:rPr>
              <a:t>SQL preprocessed output file import to Neo4j</a:t>
            </a:r>
            <a:endParaRPr sz="1600">
              <a:solidFill>
                <a:schemeClr val="hlink"/>
              </a:solidFill>
            </a:endParaRPr>
          </a:p>
          <a:p>
            <a:pPr marL="457200" marR="0" lvl="0" indent="-330200" algn="l" rtl="0">
              <a:lnSpc>
                <a:spcPct val="200000"/>
              </a:lnSpc>
              <a:spcBef>
                <a:spcPts val="0"/>
              </a:spcBef>
              <a:spcAft>
                <a:spcPts val="0"/>
              </a:spcAft>
              <a:buClr>
                <a:schemeClr val="hlink"/>
              </a:buClr>
              <a:buSzPts val="1600"/>
              <a:buChar char="●"/>
            </a:pPr>
            <a:r>
              <a:rPr lang="en" sz="1600">
                <a:solidFill>
                  <a:schemeClr val="hlink"/>
                </a:solidFill>
              </a:rPr>
              <a:t>Connects to Neo4j</a:t>
            </a:r>
            <a:endParaRPr sz="1600">
              <a:solidFill>
                <a:schemeClr val="hlink"/>
              </a:solidFill>
            </a:endParaRPr>
          </a:p>
          <a:p>
            <a:pPr marL="457200" marR="0" lvl="0" indent="-330200" algn="l" rtl="0">
              <a:lnSpc>
                <a:spcPct val="200000"/>
              </a:lnSpc>
              <a:spcBef>
                <a:spcPts val="0"/>
              </a:spcBef>
              <a:spcAft>
                <a:spcPts val="0"/>
              </a:spcAft>
              <a:buClr>
                <a:schemeClr val="hlink"/>
              </a:buClr>
              <a:buSzPts val="1600"/>
              <a:buChar char="●"/>
            </a:pPr>
            <a:r>
              <a:rPr lang="en" sz="1600">
                <a:solidFill>
                  <a:schemeClr val="hlink"/>
                </a:solidFill>
              </a:rPr>
              <a:t>Executes the Cypher query</a:t>
            </a:r>
            <a:endParaRPr sz="1600">
              <a:solidFill>
                <a:schemeClr val="hlink"/>
              </a:solidFill>
            </a:endParaRPr>
          </a:p>
          <a:p>
            <a:pPr marL="457200" marR="0" lvl="0" indent="-330200" algn="l" rtl="0">
              <a:lnSpc>
                <a:spcPct val="200000"/>
              </a:lnSpc>
              <a:spcBef>
                <a:spcPts val="0"/>
              </a:spcBef>
              <a:spcAft>
                <a:spcPts val="0"/>
              </a:spcAft>
              <a:buClr>
                <a:schemeClr val="hlink"/>
              </a:buClr>
              <a:buSzPts val="1600"/>
              <a:buChar char="●"/>
            </a:pPr>
            <a:r>
              <a:rPr lang="en" sz="1600">
                <a:solidFill>
                  <a:schemeClr val="hlink"/>
                </a:solidFill>
              </a:rPr>
              <a:t>Returns recommendations as a Pandas DataFrame</a:t>
            </a:r>
            <a:endParaRPr sz="1600">
              <a:solidFill>
                <a:schemeClr val="hlink"/>
              </a:solidFill>
            </a:endParaRPr>
          </a:p>
          <a:p>
            <a:pPr marL="0" lvl="0" indent="0" algn="l" rtl="0">
              <a:lnSpc>
                <a:spcPct val="115000"/>
              </a:lnSpc>
              <a:spcBef>
                <a:spcPts val="1200"/>
              </a:spcBef>
              <a:spcAft>
                <a:spcPts val="0"/>
              </a:spcAft>
              <a:buClr>
                <a:schemeClr val="dk1"/>
              </a:buClr>
              <a:buSzPts val="1100"/>
              <a:buFont typeface="Arial"/>
              <a:buNone/>
            </a:pPr>
            <a:endParaRPr sz="1600"/>
          </a:p>
          <a:p>
            <a:pPr marL="0" lvl="0" indent="0" algn="l" rtl="0">
              <a:spcBef>
                <a:spcPts val="0"/>
              </a:spcBef>
              <a:spcAft>
                <a:spcPts val="0"/>
              </a:spcAft>
              <a:buNone/>
            </a:pPr>
            <a:endParaRPr sz="1800"/>
          </a:p>
        </p:txBody>
      </p:sp>
      <p:pic>
        <p:nvPicPr>
          <p:cNvPr id="932" name="Google Shape;932;p55" title="84c80860ed850b4b96eaa370a3bfd54.png"/>
          <p:cNvPicPr preferRelativeResize="0"/>
          <p:nvPr/>
        </p:nvPicPr>
        <p:blipFill>
          <a:blip r:embed="rId3">
            <a:alphaModFix/>
          </a:blip>
          <a:stretch>
            <a:fillRect/>
          </a:stretch>
        </p:blipFill>
        <p:spPr>
          <a:xfrm>
            <a:off x="868263" y="3120050"/>
            <a:ext cx="7407475" cy="1422750"/>
          </a:xfrm>
          <a:prstGeom prst="rect">
            <a:avLst/>
          </a:prstGeom>
          <a:noFill/>
          <a:ln>
            <a:noFill/>
          </a:ln>
        </p:spPr>
      </p:pic>
      <p:grpSp>
        <p:nvGrpSpPr>
          <p:cNvPr id="933" name="Google Shape;933;p55"/>
          <p:cNvGrpSpPr/>
          <p:nvPr/>
        </p:nvGrpSpPr>
        <p:grpSpPr>
          <a:xfrm>
            <a:off x="7694066" y="642421"/>
            <a:ext cx="387073" cy="385996"/>
            <a:chOff x="1414990" y="2289671"/>
            <a:chExt cx="387073" cy="385996"/>
          </a:xfrm>
        </p:grpSpPr>
        <p:sp>
          <p:nvSpPr>
            <p:cNvPr id="934" name="Google Shape;934;p55"/>
            <p:cNvSpPr/>
            <p:nvPr/>
          </p:nvSpPr>
          <p:spPr>
            <a:xfrm>
              <a:off x="1511384" y="2485585"/>
              <a:ext cx="110082" cy="59428"/>
            </a:xfrm>
            <a:custGeom>
              <a:avLst/>
              <a:gdLst/>
              <a:ahLst/>
              <a:cxnLst/>
              <a:rect l="l" t="t" r="r" b="b"/>
              <a:pathLst>
                <a:path w="4190" h="2262" extrusionOk="0">
                  <a:moveTo>
                    <a:pt x="2199" y="0"/>
                  </a:moveTo>
                  <a:lnTo>
                    <a:pt x="639" y="708"/>
                  </a:lnTo>
                  <a:lnTo>
                    <a:pt x="0" y="1928"/>
                  </a:lnTo>
                  <a:lnTo>
                    <a:pt x="2095" y="2261"/>
                  </a:lnTo>
                  <a:lnTo>
                    <a:pt x="4190" y="1928"/>
                  </a:lnTo>
                  <a:lnTo>
                    <a:pt x="3552" y="708"/>
                  </a:lnTo>
                  <a:lnTo>
                    <a:pt x="219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1414990" y="2289671"/>
              <a:ext cx="302712" cy="214515"/>
            </a:xfrm>
            <a:custGeom>
              <a:avLst/>
              <a:gdLst/>
              <a:ahLst/>
              <a:cxnLst/>
              <a:rect l="l" t="t" r="r" b="b"/>
              <a:pathLst>
                <a:path w="11522" h="8165" extrusionOk="0">
                  <a:moveTo>
                    <a:pt x="923" y="1"/>
                  </a:moveTo>
                  <a:cubicBezTo>
                    <a:pt x="416" y="1"/>
                    <a:pt x="0" y="417"/>
                    <a:pt x="0" y="930"/>
                  </a:cubicBezTo>
                  <a:lnTo>
                    <a:pt x="0" y="7242"/>
                  </a:lnTo>
                  <a:cubicBezTo>
                    <a:pt x="0" y="7755"/>
                    <a:pt x="416" y="8165"/>
                    <a:pt x="923" y="8165"/>
                  </a:cubicBezTo>
                  <a:lnTo>
                    <a:pt x="10599" y="8165"/>
                  </a:lnTo>
                  <a:cubicBezTo>
                    <a:pt x="11105" y="8165"/>
                    <a:pt x="11521" y="7755"/>
                    <a:pt x="11521" y="7242"/>
                  </a:cubicBezTo>
                  <a:lnTo>
                    <a:pt x="11521" y="930"/>
                  </a:lnTo>
                  <a:cubicBezTo>
                    <a:pt x="11521" y="417"/>
                    <a:pt x="11105" y="1"/>
                    <a:pt x="1059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5"/>
            <p:cNvSpPr/>
            <p:nvPr/>
          </p:nvSpPr>
          <p:spPr>
            <a:xfrm>
              <a:off x="1490418" y="2536212"/>
              <a:ext cx="151829" cy="17366"/>
            </a:xfrm>
            <a:custGeom>
              <a:avLst/>
              <a:gdLst/>
              <a:ahLst/>
              <a:cxnLst/>
              <a:rect l="l" t="t" r="r" b="b"/>
              <a:pathLst>
                <a:path w="5779" h="661" extrusionOk="0">
                  <a:moveTo>
                    <a:pt x="432" y="1"/>
                  </a:moveTo>
                  <a:cubicBezTo>
                    <a:pt x="0" y="1"/>
                    <a:pt x="0" y="661"/>
                    <a:pt x="432" y="661"/>
                  </a:cubicBezTo>
                  <a:cubicBezTo>
                    <a:pt x="438" y="661"/>
                    <a:pt x="445" y="661"/>
                    <a:pt x="452" y="660"/>
                  </a:cubicBezTo>
                  <a:lnTo>
                    <a:pt x="5328" y="660"/>
                  </a:lnTo>
                  <a:cubicBezTo>
                    <a:pt x="5334" y="661"/>
                    <a:pt x="5341" y="661"/>
                    <a:pt x="5348" y="661"/>
                  </a:cubicBezTo>
                  <a:cubicBezTo>
                    <a:pt x="5779" y="661"/>
                    <a:pt x="5779" y="1"/>
                    <a:pt x="5348" y="1"/>
                  </a:cubicBezTo>
                  <a:cubicBezTo>
                    <a:pt x="5341" y="1"/>
                    <a:pt x="5334" y="1"/>
                    <a:pt x="5328" y="1"/>
                  </a:cubicBezTo>
                  <a:lnTo>
                    <a:pt x="452" y="1"/>
                  </a:lnTo>
                  <a:cubicBezTo>
                    <a:pt x="445" y="1"/>
                    <a:pt x="438" y="1"/>
                    <a:pt x="43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5"/>
            <p:cNvSpPr/>
            <p:nvPr/>
          </p:nvSpPr>
          <p:spPr>
            <a:xfrm>
              <a:off x="1430465" y="2307168"/>
              <a:ext cx="271736" cy="158738"/>
            </a:xfrm>
            <a:custGeom>
              <a:avLst/>
              <a:gdLst/>
              <a:ahLst/>
              <a:cxnLst/>
              <a:rect l="l" t="t" r="r" b="b"/>
              <a:pathLst>
                <a:path w="10343" h="6042" extrusionOk="0">
                  <a:moveTo>
                    <a:pt x="757" y="1"/>
                  </a:moveTo>
                  <a:cubicBezTo>
                    <a:pt x="341" y="1"/>
                    <a:pt x="1" y="340"/>
                    <a:pt x="1" y="757"/>
                  </a:cubicBezTo>
                  <a:lnTo>
                    <a:pt x="1" y="5286"/>
                  </a:lnTo>
                  <a:cubicBezTo>
                    <a:pt x="1" y="5702"/>
                    <a:pt x="334" y="6042"/>
                    <a:pt x="757" y="6042"/>
                  </a:cubicBezTo>
                  <a:lnTo>
                    <a:pt x="9593" y="6042"/>
                  </a:lnTo>
                  <a:cubicBezTo>
                    <a:pt x="10010" y="6042"/>
                    <a:pt x="10343" y="5702"/>
                    <a:pt x="10343" y="5286"/>
                  </a:cubicBezTo>
                  <a:lnTo>
                    <a:pt x="10343" y="750"/>
                  </a:lnTo>
                  <a:cubicBezTo>
                    <a:pt x="10343" y="340"/>
                    <a:pt x="10003" y="1"/>
                    <a:pt x="9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1426471" y="2303149"/>
              <a:ext cx="279750" cy="166594"/>
            </a:xfrm>
            <a:custGeom>
              <a:avLst/>
              <a:gdLst/>
              <a:ahLst/>
              <a:cxnLst/>
              <a:rect l="l" t="t" r="r" b="b"/>
              <a:pathLst>
                <a:path w="10648" h="6341" extrusionOk="0">
                  <a:moveTo>
                    <a:pt x="9745" y="299"/>
                  </a:moveTo>
                  <a:cubicBezTo>
                    <a:pt x="10078" y="299"/>
                    <a:pt x="10349" y="570"/>
                    <a:pt x="10349" y="910"/>
                  </a:cubicBezTo>
                  <a:lnTo>
                    <a:pt x="10349" y="5439"/>
                  </a:lnTo>
                  <a:cubicBezTo>
                    <a:pt x="10349" y="5772"/>
                    <a:pt x="10078" y="6042"/>
                    <a:pt x="9745" y="6042"/>
                  </a:cubicBezTo>
                  <a:lnTo>
                    <a:pt x="909" y="6042"/>
                  </a:lnTo>
                  <a:cubicBezTo>
                    <a:pt x="569" y="6042"/>
                    <a:pt x="298" y="5772"/>
                    <a:pt x="298" y="5439"/>
                  </a:cubicBezTo>
                  <a:lnTo>
                    <a:pt x="298" y="910"/>
                  </a:lnTo>
                  <a:cubicBezTo>
                    <a:pt x="298" y="577"/>
                    <a:pt x="569" y="306"/>
                    <a:pt x="909" y="306"/>
                  </a:cubicBezTo>
                  <a:lnTo>
                    <a:pt x="9745" y="299"/>
                  </a:lnTo>
                  <a:close/>
                  <a:moveTo>
                    <a:pt x="909" y="1"/>
                  </a:moveTo>
                  <a:cubicBezTo>
                    <a:pt x="409" y="1"/>
                    <a:pt x="0" y="410"/>
                    <a:pt x="0" y="910"/>
                  </a:cubicBezTo>
                  <a:lnTo>
                    <a:pt x="0" y="5439"/>
                  </a:lnTo>
                  <a:cubicBezTo>
                    <a:pt x="0" y="5938"/>
                    <a:pt x="402" y="6341"/>
                    <a:pt x="909" y="6341"/>
                  </a:cubicBezTo>
                  <a:lnTo>
                    <a:pt x="9745" y="6341"/>
                  </a:lnTo>
                  <a:cubicBezTo>
                    <a:pt x="10245" y="6341"/>
                    <a:pt x="10647" y="5938"/>
                    <a:pt x="10647" y="5439"/>
                  </a:cubicBezTo>
                  <a:lnTo>
                    <a:pt x="10647" y="903"/>
                  </a:lnTo>
                  <a:cubicBezTo>
                    <a:pt x="10647" y="410"/>
                    <a:pt x="10238" y="1"/>
                    <a:pt x="974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1533610" y="2431096"/>
              <a:ext cx="249326" cy="198830"/>
            </a:xfrm>
            <a:custGeom>
              <a:avLst/>
              <a:gdLst/>
              <a:ahLst/>
              <a:cxnLst/>
              <a:rect l="l" t="t" r="r" b="b"/>
              <a:pathLst>
                <a:path w="9490" h="7568" extrusionOk="0">
                  <a:moveTo>
                    <a:pt x="980" y="0"/>
                  </a:moveTo>
                  <a:cubicBezTo>
                    <a:pt x="438" y="0"/>
                    <a:pt x="1" y="441"/>
                    <a:pt x="8" y="978"/>
                  </a:cubicBezTo>
                  <a:lnTo>
                    <a:pt x="8" y="7568"/>
                  </a:lnTo>
                  <a:lnTo>
                    <a:pt x="9489" y="7568"/>
                  </a:lnTo>
                  <a:lnTo>
                    <a:pt x="9489" y="978"/>
                  </a:lnTo>
                  <a:cubicBezTo>
                    <a:pt x="9489" y="437"/>
                    <a:pt x="9045" y="0"/>
                    <a:pt x="8504" y="0"/>
                  </a:cubicBezTo>
                  <a:lnTo>
                    <a:pt x="993" y="0"/>
                  </a:lnTo>
                  <a:cubicBezTo>
                    <a:pt x="988" y="0"/>
                    <a:pt x="984" y="0"/>
                    <a:pt x="98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1551660" y="2452771"/>
              <a:ext cx="213228" cy="146364"/>
            </a:xfrm>
            <a:custGeom>
              <a:avLst/>
              <a:gdLst/>
              <a:ahLst/>
              <a:cxnLst/>
              <a:rect l="l" t="t" r="r" b="b"/>
              <a:pathLst>
                <a:path w="8116" h="5571" extrusionOk="0">
                  <a:moveTo>
                    <a:pt x="458" y="1"/>
                  </a:moveTo>
                  <a:cubicBezTo>
                    <a:pt x="208" y="1"/>
                    <a:pt x="0" y="209"/>
                    <a:pt x="0" y="458"/>
                  </a:cubicBezTo>
                  <a:lnTo>
                    <a:pt x="0" y="5119"/>
                  </a:lnTo>
                  <a:cubicBezTo>
                    <a:pt x="0" y="5369"/>
                    <a:pt x="208" y="5570"/>
                    <a:pt x="458" y="5570"/>
                  </a:cubicBezTo>
                  <a:lnTo>
                    <a:pt x="7658" y="5570"/>
                  </a:lnTo>
                  <a:cubicBezTo>
                    <a:pt x="7908" y="5570"/>
                    <a:pt x="8109" y="5369"/>
                    <a:pt x="8109" y="5119"/>
                  </a:cubicBezTo>
                  <a:lnTo>
                    <a:pt x="8109" y="458"/>
                  </a:lnTo>
                  <a:cubicBezTo>
                    <a:pt x="8116" y="209"/>
                    <a:pt x="7908" y="1"/>
                    <a:pt x="765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1547824" y="2448935"/>
              <a:ext cx="220899" cy="154193"/>
            </a:xfrm>
            <a:custGeom>
              <a:avLst/>
              <a:gdLst/>
              <a:ahLst/>
              <a:cxnLst/>
              <a:rect l="l" t="t" r="r" b="b"/>
              <a:pathLst>
                <a:path w="8408" h="5869" extrusionOk="0">
                  <a:moveTo>
                    <a:pt x="604" y="1"/>
                  </a:moveTo>
                  <a:cubicBezTo>
                    <a:pt x="271" y="1"/>
                    <a:pt x="1" y="271"/>
                    <a:pt x="1" y="604"/>
                  </a:cubicBezTo>
                  <a:lnTo>
                    <a:pt x="1" y="5259"/>
                  </a:lnTo>
                  <a:cubicBezTo>
                    <a:pt x="1" y="5598"/>
                    <a:pt x="271" y="5869"/>
                    <a:pt x="604" y="5869"/>
                  </a:cubicBezTo>
                  <a:lnTo>
                    <a:pt x="4370" y="5869"/>
                  </a:lnTo>
                  <a:cubicBezTo>
                    <a:pt x="4572" y="5869"/>
                    <a:pt x="4572" y="5571"/>
                    <a:pt x="4370" y="5571"/>
                  </a:cubicBezTo>
                  <a:lnTo>
                    <a:pt x="604" y="5571"/>
                  </a:lnTo>
                  <a:cubicBezTo>
                    <a:pt x="438" y="5571"/>
                    <a:pt x="299" y="5432"/>
                    <a:pt x="299" y="5265"/>
                  </a:cubicBezTo>
                  <a:lnTo>
                    <a:pt x="299" y="604"/>
                  </a:lnTo>
                  <a:cubicBezTo>
                    <a:pt x="299" y="438"/>
                    <a:pt x="438" y="299"/>
                    <a:pt x="604" y="299"/>
                  </a:cubicBezTo>
                  <a:lnTo>
                    <a:pt x="7804" y="299"/>
                  </a:lnTo>
                  <a:cubicBezTo>
                    <a:pt x="7970" y="299"/>
                    <a:pt x="8109" y="438"/>
                    <a:pt x="8109" y="604"/>
                  </a:cubicBezTo>
                  <a:lnTo>
                    <a:pt x="8109" y="5259"/>
                  </a:lnTo>
                  <a:cubicBezTo>
                    <a:pt x="8109" y="5425"/>
                    <a:pt x="7970" y="5564"/>
                    <a:pt x="7804" y="5564"/>
                  </a:cubicBezTo>
                  <a:lnTo>
                    <a:pt x="7193" y="5564"/>
                  </a:lnTo>
                  <a:cubicBezTo>
                    <a:pt x="6992" y="5564"/>
                    <a:pt x="6992" y="5862"/>
                    <a:pt x="7193" y="5862"/>
                  </a:cubicBezTo>
                  <a:lnTo>
                    <a:pt x="7804" y="5862"/>
                  </a:lnTo>
                  <a:cubicBezTo>
                    <a:pt x="8137" y="5862"/>
                    <a:pt x="8407" y="5598"/>
                    <a:pt x="8407" y="5265"/>
                  </a:cubicBezTo>
                  <a:lnTo>
                    <a:pt x="8407" y="604"/>
                  </a:lnTo>
                  <a:cubicBezTo>
                    <a:pt x="8407" y="271"/>
                    <a:pt x="8137" y="1"/>
                    <a:pt x="7804"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5"/>
            <p:cNvSpPr/>
            <p:nvPr/>
          </p:nvSpPr>
          <p:spPr>
            <a:xfrm>
              <a:off x="1533794" y="2610038"/>
              <a:ext cx="249142" cy="23724"/>
            </a:xfrm>
            <a:custGeom>
              <a:avLst/>
              <a:gdLst/>
              <a:ahLst/>
              <a:cxnLst/>
              <a:rect l="l" t="t" r="r" b="b"/>
              <a:pathLst>
                <a:path w="9483" h="903" extrusionOk="0">
                  <a:moveTo>
                    <a:pt x="1" y="0"/>
                  </a:moveTo>
                  <a:lnTo>
                    <a:pt x="1" y="902"/>
                  </a:lnTo>
                  <a:lnTo>
                    <a:pt x="9482" y="902"/>
                  </a:lnTo>
                  <a:lnTo>
                    <a:pt x="9482" y="0"/>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5"/>
            <p:cNvSpPr/>
            <p:nvPr/>
          </p:nvSpPr>
          <p:spPr>
            <a:xfrm>
              <a:off x="1514300" y="2616790"/>
              <a:ext cx="287763" cy="26246"/>
            </a:xfrm>
            <a:custGeom>
              <a:avLst/>
              <a:gdLst/>
              <a:ahLst/>
              <a:cxnLst/>
              <a:rect l="l" t="t" r="r" b="b"/>
              <a:pathLst>
                <a:path w="10953" h="999" extrusionOk="0">
                  <a:moveTo>
                    <a:pt x="250" y="0"/>
                  </a:moveTo>
                  <a:cubicBezTo>
                    <a:pt x="111" y="0"/>
                    <a:pt x="0" y="111"/>
                    <a:pt x="0" y="250"/>
                  </a:cubicBezTo>
                  <a:cubicBezTo>
                    <a:pt x="0" y="666"/>
                    <a:pt x="340" y="999"/>
                    <a:pt x="756" y="999"/>
                  </a:cubicBezTo>
                  <a:lnTo>
                    <a:pt x="10204" y="999"/>
                  </a:lnTo>
                  <a:cubicBezTo>
                    <a:pt x="10620" y="999"/>
                    <a:pt x="10953" y="666"/>
                    <a:pt x="10953" y="250"/>
                  </a:cubicBezTo>
                  <a:cubicBezTo>
                    <a:pt x="10953" y="111"/>
                    <a:pt x="10842" y="0"/>
                    <a:pt x="1071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5"/>
            <p:cNvSpPr/>
            <p:nvPr/>
          </p:nvSpPr>
          <p:spPr>
            <a:xfrm>
              <a:off x="1490418" y="2536212"/>
              <a:ext cx="36125" cy="17366"/>
            </a:xfrm>
            <a:custGeom>
              <a:avLst/>
              <a:gdLst/>
              <a:ahLst/>
              <a:cxnLst/>
              <a:rect l="l" t="t" r="r" b="b"/>
              <a:pathLst>
                <a:path w="1375" h="661" extrusionOk="0">
                  <a:moveTo>
                    <a:pt x="1354" y="1"/>
                  </a:moveTo>
                  <a:cubicBezTo>
                    <a:pt x="1347" y="1"/>
                    <a:pt x="1341" y="1"/>
                    <a:pt x="1334" y="1"/>
                  </a:cubicBezTo>
                  <a:lnTo>
                    <a:pt x="1374" y="1"/>
                  </a:lnTo>
                  <a:cubicBezTo>
                    <a:pt x="1367" y="1"/>
                    <a:pt x="1361" y="1"/>
                    <a:pt x="1354" y="1"/>
                  </a:cubicBezTo>
                  <a:close/>
                  <a:moveTo>
                    <a:pt x="432" y="1"/>
                  </a:moveTo>
                  <a:cubicBezTo>
                    <a:pt x="0" y="1"/>
                    <a:pt x="0" y="661"/>
                    <a:pt x="432" y="661"/>
                  </a:cubicBezTo>
                  <a:cubicBezTo>
                    <a:pt x="438" y="661"/>
                    <a:pt x="445" y="661"/>
                    <a:pt x="452" y="660"/>
                  </a:cubicBezTo>
                  <a:lnTo>
                    <a:pt x="1334" y="660"/>
                  </a:lnTo>
                  <a:cubicBezTo>
                    <a:pt x="923" y="641"/>
                    <a:pt x="923" y="21"/>
                    <a:pt x="1334" y="1"/>
                  </a:cubicBezTo>
                  <a:lnTo>
                    <a:pt x="452" y="1"/>
                  </a:lnTo>
                  <a:cubicBezTo>
                    <a:pt x="445" y="1"/>
                    <a:pt x="438" y="1"/>
                    <a:pt x="432" y="1"/>
                  </a:cubicBezTo>
                  <a:close/>
                  <a:moveTo>
                    <a:pt x="1334" y="660"/>
                  </a:moveTo>
                  <a:lnTo>
                    <a:pt x="1334" y="660"/>
                  </a:lnTo>
                  <a:cubicBezTo>
                    <a:pt x="1341" y="661"/>
                    <a:pt x="1347" y="661"/>
                    <a:pt x="1354" y="661"/>
                  </a:cubicBezTo>
                  <a:cubicBezTo>
                    <a:pt x="1361" y="661"/>
                    <a:pt x="1367" y="661"/>
                    <a:pt x="1374" y="66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5"/>
            <p:cNvSpPr/>
            <p:nvPr/>
          </p:nvSpPr>
          <p:spPr>
            <a:xfrm>
              <a:off x="1414990" y="2289671"/>
              <a:ext cx="35547" cy="214515"/>
            </a:xfrm>
            <a:custGeom>
              <a:avLst/>
              <a:gdLst/>
              <a:ahLst/>
              <a:cxnLst/>
              <a:rect l="l" t="t" r="r" b="b"/>
              <a:pathLst>
                <a:path w="1353" h="8165" extrusionOk="0">
                  <a:moveTo>
                    <a:pt x="923" y="1"/>
                  </a:moveTo>
                  <a:cubicBezTo>
                    <a:pt x="416" y="1"/>
                    <a:pt x="0" y="417"/>
                    <a:pt x="0" y="930"/>
                  </a:cubicBezTo>
                  <a:lnTo>
                    <a:pt x="0" y="7242"/>
                  </a:lnTo>
                  <a:cubicBezTo>
                    <a:pt x="0" y="7755"/>
                    <a:pt x="416" y="8165"/>
                    <a:pt x="923" y="8165"/>
                  </a:cubicBezTo>
                  <a:lnTo>
                    <a:pt x="1353" y="8165"/>
                  </a:lnTo>
                  <a:cubicBezTo>
                    <a:pt x="839" y="8165"/>
                    <a:pt x="430" y="7755"/>
                    <a:pt x="430" y="7242"/>
                  </a:cubicBezTo>
                  <a:lnTo>
                    <a:pt x="430" y="930"/>
                  </a:lnTo>
                  <a:cubicBezTo>
                    <a:pt x="430" y="424"/>
                    <a:pt x="833" y="8"/>
                    <a:pt x="134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5"/>
            <p:cNvSpPr/>
            <p:nvPr/>
          </p:nvSpPr>
          <p:spPr>
            <a:xfrm>
              <a:off x="1533794" y="2431096"/>
              <a:ext cx="35021" cy="198830"/>
            </a:xfrm>
            <a:custGeom>
              <a:avLst/>
              <a:gdLst/>
              <a:ahLst/>
              <a:cxnLst/>
              <a:rect l="l" t="t" r="r" b="b"/>
              <a:pathLst>
                <a:path w="1333" h="7568" extrusionOk="0">
                  <a:moveTo>
                    <a:pt x="973" y="0"/>
                  </a:moveTo>
                  <a:cubicBezTo>
                    <a:pt x="431" y="0"/>
                    <a:pt x="1" y="441"/>
                    <a:pt x="1" y="978"/>
                  </a:cubicBezTo>
                  <a:lnTo>
                    <a:pt x="1" y="7568"/>
                  </a:lnTo>
                  <a:lnTo>
                    <a:pt x="347" y="7568"/>
                  </a:lnTo>
                  <a:lnTo>
                    <a:pt x="347" y="978"/>
                  </a:lnTo>
                  <a:cubicBezTo>
                    <a:pt x="347" y="437"/>
                    <a:pt x="784" y="0"/>
                    <a:pt x="1332" y="0"/>
                  </a:cubicBezTo>
                  <a:lnTo>
                    <a:pt x="986" y="0"/>
                  </a:lnTo>
                  <a:cubicBezTo>
                    <a:pt x="981" y="0"/>
                    <a:pt x="977" y="0"/>
                    <a:pt x="973"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1514484" y="2616790"/>
              <a:ext cx="52492" cy="26246"/>
            </a:xfrm>
            <a:custGeom>
              <a:avLst/>
              <a:gdLst/>
              <a:ahLst/>
              <a:cxnLst/>
              <a:rect l="l" t="t" r="r" b="b"/>
              <a:pathLst>
                <a:path w="1998" h="999" extrusionOk="0">
                  <a:moveTo>
                    <a:pt x="243" y="0"/>
                  </a:moveTo>
                  <a:cubicBezTo>
                    <a:pt x="111" y="0"/>
                    <a:pt x="0" y="111"/>
                    <a:pt x="0" y="243"/>
                  </a:cubicBezTo>
                  <a:cubicBezTo>
                    <a:pt x="0" y="655"/>
                    <a:pt x="327" y="992"/>
                    <a:pt x="737" y="992"/>
                  </a:cubicBezTo>
                  <a:cubicBezTo>
                    <a:pt x="741" y="992"/>
                    <a:pt x="745" y="992"/>
                    <a:pt x="749" y="992"/>
                  </a:cubicBezTo>
                  <a:lnTo>
                    <a:pt x="1895" y="992"/>
                  </a:lnTo>
                  <a:cubicBezTo>
                    <a:pt x="1527" y="942"/>
                    <a:pt x="1242" y="631"/>
                    <a:pt x="1242" y="250"/>
                  </a:cubicBezTo>
                  <a:cubicBezTo>
                    <a:pt x="1242" y="111"/>
                    <a:pt x="1353" y="0"/>
                    <a:pt x="1492" y="0"/>
                  </a:cubicBezTo>
                  <a:close/>
                  <a:moveTo>
                    <a:pt x="1895" y="992"/>
                  </a:moveTo>
                  <a:cubicBezTo>
                    <a:pt x="1928" y="997"/>
                    <a:pt x="1963" y="999"/>
                    <a:pt x="1998" y="999"/>
                  </a:cubicBezTo>
                  <a:lnTo>
                    <a:pt x="1998" y="992"/>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1663003" y="2569762"/>
              <a:ext cx="74194" cy="105721"/>
            </a:xfrm>
            <a:custGeom>
              <a:avLst/>
              <a:gdLst/>
              <a:ahLst/>
              <a:cxnLst/>
              <a:rect l="l" t="t" r="r" b="b"/>
              <a:pathLst>
                <a:path w="2824" h="4024" extrusionOk="0">
                  <a:moveTo>
                    <a:pt x="444" y="1"/>
                  </a:moveTo>
                  <a:cubicBezTo>
                    <a:pt x="195" y="1"/>
                    <a:pt x="0" y="195"/>
                    <a:pt x="0" y="445"/>
                  </a:cubicBezTo>
                  <a:lnTo>
                    <a:pt x="0" y="3580"/>
                  </a:lnTo>
                  <a:cubicBezTo>
                    <a:pt x="0" y="3829"/>
                    <a:pt x="195" y="4024"/>
                    <a:pt x="444" y="4024"/>
                  </a:cubicBezTo>
                  <a:lnTo>
                    <a:pt x="2379" y="4024"/>
                  </a:lnTo>
                  <a:cubicBezTo>
                    <a:pt x="2622" y="4024"/>
                    <a:pt x="2823" y="3829"/>
                    <a:pt x="2823" y="3580"/>
                  </a:cubicBezTo>
                  <a:lnTo>
                    <a:pt x="2823" y="445"/>
                  </a:lnTo>
                  <a:cubicBezTo>
                    <a:pt x="2823" y="195"/>
                    <a:pt x="2622" y="1"/>
                    <a:pt x="23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1662635" y="2569946"/>
              <a:ext cx="16604" cy="105721"/>
            </a:xfrm>
            <a:custGeom>
              <a:avLst/>
              <a:gdLst/>
              <a:ahLst/>
              <a:cxnLst/>
              <a:rect l="l" t="t" r="r" b="b"/>
              <a:pathLst>
                <a:path w="632" h="4024" extrusionOk="0">
                  <a:moveTo>
                    <a:pt x="444" y="1"/>
                  </a:moveTo>
                  <a:cubicBezTo>
                    <a:pt x="202" y="1"/>
                    <a:pt x="0" y="195"/>
                    <a:pt x="0" y="444"/>
                  </a:cubicBezTo>
                  <a:lnTo>
                    <a:pt x="0" y="3580"/>
                  </a:lnTo>
                  <a:cubicBezTo>
                    <a:pt x="0" y="3822"/>
                    <a:pt x="202" y="4024"/>
                    <a:pt x="444" y="4024"/>
                  </a:cubicBezTo>
                  <a:lnTo>
                    <a:pt x="632" y="4024"/>
                  </a:lnTo>
                  <a:cubicBezTo>
                    <a:pt x="389" y="4024"/>
                    <a:pt x="188" y="3822"/>
                    <a:pt x="188" y="3580"/>
                  </a:cubicBezTo>
                  <a:lnTo>
                    <a:pt x="188" y="444"/>
                  </a:lnTo>
                  <a:cubicBezTo>
                    <a:pt x="188" y="195"/>
                    <a:pt x="389" y="1"/>
                    <a:pt x="63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1662819" y="2582163"/>
              <a:ext cx="74377" cy="80919"/>
            </a:xfrm>
            <a:custGeom>
              <a:avLst/>
              <a:gdLst/>
              <a:ahLst/>
              <a:cxnLst/>
              <a:rect l="l" t="t" r="r" b="b"/>
              <a:pathLst>
                <a:path w="2831" h="3080" extrusionOk="0">
                  <a:moveTo>
                    <a:pt x="396" y="0"/>
                  </a:moveTo>
                  <a:cubicBezTo>
                    <a:pt x="181" y="0"/>
                    <a:pt x="0" y="174"/>
                    <a:pt x="0" y="389"/>
                  </a:cubicBezTo>
                  <a:lnTo>
                    <a:pt x="0" y="2691"/>
                  </a:lnTo>
                  <a:cubicBezTo>
                    <a:pt x="0" y="2907"/>
                    <a:pt x="181" y="3080"/>
                    <a:pt x="396" y="3080"/>
                  </a:cubicBezTo>
                  <a:lnTo>
                    <a:pt x="2442" y="3080"/>
                  </a:lnTo>
                  <a:cubicBezTo>
                    <a:pt x="2657" y="3080"/>
                    <a:pt x="2830" y="2907"/>
                    <a:pt x="2830" y="2691"/>
                  </a:cubicBezTo>
                  <a:lnTo>
                    <a:pt x="2830" y="389"/>
                  </a:lnTo>
                  <a:cubicBezTo>
                    <a:pt x="2830" y="174"/>
                    <a:pt x="2657" y="0"/>
                    <a:pt x="24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p:nvPr/>
          </p:nvSpPr>
          <p:spPr>
            <a:xfrm>
              <a:off x="1662635" y="2583975"/>
              <a:ext cx="4939" cy="77478"/>
            </a:xfrm>
            <a:custGeom>
              <a:avLst/>
              <a:gdLst/>
              <a:ahLst/>
              <a:cxnLst/>
              <a:rect l="l" t="t" r="r" b="b"/>
              <a:pathLst>
                <a:path w="188" h="2949" extrusionOk="0">
                  <a:moveTo>
                    <a:pt x="188" y="1"/>
                  </a:moveTo>
                  <a:cubicBezTo>
                    <a:pt x="77" y="49"/>
                    <a:pt x="7" y="153"/>
                    <a:pt x="0" y="271"/>
                  </a:cubicBezTo>
                  <a:lnTo>
                    <a:pt x="0" y="2671"/>
                  </a:lnTo>
                  <a:cubicBezTo>
                    <a:pt x="7" y="2789"/>
                    <a:pt x="77" y="2893"/>
                    <a:pt x="188" y="2948"/>
                  </a:cubicBezTo>
                  <a:lnTo>
                    <a:pt x="188"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56"/>
          <p:cNvSpPr txBox="1">
            <a:spLocks noGrp="1"/>
          </p:cNvSpPr>
          <p:nvPr>
            <p:ph type="title"/>
          </p:nvPr>
        </p:nvSpPr>
        <p:spPr>
          <a:xfrm>
            <a:off x="550550" y="257138"/>
            <a:ext cx="8202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000">
                <a:solidFill>
                  <a:schemeClr val="accent1"/>
                </a:solidFill>
              </a:rPr>
              <a:t>Demonstration</a:t>
            </a:r>
            <a:r>
              <a:rPr lang="en" sz="3000">
                <a:solidFill>
                  <a:schemeClr val="dk2"/>
                </a:solidFill>
              </a:rPr>
              <a:t> of the Recommender System</a:t>
            </a:r>
            <a:endParaRPr sz="3000">
              <a:solidFill>
                <a:schemeClr val="dk2"/>
              </a:solidFill>
            </a:endParaRPr>
          </a:p>
        </p:txBody>
      </p:sp>
      <p:cxnSp>
        <p:nvCxnSpPr>
          <p:cNvPr id="957" name="Google Shape;957;p56"/>
          <p:cNvCxnSpPr>
            <a:stCxn id="958" idx="2"/>
            <a:endCxn id="959" idx="0"/>
          </p:cNvCxnSpPr>
          <p:nvPr/>
        </p:nvCxnSpPr>
        <p:spPr>
          <a:xfrm rot="-5400000" flipH="1">
            <a:off x="4279950" y="1509588"/>
            <a:ext cx="297600" cy="600"/>
          </a:xfrm>
          <a:prstGeom prst="bentConnector3">
            <a:avLst>
              <a:gd name="adj1" fmla="val 49998"/>
            </a:avLst>
          </a:prstGeom>
          <a:noFill/>
          <a:ln w="19050" cap="flat" cmpd="sng">
            <a:solidFill>
              <a:schemeClr val="accent2"/>
            </a:solidFill>
            <a:prstDash val="dash"/>
            <a:miter lim="8000"/>
            <a:headEnd type="none" w="sm" len="sm"/>
            <a:tailEnd type="none" w="sm" len="sm"/>
          </a:ln>
        </p:spPr>
      </p:cxnSp>
      <p:cxnSp>
        <p:nvCxnSpPr>
          <p:cNvPr id="960" name="Google Shape;960;p56"/>
          <p:cNvCxnSpPr>
            <a:stCxn id="961" idx="0"/>
            <a:endCxn id="958" idx="2"/>
          </p:cNvCxnSpPr>
          <p:nvPr/>
        </p:nvCxnSpPr>
        <p:spPr>
          <a:xfrm rot="-5400000">
            <a:off x="3062875" y="293350"/>
            <a:ext cx="297600" cy="2433300"/>
          </a:xfrm>
          <a:prstGeom prst="bentConnector3">
            <a:avLst>
              <a:gd name="adj1" fmla="val 49998"/>
            </a:avLst>
          </a:prstGeom>
          <a:noFill/>
          <a:ln w="19050" cap="flat" cmpd="sng">
            <a:solidFill>
              <a:schemeClr val="accent2"/>
            </a:solidFill>
            <a:prstDash val="dash"/>
            <a:miter lim="8000"/>
            <a:headEnd type="none" w="sm" len="sm"/>
            <a:tailEnd type="none" w="sm" len="sm"/>
          </a:ln>
        </p:spPr>
      </p:cxnSp>
      <p:sp>
        <p:nvSpPr>
          <p:cNvPr id="958" name="Google Shape;958;p56"/>
          <p:cNvSpPr txBox="1"/>
          <p:nvPr/>
        </p:nvSpPr>
        <p:spPr>
          <a:xfrm>
            <a:off x="3111150" y="990288"/>
            <a:ext cx="2634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dk2"/>
                </a:solidFill>
                <a:latin typeface="Pridi"/>
                <a:ea typeface="Pridi"/>
                <a:cs typeface="Pridi"/>
                <a:sym typeface="Pridi"/>
              </a:rPr>
              <a:t>Example Input</a:t>
            </a:r>
            <a:endParaRPr sz="2200">
              <a:solidFill>
                <a:schemeClr val="dk2"/>
              </a:solidFill>
              <a:latin typeface="Pridi"/>
              <a:ea typeface="Pridi"/>
              <a:cs typeface="Pridi"/>
              <a:sym typeface="Pridi"/>
            </a:endParaRPr>
          </a:p>
        </p:txBody>
      </p:sp>
      <p:sp>
        <p:nvSpPr>
          <p:cNvPr id="961" name="Google Shape;961;p56"/>
          <p:cNvSpPr txBox="1"/>
          <p:nvPr/>
        </p:nvSpPr>
        <p:spPr>
          <a:xfrm>
            <a:off x="1039075" y="1658800"/>
            <a:ext cx="19119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dk2"/>
                </a:solidFill>
                <a:latin typeface="Pridi"/>
                <a:ea typeface="Pridi"/>
                <a:cs typeface="Pridi"/>
                <a:sym typeface="Pridi"/>
              </a:rPr>
              <a:t>Customer ID</a:t>
            </a:r>
            <a:endParaRPr/>
          </a:p>
        </p:txBody>
      </p:sp>
      <p:sp>
        <p:nvSpPr>
          <p:cNvPr id="959" name="Google Shape;959;p56"/>
          <p:cNvSpPr txBox="1"/>
          <p:nvPr/>
        </p:nvSpPr>
        <p:spPr>
          <a:xfrm>
            <a:off x="3328950" y="1658800"/>
            <a:ext cx="2199000" cy="370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2200">
                <a:solidFill>
                  <a:schemeClr val="dk2"/>
                </a:solidFill>
                <a:latin typeface="Pridi"/>
                <a:ea typeface="Pridi"/>
                <a:cs typeface="Pridi"/>
                <a:sym typeface="Pridi"/>
              </a:rPr>
              <a:t>Category Name</a:t>
            </a:r>
            <a:endParaRPr sz="2200">
              <a:solidFill>
                <a:schemeClr val="dk2"/>
              </a:solidFill>
              <a:latin typeface="Pridi"/>
              <a:ea typeface="Pridi"/>
              <a:cs typeface="Pridi"/>
              <a:sym typeface="Pridi"/>
            </a:endParaRPr>
          </a:p>
        </p:txBody>
      </p:sp>
      <p:sp>
        <p:nvSpPr>
          <p:cNvPr id="962" name="Google Shape;962;p56"/>
          <p:cNvSpPr txBox="1"/>
          <p:nvPr/>
        </p:nvSpPr>
        <p:spPr>
          <a:xfrm>
            <a:off x="3778675" y="2029600"/>
            <a:ext cx="1334100" cy="370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1500">
                <a:solidFill>
                  <a:srgbClr val="188038"/>
                </a:solidFill>
                <a:latin typeface="Roboto Mono"/>
                <a:ea typeface="Roboto Mono"/>
                <a:cs typeface="Roboto Mono"/>
                <a:sym typeface="Roboto Mono"/>
              </a:rPr>
              <a:t>'Clothing'</a:t>
            </a:r>
            <a:endParaRPr sz="1500">
              <a:solidFill>
                <a:schemeClr val="dk1"/>
              </a:solidFill>
              <a:latin typeface="Open Sans"/>
              <a:ea typeface="Open Sans"/>
              <a:cs typeface="Open Sans"/>
              <a:sym typeface="Open Sans"/>
            </a:endParaRPr>
          </a:p>
        </p:txBody>
      </p:sp>
      <p:sp>
        <p:nvSpPr>
          <p:cNvPr id="963" name="Google Shape;963;p56"/>
          <p:cNvSpPr txBox="1"/>
          <p:nvPr/>
        </p:nvSpPr>
        <p:spPr>
          <a:xfrm>
            <a:off x="5905928" y="1658800"/>
            <a:ext cx="2199000" cy="370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2200">
                <a:solidFill>
                  <a:schemeClr val="dk2"/>
                </a:solidFill>
                <a:latin typeface="Pridi"/>
                <a:ea typeface="Pridi"/>
                <a:cs typeface="Pridi"/>
                <a:sym typeface="Pridi"/>
              </a:rPr>
              <a:t>Max Duration</a:t>
            </a:r>
            <a:endParaRPr sz="2200">
              <a:solidFill>
                <a:schemeClr val="dk2"/>
              </a:solidFill>
              <a:latin typeface="Pridi"/>
              <a:ea typeface="Pridi"/>
              <a:cs typeface="Pridi"/>
              <a:sym typeface="Pridi"/>
            </a:endParaRPr>
          </a:p>
        </p:txBody>
      </p:sp>
      <p:cxnSp>
        <p:nvCxnSpPr>
          <p:cNvPr id="964" name="Google Shape;964;p56"/>
          <p:cNvCxnSpPr>
            <a:stCxn id="958" idx="2"/>
            <a:endCxn id="963" idx="0"/>
          </p:cNvCxnSpPr>
          <p:nvPr/>
        </p:nvCxnSpPr>
        <p:spPr>
          <a:xfrm rot="-5400000" flipH="1">
            <a:off x="5568150" y="221388"/>
            <a:ext cx="297600" cy="2577000"/>
          </a:xfrm>
          <a:prstGeom prst="bentConnector3">
            <a:avLst>
              <a:gd name="adj1" fmla="val 49998"/>
            </a:avLst>
          </a:prstGeom>
          <a:noFill/>
          <a:ln w="19050" cap="flat" cmpd="sng">
            <a:solidFill>
              <a:schemeClr val="accent2"/>
            </a:solidFill>
            <a:prstDash val="dash"/>
            <a:miter lim="8000"/>
            <a:headEnd type="none" w="sm" len="sm"/>
            <a:tailEnd type="none" w="sm" len="sm"/>
          </a:ln>
        </p:spPr>
      </p:cxnSp>
      <p:sp>
        <p:nvSpPr>
          <p:cNvPr id="965" name="Google Shape;965;p56"/>
          <p:cNvSpPr txBox="1"/>
          <p:nvPr/>
        </p:nvSpPr>
        <p:spPr>
          <a:xfrm>
            <a:off x="6335352" y="2029600"/>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1200"/>
              </a:spcBef>
              <a:spcAft>
                <a:spcPts val="1200"/>
              </a:spcAft>
              <a:buNone/>
            </a:pPr>
            <a:r>
              <a:rPr lang="en" sz="1500">
                <a:solidFill>
                  <a:srgbClr val="188038"/>
                </a:solidFill>
                <a:latin typeface="Roboto Mono"/>
                <a:ea typeface="Roboto Mono"/>
                <a:cs typeface="Roboto Mono"/>
                <a:sym typeface="Roboto Mono"/>
              </a:rPr>
              <a:t>9</a:t>
            </a:r>
            <a:endParaRPr sz="1500">
              <a:solidFill>
                <a:srgbClr val="188038"/>
              </a:solidFill>
              <a:latin typeface="Roboto Mono"/>
              <a:ea typeface="Roboto Mono"/>
              <a:cs typeface="Roboto Mono"/>
              <a:sym typeface="Roboto Mono"/>
            </a:endParaRPr>
          </a:p>
        </p:txBody>
      </p:sp>
      <p:sp>
        <p:nvSpPr>
          <p:cNvPr id="966" name="Google Shape;966;p56"/>
          <p:cNvSpPr txBox="1"/>
          <p:nvPr/>
        </p:nvSpPr>
        <p:spPr>
          <a:xfrm>
            <a:off x="1344952" y="2029600"/>
            <a:ext cx="1176600" cy="370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1500">
                <a:solidFill>
                  <a:srgbClr val="188038"/>
                </a:solidFill>
                <a:latin typeface="Roboto Mono"/>
                <a:ea typeface="Roboto Mono"/>
                <a:cs typeface="Roboto Mono"/>
                <a:sym typeface="Roboto Mono"/>
              </a:rPr>
              <a:t>29715.0</a:t>
            </a:r>
            <a:endParaRPr sz="1500">
              <a:solidFill>
                <a:schemeClr val="dk1"/>
              </a:solidFill>
              <a:latin typeface="Open Sans"/>
              <a:ea typeface="Open Sans"/>
              <a:cs typeface="Open Sans"/>
              <a:sym typeface="Open Sans"/>
            </a:endParaRPr>
          </a:p>
        </p:txBody>
      </p:sp>
      <p:sp>
        <p:nvSpPr>
          <p:cNvPr id="967" name="Google Shape;967;p56"/>
          <p:cNvSpPr/>
          <p:nvPr/>
        </p:nvSpPr>
        <p:spPr>
          <a:xfrm>
            <a:off x="240982" y="462176"/>
            <a:ext cx="309556" cy="309534"/>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6"/>
          <p:cNvSpPr/>
          <p:nvPr/>
        </p:nvSpPr>
        <p:spPr>
          <a:xfrm>
            <a:off x="8585907" y="462176"/>
            <a:ext cx="309556" cy="309534"/>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9" name="Google Shape;969;p56" title="7b345e1819c24efb79d8d86a24094d2.png"/>
          <p:cNvPicPr preferRelativeResize="0"/>
          <p:nvPr/>
        </p:nvPicPr>
        <p:blipFill>
          <a:blip r:embed="rId3">
            <a:alphaModFix/>
          </a:blip>
          <a:stretch>
            <a:fillRect/>
          </a:stretch>
        </p:blipFill>
        <p:spPr>
          <a:xfrm>
            <a:off x="921125" y="2400400"/>
            <a:ext cx="7049188" cy="2438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57"/>
          <p:cNvSpPr txBox="1">
            <a:spLocks noGrp="1"/>
          </p:cNvSpPr>
          <p:nvPr>
            <p:ph type="title"/>
          </p:nvPr>
        </p:nvSpPr>
        <p:spPr>
          <a:xfrm>
            <a:off x="389475" y="279775"/>
            <a:ext cx="84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Future Works</a:t>
            </a:r>
            <a:endParaRPr>
              <a:solidFill>
                <a:schemeClr val="accent1"/>
              </a:solidFill>
            </a:endParaRPr>
          </a:p>
          <a:p>
            <a:pPr marL="0" lvl="0" indent="0" algn="l" rtl="0">
              <a:spcBef>
                <a:spcPts val="0"/>
              </a:spcBef>
              <a:spcAft>
                <a:spcPts val="0"/>
              </a:spcAft>
              <a:buNone/>
            </a:pPr>
            <a:endParaRPr>
              <a:solidFill>
                <a:schemeClr val="accent1"/>
              </a:solidFill>
            </a:endParaRPr>
          </a:p>
        </p:txBody>
      </p:sp>
      <p:sp>
        <p:nvSpPr>
          <p:cNvPr id="975" name="Google Shape;975;p57"/>
          <p:cNvSpPr txBox="1"/>
          <p:nvPr/>
        </p:nvSpPr>
        <p:spPr>
          <a:xfrm>
            <a:off x="5886050" y="1294950"/>
            <a:ext cx="1269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Pridi"/>
                <a:ea typeface="Pridi"/>
                <a:cs typeface="Pridi"/>
                <a:sym typeface="Pridi"/>
              </a:rPr>
              <a:t>$100M</a:t>
            </a:r>
            <a:endParaRPr sz="2400">
              <a:solidFill>
                <a:schemeClr val="lt1"/>
              </a:solidFill>
              <a:latin typeface="Pridi"/>
              <a:ea typeface="Pridi"/>
              <a:cs typeface="Pridi"/>
              <a:sym typeface="Pridi"/>
            </a:endParaRPr>
          </a:p>
        </p:txBody>
      </p:sp>
      <p:sp>
        <p:nvSpPr>
          <p:cNvPr id="976" name="Google Shape;976;p57"/>
          <p:cNvSpPr txBox="1"/>
          <p:nvPr/>
        </p:nvSpPr>
        <p:spPr>
          <a:xfrm>
            <a:off x="1174275" y="1294000"/>
            <a:ext cx="52908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2"/>
                </a:solidFill>
                <a:latin typeface="Pridi"/>
                <a:ea typeface="Pridi"/>
                <a:cs typeface="Pridi"/>
                <a:sym typeface="Pridi"/>
              </a:rPr>
              <a:t>Enhanced Personalization</a:t>
            </a:r>
            <a:endParaRPr sz="2400">
              <a:solidFill>
                <a:schemeClr val="dk2"/>
              </a:solidFill>
              <a:latin typeface="Pridi"/>
              <a:ea typeface="Pridi"/>
              <a:cs typeface="Pridi"/>
              <a:sym typeface="Pridi"/>
            </a:endParaRPr>
          </a:p>
        </p:txBody>
      </p:sp>
      <p:sp>
        <p:nvSpPr>
          <p:cNvPr id="977" name="Google Shape;977;p57"/>
          <p:cNvSpPr txBox="1"/>
          <p:nvPr/>
        </p:nvSpPr>
        <p:spPr>
          <a:xfrm>
            <a:off x="1211000" y="1621575"/>
            <a:ext cx="7700400" cy="84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1600">
                <a:solidFill>
                  <a:schemeClr val="hlink"/>
                </a:solidFill>
                <a:latin typeface="Open Sans"/>
                <a:ea typeface="Open Sans"/>
                <a:cs typeface="Open Sans"/>
                <a:sym typeface="Open Sans"/>
              </a:rPr>
              <a:t>Incorporate additional customer attributes, like supplier and price preferences</a:t>
            </a:r>
            <a:endParaRPr sz="1600">
              <a:solidFill>
                <a:schemeClr val="hlink"/>
              </a:solidFill>
              <a:latin typeface="Open Sans"/>
              <a:ea typeface="Open Sans"/>
              <a:cs typeface="Open Sans"/>
              <a:sym typeface="Open Sans"/>
            </a:endParaRPr>
          </a:p>
        </p:txBody>
      </p:sp>
      <p:sp>
        <p:nvSpPr>
          <p:cNvPr id="978" name="Google Shape;978;p57"/>
          <p:cNvSpPr txBox="1"/>
          <p:nvPr/>
        </p:nvSpPr>
        <p:spPr>
          <a:xfrm>
            <a:off x="1211000" y="2676325"/>
            <a:ext cx="48858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2"/>
                </a:solidFill>
                <a:latin typeface="Pridi"/>
                <a:ea typeface="Pridi"/>
                <a:cs typeface="Pridi"/>
                <a:sym typeface="Pridi"/>
              </a:rPr>
              <a:t>Real-Time Recommendations</a:t>
            </a:r>
            <a:endParaRPr sz="2400">
              <a:solidFill>
                <a:schemeClr val="dk2"/>
              </a:solidFill>
              <a:latin typeface="Pridi"/>
              <a:ea typeface="Pridi"/>
              <a:cs typeface="Pridi"/>
              <a:sym typeface="Pridi"/>
            </a:endParaRPr>
          </a:p>
        </p:txBody>
      </p:sp>
      <p:sp>
        <p:nvSpPr>
          <p:cNvPr id="979" name="Google Shape;979;p57"/>
          <p:cNvSpPr txBox="1"/>
          <p:nvPr/>
        </p:nvSpPr>
        <p:spPr>
          <a:xfrm>
            <a:off x="1211000" y="3020550"/>
            <a:ext cx="7319100" cy="84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600">
                <a:solidFill>
                  <a:schemeClr val="hlink"/>
                </a:solidFill>
                <a:latin typeface="Open Sans"/>
                <a:ea typeface="Open Sans"/>
                <a:cs typeface="Open Sans"/>
                <a:sym typeface="Open Sans"/>
              </a:rPr>
              <a:t>Implement streaming data integration to provide recommendations based on live customer interactions</a:t>
            </a:r>
            <a:endParaRPr sz="1600">
              <a:solidFill>
                <a:schemeClr val="hlink"/>
              </a:solidFill>
              <a:latin typeface="Open Sans"/>
              <a:ea typeface="Open Sans"/>
              <a:cs typeface="Open Sans"/>
              <a:sym typeface="Open Sans"/>
            </a:endParaRPr>
          </a:p>
          <a:p>
            <a:pPr marL="0" lvl="0" indent="0" algn="l" rtl="0">
              <a:spcBef>
                <a:spcPts val="1200"/>
              </a:spcBef>
              <a:spcAft>
                <a:spcPts val="1600"/>
              </a:spcAft>
              <a:buNone/>
            </a:pPr>
            <a:endParaRPr sz="1600">
              <a:solidFill>
                <a:schemeClr val="hlink"/>
              </a:solidFill>
              <a:latin typeface="Open Sans"/>
              <a:ea typeface="Open Sans"/>
              <a:cs typeface="Open Sans"/>
              <a:sym typeface="Open Sans"/>
            </a:endParaRPr>
          </a:p>
        </p:txBody>
      </p:sp>
      <p:grpSp>
        <p:nvGrpSpPr>
          <p:cNvPr id="980" name="Google Shape;980;p57"/>
          <p:cNvGrpSpPr/>
          <p:nvPr/>
        </p:nvGrpSpPr>
        <p:grpSpPr>
          <a:xfrm>
            <a:off x="776124" y="1294324"/>
            <a:ext cx="384000" cy="383700"/>
            <a:chOff x="821924" y="1497524"/>
            <a:chExt cx="384000" cy="383700"/>
          </a:xfrm>
        </p:grpSpPr>
        <p:sp>
          <p:nvSpPr>
            <p:cNvPr id="981" name="Google Shape;981;p57"/>
            <p:cNvSpPr/>
            <p:nvPr/>
          </p:nvSpPr>
          <p:spPr>
            <a:xfrm>
              <a:off x="821924" y="1497524"/>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982" name="Google Shape;982;p57"/>
            <p:cNvSpPr/>
            <p:nvPr/>
          </p:nvSpPr>
          <p:spPr>
            <a:xfrm>
              <a:off x="830624" y="1506219"/>
              <a:ext cx="366600" cy="36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983" name="Google Shape;983;p57"/>
          <p:cNvGrpSpPr/>
          <p:nvPr/>
        </p:nvGrpSpPr>
        <p:grpSpPr>
          <a:xfrm>
            <a:off x="776124" y="2636862"/>
            <a:ext cx="384000" cy="383700"/>
            <a:chOff x="821924" y="2672987"/>
            <a:chExt cx="384000" cy="383700"/>
          </a:xfrm>
        </p:grpSpPr>
        <p:sp>
          <p:nvSpPr>
            <p:cNvPr id="984" name="Google Shape;984;p57"/>
            <p:cNvSpPr/>
            <p:nvPr/>
          </p:nvSpPr>
          <p:spPr>
            <a:xfrm>
              <a:off x="821924" y="2672987"/>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985" name="Google Shape;985;p57"/>
            <p:cNvSpPr/>
            <p:nvPr/>
          </p:nvSpPr>
          <p:spPr>
            <a:xfrm>
              <a:off x="830624" y="2681681"/>
              <a:ext cx="366600" cy="36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grpSp>
        <p:nvGrpSpPr>
          <p:cNvPr id="990" name="Google Shape;990;p58"/>
          <p:cNvGrpSpPr/>
          <p:nvPr/>
        </p:nvGrpSpPr>
        <p:grpSpPr>
          <a:xfrm>
            <a:off x="748913" y="1282675"/>
            <a:ext cx="2578200" cy="2577900"/>
            <a:chOff x="6021000" y="1282675"/>
            <a:chExt cx="2578200" cy="2577900"/>
          </a:xfrm>
        </p:grpSpPr>
        <p:sp>
          <p:nvSpPr>
            <p:cNvPr id="991" name="Google Shape;991;p58"/>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8"/>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58"/>
          <p:cNvSpPr txBox="1">
            <a:spLocks noGrp="1"/>
          </p:cNvSpPr>
          <p:nvPr>
            <p:ph type="title"/>
          </p:nvPr>
        </p:nvSpPr>
        <p:spPr>
          <a:xfrm>
            <a:off x="4293100" y="2071400"/>
            <a:ext cx="4448100" cy="111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grpSp>
        <p:nvGrpSpPr>
          <p:cNvPr id="994" name="Google Shape;994;p58"/>
          <p:cNvGrpSpPr/>
          <p:nvPr/>
        </p:nvGrpSpPr>
        <p:grpSpPr>
          <a:xfrm flipH="1">
            <a:off x="711738" y="1841453"/>
            <a:ext cx="2652549" cy="1573503"/>
            <a:chOff x="391350" y="2417025"/>
            <a:chExt cx="1851175" cy="1098125"/>
          </a:xfrm>
        </p:grpSpPr>
        <p:sp>
          <p:nvSpPr>
            <p:cNvPr id="995" name="Google Shape;995;p58"/>
            <p:cNvSpPr/>
            <p:nvPr/>
          </p:nvSpPr>
          <p:spPr>
            <a:xfrm>
              <a:off x="1760425" y="3032025"/>
              <a:ext cx="233450" cy="233450"/>
            </a:xfrm>
            <a:custGeom>
              <a:avLst/>
              <a:gdLst/>
              <a:ahLst/>
              <a:cxnLst/>
              <a:rect l="l" t="t" r="r" b="b"/>
              <a:pathLst>
                <a:path w="9338" h="9338" extrusionOk="0">
                  <a:moveTo>
                    <a:pt x="4669" y="2396"/>
                  </a:moveTo>
                  <a:cubicBezTo>
                    <a:pt x="5928" y="2396"/>
                    <a:pt x="6943" y="3411"/>
                    <a:pt x="6943" y="4669"/>
                  </a:cubicBezTo>
                  <a:cubicBezTo>
                    <a:pt x="6943" y="5928"/>
                    <a:pt x="5928" y="6943"/>
                    <a:pt x="4669" y="6943"/>
                  </a:cubicBezTo>
                  <a:cubicBezTo>
                    <a:pt x="3411" y="6943"/>
                    <a:pt x="2396" y="5928"/>
                    <a:pt x="2396" y="4669"/>
                  </a:cubicBezTo>
                  <a:cubicBezTo>
                    <a:pt x="2396" y="3411"/>
                    <a:pt x="3411" y="2396"/>
                    <a:pt x="4669" y="2396"/>
                  </a:cubicBezTo>
                  <a:close/>
                  <a:moveTo>
                    <a:pt x="4669" y="1"/>
                  </a:moveTo>
                  <a:cubicBezTo>
                    <a:pt x="2071" y="1"/>
                    <a:pt x="1" y="2071"/>
                    <a:pt x="1" y="4669"/>
                  </a:cubicBezTo>
                  <a:cubicBezTo>
                    <a:pt x="1" y="7267"/>
                    <a:pt x="2071" y="9338"/>
                    <a:pt x="4669" y="9338"/>
                  </a:cubicBezTo>
                  <a:cubicBezTo>
                    <a:pt x="7267" y="9338"/>
                    <a:pt x="9338" y="7267"/>
                    <a:pt x="9338" y="4669"/>
                  </a:cubicBezTo>
                  <a:cubicBezTo>
                    <a:pt x="9338" y="2071"/>
                    <a:pt x="7267" y="1"/>
                    <a:pt x="4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8"/>
            <p:cNvSpPr/>
            <p:nvPr/>
          </p:nvSpPr>
          <p:spPr>
            <a:xfrm>
              <a:off x="391350" y="2782375"/>
              <a:ext cx="733800" cy="732775"/>
            </a:xfrm>
            <a:custGeom>
              <a:avLst/>
              <a:gdLst/>
              <a:ahLst/>
              <a:cxnLst/>
              <a:rect l="l" t="t" r="r" b="b"/>
              <a:pathLst>
                <a:path w="29352" h="29311" extrusionOk="0">
                  <a:moveTo>
                    <a:pt x="14737" y="1300"/>
                  </a:moveTo>
                  <a:cubicBezTo>
                    <a:pt x="22085" y="1300"/>
                    <a:pt x="28093" y="7308"/>
                    <a:pt x="28093" y="14655"/>
                  </a:cubicBezTo>
                  <a:cubicBezTo>
                    <a:pt x="28093" y="22003"/>
                    <a:pt x="22085" y="28011"/>
                    <a:pt x="14737" y="28011"/>
                  </a:cubicBezTo>
                  <a:cubicBezTo>
                    <a:pt x="7308" y="28011"/>
                    <a:pt x="1381" y="22003"/>
                    <a:pt x="1381" y="14655"/>
                  </a:cubicBezTo>
                  <a:cubicBezTo>
                    <a:pt x="1381" y="7308"/>
                    <a:pt x="7389" y="1300"/>
                    <a:pt x="14737" y="1300"/>
                  </a:cubicBezTo>
                  <a:close/>
                  <a:moveTo>
                    <a:pt x="14696" y="0"/>
                  </a:moveTo>
                  <a:cubicBezTo>
                    <a:pt x="6618" y="0"/>
                    <a:pt x="1" y="6536"/>
                    <a:pt x="1" y="14655"/>
                  </a:cubicBezTo>
                  <a:cubicBezTo>
                    <a:pt x="1" y="22774"/>
                    <a:pt x="6618" y="29310"/>
                    <a:pt x="14696" y="29310"/>
                  </a:cubicBezTo>
                  <a:cubicBezTo>
                    <a:pt x="22815" y="29310"/>
                    <a:pt x="29351" y="22734"/>
                    <a:pt x="29351" y="14655"/>
                  </a:cubicBezTo>
                  <a:cubicBezTo>
                    <a:pt x="29351" y="6536"/>
                    <a:pt x="22734" y="0"/>
                    <a:pt x="14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8"/>
            <p:cNvSpPr/>
            <p:nvPr/>
          </p:nvSpPr>
          <p:spPr>
            <a:xfrm>
              <a:off x="1257050" y="3057700"/>
              <a:ext cx="82225" cy="50200"/>
            </a:xfrm>
            <a:custGeom>
              <a:avLst/>
              <a:gdLst/>
              <a:ahLst/>
              <a:cxnLst/>
              <a:rect l="l" t="t" r="r" b="b"/>
              <a:pathLst>
                <a:path w="3289" h="2008" extrusionOk="0">
                  <a:moveTo>
                    <a:pt x="2625" y="0"/>
                  </a:moveTo>
                  <a:cubicBezTo>
                    <a:pt x="2558" y="0"/>
                    <a:pt x="2494" y="10"/>
                    <a:pt x="2436" y="29"/>
                  </a:cubicBezTo>
                  <a:lnTo>
                    <a:pt x="447" y="922"/>
                  </a:lnTo>
                  <a:cubicBezTo>
                    <a:pt x="122" y="1004"/>
                    <a:pt x="1" y="1369"/>
                    <a:pt x="122" y="1653"/>
                  </a:cubicBezTo>
                  <a:cubicBezTo>
                    <a:pt x="246" y="1901"/>
                    <a:pt x="489" y="2007"/>
                    <a:pt x="705" y="2007"/>
                  </a:cubicBezTo>
                  <a:cubicBezTo>
                    <a:pt x="772" y="2007"/>
                    <a:pt x="836" y="1997"/>
                    <a:pt x="894" y="1978"/>
                  </a:cubicBezTo>
                  <a:lnTo>
                    <a:pt x="2883" y="1125"/>
                  </a:lnTo>
                  <a:cubicBezTo>
                    <a:pt x="3208" y="963"/>
                    <a:pt x="3289" y="598"/>
                    <a:pt x="3208" y="354"/>
                  </a:cubicBezTo>
                  <a:cubicBezTo>
                    <a:pt x="3084" y="106"/>
                    <a:pt x="2841" y="0"/>
                    <a:pt x="2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8"/>
            <p:cNvSpPr/>
            <p:nvPr/>
          </p:nvSpPr>
          <p:spPr>
            <a:xfrm>
              <a:off x="1834525" y="3108150"/>
              <a:ext cx="84250" cy="84250"/>
            </a:xfrm>
            <a:custGeom>
              <a:avLst/>
              <a:gdLst/>
              <a:ahLst/>
              <a:cxnLst/>
              <a:rect l="l" t="t" r="r" b="b"/>
              <a:pathLst>
                <a:path w="3370" h="3370" extrusionOk="0">
                  <a:moveTo>
                    <a:pt x="1705" y="1"/>
                  </a:moveTo>
                  <a:cubicBezTo>
                    <a:pt x="812" y="1"/>
                    <a:pt x="41" y="772"/>
                    <a:pt x="41" y="1665"/>
                  </a:cubicBezTo>
                  <a:cubicBezTo>
                    <a:pt x="0" y="2599"/>
                    <a:pt x="731" y="3370"/>
                    <a:pt x="1705" y="3370"/>
                  </a:cubicBezTo>
                  <a:cubicBezTo>
                    <a:pt x="2639" y="3370"/>
                    <a:pt x="3370" y="2599"/>
                    <a:pt x="3370" y="1665"/>
                  </a:cubicBezTo>
                  <a:cubicBezTo>
                    <a:pt x="3370" y="772"/>
                    <a:pt x="2639" y="1"/>
                    <a:pt x="17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8"/>
            <p:cNvSpPr/>
            <p:nvPr/>
          </p:nvSpPr>
          <p:spPr>
            <a:xfrm>
              <a:off x="1286475" y="3070350"/>
              <a:ext cx="121825" cy="132775"/>
            </a:xfrm>
            <a:custGeom>
              <a:avLst/>
              <a:gdLst/>
              <a:ahLst/>
              <a:cxnLst/>
              <a:rect l="l" t="t" r="r" b="b"/>
              <a:pathLst>
                <a:path w="4873" h="5311" extrusionOk="0">
                  <a:moveTo>
                    <a:pt x="407" y="1"/>
                  </a:moveTo>
                  <a:cubicBezTo>
                    <a:pt x="327" y="1"/>
                    <a:pt x="253" y="27"/>
                    <a:pt x="204" y="92"/>
                  </a:cubicBezTo>
                  <a:cubicBezTo>
                    <a:pt x="41" y="254"/>
                    <a:pt x="1" y="498"/>
                    <a:pt x="123" y="660"/>
                  </a:cubicBezTo>
                  <a:lnTo>
                    <a:pt x="4101" y="5166"/>
                  </a:lnTo>
                  <a:cubicBezTo>
                    <a:pt x="4192" y="5257"/>
                    <a:pt x="4309" y="5310"/>
                    <a:pt x="4423" y="5310"/>
                  </a:cubicBezTo>
                  <a:cubicBezTo>
                    <a:pt x="4511" y="5310"/>
                    <a:pt x="4598" y="5278"/>
                    <a:pt x="4669" y="5207"/>
                  </a:cubicBezTo>
                  <a:cubicBezTo>
                    <a:pt x="4791" y="5085"/>
                    <a:pt x="4872" y="4801"/>
                    <a:pt x="4710" y="4679"/>
                  </a:cubicBezTo>
                  <a:lnTo>
                    <a:pt x="732" y="132"/>
                  </a:lnTo>
                  <a:cubicBezTo>
                    <a:pt x="659" y="59"/>
                    <a:pt x="527" y="1"/>
                    <a:pt x="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8"/>
            <p:cNvSpPr/>
            <p:nvPr/>
          </p:nvSpPr>
          <p:spPr>
            <a:xfrm>
              <a:off x="1509750" y="2782375"/>
              <a:ext cx="732775" cy="732775"/>
            </a:xfrm>
            <a:custGeom>
              <a:avLst/>
              <a:gdLst/>
              <a:ahLst/>
              <a:cxnLst/>
              <a:rect l="l" t="t" r="r" b="b"/>
              <a:pathLst>
                <a:path w="29311" h="29311" extrusionOk="0">
                  <a:moveTo>
                    <a:pt x="14696" y="1300"/>
                  </a:moveTo>
                  <a:cubicBezTo>
                    <a:pt x="22044" y="1300"/>
                    <a:pt x="28052" y="7308"/>
                    <a:pt x="28052" y="14655"/>
                  </a:cubicBezTo>
                  <a:cubicBezTo>
                    <a:pt x="28052" y="22003"/>
                    <a:pt x="22044" y="28011"/>
                    <a:pt x="14696" y="28011"/>
                  </a:cubicBezTo>
                  <a:cubicBezTo>
                    <a:pt x="7308" y="28011"/>
                    <a:pt x="1340" y="22003"/>
                    <a:pt x="1340" y="14655"/>
                  </a:cubicBezTo>
                  <a:cubicBezTo>
                    <a:pt x="1340" y="7308"/>
                    <a:pt x="7349" y="1300"/>
                    <a:pt x="14696" y="1300"/>
                  </a:cubicBezTo>
                  <a:close/>
                  <a:moveTo>
                    <a:pt x="14656" y="0"/>
                  </a:moveTo>
                  <a:cubicBezTo>
                    <a:pt x="6577" y="0"/>
                    <a:pt x="1" y="6536"/>
                    <a:pt x="1" y="14655"/>
                  </a:cubicBezTo>
                  <a:cubicBezTo>
                    <a:pt x="1" y="22774"/>
                    <a:pt x="6577" y="29310"/>
                    <a:pt x="14656" y="29310"/>
                  </a:cubicBezTo>
                  <a:cubicBezTo>
                    <a:pt x="22775" y="29310"/>
                    <a:pt x="29311" y="22734"/>
                    <a:pt x="29311" y="14655"/>
                  </a:cubicBezTo>
                  <a:cubicBezTo>
                    <a:pt x="29311" y="6536"/>
                    <a:pt x="22734" y="0"/>
                    <a:pt x="14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8"/>
            <p:cNvSpPr/>
            <p:nvPr/>
          </p:nvSpPr>
          <p:spPr>
            <a:xfrm>
              <a:off x="969850" y="2423475"/>
              <a:ext cx="128900" cy="264550"/>
            </a:xfrm>
            <a:custGeom>
              <a:avLst/>
              <a:gdLst/>
              <a:ahLst/>
              <a:cxnLst/>
              <a:rect l="l" t="t" r="r" b="b"/>
              <a:pathLst>
                <a:path w="5156" h="10582" extrusionOk="0">
                  <a:moveTo>
                    <a:pt x="4241" y="1"/>
                  </a:moveTo>
                  <a:cubicBezTo>
                    <a:pt x="4116" y="1"/>
                    <a:pt x="4002" y="110"/>
                    <a:pt x="3938" y="270"/>
                  </a:cubicBezTo>
                  <a:lnTo>
                    <a:pt x="0" y="9850"/>
                  </a:lnTo>
                  <a:cubicBezTo>
                    <a:pt x="325" y="10094"/>
                    <a:pt x="690" y="10338"/>
                    <a:pt x="1015" y="10581"/>
                  </a:cubicBezTo>
                  <a:lnTo>
                    <a:pt x="5034" y="757"/>
                  </a:lnTo>
                  <a:cubicBezTo>
                    <a:pt x="5156" y="554"/>
                    <a:pt x="5075" y="351"/>
                    <a:pt x="4953" y="270"/>
                  </a:cubicBezTo>
                  <a:lnTo>
                    <a:pt x="4344" y="26"/>
                  </a:lnTo>
                  <a:cubicBezTo>
                    <a:pt x="4309" y="9"/>
                    <a:pt x="4274" y="1"/>
                    <a:pt x="4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8"/>
            <p:cNvSpPr/>
            <p:nvPr/>
          </p:nvSpPr>
          <p:spPr>
            <a:xfrm>
              <a:off x="1530050" y="2534550"/>
              <a:ext cx="137050" cy="323100"/>
            </a:xfrm>
            <a:custGeom>
              <a:avLst/>
              <a:gdLst/>
              <a:ahLst/>
              <a:cxnLst/>
              <a:rect l="l" t="t" r="r" b="b"/>
              <a:pathLst>
                <a:path w="5482" h="12924" extrusionOk="0">
                  <a:moveTo>
                    <a:pt x="4535" y="0"/>
                  </a:moveTo>
                  <a:cubicBezTo>
                    <a:pt x="4407" y="0"/>
                    <a:pt x="4217" y="116"/>
                    <a:pt x="4182" y="292"/>
                  </a:cubicBezTo>
                  <a:lnTo>
                    <a:pt x="82" y="12187"/>
                  </a:lnTo>
                  <a:cubicBezTo>
                    <a:pt x="1" y="12390"/>
                    <a:pt x="82" y="12633"/>
                    <a:pt x="244" y="12715"/>
                  </a:cubicBezTo>
                  <a:lnTo>
                    <a:pt x="853" y="12918"/>
                  </a:lnTo>
                  <a:cubicBezTo>
                    <a:pt x="870" y="12922"/>
                    <a:pt x="888" y="12924"/>
                    <a:pt x="905" y="12924"/>
                  </a:cubicBezTo>
                  <a:cubicBezTo>
                    <a:pt x="1056" y="12924"/>
                    <a:pt x="1223" y="12775"/>
                    <a:pt x="1259" y="12593"/>
                  </a:cubicBezTo>
                  <a:lnTo>
                    <a:pt x="5359" y="739"/>
                  </a:lnTo>
                  <a:cubicBezTo>
                    <a:pt x="5481" y="536"/>
                    <a:pt x="5359" y="252"/>
                    <a:pt x="5197" y="211"/>
                  </a:cubicBezTo>
                  <a:lnTo>
                    <a:pt x="4588" y="8"/>
                  </a:lnTo>
                  <a:cubicBezTo>
                    <a:pt x="4572" y="3"/>
                    <a:pt x="4555" y="0"/>
                    <a:pt x="4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8"/>
            <p:cNvSpPr/>
            <p:nvPr/>
          </p:nvSpPr>
          <p:spPr>
            <a:xfrm>
              <a:off x="1395075" y="2639400"/>
              <a:ext cx="242575" cy="586375"/>
            </a:xfrm>
            <a:custGeom>
              <a:avLst/>
              <a:gdLst/>
              <a:ahLst/>
              <a:cxnLst/>
              <a:rect l="l" t="t" r="r" b="b"/>
              <a:pathLst>
                <a:path w="9703" h="23455" extrusionOk="0">
                  <a:moveTo>
                    <a:pt x="8220" y="1"/>
                  </a:moveTo>
                  <a:cubicBezTo>
                    <a:pt x="8028" y="1"/>
                    <a:pt x="7852" y="189"/>
                    <a:pt x="7754" y="483"/>
                  </a:cubicBezTo>
                  <a:lnTo>
                    <a:pt x="122" y="22404"/>
                  </a:lnTo>
                  <a:cubicBezTo>
                    <a:pt x="1" y="22729"/>
                    <a:pt x="122" y="23054"/>
                    <a:pt x="366" y="23135"/>
                  </a:cubicBezTo>
                  <a:lnTo>
                    <a:pt x="1340" y="23419"/>
                  </a:lnTo>
                  <a:cubicBezTo>
                    <a:pt x="1388" y="23443"/>
                    <a:pt x="1436" y="23454"/>
                    <a:pt x="1483" y="23454"/>
                  </a:cubicBezTo>
                  <a:cubicBezTo>
                    <a:pt x="1675" y="23454"/>
                    <a:pt x="1851" y="23266"/>
                    <a:pt x="1949" y="22972"/>
                  </a:cubicBezTo>
                  <a:lnTo>
                    <a:pt x="9581" y="1051"/>
                  </a:lnTo>
                  <a:cubicBezTo>
                    <a:pt x="9703" y="726"/>
                    <a:pt x="9581" y="361"/>
                    <a:pt x="9338" y="320"/>
                  </a:cubicBezTo>
                  <a:lnTo>
                    <a:pt x="8363" y="36"/>
                  </a:lnTo>
                  <a:cubicBezTo>
                    <a:pt x="8315" y="12"/>
                    <a:pt x="8267" y="1"/>
                    <a:pt x="8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8"/>
            <p:cNvSpPr/>
            <p:nvPr/>
          </p:nvSpPr>
          <p:spPr>
            <a:xfrm>
              <a:off x="878500" y="2574900"/>
              <a:ext cx="170525" cy="338425"/>
            </a:xfrm>
            <a:custGeom>
              <a:avLst/>
              <a:gdLst/>
              <a:ahLst/>
              <a:cxnLst/>
              <a:rect l="l" t="t" r="r" b="b"/>
              <a:pathLst>
                <a:path w="6821" h="13537" extrusionOk="0">
                  <a:moveTo>
                    <a:pt x="5434" y="0"/>
                  </a:moveTo>
                  <a:cubicBezTo>
                    <a:pt x="5196" y="0"/>
                    <a:pt x="4975" y="183"/>
                    <a:pt x="4872" y="424"/>
                  </a:cubicBezTo>
                  <a:lnTo>
                    <a:pt x="1" y="12359"/>
                  </a:lnTo>
                  <a:cubicBezTo>
                    <a:pt x="528" y="12724"/>
                    <a:pt x="1097" y="13130"/>
                    <a:pt x="1584" y="13536"/>
                  </a:cubicBezTo>
                  <a:lnTo>
                    <a:pt x="6699" y="1114"/>
                  </a:lnTo>
                  <a:cubicBezTo>
                    <a:pt x="6821" y="789"/>
                    <a:pt x="6780" y="465"/>
                    <a:pt x="6496" y="383"/>
                  </a:cubicBezTo>
                  <a:lnTo>
                    <a:pt x="5562" y="18"/>
                  </a:lnTo>
                  <a:cubicBezTo>
                    <a:pt x="5519" y="6"/>
                    <a:pt x="5476" y="0"/>
                    <a:pt x="5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8"/>
            <p:cNvSpPr/>
            <p:nvPr/>
          </p:nvSpPr>
          <p:spPr>
            <a:xfrm>
              <a:off x="734075" y="2865450"/>
              <a:ext cx="189100" cy="282375"/>
            </a:xfrm>
            <a:custGeom>
              <a:avLst/>
              <a:gdLst/>
              <a:ahLst/>
              <a:cxnLst/>
              <a:rect l="l" t="t" r="r" b="b"/>
              <a:pathLst>
                <a:path w="7564" h="11295" extrusionOk="0">
                  <a:moveTo>
                    <a:pt x="6496" y="0"/>
                  </a:moveTo>
                  <a:cubicBezTo>
                    <a:pt x="6338" y="0"/>
                    <a:pt x="6135" y="153"/>
                    <a:pt x="6062" y="372"/>
                  </a:cubicBezTo>
                  <a:cubicBezTo>
                    <a:pt x="6062" y="372"/>
                    <a:pt x="3301" y="8978"/>
                    <a:pt x="338" y="10764"/>
                  </a:cubicBezTo>
                  <a:cubicBezTo>
                    <a:pt x="0" y="10948"/>
                    <a:pt x="545" y="11295"/>
                    <a:pt x="1006" y="11295"/>
                  </a:cubicBezTo>
                  <a:cubicBezTo>
                    <a:pt x="1154" y="11295"/>
                    <a:pt x="1294" y="11259"/>
                    <a:pt x="1393" y="11170"/>
                  </a:cubicBezTo>
                  <a:cubicBezTo>
                    <a:pt x="4560" y="8450"/>
                    <a:pt x="7483" y="940"/>
                    <a:pt x="7483" y="940"/>
                  </a:cubicBezTo>
                  <a:cubicBezTo>
                    <a:pt x="7564" y="656"/>
                    <a:pt x="7523" y="372"/>
                    <a:pt x="7320" y="331"/>
                  </a:cubicBezTo>
                  <a:lnTo>
                    <a:pt x="6549" y="6"/>
                  </a:lnTo>
                  <a:cubicBezTo>
                    <a:pt x="6532" y="2"/>
                    <a:pt x="6515" y="0"/>
                    <a:pt x="6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8"/>
            <p:cNvSpPr/>
            <p:nvPr/>
          </p:nvSpPr>
          <p:spPr>
            <a:xfrm>
              <a:off x="997250" y="2660600"/>
              <a:ext cx="617075" cy="32500"/>
            </a:xfrm>
            <a:custGeom>
              <a:avLst/>
              <a:gdLst/>
              <a:ahLst/>
              <a:cxnLst/>
              <a:rect l="l" t="t" r="r" b="b"/>
              <a:pathLst>
                <a:path w="24683" h="1300" extrusionOk="0">
                  <a:moveTo>
                    <a:pt x="0" y="0"/>
                  </a:moveTo>
                  <a:lnTo>
                    <a:pt x="41" y="0"/>
                  </a:lnTo>
                  <a:lnTo>
                    <a:pt x="41" y="0"/>
                  </a:lnTo>
                  <a:lnTo>
                    <a:pt x="41" y="0"/>
                  </a:lnTo>
                  <a:close/>
                  <a:moveTo>
                    <a:pt x="41" y="0"/>
                  </a:moveTo>
                  <a:lnTo>
                    <a:pt x="41" y="1258"/>
                  </a:lnTo>
                  <a:lnTo>
                    <a:pt x="24276" y="1299"/>
                  </a:lnTo>
                  <a:cubicBezTo>
                    <a:pt x="24479" y="1299"/>
                    <a:pt x="24682" y="1177"/>
                    <a:pt x="24682" y="1015"/>
                  </a:cubicBezTo>
                  <a:lnTo>
                    <a:pt x="24682" y="365"/>
                  </a:lnTo>
                  <a:cubicBezTo>
                    <a:pt x="24682" y="162"/>
                    <a:pt x="24479" y="41"/>
                    <a:pt x="24236" y="41"/>
                  </a:cubicBezTo>
                  <a:lnTo>
                    <a:pt x="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8"/>
            <p:cNvSpPr/>
            <p:nvPr/>
          </p:nvSpPr>
          <p:spPr>
            <a:xfrm>
              <a:off x="919100" y="2772225"/>
              <a:ext cx="512550" cy="434525"/>
            </a:xfrm>
            <a:custGeom>
              <a:avLst/>
              <a:gdLst/>
              <a:ahLst/>
              <a:cxnLst/>
              <a:rect l="l" t="t" r="r" b="b"/>
              <a:pathLst>
                <a:path w="20502" h="17381" extrusionOk="0">
                  <a:moveTo>
                    <a:pt x="772" y="1"/>
                  </a:moveTo>
                  <a:lnTo>
                    <a:pt x="0" y="975"/>
                  </a:lnTo>
                  <a:lnTo>
                    <a:pt x="19486" y="17253"/>
                  </a:lnTo>
                  <a:cubicBezTo>
                    <a:pt x="19573" y="17340"/>
                    <a:pt x="19683" y="17381"/>
                    <a:pt x="19786" y="17381"/>
                  </a:cubicBezTo>
                  <a:cubicBezTo>
                    <a:pt x="19875" y="17381"/>
                    <a:pt x="19957" y="17351"/>
                    <a:pt x="20014" y="17294"/>
                  </a:cubicBezTo>
                  <a:lnTo>
                    <a:pt x="20420" y="16807"/>
                  </a:lnTo>
                  <a:cubicBezTo>
                    <a:pt x="20501" y="16685"/>
                    <a:pt x="20460" y="16442"/>
                    <a:pt x="20257" y="16279"/>
                  </a:cubicBezTo>
                  <a:lnTo>
                    <a:pt x="7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8"/>
            <p:cNvSpPr/>
            <p:nvPr/>
          </p:nvSpPr>
          <p:spPr>
            <a:xfrm>
              <a:off x="1560500" y="2784075"/>
              <a:ext cx="346100" cy="388175"/>
            </a:xfrm>
            <a:custGeom>
              <a:avLst/>
              <a:gdLst/>
              <a:ahLst/>
              <a:cxnLst/>
              <a:rect l="l" t="t" r="r" b="b"/>
              <a:pathLst>
                <a:path w="13844" h="15527" extrusionOk="0">
                  <a:moveTo>
                    <a:pt x="799" y="1"/>
                  </a:moveTo>
                  <a:cubicBezTo>
                    <a:pt x="738" y="1"/>
                    <a:pt x="684" y="21"/>
                    <a:pt x="650" y="54"/>
                  </a:cubicBezTo>
                  <a:lnTo>
                    <a:pt x="122" y="541"/>
                  </a:lnTo>
                  <a:cubicBezTo>
                    <a:pt x="1" y="623"/>
                    <a:pt x="1" y="826"/>
                    <a:pt x="82" y="947"/>
                  </a:cubicBezTo>
                  <a:lnTo>
                    <a:pt x="12788" y="15399"/>
                  </a:lnTo>
                  <a:cubicBezTo>
                    <a:pt x="12832" y="15486"/>
                    <a:pt x="12910" y="15527"/>
                    <a:pt x="12992" y="15527"/>
                  </a:cubicBezTo>
                  <a:cubicBezTo>
                    <a:pt x="13064" y="15527"/>
                    <a:pt x="13138" y="15496"/>
                    <a:pt x="13194" y="15440"/>
                  </a:cubicBezTo>
                  <a:lnTo>
                    <a:pt x="13681" y="14993"/>
                  </a:lnTo>
                  <a:cubicBezTo>
                    <a:pt x="13844" y="14912"/>
                    <a:pt x="13844" y="14709"/>
                    <a:pt x="13722" y="14587"/>
                  </a:cubicBezTo>
                  <a:lnTo>
                    <a:pt x="1056" y="135"/>
                  </a:lnTo>
                  <a:cubicBezTo>
                    <a:pt x="985" y="40"/>
                    <a:pt x="886" y="1"/>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8"/>
            <p:cNvSpPr/>
            <p:nvPr/>
          </p:nvSpPr>
          <p:spPr>
            <a:xfrm>
              <a:off x="1431625" y="3138600"/>
              <a:ext cx="461775" cy="87300"/>
            </a:xfrm>
            <a:custGeom>
              <a:avLst/>
              <a:gdLst/>
              <a:ahLst/>
              <a:cxnLst/>
              <a:rect l="l" t="t" r="r" b="b"/>
              <a:pathLst>
                <a:path w="18471" h="3492" extrusionOk="0">
                  <a:moveTo>
                    <a:pt x="18187" y="0"/>
                  </a:moveTo>
                  <a:lnTo>
                    <a:pt x="162" y="2030"/>
                  </a:lnTo>
                  <a:lnTo>
                    <a:pt x="0" y="3492"/>
                  </a:lnTo>
                  <a:lnTo>
                    <a:pt x="0" y="3492"/>
                  </a:lnTo>
                  <a:lnTo>
                    <a:pt x="18146" y="1340"/>
                  </a:lnTo>
                  <a:cubicBezTo>
                    <a:pt x="18268" y="1340"/>
                    <a:pt x="18430" y="1178"/>
                    <a:pt x="18430" y="1015"/>
                  </a:cubicBezTo>
                  <a:lnTo>
                    <a:pt x="18471" y="325"/>
                  </a:lnTo>
                  <a:cubicBezTo>
                    <a:pt x="18471" y="163"/>
                    <a:pt x="18349" y="0"/>
                    <a:pt x="18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8"/>
            <p:cNvSpPr/>
            <p:nvPr/>
          </p:nvSpPr>
          <p:spPr>
            <a:xfrm>
              <a:off x="1272275" y="3085300"/>
              <a:ext cx="281150" cy="246675"/>
            </a:xfrm>
            <a:custGeom>
              <a:avLst/>
              <a:gdLst/>
              <a:ahLst/>
              <a:cxnLst/>
              <a:rect l="l" t="t" r="r" b="b"/>
              <a:pathLst>
                <a:path w="11246" h="9867" extrusionOk="0">
                  <a:moveTo>
                    <a:pt x="4879" y="1998"/>
                  </a:moveTo>
                  <a:cubicBezTo>
                    <a:pt x="5039" y="1998"/>
                    <a:pt x="5202" y="2029"/>
                    <a:pt x="5359" y="2092"/>
                  </a:cubicBezTo>
                  <a:cubicBezTo>
                    <a:pt x="5968" y="2335"/>
                    <a:pt x="6252" y="3107"/>
                    <a:pt x="5968" y="3716"/>
                  </a:cubicBezTo>
                  <a:cubicBezTo>
                    <a:pt x="5757" y="4167"/>
                    <a:pt x="5301" y="4418"/>
                    <a:pt x="4831" y="4418"/>
                  </a:cubicBezTo>
                  <a:cubicBezTo>
                    <a:pt x="4667" y="4418"/>
                    <a:pt x="4502" y="4387"/>
                    <a:pt x="4344" y="4325"/>
                  </a:cubicBezTo>
                  <a:cubicBezTo>
                    <a:pt x="3735" y="4000"/>
                    <a:pt x="3492" y="3310"/>
                    <a:pt x="3735" y="2701"/>
                  </a:cubicBezTo>
                  <a:cubicBezTo>
                    <a:pt x="3976" y="2249"/>
                    <a:pt x="4418" y="1998"/>
                    <a:pt x="4879" y="1998"/>
                  </a:cubicBezTo>
                  <a:close/>
                  <a:moveTo>
                    <a:pt x="7517" y="3866"/>
                  </a:moveTo>
                  <a:cubicBezTo>
                    <a:pt x="7678" y="3866"/>
                    <a:pt x="7841" y="3896"/>
                    <a:pt x="7998" y="3959"/>
                  </a:cubicBezTo>
                  <a:cubicBezTo>
                    <a:pt x="8607" y="4284"/>
                    <a:pt x="8891" y="4974"/>
                    <a:pt x="8607" y="5583"/>
                  </a:cubicBezTo>
                  <a:cubicBezTo>
                    <a:pt x="8396" y="6035"/>
                    <a:pt x="7940" y="6285"/>
                    <a:pt x="7469" y="6285"/>
                  </a:cubicBezTo>
                  <a:cubicBezTo>
                    <a:pt x="7306" y="6285"/>
                    <a:pt x="7140" y="6255"/>
                    <a:pt x="6983" y="6192"/>
                  </a:cubicBezTo>
                  <a:cubicBezTo>
                    <a:pt x="6374" y="5908"/>
                    <a:pt x="6130" y="5177"/>
                    <a:pt x="6374" y="4568"/>
                  </a:cubicBezTo>
                  <a:cubicBezTo>
                    <a:pt x="6615" y="4116"/>
                    <a:pt x="7057" y="3866"/>
                    <a:pt x="7517" y="3866"/>
                  </a:cubicBezTo>
                  <a:close/>
                  <a:moveTo>
                    <a:pt x="4779" y="5188"/>
                  </a:moveTo>
                  <a:cubicBezTo>
                    <a:pt x="4947" y="5188"/>
                    <a:pt x="5117" y="5223"/>
                    <a:pt x="5278" y="5299"/>
                  </a:cubicBezTo>
                  <a:cubicBezTo>
                    <a:pt x="5887" y="5583"/>
                    <a:pt x="6130" y="6314"/>
                    <a:pt x="5887" y="6923"/>
                  </a:cubicBezTo>
                  <a:cubicBezTo>
                    <a:pt x="5646" y="7374"/>
                    <a:pt x="5204" y="7625"/>
                    <a:pt x="4744" y="7625"/>
                  </a:cubicBezTo>
                  <a:cubicBezTo>
                    <a:pt x="4583" y="7625"/>
                    <a:pt x="4420" y="7594"/>
                    <a:pt x="4263" y="7532"/>
                  </a:cubicBezTo>
                  <a:cubicBezTo>
                    <a:pt x="3654" y="7247"/>
                    <a:pt x="3329" y="6517"/>
                    <a:pt x="3654" y="5908"/>
                  </a:cubicBezTo>
                  <a:cubicBezTo>
                    <a:pt x="3863" y="5460"/>
                    <a:pt x="4313" y="5188"/>
                    <a:pt x="4779" y="5188"/>
                  </a:cubicBezTo>
                  <a:close/>
                  <a:moveTo>
                    <a:pt x="5668" y="0"/>
                  </a:moveTo>
                  <a:cubicBezTo>
                    <a:pt x="3809" y="0"/>
                    <a:pt x="2007" y="1086"/>
                    <a:pt x="1178" y="2863"/>
                  </a:cubicBezTo>
                  <a:cubicBezTo>
                    <a:pt x="1" y="5339"/>
                    <a:pt x="1097" y="8222"/>
                    <a:pt x="3532" y="9399"/>
                  </a:cubicBezTo>
                  <a:cubicBezTo>
                    <a:pt x="4213" y="9717"/>
                    <a:pt x="4920" y="9866"/>
                    <a:pt x="5613" y="9866"/>
                  </a:cubicBezTo>
                  <a:cubicBezTo>
                    <a:pt x="7483" y="9866"/>
                    <a:pt x="9250" y="8781"/>
                    <a:pt x="10109" y="7004"/>
                  </a:cubicBezTo>
                  <a:cubicBezTo>
                    <a:pt x="11245" y="4527"/>
                    <a:pt x="10149" y="1645"/>
                    <a:pt x="7714" y="468"/>
                  </a:cubicBezTo>
                  <a:cubicBezTo>
                    <a:pt x="7055" y="150"/>
                    <a:pt x="6358" y="0"/>
                    <a:pt x="56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8"/>
            <p:cNvSpPr/>
            <p:nvPr/>
          </p:nvSpPr>
          <p:spPr>
            <a:xfrm>
              <a:off x="1421475" y="3227650"/>
              <a:ext cx="121800" cy="132775"/>
            </a:xfrm>
            <a:custGeom>
              <a:avLst/>
              <a:gdLst/>
              <a:ahLst/>
              <a:cxnLst/>
              <a:rect l="l" t="t" r="r" b="b"/>
              <a:pathLst>
                <a:path w="4872" h="5311" extrusionOk="0">
                  <a:moveTo>
                    <a:pt x="426" y="1"/>
                  </a:moveTo>
                  <a:cubicBezTo>
                    <a:pt x="346" y="1"/>
                    <a:pt x="268" y="27"/>
                    <a:pt x="203" y="92"/>
                  </a:cubicBezTo>
                  <a:cubicBezTo>
                    <a:pt x="81" y="254"/>
                    <a:pt x="0" y="498"/>
                    <a:pt x="162" y="660"/>
                  </a:cubicBezTo>
                  <a:lnTo>
                    <a:pt x="4141" y="5166"/>
                  </a:lnTo>
                  <a:cubicBezTo>
                    <a:pt x="4209" y="5258"/>
                    <a:pt x="4329" y="5310"/>
                    <a:pt x="4442" y="5310"/>
                  </a:cubicBezTo>
                  <a:cubicBezTo>
                    <a:pt x="4531" y="5310"/>
                    <a:pt x="4615" y="5278"/>
                    <a:pt x="4669" y="5207"/>
                  </a:cubicBezTo>
                  <a:cubicBezTo>
                    <a:pt x="4831" y="5085"/>
                    <a:pt x="4871" y="4801"/>
                    <a:pt x="4750" y="4679"/>
                  </a:cubicBezTo>
                  <a:lnTo>
                    <a:pt x="771" y="133"/>
                  </a:lnTo>
                  <a:cubicBezTo>
                    <a:pt x="674" y="59"/>
                    <a:pt x="547"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8"/>
            <p:cNvSpPr/>
            <p:nvPr/>
          </p:nvSpPr>
          <p:spPr>
            <a:xfrm>
              <a:off x="1487425" y="3329050"/>
              <a:ext cx="85275" cy="36000"/>
            </a:xfrm>
            <a:custGeom>
              <a:avLst/>
              <a:gdLst/>
              <a:ahLst/>
              <a:cxnLst/>
              <a:rect l="l" t="t" r="r" b="b"/>
              <a:pathLst>
                <a:path w="3411" h="1440" extrusionOk="0">
                  <a:moveTo>
                    <a:pt x="618" y="0"/>
                  </a:moveTo>
                  <a:cubicBezTo>
                    <a:pt x="343" y="0"/>
                    <a:pt x="118" y="251"/>
                    <a:pt x="82" y="501"/>
                  </a:cubicBezTo>
                  <a:cubicBezTo>
                    <a:pt x="1" y="826"/>
                    <a:pt x="285" y="1110"/>
                    <a:pt x="569" y="1151"/>
                  </a:cubicBezTo>
                  <a:lnTo>
                    <a:pt x="2721" y="1435"/>
                  </a:lnTo>
                  <a:cubicBezTo>
                    <a:pt x="2741" y="1438"/>
                    <a:pt x="2763" y="1440"/>
                    <a:pt x="2784" y="1440"/>
                  </a:cubicBezTo>
                  <a:cubicBezTo>
                    <a:pt x="3051" y="1440"/>
                    <a:pt x="3333" y="1208"/>
                    <a:pt x="3370" y="907"/>
                  </a:cubicBezTo>
                  <a:cubicBezTo>
                    <a:pt x="3411" y="623"/>
                    <a:pt x="3167" y="298"/>
                    <a:pt x="2842" y="258"/>
                  </a:cubicBezTo>
                  <a:lnTo>
                    <a:pt x="731" y="14"/>
                  </a:lnTo>
                  <a:cubicBezTo>
                    <a:pt x="693" y="5"/>
                    <a:pt x="655"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8"/>
            <p:cNvSpPr/>
            <p:nvPr/>
          </p:nvSpPr>
          <p:spPr>
            <a:xfrm>
              <a:off x="716125" y="3108150"/>
              <a:ext cx="85275" cy="84250"/>
            </a:xfrm>
            <a:custGeom>
              <a:avLst/>
              <a:gdLst/>
              <a:ahLst/>
              <a:cxnLst/>
              <a:rect l="l" t="t" r="r" b="b"/>
              <a:pathLst>
                <a:path w="3411" h="3370" extrusionOk="0">
                  <a:moveTo>
                    <a:pt x="1746" y="1"/>
                  </a:moveTo>
                  <a:cubicBezTo>
                    <a:pt x="812" y="1"/>
                    <a:pt x="82" y="772"/>
                    <a:pt x="82" y="1665"/>
                  </a:cubicBezTo>
                  <a:cubicBezTo>
                    <a:pt x="0" y="2599"/>
                    <a:pt x="772" y="3370"/>
                    <a:pt x="1746" y="3370"/>
                  </a:cubicBezTo>
                  <a:cubicBezTo>
                    <a:pt x="2639" y="3370"/>
                    <a:pt x="3410" y="2599"/>
                    <a:pt x="3410" y="1665"/>
                  </a:cubicBezTo>
                  <a:cubicBezTo>
                    <a:pt x="3410" y="772"/>
                    <a:pt x="2639"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8"/>
            <p:cNvSpPr/>
            <p:nvPr/>
          </p:nvSpPr>
          <p:spPr>
            <a:xfrm>
              <a:off x="888650" y="2555050"/>
              <a:ext cx="122825" cy="33500"/>
            </a:xfrm>
            <a:custGeom>
              <a:avLst/>
              <a:gdLst/>
              <a:ahLst/>
              <a:cxnLst/>
              <a:rect l="l" t="t" r="r" b="b"/>
              <a:pathLst>
                <a:path w="4913" h="1340" extrusionOk="0">
                  <a:moveTo>
                    <a:pt x="650" y="0"/>
                  </a:moveTo>
                  <a:cubicBezTo>
                    <a:pt x="325" y="0"/>
                    <a:pt x="1" y="325"/>
                    <a:pt x="1" y="650"/>
                  </a:cubicBezTo>
                  <a:cubicBezTo>
                    <a:pt x="1" y="1015"/>
                    <a:pt x="325" y="1340"/>
                    <a:pt x="650" y="1340"/>
                  </a:cubicBezTo>
                  <a:lnTo>
                    <a:pt x="4263" y="1340"/>
                  </a:lnTo>
                  <a:cubicBezTo>
                    <a:pt x="4628" y="1340"/>
                    <a:pt x="4913" y="1015"/>
                    <a:pt x="4913" y="650"/>
                  </a:cubicBezTo>
                  <a:cubicBezTo>
                    <a:pt x="4913" y="284"/>
                    <a:pt x="4628" y="0"/>
                    <a:pt x="4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787175" y="2431900"/>
              <a:ext cx="252725" cy="190150"/>
            </a:xfrm>
            <a:custGeom>
              <a:avLst/>
              <a:gdLst/>
              <a:ahLst/>
              <a:cxnLst/>
              <a:rect l="l" t="t" r="r" b="b"/>
              <a:pathLst>
                <a:path w="10109" h="7606" extrusionOk="0">
                  <a:moveTo>
                    <a:pt x="9651" y="0"/>
                  </a:moveTo>
                  <a:cubicBezTo>
                    <a:pt x="9615" y="0"/>
                    <a:pt x="9578" y="5"/>
                    <a:pt x="9540" y="14"/>
                  </a:cubicBezTo>
                  <a:cubicBezTo>
                    <a:pt x="6373" y="14"/>
                    <a:pt x="3938" y="501"/>
                    <a:pt x="2233" y="1476"/>
                  </a:cubicBezTo>
                  <a:cubicBezTo>
                    <a:pt x="325" y="2572"/>
                    <a:pt x="0" y="3992"/>
                    <a:pt x="0" y="4723"/>
                  </a:cubicBezTo>
                  <a:cubicBezTo>
                    <a:pt x="122" y="6266"/>
                    <a:pt x="1502" y="7605"/>
                    <a:pt x="3166" y="7605"/>
                  </a:cubicBezTo>
                  <a:cubicBezTo>
                    <a:pt x="3451" y="7605"/>
                    <a:pt x="3654" y="7362"/>
                    <a:pt x="3654" y="7118"/>
                  </a:cubicBezTo>
                  <a:cubicBezTo>
                    <a:pt x="3654" y="6794"/>
                    <a:pt x="3410" y="6591"/>
                    <a:pt x="3166" y="6591"/>
                  </a:cubicBezTo>
                  <a:cubicBezTo>
                    <a:pt x="2111" y="6591"/>
                    <a:pt x="1177" y="5697"/>
                    <a:pt x="1177" y="4642"/>
                  </a:cubicBezTo>
                  <a:lnTo>
                    <a:pt x="1177" y="4358"/>
                  </a:lnTo>
                  <a:cubicBezTo>
                    <a:pt x="1583" y="5454"/>
                    <a:pt x="2923" y="6185"/>
                    <a:pt x="4628" y="6185"/>
                  </a:cubicBezTo>
                  <a:cubicBezTo>
                    <a:pt x="4953" y="6185"/>
                    <a:pt x="5156" y="5941"/>
                    <a:pt x="5156" y="5697"/>
                  </a:cubicBezTo>
                  <a:cubicBezTo>
                    <a:pt x="5156" y="5373"/>
                    <a:pt x="4871" y="5170"/>
                    <a:pt x="4628" y="5170"/>
                  </a:cubicBezTo>
                  <a:cubicBezTo>
                    <a:pt x="3045" y="5170"/>
                    <a:pt x="2111" y="4398"/>
                    <a:pt x="2111" y="3708"/>
                  </a:cubicBezTo>
                  <a:cubicBezTo>
                    <a:pt x="2111" y="3099"/>
                    <a:pt x="2639" y="2490"/>
                    <a:pt x="3654" y="2044"/>
                  </a:cubicBezTo>
                  <a:cubicBezTo>
                    <a:pt x="4628" y="1557"/>
                    <a:pt x="6414" y="1029"/>
                    <a:pt x="9621" y="1029"/>
                  </a:cubicBezTo>
                  <a:cubicBezTo>
                    <a:pt x="9905" y="1029"/>
                    <a:pt x="10108" y="745"/>
                    <a:pt x="10108" y="501"/>
                  </a:cubicBezTo>
                  <a:cubicBezTo>
                    <a:pt x="10108" y="251"/>
                    <a:pt x="9919" y="0"/>
                    <a:pt x="9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p:nvPr/>
          </p:nvSpPr>
          <p:spPr>
            <a:xfrm>
              <a:off x="1477275" y="2471150"/>
              <a:ext cx="272025" cy="86900"/>
            </a:xfrm>
            <a:custGeom>
              <a:avLst/>
              <a:gdLst/>
              <a:ahLst/>
              <a:cxnLst/>
              <a:rect l="l" t="t" r="r" b="b"/>
              <a:pathLst>
                <a:path w="10881" h="3476" extrusionOk="0">
                  <a:moveTo>
                    <a:pt x="1702" y="1"/>
                  </a:moveTo>
                  <a:cubicBezTo>
                    <a:pt x="1019" y="1"/>
                    <a:pt x="195" y="145"/>
                    <a:pt x="163" y="596"/>
                  </a:cubicBezTo>
                  <a:lnTo>
                    <a:pt x="123" y="961"/>
                  </a:lnTo>
                  <a:cubicBezTo>
                    <a:pt x="1" y="1692"/>
                    <a:pt x="1422" y="2098"/>
                    <a:pt x="2234" y="2341"/>
                  </a:cubicBezTo>
                  <a:lnTo>
                    <a:pt x="6455" y="3397"/>
                  </a:lnTo>
                  <a:cubicBezTo>
                    <a:pt x="6618" y="3451"/>
                    <a:pt x="6814" y="3476"/>
                    <a:pt x="7030" y="3476"/>
                  </a:cubicBezTo>
                  <a:cubicBezTo>
                    <a:pt x="8434" y="3476"/>
                    <a:pt x="10723" y="2447"/>
                    <a:pt x="10759" y="1814"/>
                  </a:cubicBezTo>
                  <a:cubicBezTo>
                    <a:pt x="10880" y="1123"/>
                    <a:pt x="10677" y="271"/>
                    <a:pt x="9419" y="230"/>
                  </a:cubicBezTo>
                  <a:cubicBezTo>
                    <a:pt x="9419" y="230"/>
                    <a:pt x="3979" y="149"/>
                    <a:pt x="2193" y="27"/>
                  </a:cubicBezTo>
                  <a:cubicBezTo>
                    <a:pt x="2050" y="11"/>
                    <a:pt x="1881" y="1"/>
                    <a:pt x="1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8"/>
            <p:cNvSpPr/>
            <p:nvPr/>
          </p:nvSpPr>
          <p:spPr>
            <a:xfrm>
              <a:off x="840950" y="2590550"/>
              <a:ext cx="156325" cy="42725"/>
            </a:xfrm>
            <a:custGeom>
              <a:avLst/>
              <a:gdLst/>
              <a:ahLst/>
              <a:cxnLst/>
              <a:rect l="l" t="t" r="r" b="b"/>
              <a:pathLst>
                <a:path w="6253" h="1709" extrusionOk="0">
                  <a:moveTo>
                    <a:pt x="853" y="1"/>
                  </a:moveTo>
                  <a:cubicBezTo>
                    <a:pt x="366" y="1"/>
                    <a:pt x="1" y="407"/>
                    <a:pt x="1" y="853"/>
                  </a:cubicBezTo>
                  <a:cubicBezTo>
                    <a:pt x="1" y="1318"/>
                    <a:pt x="370" y="1709"/>
                    <a:pt x="791" y="1709"/>
                  </a:cubicBezTo>
                  <a:cubicBezTo>
                    <a:pt x="812" y="1709"/>
                    <a:pt x="832" y="1708"/>
                    <a:pt x="853" y="1706"/>
                  </a:cubicBezTo>
                  <a:lnTo>
                    <a:pt x="5359" y="1706"/>
                  </a:lnTo>
                  <a:cubicBezTo>
                    <a:pt x="5887" y="1706"/>
                    <a:pt x="6252" y="1341"/>
                    <a:pt x="6252" y="853"/>
                  </a:cubicBezTo>
                  <a:cubicBezTo>
                    <a:pt x="6252" y="366"/>
                    <a:pt x="5846" y="1"/>
                    <a:pt x="5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8"/>
            <p:cNvSpPr/>
            <p:nvPr/>
          </p:nvSpPr>
          <p:spPr>
            <a:xfrm>
              <a:off x="1009425" y="2417025"/>
              <a:ext cx="97450" cy="47725"/>
            </a:xfrm>
            <a:custGeom>
              <a:avLst/>
              <a:gdLst/>
              <a:ahLst/>
              <a:cxnLst/>
              <a:rect l="l" t="t" r="r" b="b"/>
              <a:pathLst>
                <a:path w="3898" h="1909" extrusionOk="0">
                  <a:moveTo>
                    <a:pt x="975" y="0"/>
                  </a:moveTo>
                  <a:cubicBezTo>
                    <a:pt x="447" y="0"/>
                    <a:pt x="0" y="447"/>
                    <a:pt x="0" y="934"/>
                  </a:cubicBezTo>
                  <a:cubicBezTo>
                    <a:pt x="0" y="1502"/>
                    <a:pt x="447" y="1908"/>
                    <a:pt x="975" y="1908"/>
                  </a:cubicBezTo>
                  <a:lnTo>
                    <a:pt x="2923" y="1908"/>
                  </a:lnTo>
                  <a:cubicBezTo>
                    <a:pt x="3492" y="1908"/>
                    <a:pt x="3898" y="1462"/>
                    <a:pt x="3898" y="934"/>
                  </a:cubicBezTo>
                  <a:cubicBezTo>
                    <a:pt x="3898" y="406"/>
                    <a:pt x="3451" y="0"/>
                    <a:pt x="29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8"/>
            <p:cNvSpPr/>
            <p:nvPr/>
          </p:nvSpPr>
          <p:spPr>
            <a:xfrm>
              <a:off x="1634600" y="2815925"/>
              <a:ext cx="89325" cy="92350"/>
            </a:xfrm>
            <a:custGeom>
              <a:avLst/>
              <a:gdLst/>
              <a:ahLst/>
              <a:cxnLst/>
              <a:rect l="l" t="t" r="r" b="b"/>
              <a:pathLst>
                <a:path w="3573" h="3694" extrusionOk="0">
                  <a:moveTo>
                    <a:pt x="715" y="1"/>
                  </a:moveTo>
                  <a:cubicBezTo>
                    <a:pt x="572" y="1"/>
                    <a:pt x="433" y="53"/>
                    <a:pt x="325" y="160"/>
                  </a:cubicBezTo>
                  <a:cubicBezTo>
                    <a:pt x="81" y="445"/>
                    <a:pt x="0" y="851"/>
                    <a:pt x="284" y="1094"/>
                  </a:cubicBezTo>
                  <a:lnTo>
                    <a:pt x="2355" y="3489"/>
                  </a:lnTo>
                  <a:cubicBezTo>
                    <a:pt x="2486" y="3621"/>
                    <a:pt x="2666" y="3694"/>
                    <a:pt x="2841" y="3694"/>
                  </a:cubicBezTo>
                  <a:cubicBezTo>
                    <a:pt x="2990" y="3694"/>
                    <a:pt x="3136" y="3642"/>
                    <a:pt x="3248" y="3530"/>
                  </a:cubicBezTo>
                  <a:cubicBezTo>
                    <a:pt x="3532" y="3286"/>
                    <a:pt x="3572" y="2840"/>
                    <a:pt x="3329" y="2596"/>
                  </a:cubicBezTo>
                  <a:lnTo>
                    <a:pt x="1218" y="242"/>
                  </a:lnTo>
                  <a:cubicBezTo>
                    <a:pt x="1082" y="83"/>
                    <a:pt x="896" y="1"/>
                    <a:pt x="7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8"/>
            <p:cNvSpPr/>
            <p:nvPr/>
          </p:nvSpPr>
          <p:spPr>
            <a:xfrm>
              <a:off x="856175" y="2771225"/>
              <a:ext cx="61925" cy="108200"/>
            </a:xfrm>
            <a:custGeom>
              <a:avLst/>
              <a:gdLst/>
              <a:ahLst/>
              <a:cxnLst/>
              <a:rect l="l" t="t" r="r" b="b"/>
              <a:pathLst>
                <a:path w="2477" h="4328" extrusionOk="0">
                  <a:moveTo>
                    <a:pt x="1749" y="1"/>
                  </a:moveTo>
                  <a:cubicBezTo>
                    <a:pt x="1473" y="1"/>
                    <a:pt x="1223" y="162"/>
                    <a:pt x="1097" y="446"/>
                  </a:cubicBezTo>
                  <a:lnTo>
                    <a:pt x="82" y="3451"/>
                  </a:lnTo>
                  <a:cubicBezTo>
                    <a:pt x="1" y="3775"/>
                    <a:pt x="163" y="4141"/>
                    <a:pt x="488" y="4303"/>
                  </a:cubicBezTo>
                  <a:cubicBezTo>
                    <a:pt x="559" y="4319"/>
                    <a:pt x="631" y="4327"/>
                    <a:pt x="701" y="4327"/>
                  </a:cubicBezTo>
                  <a:cubicBezTo>
                    <a:pt x="989" y="4327"/>
                    <a:pt x="1250" y="4191"/>
                    <a:pt x="1381" y="3897"/>
                  </a:cubicBezTo>
                  <a:lnTo>
                    <a:pt x="2396" y="893"/>
                  </a:lnTo>
                  <a:cubicBezTo>
                    <a:pt x="2477" y="528"/>
                    <a:pt x="2314" y="162"/>
                    <a:pt x="1990" y="41"/>
                  </a:cubicBezTo>
                  <a:cubicBezTo>
                    <a:pt x="1909" y="14"/>
                    <a:pt x="1828"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485650" y="140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2"/>
                </a:solidFill>
              </a:rPr>
              <a:t>Data Sources</a:t>
            </a:r>
            <a:endParaRPr sz="3200" b="0">
              <a:solidFill>
                <a:schemeClr val="accent1"/>
              </a:solidFill>
            </a:endParaRPr>
          </a:p>
        </p:txBody>
      </p:sp>
      <p:graphicFrame>
        <p:nvGraphicFramePr>
          <p:cNvPr id="212" name="Google Shape;212;p24"/>
          <p:cNvGraphicFramePr/>
          <p:nvPr/>
        </p:nvGraphicFramePr>
        <p:xfrm>
          <a:off x="561838" y="1147400"/>
          <a:ext cx="8434575" cy="3645965"/>
        </p:xfrm>
        <a:graphic>
          <a:graphicData uri="http://schemas.openxmlformats.org/drawingml/2006/table">
            <a:tbl>
              <a:tblPr>
                <a:noFill/>
                <a:tableStyleId>{B1961661-9FC2-459E-B566-52928460E017}</a:tableStyleId>
              </a:tblPr>
              <a:tblGrid>
                <a:gridCol w="2193675">
                  <a:extLst>
                    <a:ext uri="{9D8B030D-6E8A-4147-A177-3AD203B41FA5}">
                      <a16:colId xmlns:a16="http://schemas.microsoft.com/office/drawing/2014/main" val="20000"/>
                    </a:ext>
                  </a:extLst>
                </a:gridCol>
                <a:gridCol w="2936925">
                  <a:extLst>
                    <a:ext uri="{9D8B030D-6E8A-4147-A177-3AD203B41FA5}">
                      <a16:colId xmlns:a16="http://schemas.microsoft.com/office/drawing/2014/main" val="20001"/>
                    </a:ext>
                  </a:extLst>
                </a:gridCol>
                <a:gridCol w="3303975">
                  <a:extLst>
                    <a:ext uri="{9D8B030D-6E8A-4147-A177-3AD203B41FA5}">
                      <a16:colId xmlns:a16="http://schemas.microsoft.com/office/drawing/2014/main" val="20002"/>
                    </a:ext>
                  </a:extLst>
                </a:gridCol>
              </a:tblGrid>
              <a:tr h="352525">
                <a:tc>
                  <a:txBody>
                    <a:bodyPr/>
                    <a:lstStyle/>
                    <a:p>
                      <a:pPr marL="0" lvl="0" indent="0" algn="l" rtl="0">
                        <a:lnSpc>
                          <a:spcPct val="100000"/>
                        </a:lnSpc>
                        <a:spcBef>
                          <a:spcPts val="0"/>
                        </a:spcBef>
                        <a:spcAft>
                          <a:spcPts val="0"/>
                        </a:spcAft>
                        <a:buNone/>
                      </a:pPr>
                      <a:r>
                        <a:rPr lang="en" sz="1100" b="1">
                          <a:latin typeface="Open Sans"/>
                          <a:ea typeface="Open Sans"/>
                          <a:cs typeface="Open Sans"/>
                          <a:sym typeface="Open Sans"/>
                        </a:rPr>
                        <a:t>Table Name</a:t>
                      </a:r>
                      <a:endParaRPr sz="1100" b="1">
                        <a:solidFill>
                          <a:schemeClr val="dk1"/>
                        </a:solidFill>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solidFill>
                      <a:schemeClr val="lt2"/>
                    </a:solidFill>
                  </a:tcPr>
                </a:tc>
                <a:tc>
                  <a:txBody>
                    <a:bodyPr/>
                    <a:lstStyle/>
                    <a:p>
                      <a:pPr marL="0" lvl="0" indent="0" algn="l" rtl="0">
                        <a:spcBef>
                          <a:spcPts val="0"/>
                        </a:spcBef>
                        <a:spcAft>
                          <a:spcPts val="1600"/>
                        </a:spcAft>
                        <a:buNone/>
                      </a:pPr>
                      <a:r>
                        <a:rPr lang="en" sz="1100" b="1">
                          <a:latin typeface="Open Sans"/>
                          <a:ea typeface="Open Sans"/>
                          <a:cs typeface="Open Sans"/>
                          <a:sym typeface="Open Sans"/>
                        </a:rPr>
                        <a:t>Description</a:t>
                      </a:r>
                      <a:endParaRPr sz="1100" b="1">
                        <a:solidFill>
                          <a:schemeClr val="dk1"/>
                        </a:solidFill>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tc>
                  <a:txBody>
                    <a:bodyPr/>
                    <a:lstStyle/>
                    <a:p>
                      <a:pPr marL="0" lvl="0" indent="0" algn="l" rtl="0">
                        <a:spcBef>
                          <a:spcPts val="0"/>
                        </a:spcBef>
                        <a:spcAft>
                          <a:spcPts val="1600"/>
                        </a:spcAft>
                        <a:buNone/>
                      </a:pPr>
                      <a:r>
                        <a:rPr lang="en" sz="1100" b="1">
                          <a:latin typeface="Open Sans"/>
                          <a:ea typeface="Open Sans"/>
                          <a:cs typeface="Open Sans"/>
                          <a:sym typeface="Open Sans"/>
                        </a:rPr>
                        <a:t>Usage</a:t>
                      </a:r>
                      <a:endParaRPr sz="1100" b="1">
                        <a:solidFill>
                          <a:schemeClr val="dk1"/>
                        </a:solidFill>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extLst>
                  <a:ext uri="{0D108BD9-81ED-4DB2-BD59-A6C34878D82A}">
                    <a16:rowId xmlns:a16="http://schemas.microsoft.com/office/drawing/2014/main" val="10000"/>
                  </a:ext>
                </a:extLst>
              </a:tr>
              <a:tr h="689750">
                <a:tc>
                  <a:txBody>
                    <a:bodyPr/>
                    <a:lstStyle/>
                    <a:p>
                      <a:pPr marL="0" lvl="0" indent="0" algn="l" rtl="0">
                        <a:spcBef>
                          <a:spcPts val="0"/>
                        </a:spcBef>
                        <a:spcAft>
                          <a:spcPts val="0"/>
                        </a:spcAft>
                        <a:buNone/>
                      </a:pPr>
                      <a:r>
                        <a:rPr lang="en" sz="1100" b="1">
                          <a:latin typeface="Open Sans"/>
                          <a:ea typeface="Open Sans"/>
                          <a:cs typeface="Open Sans"/>
                          <a:sym typeface="Open Sans"/>
                        </a:rPr>
                        <a:t>SalesOrderHeader</a:t>
                      </a:r>
                      <a:r>
                        <a:rPr lang="en" sz="1100">
                          <a:latin typeface="Open Sans"/>
                          <a:ea typeface="Open Sans"/>
                          <a:cs typeface="Open Sans"/>
                          <a:sym typeface="Open Sans"/>
                        </a:rPr>
                        <a:t> </a:t>
                      </a:r>
                      <a:endParaRPr sz="1100">
                        <a:latin typeface="Open Sans"/>
                        <a:ea typeface="Open Sans"/>
                        <a:cs typeface="Open Sans"/>
                        <a:sym typeface="Open Sans"/>
                      </a:endParaRPr>
                    </a:p>
                    <a:p>
                      <a:pPr marL="0" lvl="0" indent="0" algn="l" rtl="0">
                        <a:spcBef>
                          <a:spcPts val="0"/>
                        </a:spcBef>
                        <a:spcAft>
                          <a:spcPts val="0"/>
                        </a:spcAft>
                        <a:buNone/>
                      </a:pPr>
                      <a:r>
                        <a:rPr lang="en" sz="1100" b="1">
                          <a:latin typeface="Open Sans"/>
                          <a:ea typeface="Open Sans"/>
                          <a:cs typeface="Open Sans"/>
                          <a:sym typeface="Open Sans"/>
                        </a:rPr>
                        <a:t>SalesOrderDetail</a:t>
                      </a:r>
                      <a:endParaRPr sz="1100" b="1">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100">
                          <a:latin typeface="Open Sans"/>
                          <a:ea typeface="Open Sans"/>
                          <a:cs typeface="Open Sans"/>
                          <a:sym typeface="Open Sans"/>
                        </a:rPr>
                        <a:t>Custom sales order tables containing </a:t>
                      </a:r>
                      <a:r>
                        <a:rPr lang="en" sz="1100" b="1">
                          <a:latin typeface="Open Sans"/>
                          <a:ea typeface="Open Sans"/>
                          <a:cs typeface="Open Sans"/>
                          <a:sym typeface="Open Sans"/>
                        </a:rPr>
                        <a:t>relevant</a:t>
                      </a:r>
                      <a:r>
                        <a:rPr lang="en" sz="1100">
                          <a:latin typeface="Open Sans"/>
                          <a:ea typeface="Open Sans"/>
                          <a:cs typeface="Open Sans"/>
                          <a:sym typeface="Open Sans"/>
                        </a:rPr>
                        <a:t> transactions only.</a:t>
                      </a:r>
                      <a:endParaRPr sz="1100">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tc>
                  <a:txBody>
                    <a:bodyPr/>
                    <a:lstStyle/>
                    <a:p>
                      <a:pPr marL="0" lvl="0" indent="0" algn="l" rtl="0">
                        <a:spcBef>
                          <a:spcPts val="0"/>
                        </a:spcBef>
                        <a:spcAft>
                          <a:spcPts val="1600"/>
                        </a:spcAft>
                        <a:buNone/>
                      </a:pPr>
                      <a:r>
                        <a:rPr lang="en" sz="1100">
                          <a:latin typeface="Open Sans"/>
                          <a:ea typeface="Open Sans"/>
                          <a:cs typeface="Open Sans"/>
                          <a:sym typeface="Open Sans"/>
                        </a:rPr>
                        <a:t>Identifies </a:t>
                      </a:r>
                      <a:r>
                        <a:rPr lang="en" sz="1100" b="1">
                          <a:latin typeface="Open Sans"/>
                          <a:ea typeface="Open Sans"/>
                          <a:cs typeface="Open Sans"/>
                          <a:sym typeface="Open Sans"/>
                        </a:rPr>
                        <a:t>customer purchase history</a:t>
                      </a:r>
                      <a:r>
                        <a:rPr lang="en" sz="1100">
                          <a:latin typeface="Open Sans"/>
                          <a:ea typeface="Open Sans"/>
                          <a:cs typeface="Open Sans"/>
                          <a:sym typeface="Open Sans"/>
                        </a:rPr>
                        <a:t>, allowing </a:t>
                      </a:r>
                      <a:r>
                        <a:rPr lang="en" sz="1100" b="1">
                          <a:latin typeface="Open Sans"/>
                          <a:ea typeface="Open Sans"/>
                          <a:cs typeface="Open Sans"/>
                          <a:sym typeface="Open Sans"/>
                        </a:rPr>
                        <a:t>co-purchase analysis</a:t>
                      </a:r>
                      <a:r>
                        <a:rPr lang="en" sz="1100">
                          <a:latin typeface="Open Sans"/>
                          <a:ea typeface="Open Sans"/>
                          <a:cs typeface="Open Sans"/>
                          <a:sym typeface="Open Sans"/>
                        </a:rPr>
                        <a:t> for collaborative filtering.</a:t>
                      </a:r>
                      <a:endParaRPr sz="1100">
                        <a:solidFill>
                          <a:schemeClr val="dk1"/>
                        </a:solidFill>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extLst>
                  <a:ext uri="{0D108BD9-81ED-4DB2-BD59-A6C34878D82A}">
                    <a16:rowId xmlns:a16="http://schemas.microsoft.com/office/drawing/2014/main" val="10001"/>
                  </a:ext>
                </a:extLst>
              </a:tr>
              <a:tr h="521150">
                <a:tc>
                  <a:txBody>
                    <a:bodyPr/>
                    <a:lstStyle/>
                    <a:p>
                      <a:pPr marL="0" lvl="0" indent="0" algn="l" rtl="0">
                        <a:spcBef>
                          <a:spcPts val="0"/>
                        </a:spcBef>
                        <a:spcAft>
                          <a:spcPts val="0"/>
                        </a:spcAft>
                        <a:buNone/>
                      </a:pPr>
                      <a:r>
                        <a:rPr lang="en" sz="1100" b="1">
                          <a:latin typeface="Open Sans"/>
                          <a:ea typeface="Open Sans"/>
                          <a:cs typeface="Open Sans"/>
                          <a:sym typeface="Open Sans"/>
                        </a:rPr>
                        <a:t>Product</a:t>
                      </a:r>
                      <a:endParaRPr sz="1100" b="1">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100">
                          <a:latin typeface="Open Sans"/>
                          <a:ea typeface="Open Sans"/>
                          <a:cs typeface="Open Sans"/>
                          <a:sym typeface="Open Sans"/>
                        </a:rPr>
                        <a:t>Centralized list of products, including bikes, accessories, and components.</a:t>
                      </a:r>
                      <a:endParaRPr sz="1100">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tc>
                  <a:txBody>
                    <a:bodyPr/>
                    <a:lstStyle/>
                    <a:p>
                      <a:pPr marL="0" marR="0" lvl="0" indent="0" algn="l" rtl="0">
                        <a:lnSpc>
                          <a:spcPct val="100000"/>
                        </a:lnSpc>
                        <a:spcBef>
                          <a:spcPts val="0"/>
                        </a:spcBef>
                        <a:spcAft>
                          <a:spcPts val="1600"/>
                        </a:spcAft>
                        <a:buNone/>
                      </a:pPr>
                      <a:r>
                        <a:rPr lang="en" sz="1100">
                          <a:latin typeface="Open Sans"/>
                          <a:ea typeface="Open Sans"/>
                          <a:cs typeface="Open Sans"/>
                          <a:sym typeface="Open Sans"/>
                        </a:rPr>
                        <a:t>Core reference for </a:t>
                      </a:r>
                      <a:r>
                        <a:rPr lang="en" sz="1100" b="1">
                          <a:latin typeface="Open Sans"/>
                          <a:ea typeface="Open Sans"/>
                          <a:cs typeface="Open Sans"/>
                          <a:sym typeface="Open Sans"/>
                        </a:rPr>
                        <a:t>recommended products</a:t>
                      </a:r>
                      <a:r>
                        <a:rPr lang="en" sz="1100">
                          <a:latin typeface="Open Sans"/>
                          <a:ea typeface="Open Sans"/>
                          <a:cs typeface="Open Sans"/>
                          <a:sym typeface="Open Sans"/>
                        </a:rPr>
                        <a:t> (which ProductIDs to suggest).</a:t>
                      </a:r>
                      <a:endParaRPr sz="1100">
                        <a:solidFill>
                          <a:schemeClr val="dk1"/>
                        </a:solidFill>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extLst>
                  <a:ext uri="{0D108BD9-81ED-4DB2-BD59-A6C34878D82A}">
                    <a16:rowId xmlns:a16="http://schemas.microsoft.com/office/drawing/2014/main" val="10002"/>
                  </a:ext>
                </a:extLst>
              </a:tr>
              <a:tr h="521150">
                <a:tc>
                  <a:txBody>
                    <a:bodyPr/>
                    <a:lstStyle/>
                    <a:p>
                      <a:pPr marL="0" lvl="0" indent="0" algn="l" rtl="0">
                        <a:spcBef>
                          <a:spcPts val="0"/>
                        </a:spcBef>
                        <a:spcAft>
                          <a:spcPts val="0"/>
                        </a:spcAft>
                        <a:buNone/>
                      </a:pPr>
                      <a:r>
                        <a:rPr lang="en" sz="1100" b="1">
                          <a:latin typeface="Open Sans"/>
                          <a:ea typeface="Open Sans"/>
                          <a:cs typeface="Open Sans"/>
                          <a:sym typeface="Open Sans"/>
                        </a:rPr>
                        <a:t>ProductDescription</a:t>
                      </a:r>
                      <a:endParaRPr sz="1100" b="1">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100">
                          <a:latin typeface="Open Sans"/>
                          <a:ea typeface="Open Sans"/>
                          <a:cs typeface="Open Sans"/>
                          <a:sym typeface="Open Sans"/>
                        </a:rPr>
                        <a:t>Contains textual descriptions of products in multiple languages.</a:t>
                      </a:r>
                      <a:endParaRPr sz="1100">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tc>
                  <a:txBody>
                    <a:bodyPr/>
                    <a:lstStyle/>
                    <a:p>
                      <a:pPr marL="0" lvl="0" indent="0" algn="l" rtl="0">
                        <a:spcBef>
                          <a:spcPts val="0"/>
                        </a:spcBef>
                        <a:spcAft>
                          <a:spcPts val="1600"/>
                        </a:spcAft>
                        <a:buNone/>
                      </a:pPr>
                      <a:r>
                        <a:rPr lang="en" sz="1100">
                          <a:latin typeface="Open Sans"/>
                          <a:ea typeface="Open Sans"/>
                          <a:cs typeface="Open Sans"/>
                          <a:sym typeface="Open Sans"/>
                        </a:rPr>
                        <a:t>Used for </a:t>
                      </a:r>
                      <a:r>
                        <a:rPr lang="en" sz="1100" b="1">
                          <a:latin typeface="Open Sans"/>
                          <a:ea typeface="Open Sans"/>
                          <a:cs typeface="Open Sans"/>
                          <a:sym typeface="Open Sans"/>
                        </a:rPr>
                        <a:t>finding similar products</a:t>
                      </a:r>
                      <a:r>
                        <a:rPr lang="en" sz="1100">
                          <a:latin typeface="Open Sans"/>
                          <a:ea typeface="Open Sans"/>
                          <a:cs typeface="Open Sans"/>
                          <a:sym typeface="Open Sans"/>
                        </a:rPr>
                        <a:t> based on text similarity.</a:t>
                      </a:r>
                      <a:endParaRPr sz="1100">
                        <a:solidFill>
                          <a:schemeClr val="dk1"/>
                        </a:solidFill>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extLst>
                  <a:ext uri="{0D108BD9-81ED-4DB2-BD59-A6C34878D82A}">
                    <a16:rowId xmlns:a16="http://schemas.microsoft.com/office/drawing/2014/main" val="10003"/>
                  </a:ext>
                </a:extLst>
              </a:tr>
              <a:tr h="689750">
                <a:tc>
                  <a:txBody>
                    <a:bodyPr/>
                    <a:lstStyle/>
                    <a:p>
                      <a:pPr marL="0" lvl="0" indent="0" algn="l" rtl="0">
                        <a:spcBef>
                          <a:spcPts val="0"/>
                        </a:spcBef>
                        <a:spcAft>
                          <a:spcPts val="0"/>
                        </a:spcAft>
                        <a:buNone/>
                      </a:pPr>
                      <a:r>
                        <a:rPr lang="en" sz="1100" b="1">
                          <a:latin typeface="Open Sans"/>
                          <a:ea typeface="Open Sans"/>
                          <a:cs typeface="Open Sans"/>
                          <a:sym typeface="Open Sans"/>
                        </a:rPr>
                        <a:t>ProductCategory</a:t>
                      </a:r>
                      <a:r>
                        <a:rPr lang="en" sz="1100">
                          <a:latin typeface="Open Sans"/>
                          <a:ea typeface="Open Sans"/>
                          <a:cs typeface="Open Sans"/>
                          <a:sym typeface="Open Sans"/>
                        </a:rPr>
                        <a:t> / </a:t>
                      </a:r>
                      <a:r>
                        <a:rPr lang="en" sz="1100" b="1">
                          <a:latin typeface="Open Sans"/>
                          <a:ea typeface="Open Sans"/>
                          <a:cs typeface="Open Sans"/>
                          <a:sym typeface="Open Sans"/>
                        </a:rPr>
                        <a:t>ProductSubcategory</a:t>
                      </a:r>
                      <a:endParaRPr sz="1100" b="1">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100">
                          <a:latin typeface="Open Sans"/>
                          <a:ea typeface="Open Sans"/>
                          <a:cs typeface="Open Sans"/>
                          <a:sym typeface="Open Sans"/>
                        </a:rPr>
                        <a:t>Defines product categories (e.g., "Bikes," "Accessories") and subcategories (e.g., "Mountain Bikes").</a:t>
                      </a:r>
                      <a:endParaRPr sz="1100">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tc>
                  <a:txBody>
                    <a:bodyPr/>
                    <a:lstStyle/>
                    <a:p>
                      <a:pPr marL="0" lvl="0" indent="0" algn="l" rtl="0">
                        <a:spcBef>
                          <a:spcPts val="0"/>
                        </a:spcBef>
                        <a:spcAft>
                          <a:spcPts val="1600"/>
                        </a:spcAft>
                        <a:buNone/>
                      </a:pPr>
                      <a:r>
                        <a:rPr lang="en" sz="1100">
                          <a:latin typeface="Open Sans"/>
                          <a:ea typeface="Open Sans"/>
                          <a:cs typeface="Open Sans"/>
                          <a:sym typeface="Open Sans"/>
                        </a:rPr>
                        <a:t>Helps </a:t>
                      </a:r>
                      <a:r>
                        <a:rPr lang="en" sz="1100" b="1">
                          <a:latin typeface="Open Sans"/>
                          <a:ea typeface="Open Sans"/>
                          <a:cs typeface="Open Sans"/>
                          <a:sym typeface="Open Sans"/>
                        </a:rPr>
                        <a:t>diversify recommendations</a:t>
                      </a:r>
                      <a:r>
                        <a:rPr lang="en" sz="1100">
                          <a:latin typeface="Open Sans"/>
                          <a:ea typeface="Open Sans"/>
                          <a:cs typeface="Open Sans"/>
                          <a:sym typeface="Open Sans"/>
                        </a:rPr>
                        <a:t> (eg. mixing bikes and accessories) and enables </a:t>
                      </a:r>
                      <a:r>
                        <a:rPr lang="en" sz="1100" b="1">
                          <a:latin typeface="Open Sans"/>
                          <a:ea typeface="Open Sans"/>
                          <a:cs typeface="Open Sans"/>
                          <a:sym typeface="Open Sans"/>
                        </a:rPr>
                        <a:t>category-based filtering</a:t>
                      </a:r>
                      <a:r>
                        <a:rPr lang="en" sz="1100">
                          <a:latin typeface="Open Sans"/>
                          <a:ea typeface="Open Sans"/>
                          <a:cs typeface="Open Sans"/>
                          <a:sym typeface="Open Sans"/>
                        </a:rPr>
                        <a:t>.</a:t>
                      </a:r>
                      <a:endParaRPr sz="1100">
                        <a:solidFill>
                          <a:schemeClr val="dk1"/>
                        </a:solidFill>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extLst>
                  <a:ext uri="{0D108BD9-81ED-4DB2-BD59-A6C34878D82A}">
                    <a16:rowId xmlns:a16="http://schemas.microsoft.com/office/drawing/2014/main" val="10004"/>
                  </a:ext>
                </a:extLst>
              </a:tr>
              <a:tr h="521150">
                <a:tc>
                  <a:txBody>
                    <a:bodyPr/>
                    <a:lstStyle/>
                    <a:p>
                      <a:pPr marL="0" lvl="0" indent="0" algn="l" rtl="0">
                        <a:spcBef>
                          <a:spcPts val="0"/>
                        </a:spcBef>
                        <a:spcAft>
                          <a:spcPts val="0"/>
                        </a:spcAft>
                        <a:buNone/>
                      </a:pPr>
                      <a:r>
                        <a:rPr lang="en" sz="1100" b="1">
                          <a:latin typeface="Open Sans"/>
                          <a:ea typeface="Open Sans"/>
                          <a:cs typeface="Open Sans"/>
                          <a:sym typeface="Open Sans"/>
                        </a:rPr>
                        <a:t>ProductDescriptionCulture</a:t>
                      </a:r>
                      <a:endParaRPr sz="1100" b="1">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100">
                          <a:latin typeface="Open Sans"/>
                          <a:ea typeface="Open Sans"/>
                          <a:cs typeface="Open Sans"/>
                          <a:sym typeface="Open Sans"/>
                        </a:rPr>
                        <a:t>Links product to specific descriptions and languages (e.g., English).</a:t>
                      </a:r>
                      <a:endParaRPr sz="1100">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tc>
                  <a:txBody>
                    <a:bodyPr/>
                    <a:lstStyle/>
                    <a:p>
                      <a:pPr marL="0" lvl="0" indent="0" algn="l" rtl="0">
                        <a:spcBef>
                          <a:spcPts val="0"/>
                        </a:spcBef>
                        <a:spcAft>
                          <a:spcPts val="0"/>
                        </a:spcAft>
                        <a:buNone/>
                      </a:pPr>
                      <a:r>
                        <a:rPr lang="en" sz="1100">
                          <a:latin typeface="Open Sans"/>
                          <a:ea typeface="Open Sans"/>
                          <a:cs typeface="Open Sans"/>
                          <a:sym typeface="Open Sans"/>
                        </a:rPr>
                        <a:t>Ensures </a:t>
                      </a:r>
                      <a:r>
                        <a:rPr lang="en" sz="1100" b="1">
                          <a:latin typeface="Open Sans"/>
                          <a:ea typeface="Open Sans"/>
                          <a:cs typeface="Open Sans"/>
                          <a:sym typeface="Open Sans"/>
                        </a:rPr>
                        <a:t>text-based recommendations</a:t>
                      </a:r>
                      <a:r>
                        <a:rPr lang="en" sz="1100">
                          <a:latin typeface="Open Sans"/>
                          <a:ea typeface="Open Sans"/>
                          <a:cs typeface="Open Sans"/>
                          <a:sym typeface="Open Sans"/>
                        </a:rPr>
                        <a:t> use the correct language version.</a:t>
                      </a:r>
                      <a:endParaRPr sz="1100">
                        <a:solidFill>
                          <a:schemeClr val="dk1"/>
                        </a:solidFill>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extLst>
                  <a:ext uri="{0D108BD9-81ED-4DB2-BD59-A6C34878D82A}">
                    <a16:rowId xmlns:a16="http://schemas.microsoft.com/office/drawing/2014/main" val="10005"/>
                  </a:ext>
                </a:extLst>
              </a:tr>
              <a:tr h="284025">
                <a:tc>
                  <a:txBody>
                    <a:bodyPr/>
                    <a:lstStyle/>
                    <a:p>
                      <a:pPr marL="0" lvl="0" indent="0" algn="l" rtl="0">
                        <a:spcBef>
                          <a:spcPts val="0"/>
                        </a:spcBef>
                        <a:spcAft>
                          <a:spcPts val="0"/>
                        </a:spcAft>
                        <a:buNone/>
                      </a:pPr>
                      <a:r>
                        <a:rPr lang="en" sz="1100" b="1">
                          <a:latin typeface="Open Sans"/>
                          <a:ea typeface="Open Sans"/>
                          <a:cs typeface="Open Sans"/>
                          <a:sym typeface="Open Sans"/>
                        </a:rPr>
                        <a:t>Customer</a:t>
                      </a:r>
                      <a:endParaRPr sz="1100" b="1">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solidFill>
                      <a:schemeClr val="lt2"/>
                    </a:solidFill>
                  </a:tcPr>
                </a:tc>
                <a:tc>
                  <a:txBody>
                    <a:bodyPr/>
                    <a:lstStyle/>
                    <a:p>
                      <a:pPr marL="0" lvl="0" indent="0" algn="l" rtl="0">
                        <a:spcBef>
                          <a:spcPts val="0"/>
                        </a:spcBef>
                        <a:spcAft>
                          <a:spcPts val="0"/>
                        </a:spcAft>
                        <a:buNone/>
                      </a:pPr>
                      <a:r>
                        <a:rPr lang="en" sz="1100">
                          <a:latin typeface="Open Sans"/>
                          <a:ea typeface="Open Sans"/>
                          <a:cs typeface="Open Sans"/>
                          <a:sym typeface="Open Sans"/>
                        </a:rPr>
                        <a:t>Information about customers</a:t>
                      </a:r>
                      <a:endParaRPr sz="1100">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tc>
                  <a:txBody>
                    <a:bodyPr/>
                    <a:lstStyle/>
                    <a:p>
                      <a:pPr marL="0" lvl="0" indent="0" algn="l" rtl="0">
                        <a:spcBef>
                          <a:spcPts val="0"/>
                        </a:spcBef>
                        <a:spcAft>
                          <a:spcPts val="0"/>
                        </a:spcAft>
                        <a:buNone/>
                      </a:pPr>
                      <a:r>
                        <a:rPr lang="en" sz="1100">
                          <a:latin typeface="Open Sans"/>
                          <a:ea typeface="Open Sans"/>
                          <a:cs typeface="Open Sans"/>
                          <a:sym typeface="Open Sans"/>
                        </a:rPr>
                        <a:t>To link customers and their purchase histories.</a:t>
                      </a:r>
                      <a:endParaRPr sz="1100">
                        <a:latin typeface="Open Sans"/>
                        <a:ea typeface="Open Sans"/>
                        <a:cs typeface="Open Sans"/>
                        <a:sym typeface="Open Sans"/>
                      </a:endParaRPr>
                    </a:p>
                  </a:txBody>
                  <a:tcPr marL="91425" marR="91425" marT="91425" marB="91425">
                    <a:lnL w="9525" cap="flat" cmpd="sng">
                      <a:solidFill>
                        <a:schemeClr val="accent1"/>
                      </a:solidFill>
                      <a:prstDash val="lgDash"/>
                      <a:round/>
                      <a:headEnd type="none" w="sm" len="sm"/>
                      <a:tailEnd type="none" w="sm" len="sm"/>
                    </a:lnL>
                    <a:lnR w="9525" cap="flat" cmpd="sng">
                      <a:solidFill>
                        <a:schemeClr val="accent1"/>
                      </a:solidFill>
                      <a:prstDash val="lgDash"/>
                      <a:round/>
                      <a:headEnd type="none" w="sm" len="sm"/>
                      <a:tailEnd type="none" w="sm" len="sm"/>
                    </a:lnR>
                    <a:lnT w="9525" cap="flat" cmpd="sng">
                      <a:solidFill>
                        <a:schemeClr val="accent1"/>
                      </a:solidFill>
                      <a:prstDash val="lgDash"/>
                      <a:round/>
                      <a:headEnd type="none" w="sm" len="sm"/>
                      <a:tailEnd type="none" w="sm" len="sm"/>
                    </a:lnT>
                    <a:lnB w="9525" cap="flat" cmpd="sng">
                      <a:solidFill>
                        <a:schemeClr val="accent1"/>
                      </a:solidFill>
                      <a:prstDash val="lgDash"/>
                      <a:round/>
                      <a:headEnd type="none" w="sm" len="sm"/>
                      <a:tailEnd type="none" w="sm" len="sm"/>
                    </a:lnB>
                  </a:tcPr>
                </a:tc>
                <a:extLst>
                  <a:ext uri="{0D108BD9-81ED-4DB2-BD59-A6C34878D82A}">
                    <a16:rowId xmlns:a16="http://schemas.microsoft.com/office/drawing/2014/main" val="10006"/>
                  </a:ext>
                </a:extLst>
              </a:tr>
            </a:tbl>
          </a:graphicData>
        </a:graphic>
      </p:graphicFrame>
      <p:sp>
        <p:nvSpPr>
          <p:cNvPr id="213" name="Google Shape;213;p24"/>
          <p:cNvSpPr txBox="1"/>
          <p:nvPr/>
        </p:nvSpPr>
        <p:spPr>
          <a:xfrm>
            <a:off x="485650" y="606525"/>
            <a:ext cx="8373000" cy="369900"/>
          </a:xfrm>
          <a:prstGeom prst="rect">
            <a:avLst/>
          </a:prstGeom>
          <a:noFill/>
          <a:ln>
            <a:noFill/>
          </a:ln>
        </p:spPr>
        <p:txBody>
          <a:bodyPr spcFirstLastPara="1" wrap="square" lIns="91425" tIns="91425" rIns="0" bIns="91425" anchor="t" anchorCtr="0">
            <a:noAutofit/>
          </a:bodyPr>
          <a:lstStyle/>
          <a:p>
            <a:pPr marL="0" lvl="0" indent="0" algn="l" rtl="0">
              <a:lnSpc>
                <a:spcPct val="115000"/>
              </a:lnSpc>
              <a:spcBef>
                <a:spcPts val="0"/>
              </a:spcBef>
              <a:spcAft>
                <a:spcPts val="0"/>
              </a:spcAft>
              <a:buNone/>
            </a:pPr>
            <a:r>
              <a:rPr lang="en" sz="1200">
                <a:solidFill>
                  <a:schemeClr val="dk1"/>
                </a:solidFill>
                <a:latin typeface="Open Sans"/>
                <a:ea typeface="Open Sans"/>
                <a:cs typeface="Open Sans"/>
                <a:sym typeface="Open Sans"/>
              </a:rPr>
              <a:t>Our dataset contains </a:t>
            </a:r>
            <a:r>
              <a:rPr lang="en" sz="1200" b="1">
                <a:solidFill>
                  <a:schemeClr val="dk1"/>
                </a:solidFill>
                <a:latin typeface="Open Sans"/>
                <a:ea typeface="Open Sans"/>
                <a:cs typeface="Open Sans"/>
                <a:sym typeface="Open Sans"/>
              </a:rPr>
              <a:t>60,919</a:t>
            </a:r>
            <a:r>
              <a:rPr lang="en" sz="1200">
                <a:solidFill>
                  <a:schemeClr val="dk1"/>
                </a:solidFill>
                <a:latin typeface="Open Sans"/>
                <a:ea typeface="Open Sans"/>
                <a:cs typeface="Open Sans"/>
                <a:sym typeface="Open Sans"/>
              </a:rPr>
              <a:t> recorded purchases, providing a rich transaction history for recommendation analysis.</a:t>
            </a:r>
            <a:endParaRPr sz="1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Relevant tables for product recommendation system from AdventureWorks Database:</a:t>
            </a:r>
            <a:endParaRPr sz="1200" b="1">
              <a:solidFill>
                <a:schemeClr val="hlink"/>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p:nvPr/>
        </p:nvSpPr>
        <p:spPr>
          <a:xfrm>
            <a:off x="6161973" y="910425"/>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6200388" y="948839"/>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txBox="1">
            <a:spLocks noGrp="1"/>
          </p:cNvSpPr>
          <p:nvPr>
            <p:ph type="title" idx="2"/>
          </p:nvPr>
        </p:nvSpPr>
        <p:spPr>
          <a:xfrm>
            <a:off x="6099725" y="784725"/>
            <a:ext cx="1805700" cy="18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21" name="Google Shape;221;p25"/>
          <p:cNvGrpSpPr/>
          <p:nvPr/>
        </p:nvGrpSpPr>
        <p:grpSpPr>
          <a:xfrm>
            <a:off x="748913" y="1282675"/>
            <a:ext cx="2578200" cy="2577900"/>
            <a:chOff x="6021000" y="1282675"/>
            <a:chExt cx="2578200" cy="2577900"/>
          </a:xfrm>
        </p:grpSpPr>
        <p:sp>
          <p:nvSpPr>
            <p:cNvPr id="222" name="Google Shape;222;p25"/>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5"/>
          <p:cNvGrpSpPr/>
          <p:nvPr/>
        </p:nvGrpSpPr>
        <p:grpSpPr>
          <a:xfrm flipH="1">
            <a:off x="711738" y="1841453"/>
            <a:ext cx="2652549" cy="1573503"/>
            <a:chOff x="391350" y="2417025"/>
            <a:chExt cx="1851175" cy="1098125"/>
          </a:xfrm>
        </p:grpSpPr>
        <p:sp>
          <p:nvSpPr>
            <p:cNvPr id="225" name="Google Shape;225;p25"/>
            <p:cNvSpPr/>
            <p:nvPr/>
          </p:nvSpPr>
          <p:spPr>
            <a:xfrm>
              <a:off x="1760425" y="3032025"/>
              <a:ext cx="233450" cy="233450"/>
            </a:xfrm>
            <a:custGeom>
              <a:avLst/>
              <a:gdLst/>
              <a:ahLst/>
              <a:cxnLst/>
              <a:rect l="l" t="t" r="r" b="b"/>
              <a:pathLst>
                <a:path w="9338" h="9338" extrusionOk="0">
                  <a:moveTo>
                    <a:pt x="4669" y="2396"/>
                  </a:moveTo>
                  <a:cubicBezTo>
                    <a:pt x="5928" y="2396"/>
                    <a:pt x="6943" y="3411"/>
                    <a:pt x="6943" y="4669"/>
                  </a:cubicBezTo>
                  <a:cubicBezTo>
                    <a:pt x="6943" y="5928"/>
                    <a:pt x="5928" y="6943"/>
                    <a:pt x="4669" y="6943"/>
                  </a:cubicBezTo>
                  <a:cubicBezTo>
                    <a:pt x="3411" y="6943"/>
                    <a:pt x="2396" y="5928"/>
                    <a:pt x="2396" y="4669"/>
                  </a:cubicBezTo>
                  <a:cubicBezTo>
                    <a:pt x="2396" y="3411"/>
                    <a:pt x="3411" y="2396"/>
                    <a:pt x="4669" y="2396"/>
                  </a:cubicBezTo>
                  <a:close/>
                  <a:moveTo>
                    <a:pt x="4669" y="1"/>
                  </a:moveTo>
                  <a:cubicBezTo>
                    <a:pt x="2071" y="1"/>
                    <a:pt x="1" y="2071"/>
                    <a:pt x="1" y="4669"/>
                  </a:cubicBezTo>
                  <a:cubicBezTo>
                    <a:pt x="1" y="7267"/>
                    <a:pt x="2071" y="9338"/>
                    <a:pt x="4669" y="9338"/>
                  </a:cubicBezTo>
                  <a:cubicBezTo>
                    <a:pt x="7267" y="9338"/>
                    <a:pt x="9338" y="7267"/>
                    <a:pt x="9338" y="4669"/>
                  </a:cubicBezTo>
                  <a:cubicBezTo>
                    <a:pt x="9338" y="2071"/>
                    <a:pt x="7267" y="1"/>
                    <a:pt x="4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391350" y="2782375"/>
              <a:ext cx="733800" cy="732775"/>
            </a:xfrm>
            <a:custGeom>
              <a:avLst/>
              <a:gdLst/>
              <a:ahLst/>
              <a:cxnLst/>
              <a:rect l="l" t="t" r="r" b="b"/>
              <a:pathLst>
                <a:path w="29352" h="29311" extrusionOk="0">
                  <a:moveTo>
                    <a:pt x="14737" y="1300"/>
                  </a:moveTo>
                  <a:cubicBezTo>
                    <a:pt x="22085" y="1300"/>
                    <a:pt x="28093" y="7308"/>
                    <a:pt x="28093" y="14655"/>
                  </a:cubicBezTo>
                  <a:cubicBezTo>
                    <a:pt x="28093" y="22003"/>
                    <a:pt x="22085" y="28011"/>
                    <a:pt x="14737" y="28011"/>
                  </a:cubicBezTo>
                  <a:cubicBezTo>
                    <a:pt x="7308" y="28011"/>
                    <a:pt x="1381" y="22003"/>
                    <a:pt x="1381" y="14655"/>
                  </a:cubicBezTo>
                  <a:cubicBezTo>
                    <a:pt x="1381" y="7308"/>
                    <a:pt x="7389" y="1300"/>
                    <a:pt x="14737" y="1300"/>
                  </a:cubicBezTo>
                  <a:close/>
                  <a:moveTo>
                    <a:pt x="14696" y="0"/>
                  </a:moveTo>
                  <a:cubicBezTo>
                    <a:pt x="6618" y="0"/>
                    <a:pt x="1" y="6536"/>
                    <a:pt x="1" y="14655"/>
                  </a:cubicBezTo>
                  <a:cubicBezTo>
                    <a:pt x="1" y="22774"/>
                    <a:pt x="6618" y="29310"/>
                    <a:pt x="14696" y="29310"/>
                  </a:cubicBezTo>
                  <a:cubicBezTo>
                    <a:pt x="22815" y="29310"/>
                    <a:pt x="29351" y="22734"/>
                    <a:pt x="29351" y="14655"/>
                  </a:cubicBezTo>
                  <a:cubicBezTo>
                    <a:pt x="29351" y="6536"/>
                    <a:pt x="22734" y="0"/>
                    <a:pt x="14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1257050" y="3057700"/>
              <a:ext cx="82225" cy="50200"/>
            </a:xfrm>
            <a:custGeom>
              <a:avLst/>
              <a:gdLst/>
              <a:ahLst/>
              <a:cxnLst/>
              <a:rect l="l" t="t" r="r" b="b"/>
              <a:pathLst>
                <a:path w="3289" h="2008" extrusionOk="0">
                  <a:moveTo>
                    <a:pt x="2625" y="0"/>
                  </a:moveTo>
                  <a:cubicBezTo>
                    <a:pt x="2558" y="0"/>
                    <a:pt x="2494" y="10"/>
                    <a:pt x="2436" y="29"/>
                  </a:cubicBezTo>
                  <a:lnTo>
                    <a:pt x="447" y="922"/>
                  </a:lnTo>
                  <a:cubicBezTo>
                    <a:pt x="122" y="1004"/>
                    <a:pt x="1" y="1369"/>
                    <a:pt x="122" y="1653"/>
                  </a:cubicBezTo>
                  <a:cubicBezTo>
                    <a:pt x="246" y="1901"/>
                    <a:pt x="489" y="2007"/>
                    <a:pt x="705" y="2007"/>
                  </a:cubicBezTo>
                  <a:cubicBezTo>
                    <a:pt x="772" y="2007"/>
                    <a:pt x="836" y="1997"/>
                    <a:pt x="894" y="1978"/>
                  </a:cubicBezTo>
                  <a:lnTo>
                    <a:pt x="2883" y="1125"/>
                  </a:lnTo>
                  <a:cubicBezTo>
                    <a:pt x="3208" y="963"/>
                    <a:pt x="3289" y="598"/>
                    <a:pt x="3208" y="354"/>
                  </a:cubicBezTo>
                  <a:cubicBezTo>
                    <a:pt x="3084" y="106"/>
                    <a:pt x="2841" y="0"/>
                    <a:pt x="2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1834525" y="3108150"/>
              <a:ext cx="84250" cy="84250"/>
            </a:xfrm>
            <a:custGeom>
              <a:avLst/>
              <a:gdLst/>
              <a:ahLst/>
              <a:cxnLst/>
              <a:rect l="l" t="t" r="r" b="b"/>
              <a:pathLst>
                <a:path w="3370" h="3370" extrusionOk="0">
                  <a:moveTo>
                    <a:pt x="1705" y="1"/>
                  </a:moveTo>
                  <a:cubicBezTo>
                    <a:pt x="812" y="1"/>
                    <a:pt x="41" y="772"/>
                    <a:pt x="41" y="1665"/>
                  </a:cubicBezTo>
                  <a:cubicBezTo>
                    <a:pt x="0" y="2599"/>
                    <a:pt x="731" y="3370"/>
                    <a:pt x="1705" y="3370"/>
                  </a:cubicBezTo>
                  <a:cubicBezTo>
                    <a:pt x="2639" y="3370"/>
                    <a:pt x="3370" y="2599"/>
                    <a:pt x="3370" y="1665"/>
                  </a:cubicBezTo>
                  <a:cubicBezTo>
                    <a:pt x="3370" y="772"/>
                    <a:pt x="2639" y="1"/>
                    <a:pt x="17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1286475" y="3070350"/>
              <a:ext cx="121825" cy="132775"/>
            </a:xfrm>
            <a:custGeom>
              <a:avLst/>
              <a:gdLst/>
              <a:ahLst/>
              <a:cxnLst/>
              <a:rect l="l" t="t" r="r" b="b"/>
              <a:pathLst>
                <a:path w="4873" h="5311" extrusionOk="0">
                  <a:moveTo>
                    <a:pt x="407" y="1"/>
                  </a:moveTo>
                  <a:cubicBezTo>
                    <a:pt x="327" y="1"/>
                    <a:pt x="253" y="27"/>
                    <a:pt x="204" y="92"/>
                  </a:cubicBezTo>
                  <a:cubicBezTo>
                    <a:pt x="41" y="254"/>
                    <a:pt x="1" y="498"/>
                    <a:pt x="123" y="660"/>
                  </a:cubicBezTo>
                  <a:lnTo>
                    <a:pt x="4101" y="5166"/>
                  </a:lnTo>
                  <a:cubicBezTo>
                    <a:pt x="4192" y="5257"/>
                    <a:pt x="4309" y="5310"/>
                    <a:pt x="4423" y="5310"/>
                  </a:cubicBezTo>
                  <a:cubicBezTo>
                    <a:pt x="4511" y="5310"/>
                    <a:pt x="4598" y="5278"/>
                    <a:pt x="4669" y="5207"/>
                  </a:cubicBezTo>
                  <a:cubicBezTo>
                    <a:pt x="4791" y="5085"/>
                    <a:pt x="4872" y="4801"/>
                    <a:pt x="4710" y="4679"/>
                  </a:cubicBezTo>
                  <a:lnTo>
                    <a:pt x="732" y="132"/>
                  </a:lnTo>
                  <a:cubicBezTo>
                    <a:pt x="659" y="59"/>
                    <a:pt x="527" y="1"/>
                    <a:pt x="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1509750" y="2782375"/>
              <a:ext cx="732775" cy="732775"/>
            </a:xfrm>
            <a:custGeom>
              <a:avLst/>
              <a:gdLst/>
              <a:ahLst/>
              <a:cxnLst/>
              <a:rect l="l" t="t" r="r" b="b"/>
              <a:pathLst>
                <a:path w="29311" h="29311" extrusionOk="0">
                  <a:moveTo>
                    <a:pt x="14696" y="1300"/>
                  </a:moveTo>
                  <a:cubicBezTo>
                    <a:pt x="22044" y="1300"/>
                    <a:pt x="28052" y="7308"/>
                    <a:pt x="28052" y="14655"/>
                  </a:cubicBezTo>
                  <a:cubicBezTo>
                    <a:pt x="28052" y="22003"/>
                    <a:pt x="22044" y="28011"/>
                    <a:pt x="14696" y="28011"/>
                  </a:cubicBezTo>
                  <a:cubicBezTo>
                    <a:pt x="7308" y="28011"/>
                    <a:pt x="1340" y="22003"/>
                    <a:pt x="1340" y="14655"/>
                  </a:cubicBezTo>
                  <a:cubicBezTo>
                    <a:pt x="1340" y="7308"/>
                    <a:pt x="7349" y="1300"/>
                    <a:pt x="14696" y="1300"/>
                  </a:cubicBezTo>
                  <a:close/>
                  <a:moveTo>
                    <a:pt x="14656" y="0"/>
                  </a:moveTo>
                  <a:cubicBezTo>
                    <a:pt x="6577" y="0"/>
                    <a:pt x="1" y="6536"/>
                    <a:pt x="1" y="14655"/>
                  </a:cubicBezTo>
                  <a:cubicBezTo>
                    <a:pt x="1" y="22774"/>
                    <a:pt x="6577" y="29310"/>
                    <a:pt x="14656" y="29310"/>
                  </a:cubicBezTo>
                  <a:cubicBezTo>
                    <a:pt x="22775" y="29310"/>
                    <a:pt x="29311" y="22734"/>
                    <a:pt x="29311" y="14655"/>
                  </a:cubicBezTo>
                  <a:cubicBezTo>
                    <a:pt x="29311" y="6536"/>
                    <a:pt x="22734" y="0"/>
                    <a:pt x="14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969850" y="2423475"/>
              <a:ext cx="128900" cy="264550"/>
            </a:xfrm>
            <a:custGeom>
              <a:avLst/>
              <a:gdLst/>
              <a:ahLst/>
              <a:cxnLst/>
              <a:rect l="l" t="t" r="r" b="b"/>
              <a:pathLst>
                <a:path w="5156" h="10582" extrusionOk="0">
                  <a:moveTo>
                    <a:pt x="4241" y="1"/>
                  </a:moveTo>
                  <a:cubicBezTo>
                    <a:pt x="4116" y="1"/>
                    <a:pt x="4002" y="110"/>
                    <a:pt x="3938" y="270"/>
                  </a:cubicBezTo>
                  <a:lnTo>
                    <a:pt x="0" y="9850"/>
                  </a:lnTo>
                  <a:cubicBezTo>
                    <a:pt x="325" y="10094"/>
                    <a:pt x="690" y="10338"/>
                    <a:pt x="1015" y="10581"/>
                  </a:cubicBezTo>
                  <a:lnTo>
                    <a:pt x="5034" y="757"/>
                  </a:lnTo>
                  <a:cubicBezTo>
                    <a:pt x="5156" y="554"/>
                    <a:pt x="5075" y="351"/>
                    <a:pt x="4953" y="270"/>
                  </a:cubicBezTo>
                  <a:lnTo>
                    <a:pt x="4344" y="26"/>
                  </a:lnTo>
                  <a:cubicBezTo>
                    <a:pt x="4309" y="9"/>
                    <a:pt x="4274" y="1"/>
                    <a:pt x="4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530050" y="2534550"/>
              <a:ext cx="137050" cy="323100"/>
            </a:xfrm>
            <a:custGeom>
              <a:avLst/>
              <a:gdLst/>
              <a:ahLst/>
              <a:cxnLst/>
              <a:rect l="l" t="t" r="r" b="b"/>
              <a:pathLst>
                <a:path w="5482" h="12924" extrusionOk="0">
                  <a:moveTo>
                    <a:pt x="4535" y="0"/>
                  </a:moveTo>
                  <a:cubicBezTo>
                    <a:pt x="4407" y="0"/>
                    <a:pt x="4217" y="116"/>
                    <a:pt x="4182" y="292"/>
                  </a:cubicBezTo>
                  <a:lnTo>
                    <a:pt x="82" y="12187"/>
                  </a:lnTo>
                  <a:cubicBezTo>
                    <a:pt x="1" y="12390"/>
                    <a:pt x="82" y="12633"/>
                    <a:pt x="244" y="12715"/>
                  </a:cubicBezTo>
                  <a:lnTo>
                    <a:pt x="853" y="12918"/>
                  </a:lnTo>
                  <a:cubicBezTo>
                    <a:pt x="870" y="12922"/>
                    <a:pt x="888" y="12924"/>
                    <a:pt x="905" y="12924"/>
                  </a:cubicBezTo>
                  <a:cubicBezTo>
                    <a:pt x="1056" y="12924"/>
                    <a:pt x="1223" y="12775"/>
                    <a:pt x="1259" y="12593"/>
                  </a:cubicBezTo>
                  <a:lnTo>
                    <a:pt x="5359" y="739"/>
                  </a:lnTo>
                  <a:cubicBezTo>
                    <a:pt x="5481" y="536"/>
                    <a:pt x="5359" y="252"/>
                    <a:pt x="5197" y="211"/>
                  </a:cubicBezTo>
                  <a:lnTo>
                    <a:pt x="4588" y="8"/>
                  </a:lnTo>
                  <a:cubicBezTo>
                    <a:pt x="4572" y="3"/>
                    <a:pt x="4555" y="0"/>
                    <a:pt x="4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395075" y="2639400"/>
              <a:ext cx="242575" cy="586375"/>
            </a:xfrm>
            <a:custGeom>
              <a:avLst/>
              <a:gdLst/>
              <a:ahLst/>
              <a:cxnLst/>
              <a:rect l="l" t="t" r="r" b="b"/>
              <a:pathLst>
                <a:path w="9703" h="23455" extrusionOk="0">
                  <a:moveTo>
                    <a:pt x="8220" y="1"/>
                  </a:moveTo>
                  <a:cubicBezTo>
                    <a:pt x="8028" y="1"/>
                    <a:pt x="7852" y="189"/>
                    <a:pt x="7754" y="483"/>
                  </a:cubicBezTo>
                  <a:lnTo>
                    <a:pt x="122" y="22404"/>
                  </a:lnTo>
                  <a:cubicBezTo>
                    <a:pt x="1" y="22729"/>
                    <a:pt x="122" y="23054"/>
                    <a:pt x="366" y="23135"/>
                  </a:cubicBezTo>
                  <a:lnTo>
                    <a:pt x="1340" y="23419"/>
                  </a:lnTo>
                  <a:cubicBezTo>
                    <a:pt x="1388" y="23443"/>
                    <a:pt x="1436" y="23454"/>
                    <a:pt x="1483" y="23454"/>
                  </a:cubicBezTo>
                  <a:cubicBezTo>
                    <a:pt x="1675" y="23454"/>
                    <a:pt x="1851" y="23266"/>
                    <a:pt x="1949" y="22972"/>
                  </a:cubicBezTo>
                  <a:lnTo>
                    <a:pt x="9581" y="1051"/>
                  </a:lnTo>
                  <a:cubicBezTo>
                    <a:pt x="9703" y="726"/>
                    <a:pt x="9581" y="361"/>
                    <a:pt x="9338" y="320"/>
                  </a:cubicBezTo>
                  <a:lnTo>
                    <a:pt x="8363" y="36"/>
                  </a:lnTo>
                  <a:cubicBezTo>
                    <a:pt x="8315" y="12"/>
                    <a:pt x="8267" y="1"/>
                    <a:pt x="8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878500" y="2574900"/>
              <a:ext cx="170525" cy="338425"/>
            </a:xfrm>
            <a:custGeom>
              <a:avLst/>
              <a:gdLst/>
              <a:ahLst/>
              <a:cxnLst/>
              <a:rect l="l" t="t" r="r" b="b"/>
              <a:pathLst>
                <a:path w="6821" h="13537" extrusionOk="0">
                  <a:moveTo>
                    <a:pt x="5434" y="0"/>
                  </a:moveTo>
                  <a:cubicBezTo>
                    <a:pt x="5196" y="0"/>
                    <a:pt x="4975" y="183"/>
                    <a:pt x="4872" y="424"/>
                  </a:cubicBezTo>
                  <a:lnTo>
                    <a:pt x="1" y="12359"/>
                  </a:lnTo>
                  <a:cubicBezTo>
                    <a:pt x="528" y="12724"/>
                    <a:pt x="1097" y="13130"/>
                    <a:pt x="1584" y="13536"/>
                  </a:cubicBezTo>
                  <a:lnTo>
                    <a:pt x="6699" y="1114"/>
                  </a:lnTo>
                  <a:cubicBezTo>
                    <a:pt x="6821" y="789"/>
                    <a:pt x="6780" y="465"/>
                    <a:pt x="6496" y="383"/>
                  </a:cubicBezTo>
                  <a:lnTo>
                    <a:pt x="5562" y="18"/>
                  </a:lnTo>
                  <a:cubicBezTo>
                    <a:pt x="5519" y="6"/>
                    <a:pt x="5476" y="0"/>
                    <a:pt x="5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734075" y="2865450"/>
              <a:ext cx="189100" cy="282375"/>
            </a:xfrm>
            <a:custGeom>
              <a:avLst/>
              <a:gdLst/>
              <a:ahLst/>
              <a:cxnLst/>
              <a:rect l="l" t="t" r="r" b="b"/>
              <a:pathLst>
                <a:path w="7564" h="11295" extrusionOk="0">
                  <a:moveTo>
                    <a:pt x="6496" y="0"/>
                  </a:moveTo>
                  <a:cubicBezTo>
                    <a:pt x="6338" y="0"/>
                    <a:pt x="6135" y="153"/>
                    <a:pt x="6062" y="372"/>
                  </a:cubicBezTo>
                  <a:cubicBezTo>
                    <a:pt x="6062" y="372"/>
                    <a:pt x="3301" y="8978"/>
                    <a:pt x="338" y="10764"/>
                  </a:cubicBezTo>
                  <a:cubicBezTo>
                    <a:pt x="0" y="10948"/>
                    <a:pt x="545" y="11295"/>
                    <a:pt x="1006" y="11295"/>
                  </a:cubicBezTo>
                  <a:cubicBezTo>
                    <a:pt x="1154" y="11295"/>
                    <a:pt x="1294" y="11259"/>
                    <a:pt x="1393" y="11170"/>
                  </a:cubicBezTo>
                  <a:cubicBezTo>
                    <a:pt x="4560" y="8450"/>
                    <a:pt x="7483" y="940"/>
                    <a:pt x="7483" y="940"/>
                  </a:cubicBezTo>
                  <a:cubicBezTo>
                    <a:pt x="7564" y="656"/>
                    <a:pt x="7523" y="372"/>
                    <a:pt x="7320" y="331"/>
                  </a:cubicBezTo>
                  <a:lnTo>
                    <a:pt x="6549" y="6"/>
                  </a:lnTo>
                  <a:cubicBezTo>
                    <a:pt x="6532" y="2"/>
                    <a:pt x="6515" y="0"/>
                    <a:pt x="6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997250" y="2660600"/>
              <a:ext cx="617075" cy="32500"/>
            </a:xfrm>
            <a:custGeom>
              <a:avLst/>
              <a:gdLst/>
              <a:ahLst/>
              <a:cxnLst/>
              <a:rect l="l" t="t" r="r" b="b"/>
              <a:pathLst>
                <a:path w="24683" h="1300" extrusionOk="0">
                  <a:moveTo>
                    <a:pt x="0" y="0"/>
                  </a:moveTo>
                  <a:lnTo>
                    <a:pt x="41" y="0"/>
                  </a:lnTo>
                  <a:lnTo>
                    <a:pt x="41" y="0"/>
                  </a:lnTo>
                  <a:lnTo>
                    <a:pt x="41" y="0"/>
                  </a:lnTo>
                  <a:close/>
                  <a:moveTo>
                    <a:pt x="41" y="0"/>
                  </a:moveTo>
                  <a:lnTo>
                    <a:pt x="41" y="1258"/>
                  </a:lnTo>
                  <a:lnTo>
                    <a:pt x="24276" y="1299"/>
                  </a:lnTo>
                  <a:cubicBezTo>
                    <a:pt x="24479" y="1299"/>
                    <a:pt x="24682" y="1177"/>
                    <a:pt x="24682" y="1015"/>
                  </a:cubicBezTo>
                  <a:lnTo>
                    <a:pt x="24682" y="365"/>
                  </a:lnTo>
                  <a:cubicBezTo>
                    <a:pt x="24682" y="162"/>
                    <a:pt x="24479" y="41"/>
                    <a:pt x="24236" y="41"/>
                  </a:cubicBezTo>
                  <a:lnTo>
                    <a:pt x="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919100" y="2772225"/>
              <a:ext cx="512550" cy="434525"/>
            </a:xfrm>
            <a:custGeom>
              <a:avLst/>
              <a:gdLst/>
              <a:ahLst/>
              <a:cxnLst/>
              <a:rect l="l" t="t" r="r" b="b"/>
              <a:pathLst>
                <a:path w="20502" h="17381" extrusionOk="0">
                  <a:moveTo>
                    <a:pt x="772" y="1"/>
                  </a:moveTo>
                  <a:lnTo>
                    <a:pt x="0" y="975"/>
                  </a:lnTo>
                  <a:lnTo>
                    <a:pt x="19486" y="17253"/>
                  </a:lnTo>
                  <a:cubicBezTo>
                    <a:pt x="19573" y="17340"/>
                    <a:pt x="19683" y="17381"/>
                    <a:pt x="19786" y="17381"/>
                  </a:cubicBezTo>
                  <a:cubicBezTo>
                    <a:pt x="19875" y="17381"/>
                    <a:pt x="19957" y="17351"/>
                    <a:pt x="20014" y="17294"/>
                  </a:cubicBezTo>
                  <a:lnTo>
                    <a:pt x="20420" y="16807"/>
                  </a:lnTo>
                  <a:cubicBezTo>
                    <a:pt x="20501" y="16685"/>
                    <a:pt x="20460" y="16442"/>
                    <a:pt x="20257" y="16279"/>
                  </a:cubicBezTo>
                  <a:lnTo>
                    <a:pt x="7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560500" y="2784075"/>
              <a:ext cx="346100" cy="388175"/>
            </a:xfrm>
            <a:custGeom>
              <a:avLst/>
              <a:gdLst/>
              <a:ahLst/>
              <a:cxnLst/>
              <a:rect l="l" t="t" r="r" b="b"/>
              <a:pathLst>
                <a:path w="13844" h="15527" extrusionOk="0">
                  <a:moveTo>
                    <a:pt x="799" y="1"/>
                  </a:moveTo>
                  <a:cubicBezTo>
                    <a:pt x="738" y="1"/>
                    <a:pt x="684" y="21"/>
                    <a:pt x="650" y="54"/>
                  </a:cubicBezTo>
                  <a:lnTo>
                    <a:pt x="122" y="541"/>
                  </a:lnTo>
                  <a:cubicBezTo>
                    <a:pt x="1" y="623"/>
                    <a:pt x="1" y="826"/>
                    <a:pt x="82" y="947"/>
                  </a:cubicBezTo>
                  <a:lnTo>
                    <a:pt x="12788" y="15399"/>
                  </a:lnTo>
                  <a:cubicBezTo>
                    <a:pt x="12832" y="15486"/>
                    <a:pt x="12910" y="15527"/>
                    <a:pt x="12992" y="15527"/>
                  </a:cubicBezTo>
                  <a:cubicBezTo>
                    <a:pt x="13064" y="15527"/>
                    <a:pt x="13138" y="15496"/>
                    <a:pt x="13194" y="15440"/>
                  </a:cubicBezTo>
                  <a:lnTo>
                    <a:pt x="13681" y="14993"/>
                  </a:lnTo>
                  <a:cubicBezTo>
                    <a:pt x="13844" y="14912"/>
                    <a:pt x="13844" y="14709"/>
                    <a:pt x="13722" y="14587"/>
                  </a:cubicBezTo>
                  <a:lnTo>
                    <a:pt x="1056" y="135"/>
                  </a:lnTo>
                  <a:cubicBezTo>
                    <a:pt x="985" y="40"/>
                    <a:pt x="886" y="1"/>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1431625" y="3138600"/>
              <a:ext cx="461775" cy="87300"/>
            </a:xfrm>
            <a:custGeom>
              <a:avLst/>
              <a:gdLst/>
              <a:ahLst/>
              <a:cxnLst/>
              <a:rect l="l" t="t" r="r" b="b"/>
              <a:pathLst>
                <a:path w="18471" h="3492" extrusionOk="0">
                  <a:moveTo>
                    <a:pt x="18187" y="0"/>
                  </a:moveTo>
                  <a:lnTo>
                    <a:pt x="162" y="2030"/>
                  </a:lnTo>
                  <a:lnTo>
                    <a:pt x="0" y="3492"/>
                  </a:lnTo>
                  <a:lnTo>
                    <a:pt x="0" y="3492"/>
                  </a:lnTo>
                  <a:lnTo>
                    <a:pt x="18146" y="1340"/>
                  </a:lnTo>
                  <a:cubicBezTo>
                    <a:pt x="18268" y="1340"/>
                    <a:pt x="18430" y="1178"/>
                    <a:pt x="18430" y="1015"/>
                  </a:cubicBezTo>
                  <a:lnTo>
                    <a:pt x="18471" y="325"/>
                  </a:lnTo>
                  <a:cubicBezTo>
                    <a:pt x="18471" y="163"/>
                    <a:pt x="18349" y="0"/>
                    <a:pt x="18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1272275" y="3085300"/>
              <a:ext cx="281150" cy="246675"/>
            </a:xfrm>
            <a:custGeom>
              <a:avLst/>
              <a:gdLst/>
              <a:ahLst/>
              <a:cxnLst/>
              <a:rect l="l" t="t" r="r" b="b"/>
              <a:pathLst>
                <a:path w="11246" h="9867" extrusionOk="0">
                  <a:moveTo>
                    <a:pt x="4879" y="1998"/>
                  </a:moveTo>
                  <a:cubicBezTo>
                    <a:pt x="5039" y="1998"/>
                    <a:pt x="5202" y="2029"/>
                    <a:pt x="5359" y="2092"/>
                  </a:cubicBezTo>
                  <a:cubicBezTo>
                    <a:pt x="5968" y="2335"/>
                    <a:pt x="6252" y="3107"/>
                    <a:pt x="5968" y="3716"/>
                  </a:cubicBezTo>
                  <a:cubicBezTo>
                    <a:pt x="5757" y="4167"/>
                    <a:pt x="5301" y="4418"/>
                    <a:pt x="4831" y="4418"/>
                  </a:cubicBezTo>
                  <a:cubicBezTo>
                    <a:pt x="4667" y="4418"/>
                    <a:pt x="4502" y="4387"/>
                    <a:pt x="4344" y="4325"/>
                  </a:cubicBezTo>
                  <a:cubicBezTo>
                    <a:pt x="3735" y="4000"/>
                    <a:pt x="3492" y="3310"/>
                    <a:pt x="3735" y="2701"/>
                  </a:cubicBezTo>
                  <a:cubicBezTo>
                    <a:pt x="3976" y="2249"/>
                    <a:pt x="4418" y="1998"/>
                    <a:pt x="4879" y="1998"/>
                  </a:cubicBezTo>
                  <a:close/>
                  <a:moveTo>
                    <a:pt x="7517" y="3866"/>
                  </a:moveTo>
                  <a:cubicBezTo>
                    <a:pt x="7678" y="3866"/>
                    <a:pt x="7841" y="3896"/>
                    <a:pt x="7998" y="3959"/>
                  </a:cubicBezTo>
                  <a:cubicBezTo>
                    <a:pt x="8607" y="4284"/>
                    <a:pt x="8891" y="4974"/>
                    <a:pt x="8607" y="5583"/>
                  </a:cubicBezTo>
                  <a:cubicBezTo>
                    <a:pt x="8396" y="6035"/>
                    <a:pt x="7940" y="6285"/>
                    <a:pt x="7469" y="6285"/>
                  </a:cubicBezTo>
                  <a:cubicBezTo>
                    <a:pt x="7306" y="6285"/>
                    <a:pt x="7140" y="6255"/>
                    <a:pt x="6983" y="6192"/>
                  </a:cubicBezTo>
                  <a:cubicBezTo>
                    <a:pt x="6374" y="5908"/>
                    <a:pt x="6130" y="5177"/>
                    <a:pt x="6374" y="4568"/>
                  </a:cubicBezTo>
                  <a:cubicBezTo>
                    <a:pt x="6615" y="4116"/>
                    <a:pt x="7057" y="3866"/>
                    <a:pt x="7517" y="3866"/>
                  </a:cubicBezTo>
                  <a:close/>
                  <a:moveTo>
                    <a:pt x="4779" y="5188"/>
                  </a:moveTo>
                  <a:cubicBezTo>
                    <a:pt x="4947" y="5188"/>
                    <a:pt x="5117" y="5223"/>
                    <a:pt x="5278" y="5299"/>
                  </a:cubicBezTo>
                  <a:cubicBezTo>
                    <a:pt x="5887" y="5583"/>
                    <a:pt x="6130" y="6314"/>
                    <a:pt x="5887" y="6923"/>
                  </a:cubicBezTo>
                  <a:cubicBezTo>
                    <a:pt x="5646" y="7374"/>
                    <a:pt x="5204" y="7625"/>
                    <a:pt x="4744" y="7625"/>
                  </a:cubicBezTo>
                  <a:cubicBezTo>
                    <a:pt x="4583" y="7625"/>
                    <a:pt x="4420" y="7594"/>
                    <a:pt x="4263" y="7532"/>
                  </a:cubicBezTo>
                  <a:cubicBezTo>
                    <a:pt x="3654" y="7247"/>
                    <a:pt x="3329" y="6517"/>
                    <a:pt x="3654" y="5908"/>
                  </a:cubicBezTo>
                  <a:cubicBezTo>
                    <a:pt x="3863" y="5460"/>
                    <a:pt x="4313" y="5188"/>
                    <a:pt x="4779" y="5188"/>
                  </a:cubicBezTo>
                  <a:close/>
                  <a:moveTo>
                    <a:pt x="5668" y="0"/>
                  </a:moveTo>
                  <a:cubicBezTo>
                    <a:pt x="3809" y="0"/>
                    <a:pt x="2007" y="1086"/>
                    <a:pt x="1178" y="2863"/>
                  </a:cubicBezTo>
                  <a:cubicBezTo>
                    <a:pt x="1" y="5339"/>
                    <a:pt x="1097" y="8222"/>
                    <a:pt x="3532" y="9399"/>
                  </a:cubicBezTo>
                  <a:cubicBezTo>
                    <a:pt x="4213" y="9717"/>
                    <a:pt x="4920" y="9866"/>
                    <a:pt x="5613" y="9866"/>
                  </a:cubicBezTo>
                  <a:cubicBezTo>
                    <a:pt x="7483" y="9866"/>
                    <a:pt x="9250" y="8781"/>
                    <a:pt x="10109" y="7004"/>
                  </a:cubicBezTo>
                  <a:cubicBezTo>
                    <a:pt x="11245" y="4527"/>
                    <a:pt x="10149" y="1645"/>
                    <a:pt x="7714" y="468"/>
                  </a:cubicBezTo>
                  <a:cubicBezTo>
                    <a:pt x="7055" y="150"/>
                    <a:pt x="6358" y="0"/>
                    <a:pt x="56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1421475" y="3227650"/>
              <a:ext cx="121800" cy="132775"/>
            </a:xfrm>
            <a:custGeom>
              <a:avLst/>
              <a:gdLst/>
              <a:ahLst/>
              <a:cxnLst/>
              <a:rect l="l" t="t" r="r" b="b"/>
              <a:pathLst>
                <a:path w="4872" h="5311" extrusionOk="0">
                  <a:moveTo>
                    <a:pt x="426" y="1"/>
                  </a:moveTo>
                  <a:cubicBezTo>
                    <a:pt x="346" y="1"/>
                    <a:pt x="268" y="27"/>
                    <a:pt x="203" y="92"/>
                  </a:cubicBezTo>
                  <a:cubicBezTo>
                    <a:pt x="81" y="254"/>
                    <a:pt x="0" y="498"/>
                    <a:pt x="162" y="660"/>
                  </a:cubicBezTo>
                  <a:lnTo>
                    <a:pt x="4141" y="5166"/>
                  </a:lnTo>
                  <a:cubicBezTo>
                    <a:pt x="4209" y="5258"/>
                    <a:pt x="4329" y="5310"/>
                    <a:pt x="4442" y="5310"/>
                  </a:cubicBezTo>
                  <a:cubicBezTo>
                    <a:pt x="4531" y="5310"/>
                    <a:pt x="4615" y="5278"/>
                    <a:pt x="4669" y="5207"/>
                  </a:cubicBezTo>
                  <a:cubicBezTo>
                    <a:pt x="4831" y="5085"/>
                    <a:pt x="4871" y="4801"/>
                    <a:pt x="4750" y="4679"/>
                  </a:cubicBezTo>
                  <a:lnTo>
                    <a:pt x="771" y="133"/>
                  </a:lnTo>
                  <a:cubicBezTo>
                    <a:pt x="674" y="59"/>
                    <a:pt x="547"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1487425" y="3329050"/>
              <a:ext cx="85275" cy="36000"/>
            </a:xfrm>
            <a:custGeom>
              <a:avLst/>
              <a:gdLst/>
              <a:ahLst/>
              <a:cxnLst/>
              <a:rect l="l" t="t" r="r" b="b"/>
              <a:pathLst>
                <a:path w="3411" h="1440" extrusionOk="0">
                  <a:moveTo>
                    <a:pt x="618" y="0"/>
                  </a:moveTo>
                  <a:cubicBezTo>
                    <a:pt x="343" y="0"/>
                    <a:pt x="118" y="251"/>
                    <a:pt x="82" y="501"/>
                  </a:cubicBezTo>
                  <a:cubicBezTo>
                    <a:pt x="1" y="826"/>
                    <a:pt x="285" y="1110"/>
                    <a:pt x="569" y="1151"/>
                  </a:cubicBezTo>
                  <a:lnTo>
                    <a:pt x="2721" y="1435"/>
                  </a:lnTo>
                  <a:cubicBezTo>
                    <a:pt x="2741" y="1438"/>
                    <a:pt x="2763" y="1440"/>
                    <a:pt x="2784" y="1440"/>
                  </a:cubicBezTo>
                  <a:cubicBezTo>
                    <a:pt x="3051" y="1440"/>
                    <a:pt x="3333" y="1208"/>
                    <a:pt x="3370" y="907"/>
                  </a:cubicBezTo>
                  <a:cubicBezTo>
                    <a:pt x="3411" y="623"/>
                    <a:pt x="3167" y="298"/>
                    <a:pt x="2842" y="258"/>
                  </a:cubicBezTo>
                  <a:lnTo>
                    <a:pt x="731" y="14"/>
                  </a:lnTo>
                  <a:cubicBezTo>
                    <a:pt x="693" y="5"/>
                    <a:pt x="655"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716125" y="3108150"/>
              <a:ext cx="85275" cy="84250"/>
            </a:xfrm>
            <a:custGeom>
              <a:avLst/>
              <a:gdLst/>
              <a:ahLst/>
              <a:cxnLst/>
              <a:rect l="l" t="t" r="r" b="b"/>
              <a:pathLst>
                <a:path w="3411" h="3370" extrusionOk="0">
                  <a:moveTo>
                    <a:pt x="1746" y="1"/>
                  </a:moveTo>
                  <a:cubicBezTo>
                    <a:pt x="812" y="1"/>
                    <a:pt x="82" y="772"/>
                    <a:pt x="82" y="1665"/>
                  </a:cubicBezTo>
                  <a:cubicBezTo>
                    <a:pt x="0" y="2599"/>
                    <a:pt x="772" y="3370"/>
                    <a:pt x="1746" y="3370"/>
                  </a:cubicBezTo>
                  <a:cubicBezTo>
                    <a:pt x="2639" y="3370"/>
                    <a:pt x="3410" y="2599"/>
                    <a:pt x="3410" y="1665"/>
                  </a:cubicBezTo>
                  <a:cubicBezTo>
                    <a:pt x="3410" y="772"/>
                    <a:pt x="2639"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888650" y="2555050"/>
              <a:ext cx="122825" cy="33500"/>
            </a:xfrm>
            <a:custGeom>
              <a:avLst/>
              <a:gdLst/>
              <a:ahLst/>
              <a:cxnLst/>
              <a:rect l="l" t="t" r="r" b="b"/>
              <a:pathLst>
                <a:path w="4913" h="1340" extrusionOk="0">
                  <a:moveTo>
                    <a:pt x="650" y="0"/>
                  </a:moveTo>
                  <a:cubicBezTo>
                    <a:pt x="325" y="0"/>
                    <a:pt x="1" y="325"/>
                    <a:pt x="1" y="650"/>
                  </a:cubicBezTo>
                  <a:cubicBezTo>
                    <a:pt x="1" y="1015"/>
                    <a:pt x="325" y="1340"/>
                    <a:pt x="650" y="1340"/>
                  </a:cubicBezTo>
                  <a:lnTo>
                    <a:pt x="4263" y="1340"/>
                  </a:lnTo>
                  <a:cubicBezTo>
                    <a:pt x="4628" y="1340"/>
                    <a:pt x="4913" y="1015"/>
                    <a:pt x="4913" y="650"/>
                  </a:cubicBezTo>
                  <a:cubicBezTo>
                    <a:pt x="4913" y="284"/>
                    <a:pt x="4628" y="0"/>
                    <a:pt x="4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787175" y="2431900"/>
              <a:ext cx="252725" cy="190150"/>
            </a:xfrm>
            <a:custGeom>
              <a:avLst/>
              <a:gdLst/>
              <a:ahLst/>
              <a:cxnLst/>
              <a:rect l="l" t="t" r="r" b="b"/>
              <a:pathLst>
                <a:path w="10109" h="7606" extrusionOk="0">
                  <a:moveTo>
                    <a:pt x="9651" y="0"/>
                  </a:moveTo>
                  <a:cubicBezTo>
                    <a:pt x="9615" y="0"/>
                    <a:pt x="9578" y="5"/>
                    <a:pt x="9540" y="14"/>
                  </a:cubicBezTo>
                  <a:cubicBezTo>
                    <a:pt x="6373" y="14"/>
                    <a:pt x="3938" y="501"/>
                    <a:pt x="2233" y="1476"/>
                  </a:cubicBezTo>
                  <a:cubicBezTo>
                    <a:pt x="325" y="2572"/>
                    <a:pt x="0" y="3992"/>
                    <a:pt x="0" y="4723"/>
                  </a:cubicBezTo>
                  <a:cubicBezTo>
                    <a:pt x="122" y="6266"/>
                    <a:pt x="1502" y="7605"/>
                    <a:pt x="3166" y="7605"/>
                  </a:cubicBezTo>
                  <a:cubicBezTo>
                    <a:pt x="3451" y="7605"/>
                    <a:pt x="3654" y="7362"/>
                    <a:pt x="3654" y="7118"/>
                  </a:cubicBezTo>
                  <a:cubicBezTo>
                    <a:pt x="3654" y="6794"/>
                    <a:pt x="3410" y="6591"/>
                    <a:pt x="3166" y="6591"/>
                  </a:cubicBezTo>
                  <a:cubicBezTo>
                    <a:pt x="2111" y="6591"/>
                    <a:pt x="1177" y="5697"/>
                    <a:pt x="1177" y="4642"/>
                  </a:cubicBezTo>
                  <a:lnTo>
                    <a:pt x="1177" y="4358"/>
                  </a:lnTo>
                  <a:cubicBezTo>
                    <a:pt x="1583" y="5454"/>
                    <a:pt x="2923" y="6185"/>
                    <a:pt x="4628" y="6185"/>
                  </a:cubicBezTo>
                  <a:cubicBezTo>
                    <a:pt x="4953" y="6185"/>
                    <a:pt x="5156" y="5941"/>
                    <a:pt x="5156" y="5697"/>
                  </a:cubicBezTo>
                  <a:cubicBezTo>
                    <a:pt x="5156" y="5373"/>
                    <a:pt x="4871" y="5170"/>
                    <a:pt x="4628" y="5170"/>
                  </a:cubicBezTo>
                  <a:cubicBezTo>
                    <a:pt x="3045" y="5170"/>
                    <a:pt x="2111" y="4398"/>
                    <a:pt x="2111" y="3708"/>
                  </a:cubicBezTo>
                  <a:cubicBezTo>
                    <a:pt x="2111" y="3099"/>
                    <a:pt x="2639" y="2490"/>
                    <a:pt x="3654" y="2044"/>
                  </a:cubicBezTo>
                  <a:cubicBezTo>
                    <a:pt x="4628" y="1557"/>
                    <a:pt x="6414" y="1029"/>
                    <a:pt x="9621" y="1029"/>
                  </a:cubicBezTo>
                  <a:cubicBezTo>
                    <a:pt x="9905" y="1029"/>
                    <a:pt x="10108" y="745"/>
                    <a:pt x="10108" y="501"/>
                  </a:cubicBezTo>
                  <a:cubicBezTo>
                    <a:pt x="10108" y="251"/>
                    <a:pt x="9919" y="0"/>
                    <a:pt x="9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1477275" y="2471150"/>
              <a:ext cx="272025" cy="86900"/>
            </a:xfrm>
            <a:custGeom>
              <a:avLst/>
              <a:gdLst/>
              <a:ahLst/>
              <a:cxnLst/>
              <a:rect l="l" t="t" r="r" b="b"/>
              <a:pathLst>
                <a:path w="10881" h="3476" extrusionOk="0">
                  <a:moveTo>
                    <a:pt x="1702" y="1"/>
                  </a:moveTo>
                  <a:cubicBezTo>
                    <a:pt x="1019" y="1"/>
                    <a:pt x="195" y="145"/>
                    <a:pt x="163" y="596"/>
                  </a:cubicBezTo>
                  <a:lnTo>
                    <a:pt x="123" y="961"/>
                  </a:lnTo>
                  <a:cubicBezTo>
                    <a:pt x="1" y="1692"/>
                    <a:pt x="1422" y="2098"/>
                    <a:pt x="2234" y="2341"/>
                  </a:cubicBezTo>
                  <a:lnTo>
                    <a:pt x="6455" y="3397"/>
                  </a:lnTo>
                  <a:cubicBezTo>
                    <a:pt x="6618" y="3451"/>
                    <a:pt x="6814" y="3476"/>
                    <a:pt x="7030" y="3476"/>
                  </a:cubicBezTo>
                  <a:cubicBezTo>
                    <a:pt x="8434" y="3476"/>
                    <a:pt x="10723" y="2447"/>
                    <a:pt x="10759" y="1814"/>
                  </a:cubicBezTo>
                  <a:cubicBezTo>
                    <a:pt x="10880" y="1123"/>
                    <a:pt x="10677" y="271"/>
                    <a:pt x="9419" y="230"/>
                  </a:cubicBezTo>
                  <a:cubicBezTo>
                    <a:pt x="9419" y="230"/>
                    <a:pt x="3979" y="149"/>
                    <a:pt x="2193" y="27"/>
                  </a:cubicBezTo>
                  <a:cubicBezTo>
                    <a:pt x="2050" y="11"/>
                    <a:pt x="1881" y="1"/>
                    <a:pt x="1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840950" y="2590550"/>
              <a:ext cx="156325" cy="42725"/>
            </a:xfrm>
            <a:custGeom>
              <a:avLst/>
              <a:gdLst/>
              <a:ahLst/>
              <a:cxnLst/>
              <a:rect l="l" t="t" r="r" b="b"/>
              <a:pathLst>
                <a:path w="6253" h="1709" extrusionOk="0">
                  <a:moveTo>
                    <a:pt x="853" y="1"/>
                  </a:moveTo>
                  <a:cubicBezTo>
                    <a:pt x="366" y="1"/>
                    <a:pt x="1" y="407"/>
                    <a:pt x="1" y="853"/>
                  </a:cubicBezTo>
                  <a:cubicBezTo>
                    <a:pt x="1" y="1318"/>
                    <a:pt x="370" y="1709"/>
                    <a:pt x="791" y="1709"/>
                  </a:cubicBezTo>
                  <a:cubicBezTo>
                    <a:pt x="812" y="1709"/>
                    <a:pt x="832" y="1708"/>
                    <a:pt x="853" y="1706"/>
                  </a:cubicBezTo>
                  <a:lnTo>
                    <a:pt x="5359" y="1706"/>
                  </a:lnTo>
                  <a:cubicBezTo>
                    <a:pt x="5887" y="1706"/>
                    <a:pt x="6252" y="1341"/>
                    <a:pt x="6252" y="853"/>
                  </a:cubicBezTo>
                  <a:cubicBezTo>
                    <a:pt x="6252" y="366"/>
                    <a:pt x="5846" y="1"/>
                    <a:pt x="5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1009425" y="2417025"/>
              <a:ext cx="97450" cy="47725"/>
            </a:xfrm>
            <a:custGeom>
              <a:avLst/>
              <a:gdLst/>
              <a:ahLst/>
              <a:cxnLst/>
              <a:rect l="l" t="t" r="r" b="b"/>
              <a:pathLst>
                <a:path w="3898" h="1909" extrusionOk="0">
                  <a:moveTo>
                    <a:pt x="975" y="0"/>
                  </a:moveTo>
                  <a:cubicBezTo>
                    <a:pt x="447" y="0"/>
                    <a:pt x="0" y="447"/>
                    <a:pt x="0" y="934"/>
                  </a:cubicBezTo>
                  <a:cubicBezTo>
                    <a:pt x="0" y="1502"/>
                    <a:pt x="447" y="1908"/>
                    <a:pt x="975" y="1908"/>
                  </a:cubicBezTo>
                  <a:lnTo>
                    <a:pt x="2923" y="1908"/>
                  </a:lnTo>
                  <a:cubicBezTo>
                    <a:pt x="3492" y="1908"/>
                    <a:pt x="3898" y="1462"/>
                    <a:pt x="3898" y="934"/>
                  </a:cubicBezTo>
                  <a:cubicBezTo>
                    <a:pt x="3898" y="406"/>
                    <a:pt x="3451" y="0"/>
                    <a:pt x="29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1634600" y="2815925"/>
              <a:ext cx="89325" cy="92350"/>
            </a:xfrm>
            <a:custGeom>
              <a:avLst/>
              <a:gdLst/>
              <a:ahLst/>
              <a:cxnLst/>
              <a:rect l="l" t="t" r="r" b="b"/>
              <a:pathLst>
                <a:path w="3573" h="3694" extrusionOk="0">
                  <a:moveTo>
                    <a:pt x="715" y="1"/>
                  </a:moveTo>
                  <a:cubicBezTo>
                    <a:pt x="572" y="1"/>
                    <a:pt x="433" y="53"/>
                    <a:pt x="325" y="160"/>
                  </a:cubicBezTo>
                  <a:cubicBezTo>
                    <a:pt x="81" y="445"/>
                    <a:pt x="0" y="851"/>
                    <a:pt x="284" y="1094"/>
                  </a:cubicBezTo>
                  <a:lnTo>
                    <a:pt x="2355" y="3489"/>
                  </a:lnTo>
                  <a:cubicBezTo>
                    <a:pt x="2486" y="3621"/>
                    <a:pt x="2666" y="3694"/>
                    <a:pt x="2841" y="3694"/>
                  </a:cubicBezTo>
                  <a:cubicBezTo>
                    <a:pt x="2990" y="3694"/>
                    <a:pt x="3136" y="3642"/>
                    <a:pt x="3248" y="3530"/>
                  </a:cubicBezTo>
                  <a:cubicBezTo>
                    <a:pt x="3532" y="3286"/>
                    <a:pt x="3572" y="2840"/>
                    <a:pt x="3329" y="2596"/>
                  </a:cubicBezTo>
                  <a:lnTo>
                    <a:pt x="1218" y="242"/>
                  </a:lnTo>
                  <a:cubicBezTo>
                    <a:pt x="1082" y="83"/>
                    <a:pt x="896" y="1"/>
                    <a:pt x="7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856175" y="2771225"/>
              <a:ext cx="61925" cy="108200"/>
            </a:xfrm>
            <a:custGeom>
              <a:avLst/>
              <a:gdLst/>
              <a:ahLst/>
              <a:cxnLst/>
              <a:rect l="l" t="t" r="r" b="b"/>
              <a:pathLst>
                <a:path w="2477" h="4328" extrusionOk="0">
                  <a:moveTo>
                    <a:pt x="1749" y="1"/>
                  </a:moveTo>
                  <a:cubicBezTo>
                    <a:pt x="1473" y="1"/>
                    <a:pt x="1223" y="162"/>
                    <a:pt x="1097" y="446"/>
                  </a:cubicBezTo>
                  <a:lnTo>
                    <a:pt x="82" y="3451"/>
                  </a:lnTo>
                  <a:cubicBezTo>
                    <a:pt x="1" y="3775"/>
                    <a:pt x="163" y="4141"/>
                    <a:pt x="488" y="4303"/>
                  </a:cubicBezTo>
                  <a:cubicBezTo>
                    <a:pt x="559" y="4319"/>
                    <a:pt x="631" y="4327"/>
                    <a:pt x="701" y="4327"/>
                  </a:cubicBezTo>
                  <a:cubicBezTo>
                    <a:pt x="989" y="4327"/>
                    <a:pt x="1250" y="4191"/>
                    <a:pt x="1381" y="3897"/>
                  </a:cubicBezTo>
                  <a:lnTo>
                    <a:pt x="2396" y="893"/>
                  </a:lnTo>
                  <a:cubicBezTo>
                    <a:pt x="2477" y="528"/>
                    <a:pt x="2314" y="162"/>
                    <a:pt x="1990" y="41"/>
                  </a:cubicBezTo>
                  <a:cubicBezTo>
                    <a:pt x="1909" y="14"/>
                    <a:pt x="1828"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5"/>
          <p:cNvSpPr/>
          <p:nvPr/>
        </p:nvSpPr>
        <p:spPr>
          <a:xfrm>
            <a:off x="357427"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3378500"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94188"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txBox="1">
            <a:spLocks noGrp="1"/>
          </p:cNvSpPr>
          <p:nvPr>
            <p:ph type="title"/>
          </p:nvPr>
        </p:nvSpPr>
        <p:spPr>
          <a:xfrm>
            <a:off x="3718600" y="2831688"/>
            <a:ext cx="4687800" cy="841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900"/>
              </a:spcAft>
              <a:buClr>
                <a:schemeClr val="dk1"/>
              </a:buClr>
              <a:buSzPts val="1100"/>
              <a:buFont typeface="Arial"/>
              <a:buNone/>
            </a:pPr>
            <a:r>
              <a:rPr lang="en"/>
              <a:t>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a:spLocks noGrp="1"/>
          </p:cNvSpPr>
          <p:nvPr>
            <p:ph type="title"/>
          </p:nvPr>
        </p:nvSpPr>
        <p:spPr>
          <a:xfrm>
            <a:off x="2355075" y="472325"/>
            <a:ext cx="7721700" cy="8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2"/>
                </a:solidFill>
              </a:rPr>
              <a:t>How to</a:t>
            </a:r>
            <a:r>
              <a:rPr lang="en">
                <a:solidFill>
                  <a:schemeClr val="accent1"/>
                </a:solidFill>
              </a:rPr>
              <a:t> Build a Recommender?</a:t>
            </a:r>
            <a:endParaRPr>
              <a:solidFill>
                <a:schemeClr val="accent1"/>
              </a:solidFill>
            </a:endParaRPr>
          </a:p>
        </p:txBody>
      </p:sp>
      <p:sp>
        <p:nvSpPr>
          <p:cNvPr id="260" name="Google Shape;260;p26"/>
          <p:cNvSpPr txBox="1">
            <a:spLocks noGrp="1"/>
          </p:cNvSpPr>
          <p:nvPr>
            <p:ph type="subTitle" idx="1"/>
          </p:nvPr>
        </p:nvSpPr>
        <p:spPr>
          <a:xfrm>
            <a:off x="3371225" y="1326425"/>
            <a:ext cx="5367300" cy="29346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100"/>
              <a:buFont typeface="Arial"/>
              <a:buNone/>
            </a:pPr>
            <a:r>
              <a:rPr lang="en" sz="1300"/>
              <a:t>We will explore two approaches to building a recommender:</a:t>
            </a:r>
            <a:endParaRPr sz="1300"/>
          </a:p>
          <a:p>
            <a:pPr marL="0" lvl="0" indent="0" algn="l" rtl="0">
              <a:lnSpc>
                <a:spcPct val="100000"/>
              </a:lnSpc>
              <a:spcBef>
                <a:spcPts val="1200"/>
              </a:spcBef>
              <a:spcAft>
                <a:spcPts val="0"/>
              </a:spcAft>
              <a:buClr>
                <a:schemeClr val="dk1"/>
              </a:buClr>
              <a:buSzPts val="1100"/>
              <a:buFont typeface="Arial"/>
              <a:buNone/>
            </a:pPr>
            <a:r>
              <a:rPr lang="en" sz="1300"/>
              <a:t>🔹 </a:t>
            </a:r>
            <a:r>
              <a:rPr lang="en" sz="1300" b="1"/>
              <a:t>Relational Database (PostgreSQL)</a:t>
            </a:r>
            <a:endParaRPr sz="1300" b="1"/>
          </a:p>
          <a:p>
            <a:pPr marL="457200" lvl="0" indent="-311150" algn="l" rtl="0">
              <a:lnSpc>
                <a:spcPct val="100000"/>
              </a:lnSpc>
              <a:spcBef>
                <a:spcPts val="1200"/>
              </a:spcBef>
              <a:spcAft>
                <a:spcPts val="0"/>
              </a:spcAft>
              <a:buClr>
                <a:schemeClr val="dk1"/>
              </a:buClr>
              <a:buSzPts val="1300"/>
              <a:buFont typeface="Arial"/>
              <a:buChar char="●"/>
            </a:pPr>
            <a:r>
              <a:rPr lang="en" sz="1300"/>
              <a:t>Combining </a:t>
            </a:r>
            <a:r>
              <a:rPr lang="en" sz="1300" b="1"/>
              <a:t>collaborative filtering</a:t>
            </a:r>
            <a:r>
              <a:rPr lang="en" sz="1300"/>
              <a:t> and </a:t>
            </a:r>
            <a:r>
              <a:rPr lang="en" sz="1300" b="1"/>
              <a:t>content-based filtering</a:t>
            </a:r>
            <a:r>
              <a:rPr lang="en" sz="1300"/>
              <a:t>.</a:t>
            </a:r>
            <a:endParaRPr sz="1300"/>
          </a:p>
          <a:p>
            <a:pPr marL="457200" lvl="0" indent="-311150" algn="l" rtl="0">
              <a:lnSpc>
                <a:spcPct val="100000"/>
              </a:lnSpc>
              <a:spcBef>
                <a:spcPts val="0"/>
              </a:spcBef>
              <a:spcAft>
                <a:spcPts val="0"/>
              </a:spcAft>
              <a:buClr>
                <a:schemeClr val="dk1"/>
              </a:buClr>
              <a:buSzPts val="1300"/>
              <a:buFont typeface="Arial"/>
              <a:buChar char="●"/>
            </a:pPr>
            <a:r>
              <a:rPr lang="en" sz="1300"/>
              <a:t>Implements </a:t>
            </a:r>
            <a:r>
              <a:rPr lang="en" sz="1300" b="1"/>
              <a:t>full-text search optimization</a:t>
            </a:r>
            <a:r>
              <a:rPr lang="en" sz="1300"/>
              <a:t> for efficient product matching.</a:t>
            </a:r>
            <a:endParaRPr sz="1300"/>
          </a:p>
          <a:p>
            <a:pPr marL="0" lvl="0" indent="0" algn="l" rtl="0">
              <a:lnSpc>
                <a:spcPct val="100000"/>
              </a:lnSpc>
              <a:spcBef>
                <a:spcPts val="1200"/>
              </a:spcBef>
              <a:spcAft>
                <a:spcPts val="0"/>
              </a:spcAft>
              <a:buClr>
                <a:schemeClr val="dk1"/>
              </a:buClr>
              <a:buSzPts val="1100"/>
              <a:buFont typeface="Arial"/>
              <a:buNone/>
            </a:pPr>
            <a:r>
              <a:rPr lang="en" sz="1300"/>
              <a:t>🔹 </a:t>
            </a:r>
            <a:r>
              <a:rPr lang="en" sz="1300" b="1"/>
              <a:t>Graph Database (Neo4J)</a:t>
            </a:r>
            <a:endParaRPr sz="1300" b="1"/>
          </a:p>
          <a:p>
            <a:pPr marL="457200" lvl="0" indent="-311150" algn="l" rtl="0">
              <a:lnSpc>
                <a:spcPct val="100000"/>
              </a:lnSpc>
              <a:spcBef>
                <a:spcPts val="1200"/>
              </a:spcBef>
              <a:spcAft>
                <a:spcPts val="0"/>
              </a:spcAft>
              <a:buClr>
                <a:schemeClr val="dk1"/>
              </a:buClr>
              <a:buSzPts val="1300"/>
              <a:buFont typeface="Arial"/>
              <a:buChar char="●"/>
            </a:pPr>
            <a:r>
              <a:rPr lang="en" sz="1300"/>
              <a:t>Instead of just storing purchase data in tables, we </a:t>
            </a:r>
            <a:r>
              <a:rPr lang="en" sz="1300" b="1"/>
              <a:t>transform it into a graph structure</a:t>
            </a:r>
            <a:r>
              <a:rPr lang="en" sz="1300"/>
              <a:t>.</a:t>
            </a:r>
            <a:endParaRPr sz="1300"/>
          </a:p>
          <a:p>
            <a:pPr marL="457200" lvl="0" indent="-311150" algn="l" rtl="0">
              <a:lnSpc>
                <a:spcPct val="100000"/>
              </a:lnSpc>
              <a:spcBef>
                <a:spcPts val="0"/>
              </a:spcBef>
              <a:spcAft>
                <a:spcPts val="0"/>
              </a:spcAft>
              <a:buClr>
                <a:schemeClr val="dk1"/>
              </a:buClr>
              <a:buSzPts val="1300"/>
              <a:buFont typeface="Arial"/>
              <a:buChar char="●"/>
            </a:pPr>
            <a:r>
              <a:rPr lang="en" sz="1300"/>
              <a:t>Enables </a:t>
            </a:r>
            <a:r>
              <a:rPr lang="en" sz="1300" b="1"/>
              <a:t>relationship-based recommendations</a:t>
            </a:r>
            <a:r>
              <a:rPr lang="en" sz="1300"/>
              <a:t>, identifying </a:t>
            </a:r>
            <a:r>
              <a:rPr lang="en" sz="1300" b="1"/>
              <a:t>hidden patterns</a:t>
            </a:r>
            <a:r>
              <a:rPr lang="en" sz="1300"/>
              <a:t> between products and users.</a:t>
            </a:r>
            <a:endParaRPr sz="1300"/>
          </a:p>
          <a:p>
            <a:pPr marL="0" lvl="0" indent="0" algn="l" rtl="0">
              <a:lnSpc>
                <a:spcPct val="100000"/>
              </a:lnSpc>
              <a:spcBef>
                <a:spcPts val="1400"/>
              </a:spcBef>
              <a:spcAft>
                <a:spcPts val="0"/>
              </a:spcAft>
              <a:buNone/>
            </a:pPr>
            <a:endParaRPr sz="1300"/>
          </a:p>
          <a:p>
            <a:pPr marL="0" lvl="0" indent="0" algn="l" rtl="0">
              <a:lnSpc>
                <a:spcPct val="100000"/>
              </a:lnSpc>
              <a:spcBef>
                <a:spcPts val="400"/>
              </a:spcBef>
              <a:spcAft>
                <a:spcPts val="0"/>
              </a:spcAft>
              <a:buNone/>
            </a:pPr>
            <a:endParaRPr sz="1300"/>
          </a:p>
        </p:txBody>
      </p:sp>
      <p:grpSp>
        <p:nvGrpSpPr>
          <p:cNvPr id="261" name="Google Shape;261;p26"/>
          <p:cNvGrpSpPr/>
          <p:nvPr/>
        </p:nvGrpSpPr>
        <p:grpSpPr>
          <a:xfrm>
            <a:off x="430207" y="1541228"/>
            <a:ext cx="2428149" cy="2292784"/>
            <a:chOff x="6021000" y="1282675"/>
            <a:chExt cx="2578200" cy="2577900"/>
          </a:xfrm>
        </p:grpSpPr>
        <p:sp>
          <p:nvSpPr>
            <p:cNvPr id="262" name="Google Shape;262;p26"/>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6"/>
          <p:cNvGrpSpPr/>
          <p:nvPr/>
        </p:nvGrpSpPr>
        <p:grpSpPr>
          <a:xfrm>
            <a:off x="374300" y="1652009"/>
            <a:ext cx="2547092" cy="1959525"/>
            <a:chOff x="2466275" y="2110825"/>
            <a:chExt cx="1652775" cy="1346475"/>
          </a:xfrm>
        </p:grpSpPr>
        <p:sp>
          <p:nvSpPr>
            <p:cNvPr id="265" name="Google Shape;265;p26"/>
            <p:cNvSpPr/>
            <p:nvPr/>
          </p:nvSpPr>
          <p:spPr>
            <a:xfrm>
              <a:off x="3277675" y="2982300"/>
              <a:ext cx="84275" cy="32500"/>
            </a:xfrm>
            <a:custGeom>
              <a:avLst/>
              <a:gdLst/>
              <a:ahLst/>
              <a:cxnLst/>
              <a:rect l="l" t="t" r="r" b="b"/>
              <a:pathLst>
                <a:path w="3371" h="1300" extrusionOk="0">
                  <a:moveTo>
                    <a:pt x="2761" y="1"/>
                  </a:moveTo>
                  <a:lnTo>
                    <a:pt x="569" y="122"/>
                  </a:lnTo>
                  <a:cubicBezTo>
                    <a:pt x="244" y="122"/>
                    <a:pt x="1" y="407"/>
                    <a:pt x="1" y="731"/>
                  </a:cubicBezTo>
                  <a:cubicBezTo>
                    <a:pt x="1" y="1016"/>
                    <a:pt x="326" y="1300"/>
                    <a:pt x="610" y="1300"/>
                  </a:cubicBezTo>
                  <a:lnTo>
                    <a:pt x="2802" y="1178"/>
                  </a:lnTo>
                  <a:cubicBezTo>
                    <a:pt x="3086" y="1178"/>
                    <a:pt x="3370" y="894"/>
                    <a:pt x="3370" y="569"/>
                  </a:cubicBezTo>
                  <a:cubicBezTo>
                    <a:pt x="3370" y="285"/>
                    <a:pt x="3045" y="1"/>
                    <a:pt x="2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3308125" y="2986100"/>
              <a:ext cx="74125" cy="161900"/>
            </a:xfrm>
            <a:custGeom>
              <a:avLst/>
              <a:gdLst/>
              <a:ahLst/>
              <a:cxnLst/>
              <a:rect l="l" t="t" r="r" b="b"/>
              <a:pathLst>
                <a:path w="2965" h="6476" extrusionOk="0">
                  <a:moveTo>
                    <a:pt x="426" y="1"/>
                  </a:moveTo>
                  <a:cubicBezTo>
                    <a:pt x="393" y="1"/>
                    <a:pt x="359" y="4"/>
                    <a:pt x="325" y="11"/>
                  </a:cubicBezTo>
                  <a:cubicBezTo>
                    <a:pt x="122" y="133"/>
                    <a:pt x="1" y="336"/>
                    <a:pt x="41" y="539"/>
                  </a:cubicBezTo>
                  <a:lnTo>
                    <a:pt x="2152" y="6222"/>
                  </a:lnTo>
                  <a:cubicBezTo>
                    <a:pt x="2220" y="6391"/>
                    <a:pt x="2372" y="6476"/>
                    <a:pt x="2538" y="6476"/>
                  </a:cubicBezTo>
                  <a:cubicBezTo>
                    <a:pt x="2572" y="6476"/>
                    <a:pt x="2606" y="6472"/>
                    <a:pt x="2639" y="6466"/>
                  </a:cubicBezTo>
                  <a:cubicBezTo>
                    <a:pt x="2842" y="6344"/>
                    <a:pt x="2964" y="6141"/>
                    <a:pt x="2883" y="5938"/>
                  </a:cubicBezTo>
                  <a:lnTo>
                    <a:pt x="813" y="255"/>
                  </a:lnTo>
                  <a:cubicBezTo>
                    <a:pt x="745" y="86"/>
                    <a:pt x="593"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3083850" y="2319550"/>
              <a:ext cx="137025" cy="76950"/>
            </a:xfrm>
            <a:custGeom>
              <a:avLst/>
              <a:gdLst/>
              <a:ahLst/>
              <a:cxnLst/>
              <a:rect l="l" t="t" r="r" b="b"/>
              <a:pathLst>
                <a:path w="5481" h="3078" extrusionOk="0">
                  <a:moveTo>
                    <a:pt x="1136" y="0"/>
                  </a:moveTo>
                  <a:cubicBezTo>
                    <a:pt x="693" y="0"/>
                    <a:pt x="263" y="291"/>
                    <a:pt x="162" y="692"/>
                  </a:cubicBezTo>
                  <a:cubicBezTo>
                    <a:pt x="0" y="1220"/>
                    <a:pt x="244" y="1788"/>
                    <a:pt x="812" y="1951"/>
                  </a:cubicBezTo>
                  <a:lnTo>
                    <a:pt x="4060" y="3047"/>
                  </a:lnTo>
                  <a:cubicBezTo>
                    <a:pt x="4142" y="3067"/>
                    <a:pt x="4227" y="3077"/>
                    <a:pt x="4313" y="3077"/>
                  </a:cubicBezTo>
                  <a:cubicBezTo>
                    <a:pt x="4739" y="3077"/>
                    <a:pt x="5183" y="2829"/>
                    <a:pt x="5318" y="2357"/>
                  </a:cubicBezTo>
                  <a:cubicBezTo>
                    <a:pt x="5480" y="1869"/>
                    <a:pt x="5237" y="1261"/>
                    <a:pt x="4669" y="1098"/>
                  </a:cubicBezTo>
                  <a:lnTo>
                    <a:pt x="1421" y="43"/>
                  </a:lnTo>
                  <a:cubicBezTo>
                    <a:pt x="1327" y="14"/>
                    <a:pt x="1231" y="0"/>
                    <a:pt x="1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3503500" y="2853425"/>
              <a:ext cx="603875" cy="603875"/>
            </a:xfrm>
            <a:custGeom>
              <a:avLst/>
              <a:gdLst/>
              <a:ahLst/>
              <a:cxnLst/>
              <a:rect l="l" t="t" r="r" b="b"/>
              <a:pathLst>
                <a:path w="24155" h="24155" extrusionOk="0">
                  <a:moveTo>
                    <a:pt x="12098" y="3897"/>
                  </a:moveTo>
                  <a:cubicBezTo>
                    <a:pt x="16604" y="3897"/>
                    <a:pt x="20257" y="7551"/>
                    <a:pt x="20257" y="12057"/>
                  </a:cubicBezTo>
                  <a:cubicBezTo>
                    <a:pt x="20257" y="16604"/>
                    <a:pt x="16604" y="20257"/>
                    <a:pt x="12098" y="20257"/>
                  </a:cubicBezTo>
                  <a:cubicBezTo>
                    <a:pt x="7551" y="20176"/>
                    <a:pt x="3938" y="16522"/>
                    <a:pt x="3938" y="12057"/>
                  </a:cubicBezTo>
                  <a:cubicBezTo>
                    <a:pt x="3938" y="7551"/>
                    <a:pt x="7551" y="3897"/>
                    <a:pt x="12098" y="3897"/>
                  </a:cubicBezTo>
                  <a:close/>
                  <a:moveTo>
                    <a:pt x="12098" y="0"/>
                  </a:moveTo>
                  <a:cubicBezTo>
                    <a:pt x="5399" y="0"/>
                    <a:pt x="0" y="5359"/>
                    <a:pt x="0" y="12057"/>
                  </a:cubicBezTo>
                  <a:cubicBezTo>
                    <a:pt x="0" y="18714"/>
                    <a:pt x="5440" y="24154"/>
                    <a:pt x="12098" y="24154"/>
                  </a:cubicBezTo>
                  <a:cubicBezTo>
                    <a:pt x="18755" y="24154"/>
                    <a:pt x="24154" y="18714"/>
                    <a:pt x="24154" y="12057"/>
                  </a:cubicBezTo>
                  <a:cubicBezTo>
                    <a:pt x="24154" y="5440"/>
                    <a:pt x="18755" y="0"/>
                    <a:pt x="1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3471525" y="2804700"/>
              <a:ext cx="647525" cy="332900"/>
            </a:xfrm>
            <a:custGeom>
              <a:avLst/>
              <a:gdLst/>
              <a:ahLst/>
              <a:cxnLst/>
              <a:rect l="l" t="t" r="r" b="b"/>
              <a:pathLst>
                <a:path w="25901" h="13316" extrusionOk="0">
                  <a:moveTo>
                    <a:pt x="13925" y="1"/>
                  </a:moveTo>
                  <a:cubicBezTo>
                    <a:pt x="6455" y="1"/>
                    <a:pt x="366" y="5968"/>
                    <a:pt x="0" y="13316"/>
                  </a:cubicBezTo>
                  <a:lnTo>
                    <a:pt x="934" y="13316"/>
                  </a:lnTo>
                  <a:cubicBezTo>
                    <a:pt x="1300" y="6455"/>
                    <a:pt x="6983" y="975"/>
                    <a:pt x="13925" y="975"/>
                  </a:cubicBezTo>
                  <a:cubicBezTo>
                    <a:pt x="18755" y="975"/>
                    <a:pt x="22937" y="3614"/>
                    <a:pt x="25210" y="7470"/>
                  </a:cubicBezTo>
                  <a:lnTo>
                    <a:pt x="25900" y="6821"/>
                  </a:lnTo>
                  <a:cubicBezTo>
                    <a:pt x="23465" y="2761"/>
                    <a:pt x="18999" y="1"/>
                    <a:pt x="1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2466275" y="2853425"/>
              <a:ext cx="603900" cy="603875"/>
            </a:xfrm>
            <a:custGeom>
              <a:avLst/>
              <a:gdLst/>
              <a:ahLst/>
              <a:cxnLst/>
              <a:rect l="l" t="t" r="r" b="b"/>
              <a:pathLst>
                <a:path w="24156" h="24155" extrusionOk="0">
                  <a:moveTo>
                    <a:pt x="12058" y="3897"/>
                  </a:moveTo>
                  <a:cubicBezTo>
                    <a:pt x="16604" y="3897"/>
                    <a:pt x="20258" y="7551"/>
                    <a:pt x="20258" y="12057"/>
                  </a:cubicBezTo>
                  <a:cubicBezTo>
                    <a:pt x="20258" y="16604"/>
                    <a:pt x="16604" y="20257"/>
                    <a:pt x="12058" y="20257"/>
                  </a:cubicBezTo>
                  <a:cubicBezTo>
                    <a:pt x="7552" y="20176"/>
                    <a:pt x="3898" y="16522"/>
                    <a:pt x="3898" y="12057"/>
                  </a:cubicBezTo>
                  <a:cubicBezTo>
                    <a:pt x="3898" y="7551"/>
                    <a:pt x="7552" y="3897"/>
                    <a:pt x="12058" y="3897"/>
                  </a:cubicBezTo>
                  <a:close/>
                  <a:moveTo>
                    <a:pt x="12058" y="0"/>
                  </a:moveTo>
                  <a:cubicBezTo>
                    <a:pt x="5359" y="0"/>
                    <a:pt x="1" y="5359"/>
                    <a:pt x="1" y="12057"/>
                  </a:cubicBezTo>
                  <a:cubicBezTo>
                    <a:pt x="1" y="18714"/>
                    <a:pt x="5400" y="24154"/>
                    <a:pt x="12058" y="24154"/>
                  </a:cubicBezTo>
                  <a:cubicBezTo>
                    <a:pt x="18715" y="24154"/>
                    <a:pt x="24155" y="18714"/>
                    <a:pt x="24155" y="12057"/>
                  </a:cubicBezTo>
                  <a:cubicBezTo>
                    <a:pt x="24155" y="5440"/>
                    <a:pt x="18715" y="0"/>
                    <a:pt x="1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3028025" y="2110825"/>
              <a:ext cx="103550" cy="125275"/>
            </a:xfrm>
            <a:custGeom>
              <a:avLst/>
              <a:gdLst/>
              <a:ahLst/>
              <a:cxnLst/>
              <a:rect l="l" t="t" r="r" b="b"/>
              <a:pathLst>
                <a:path w="4142" h="5011" extrusionOk="0">
                  <a:moveTo>
                    <a:pt x="1782" y="0"/>
                  </a:moveTo>
                  <a:cubicBezTo>
                    <a:pt x="1688" y="0"/>
                    <a:pt x="1595" y="10"/>
                    <a:pt x="1502" y="29"/>
                  </a:cubicBezTo>
                  <a:cubicBezTo>
                    <a:pt x="569" y="273"/>
                    <a:pt x="0" y="1531"/>
                    <a:pt x="285" y="2911"/>
                  </a:cubicBezTo>
                  <a:cubicBezTo>
                    <a:pt x="578" y="4160"/>
                    <a:pt x="1471" y="5010"/>
                    <a:pt x="2360" y="5010"/>
                  </a:cubicBezTo>
                  <a:cubicBezTo>
                    <a:pt x="2453" y="5010"/>
                    <a:pt x="2546" y="5001"/>
                    <a:pt x="2639" y="4982"/>
                  </a:cubicBezTo>
                  <a:cubicBezTo>
                    <a:pt x="3613" y="4779"/>
                    <a:pt x="4141" y="3480"/>
                    <a:pt x="3857" y="2099"/>
                  </a:cubicBezTo>
                  <a:cubicBezTo>
                    <a:pt x="3563" y="850"/>
                    <a:pt x="2671" y="0"/>
                    <a:pt x="1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3084850" y="2221150"/>
              <a:ext cx="24375" cy="109625"/>
            </a:xfrm>
            <a:custGeom>
              <a:avLst/>
              <a:gdLst/>
              <a:ahLst/>
              <a:cxnLst/>
              <a:rect l="l" t="t" r="r" b="b"/>
              <a:pathLst>
                <a:path w="975" h="4385" extrusionOk="0">
                  <a:moveTo>
                    <a:pt x="366" y="0"/>
                  </a:moveTo>
                  <a:lnTo>
                    <a:pt x="1" y="82"/>
                  </a:lnTo>
                  <a:lnTo>
                    <a:pt x="610" y="4385"/>
                  </a:lnTo>
                  <a:lnTo>
                    <a:pt x="975" y="4344"/>
                  </a:lnTo>
                  <a:lnTo>
                    <a:pt x="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3506025" y="2624050"/>
              <a:ext cx="91375" cy="91375"/>
            </a:xfrm>
            <a:custGeom>
              <a:avLst/>
              <a:gdLst/>
              <a:ahLst/>
              <a:cxnLst/>
              <a:rect l="l" t="t" r="r" b="b"/>
              <a:pathLst>
                <a:path w="3655" h="3655" extrusionOk="0">
                  <a:moveTo>
                    <a:pt x="1828" y="1"/>
                  </a:moveTo>
                  <a:cubicBezTo>
                    <a:pt x="813" y="1"/>
                    <a:pt x="1" y="813"/>
                    <a:pt x="1" y="1827"/>
                  </a:cubicBezTo>
                  <a:cubicBezTo>
                    <a:pt x="1" y="2842"/>
                    <a:pt x="813" y="3654"/>
                    <a:pt x="1828" y="3654"/>
                  </a:cubicBezTo>
                  <a:cubicBezTo>
                    <a:pt x="2842" y="3654"/>
                    <a:pt x="3654" y="2842"/>
                    <a:pt x="3654" y="1827"/>
                  </a:cubicBezTo>
                  <a:cubicBezTo>
                    <a:pt x="3654" y="813"/>
                    <a:pt x="2842" y="1"/>
                    <a:pt x="1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3485725" y="2792525"/>
              <a:ext cx="535900" cy="15250"/>
            </a:xfrm>
            <a:custGeom>
              <a:avLst/>
              <a:gdLst/>
              <a:ahLst/>
              <a:cxnLst/>
              <a:rect l="l" t="t" r="r" b="b"/>
              <a:pathLst>
                <a:path w="21436" h="610" extrusionOk="0">
                  <a:moveTo>
                    <a:pt x="326" y="0"/>
                  </a:moveTo>
                  <a:cubicBezTo>
                    <a:pt x="163" y="0"/>
                    <a:pt x="1" y="163"/>
                    <a:pt x="1" y="285"/>
                  </a:cubicBezTo>
                  <a:cubicBezTo>
                    <a:pt x="1" y="447"/>
                    <a:pt x="163" y="609"/>
                    <a:pt x="326" y="609"/>
                  </a:cubicBezTo>
                  <a:lnTo>
                    <a:pt x="21110" y="609"/>
                  </a:lnTo>
                  <a:cubicBezTo>
                    <a:pt x="21273" y="609"/>
                    <a:pt x="21435" y="447"/>
                    <a:pt x="21435" y="285"/>
                  </a:cubicBezTo>
                  <a:cubicBezTo>
                    <a:pt x="21435" y="163"/>
                    <a:pt x="21273" y="0"/>
                    <a:pt x="2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2920450" y="2265800"/>
              <a:ext cx="188775" cy="234450"/>
            </a:xfrm>
            <a:custGeom>
              <a:avLst/>
              <a:gdLst/>
              <a:ahLst/>
              <a:cxnLst/>
              <a:rect l="l" t="t" r="r" b="b"/>
              <a:pathLst>
                <a:path w="7551" h="9378" extrusionOk="0">
                  <a:moveTo>
                    <a:pt x="5521" y="1"/>
                  </a:moveTo>
                  <a:cubicBezTo>
                    <a:pt x="3248" y="244"/>
                    <a:pt x="2355" y="2355"/>
                    <a:pt x="1543" y="4304"/>
                  </a:cubicBezTo>
                  <a:cubicBezTo>
                    <a:pt x="1340" y="4831"/>
                    <a:pt x="1137" y="5400"/>
                    <a:pt x="893" y="5887"/>
                  </a:cubicBezTo>
                  <a:cubicBezTo>
                    <a:pt x="0" y="7835"/>
                    <a:pt x="1056" y="8850"/>
                    <a:pt x="1502" y="9256"/>
                  </a:cubicBezTo>
                  <a:cubicBezTo>
                    <a:pt x="1705" y="9337"/>
                    <a:pt x="1908" y="9378"/>
                    <a:pt x="2111" y="9378"/>
                  </a:cubicBezTo>
                  <a:lnTo>
                    <a:pt x="2274" y="9378"/>
                  </a:lnTo>
                  <a:cubicBezTo>
                    <a:pt x="2883" y="9297"/>
                    <a:pt x="3288" y="8485"/>
                    <a:pt x="4182" y="6536"/>
                  </a:cubicBezTo>
                  <a:cubicBezTo>
                    <a:pt x="4466" y="6009"/>
                    <a:pt x="4750" y="5400"/>
                    <a:pt x="4993" y="4872"/>
                  </a:cubicBezTo>
                  <a:cubicBezTo>
                    <a:pt x="5512" y="3862"/>
                    <a:pt x="5864" y="3562"/>
                    <a:pt x="6305" y="3562"/>
                  </a:cubicBezTo>
                  <a:cubicBezTo>
                    <a:pt x="6555" y="3562"/>
                    <a:pt x="6833" y="3658"/>
                    <a:pt x="7186" y="3776"/>
                  </a:cubicBezTo>
                  <a:lnTo>
                    <a:pt x="7551" y="2599"/>
                  </a:lnTo>
                  <a:cubicBezTo>
                    <a:pt x="7077" y="2465"/>
                    <a:pt x="6655" y="2379"/>
                    <a:pt x="6266" y="2379"/>
                  </a:cubicBezTo>
                  <a:cubicBezTo>
                    <a:pt x="5357" y="2379"/>
                    <a:pt x="4637" y="2853"/>
                    <a:pt x="3897" y="4304"/>
                  </a:cubicBezTo>
                  <a:cubicBezTo>
                    <a:pt x="3573" y="4872"/>
                    <a:pt x="3329" y="5481"/>
                    <a:pt x="3045" y="6049"/>
                  </a:cubicBezTo>
                  <a:cubicBezTo>
                    <a:pt x="2720" y="6699"/>
                    <a:pt x="2314" y="7511"/>
                    <a:pt x="2071" y="7957"/>
                  </a:cubicBezTo>
                  <a:cubicBezTo>
                    <a:pt x="1746" y="7632"/>
                    <a:pt x="1665" y="7226"/>
                    <a:pt x="2030" y="6415"/>
                  </a:cubicBezTo>
                  <a:cubicBezTo>
                    <a:pt x="2274" y="5846"/>
                    <a:pt x="2517" y="5278"/>
                    <a:pt x="2720" y="4791"/>
                  </a:cubicBezTo>
                  <a:cubicBezTo>
                    <a:pt x="3573" y="2680"/>
                    <a:pt x="4141" y="1421"/>
                    <a:pt x="5684" y="1218"/>
                  </a:cubicBezTo>
                  <a:lnTo>
                    <a:pt x="5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3754675" y="3090900"/>
              <a:ext cx="128925" cy="128900"/>
            </a:xfrm>
            <a:custGeom>
              <a:avLst/>
              <a:gdLst/>
              <a:ahLst/>
              <a:cxnLst/>
              <a:rect l="l" t="t" r="r" b="b"/>
              <a:pathLst>
                <a:path w="5157" h="5156" extrusionOk="0">
                  <a:moveTo>
                    <a:pt x="2599" y="0"/>
                  </a:moveTo>
                  <a:cubicBezTo>
                    <a:pt x="1178" y="0"/>
                    <a:pt x="1" y="1137"/>
                    <a:pt x="1" y="2558"/>
                  </a:cubicBezTo>
                  <a:cubicBezTo>
                    <a:pt x="1" y="3979"/>
                    <a:pt x="1178" y="5156"/>
                    <a:pt x="2599" y="5156"/>
                  </a:cubicBezTo>
                  <a:cubicBezTo>
                    <a:pt x="4019" y="5156"/>
                    <a:pt x="5156" y="3979"/>
                    <a:pt x="5156" y="2558"/>
                  </a:cubicBezTo>
                  <a:cubicBezTo>
                    <a:pt x="5156" y="1137"/>
                    <a:pt x="4019" y="0"/>
                    <a:pt x="2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3403525" y="2601575"/>
              <a:ext cx="146175" cy="389025"/>
            </a:xfrm>
            <a:custGeom>
              <a:avLst/>
              <a:gdLst/>
              <a:ahLst/>
              <a:cxnLst/>
              <a:rect l="l" t="t" r="r" b="b"/>
              <a:pathLst>
                <a:path w="5847" h="15561" extrusionOk="0">
                  <a:moveTo>
                    <a:pt x="4688" y="0"/>
                  </a:moveTo>
                  <a:cubicBezTo>
                    <a:pt x="4508" y="0"/>
                    <a:pt x="4340" y="157"/>
                    <a:pt x="4304" y="412"/>
                  </a:cubicBezTo>
                  <a:lnTo>
                    <a:pt x="82" y="14743"/>
                  </a:lnTo>
                  <a:cubicBezTo>
                    <a:pt x="1" y="14986"/>
                    <a:pt x="82" y="15311"/>
                    <a:pt x="285" y="15351"/>
                  </a:cubicBezTo>
                  <a:lnTo>
                    <a:pt x="1056" y="15554"/>
                  </a:lnTo>
                  <a:cubicBezTo>
                    <a:pt x="1077" y="15559"/>
                    <a:pt x="1098" y="15561"/>
                    <a:pt x="1118" y="15561"/>
                  </a:cubicBezTo>
                  <a:cubicBezTo>
                    <a:pt x="1299" y="15561"/>
                    <a:pt x="1466" y="15404"/>
                    <a:pt x="1503" y="15149"/>
                  </a:cubicBezTo>
                  <a:lnTo>
                    <a:pt x="5725" y="818"/>
                  </a:lnTo>
                  <a:cubicBezTo>
                    <a:pt x="5846" y="575"/>
                    <a:pt x="5725" y="291"/>
                    <a:pt x="5522" y="209"/>
                  </a:cubicBezTo>
                  <a:lnTo>
                    <a:pt x="4750" y="7"/>
                  </a:lnTo>
                  <a:cubicBezTo>
                    <a:pt x="4730" y="2"/>
                    <a:pt x="4709" y="0"/>
                    <a:pt x="4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3348725" y="2755075"/>
              <a:ext cx="163425" cy="392125"/>
            </a:xfrm>
            <a:custGeom>
              <a:avLst/>
              <a:gdLst/>
              <a:ahLst/>
              <a:cxnLst/>
              <a:rect l="l" t="t" r="r" b="b"/>
              <a:pathLst>
                <a:path w="6537" h="15685" extrusionOk="0">
                  <a:moveTo>
                    <a:pt x="4819" y="1"/>
                  </a:moveTo>
                  <a:cubicBezTo>
                    <a:pt x="4599" y="1"/>
                    <a:pt x="4400" y="168"/>
                    <a:pt x="4304" y="362"/>
                  </a:cubicBezTo>
                  <a:lnTo>
                    <a:pt x="122" y="14692"/>
                  </a:lnTo>
                  <a:cubicBezTo>
                    <a:pt x="0" y="14935"/>
                    <a:pt x="203" y="15260"/>
                    <a:pt x="447" y="15341"/>
                  </a:cubicBezTo>
                  <a:lnTo>
                    <a:pt x="1584" y="15666"/>
                  </a:lnTo>
                  <a:cubicBezTo>
                    <a:pt x="1621" y="15679"/>
                    <a:pt x="1659" y="15684"/>
                    <a:pt x="1698" y="15684"/>
                  </a:cubicBezTo>
                  <a:cubicBezTo>
                    <a:pt x="1910" y="15684"/>
                    <a:pt x="2130" y="15507"/>
                    <a:pt x="2233" y="15301"/>
                  </a:cubicBezTo>
                  <a:lnTo>
                    <a:pt x="6455" y="971"/>
                  </a:lnTo>
                  <a:cubicBezTo>
                    <a:pt x="6536" y="727"/>
                    <a:pt x="6333" y="443"/>
                    <a:pt x="6090" y="321"/>
                  </a:cubicBezTo>
                  <a:lnTo>
                    <a:pt x="4994" y="37"/>
                  </a:lnTo>
                  <a:cubicBezTo>
                    <a:pt x="4935" y="12"/>
                    <a:pt x="4877" y="1"/>
                    <a:pt x="48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3389325" y="3114250"/>
              <a:ext cx="444525" cy="63100"/>
            </a:xfrm>
            <a:custGeom>
              <a:avLst/>
              <a:gdLst/>
              <a:ahLst/>
              <a:cxnLst/>
              <a:rect l="l" t="t" r="r" b="b"/>
              <a:pathLst>
                <a:path w="17781" h="2524" extrusionOk="0">
                  <a:moveTo>
                    <a:pt x="0" y="0"/>
                  </a:moveTo>
                  <a:lnTo>
                    <a:pt x="41" y="1299"/>
                  </a:lnTo>
                  <a:lnTo>
                    <a:pt x="17334" y="2517"/>
                  </a:lnTo>
                  <a:cubicBezTo>
                    <a:pt x="17352" y="2521"/>
                    <a:pt x="17369" y="2523"/>
                    <a:pt x="17386" y="2523"/>
                  </a:cubicBezTo>
                  <a:cubicBezTo>
                    <a:pt x="17529" y="2523"/>
                    <a:pt x="17659" y="2378"/>
                    <a:pt x="17659" y="2233"/>
                  </a:cubicBezTo>
                  <a:lnTo>
                    <a:pt x="17700" y="1543"/>
                  </a:lnTo>
                  <a:cubicBezTo>
                    <a:pt x="17781" y="1380"/>
                    <a:pt x="17619" y="1218"/>
                    <a:pt x="17456" y="121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2891025" y="2629125"/>
              <a:ext cx="104550" cy="180275"/>
            </a:xfrm>
            <a:custGeom>
              <a:avLst/>
              <a:gdLst/>
              <a:ahLst/>
              <a:cxnLst/>
              <a:rect l="l" t="t" r="r" b="b"/>
              <a:pathLst>
                <a:path w="4182" h="7211" extrusionOk="0">
                  <a:moveTo>
                    <a:pt x="2466" y="1"/>
                  </a:moveTo>
                  <a:cubicBezTo>
                    <a:pt x="2261" y="1"/>
                    <a:pt x="2052" y="155"/>
                    <a:pt x="1989" y="407"/>
                  </a:cubicBezTo>
                  <a:lnTo>
                    <a:pt x="81" y="6171"/>
                  </a:lnTo>
                  <a:cubicBezTo>
                    <a:pt x="0" y="6415"/>
                    <a:pt x="162" y="6739"/>
                    <a:pt x="447" y="6821"/>
                  </a:cubicBezTo>
                  <a:lnTo>
                    <a:pt x="1583" y="7186"/>
                  </a:lnTo>
                  <a:cubicBezTo>
                    <a:pt x="1632" y="7202"/>
                    <a:pt x="1682" y="7210"/>
                    <a:pt x="1733" y="7210"/>
                  </a:cubicBezTo>
                  <a:cubicBezTo>
                    <a:pt x="1934" y="7210"/>
                    <a:pt x="2135" y="7080"/>
                    <a:pt x="2233" y="6821"/>
                  </a:cubicBezTo>
                  <a:lnTo>
                    <a:pt x="4100" y="1056"/>
                  </a:lnTo>
                  <a:cubicBezTo>
                    <a:pt x="4181" y="812"/>
                    <a:pt x="4060" y="488"/>
                    <a:pt x="3735" y="407"/>
                  </a:cubicBezTo>
                  <a:lnTo>
                    <a:pt x="2639" y="41"/>
                  </a:lnTo>
                  <a:cubicBezTo>
                    <a:pt x="2584" y="14"/>
                    <a:pt x="2525" y="1"/>
                    <a:pt x="2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926525" y="2682925"/>
              <a:ext cx="500375" cy="318700"/>
            </a:xfrm>
            <a:custGeom>
              <a:avLst/>
              <a:gdLst/>
              <a:ahLst/>
              <a:cxnLst/>
              <a:rect l="l" t="t" r="r" b="b"/>
              <a:pathLst>
                <a:path w="20015" h="12748" extrusionOk="0">
                  <a:moveTo>
                    <a:pt x="2112" y="0"/>
                  </a:moveTo>
                  <a:cubicBezTo>
                    <a:pt x="2112" y="0"/>
                    <a:pt x="1" y="3248"/>
                    <a:pt x="853" y="3816"/>
                  </a:cubicBezTo>
                  <a:cubicBezTo>
                    <a:pt x="9378" y="9743"/>
                    <a:pt x="13357" y="12747"/>
                    <a:pt x="19487" y="12747"/>
                  </a:cubicBezTo>
                  <a:lnTo>
                    <a:pt x="20014" y="8647"/>
                  </a:lnTo>
                  <a:cubicBezTo>
                    <a:pt x="13681" y="8647"/>
                    <a:pt x="9175" y="6089"/>
                    <a:pt x="2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334525" y="2553650"/>
              <a:ext cx="405975" cy="116875"/>
            </a:xfrm>
            <a:custGeom>
              <a:avLst/>
              <a:gdLst/>
              <a:ahLst/>
              <a:cxnLst/>
              <a:rect l="l" t="t" r="r" b="b"/>
              <a:pathLst>
                <a:path w="16239" h="4675" extrusionOk="0">
                  <a:moveTo>
                    <a:pt x="2717" y="1"/>
                  </a:moveTo>
                  <a:cubicBezTo>
                    <a:pt x="1875" y="1"/>
                    <a:pt x="1263" y="102"/>
                    <a:pt x="1096" y="381"/>
                  </a:cubicBezTo>
                  <a:cubicBezTo>
                    <a:pt x="0" y="2126"/>
                    <a:pt x="3775" y="1883"/>
                    <a:pt x="6617" y="3669"/>
                  </a:cubicBezTo>
                  <a:cubicBezTo>
                    <a:pt x="7794" y="4400"/>
                    <a:pt x="9256" y="4675"/>
                    <a:pt x="10681" y="4675"/>
                  </a:cubicBezTo>
                  <a:cubicBezTo>
                    <a:pt x="13532" y="4675"/>
                    <a:pt x="16238" y="3574"/>
                    <a:pt x="16238" y="2817"/>
                  </a:cubicBezTo>
                  <a:cubicBezTo>
                    <a:pt x="16238" y="1639"/>
                    <a:pt x="14574" y="706"/>
                    <a:pt x="12503" y="706"/>
                  </a:cubicBezTo>
                  <a:lnTo>
                    <a:pt x="10271" y="706"/>
                  </a:lnTo>
                  <a:cubicBezTo>
                    <a:pt x="8769" y="706"/>
                    <a:pt x="4940" y="1"/>
                    <a:pt x="2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3332475" y="3098000"/>
              <a:ext cx="83250" cy="84250"/>
            </a:xfrm>
            <a:custGeom>
              <a:avLst/>
              <a:gdLst/>
              <a:ahLst/>
              <a:cxnLst/>
              <a:rect l="l" t="t" r="r" b="b"/>
              <a:pathLst>
                <a:path w="3330" h="3370" extrusionOk="0">
                  <a:moveTo>
                    <a:pt x="1665" y="1"/>
                  </a:moveTo>
                  <a:cubicBezTo>
                    <a:pt x="732" y="1"/>
                    <a:pt x="1" y="772"/>
                    <a:pt x="1" y="1665"/>
                  </a:cubicBezTo>
                  <a:cubicBezTo>
                    <a:pt x="1" y="2599"/>
                    <a:pt x="732" y="3370"/>
                    <a:pt x="1665" y="3370"/>
                  </a:cubicBezTo>
                  <a:cubicBezTo>
                    <a:pt x="2640" y="3370"/>
                    <a:pt x="3330" y="2599"/>
                    <a:pt x="3330" y="1665"/>
                  </a:cubicBezTo>
                  <a:cubicBezTo>
                    <a:pt x="3330" y="772"/>
                    <a:pt x="2599" y="1"/>
                    <a:pt x="1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3449200" y="2833625"/>
              <a:ext cx="394800" cy="342800"/>
            </a:xfrm>
            <a:custGeom>
              <a:avLst/>
              <a:gdLst/>
              <a:ahLst/>
              <a:cxnLst/>
              <a:rect l="l" t="t" r="r" b="b"/>
              <a:pathLst>
                <a:path w="15792" h="13712" extrusionOk="0">
                  <a:moveTo>
                    <a:pt x="756" y="1"/>
                  </a:moveTo>
                  <a:cubicBezTo>
                    <a:pt x="680" y="1"/>
                    <a:pt x="609" y="21"/>
                    <a:pt x="569" y="61"/>
                  </a:cubicBezTo>
                  <a:lnTo>
                    <a:pt x="82" y="589"/>
                  </a:lnTo>
                  <a:cubicBezTo>
                    <a:pt x="0" y="670"/>
                    <a:pt x="0" y="873"/>
                    <a:pt x="82" y="995"/>
                  </a:cubicBezTo>
                  <a:lnTo>
                    <a:pt x="14818" y="13620"/>
                  </a:lnTo>
                  <a:cubicBezTo>
                    <a:pt x="14858" y="13681"/>
                    <a:pt x="14929" y="13712"/>
                    <a:pt x="15005" y="13712"/>
                  </a:cubicBezTo>
                  <a:cubicBezTo>
                    <a:pt x="15082" y="13712"/>
                    <a:pt x="15163" y="13681"/>
                    <a:pt x="15224" y="13620"/>
                  </a:cubicBezTo>
                  <a:lnTo>
                    <a:pt x="15670" y="13133"/>
                  </a:lnTo>
                  <a:cubicBezTo>
                    <a:pt x="15792" y="13011"/>
                    <a:pt x="15792" y="12808"/>
                    <a:pt x="15670" y="12727"/>
                  </a:cubicBezTo>
                  <a:lnTo>
                    <a:pt x="975" y="61"/>
                  </a:lnTo>
                  <a:cubicBezTo>
                    <a:pt x="914" y="21"/>
                    <a:pt x="833" y="1"/>
                    <a:pt x="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781400" y="2806725"/>
              <a:ext cx="348125" cy="331900"/>
            </a:xfrm>
            <a:custGeom>
              <a:avLst/>
              <a:gdLst/>
              <a:ahLst/>
              <a:cxnLst/>
              <a:rect l="l" t="t" r="r" b="b"/>
              <a:pathLst>
                <a:path w="13925" h="13276" extrusionOk="0">
                  <a:moveTo>
                    <a:pt x="1" y="1"/>
                  </a:moveTo>
                  <a:lnTo>
                    <a:pt x="1" y="934"/>
                  </a:lnTo>
                  <a:cubicBezTo>
                    <a:pt x="6983" y="934"/>
                    <a:pt x="12666" y="6415"/>
                    <a:pt x="12991" y="13275"/>
                  </a:cubicBezTo>
                  <a:lnTo>
                    <a:pt x="13925" y="13275"/>
                  </a:lnTo>
                  <a:cubicBezTo>
                    <a:pt x="13560" y="5887"/>
                    <a:pt x="747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3277175" y="3048275"/>
              <a:ext cx="182700" cy="182700"/>
            </a:xfrm>
            <a:custGeom>
              <a:avLst/>
              <a:gdLst/>
              <a:ahLst/>
              <a:cxnLst/>
              <a:rect l="l" t="t" r="r" b="b"/>
              <a:pathLst>
                <a:path w="7308" h="7308" extrusionOk="0">
                  <a:moveTo>
                    <a:pt x="2234" y="1218"/>
                  </a:moveTo>
                  <a:cubicBezTo>
                    <a:pt x="2883" y="1218"/>
                    <a:pt x="3451" y="1787"/>
                    <a:pt x="3451" y="2436"/>
                  </a:cubicBezTo>
                  <a:cubicBezTo>
                    <a:pt x="3451" y="3126"/>
                    <a:pt x="2883" y="3654"/>
                    <a:pt x="2234" y="3654"/>
                  </a:cubicBezTo>
                  <a:cubicBezTo>
                    <a:pt x="1584" y="3654"/>
                    <a:pt x="1016" y="3126"/>
                    <a:pt x="1016" y="2436"/>
                  </a:cubicBezTo>
                  <a:cubicBezTo>
                    <a:pt x="1016" y="1787"/>
                    <a:pt x="1584" y="1218"/>
                    <a:pt x="2234" y="1218"/>
                  </a:cubicBezTo>
                  <a:close/>
                  <a:moveTo>
                    <a:pt x="5441" y="1787"/>
                  </a:moveTo>
                  <a:cubicBezTo>
                    <a:pt x="6090" y="1787"/>
                    <a:pt x="6658" y="2355"/>
                    <a:pt x="6658" y="3004"/>
                  </a:cubicBezTo>
                  <a:cubicBezTo>
                    <a:pt x="6658" y="3654"/>
                    <a:pt x="6090" y="4222"/>
                    <a:pt x="5441" y="4222"/>
                  </a:cubicBezTo>
                  <a:cubicBezTo>
                    <a:pt x="4791" y="4222"/>
                    <a:pt x="4223" y="3735"/>
                    <a:pt x="4223" y="3004"/>
                  </a:cubicBezTo>
                  <a:cubicBezTo>
                    <a:pt x="4223" y="2355"/>
                    <a:pt x="4791" y="1787"/>
                    <a:pt x="5441" y="1787"/>
                  </a:cubicBezTo>
                  <a:close/>
                  <a:moveTo>
                    <a:pt x="3492" y="4222"/>
                  </a:moveTo>
                  <a:cubicBezTo>
                    <a:pt x="4182" y="4222"/>
                    <a:pt x="4710" y="4791"/>
                    <a:pt x="4710" y="5440"/>
                  </a:cubicBezTo>
                  <a:cubicBezTo>
                    <a:pt x="4710" y="6090"/>
                    <a:pt x="4182" y="6658"/>
                    <a:pt x="3492" y="6658"/>
                  </a:cubicBezTo>
                  <a:cubicBezTo>
                    <a:pt x="2802" y="6658"/>
                    <a:pt x="2274" y="6090"/>
                    <a:pt x="2274" y="5440"/>
                  </a:cubicBezTo>
                  <a:cubicBezTo>
                    <a:pt x="2274" y="4791"/>
                    <a:pt x="2842" y="4222"/>
                    <a:pt x="3492" y="4222"/>
                  </a:cubicBezTo>
                  <a:close/>
                  <a:moveTo>
                    <a:pt x="3654" y="0"/>
                  </a:moveTo>
                  <a:cubicBezTo>
                    <a:pt x="1665" y="0"/>
                    <a:pt x="1" y="1624"/>
                    <a:pt x="1" y="3654"/>
                  </a:cubicBezTo>
                  <a:cubicBezTo>
                    <a:pt x="1" y="5684"/>
                    <a:pt x="1625" y="7308"/>
                    <a:pt x="3654" y="7308"/>
                  </a:cubicBezTo>
                  <a:cubicBezTo>
                    <a:pt x="5684" y="7308"/>
                    <a:pt x="7308" y="5684"/>
                    <a:pt x="7308" y="3654"/>
                  </a:cubicBezTo>
                  <a:cubicBezTo>
                    <a:pt x="7308" y="1624"/>
                    <a:pt x="5684" y="0"/>
                    <a:pt x="36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3361925" y="3134350"/>
              <a:ext cx="73100" cy="161825"/>
            </a:xfrm>
            <a:custGeom>
              <a:avLst/>
              <a:gdLst/>
              <a:ahLst/>
              <a:cxnLst/>
              <a:rect l="l" t="t" r="r" b="b"/>
              <a:pathLst>
                <a:path w="2924" h="6473" extrusionOk="0">
                  <a:moveTo>
                    <a:pt x="363" y="0"/>
                  </a:moveTo>
                  <a:cubicBezTo>
                    <a:pt x="337" y="0"/>
                    <a:pt x="311" y="3"/>
                    <a:pt x="284" y="8"/>
                  </a:cubicBezTo>
                  <a:cubicBezTo>
                    <a:pt x="81" y="130"/>
                    <a:pt x="0" y="333"/>
                    <a:pt x="41" y="536"/>
                  </a:cubicBezTo>
                  <a:lnTo>
                    <a:pt x="2111" y="6219"/>
                  </a:lnTo>
                  <a:cubicBezTo>
                    <a:pt x="2213" y="6388"/>
                    <a:pt x="2371" y="6473"/>
                    <a:pt x="2538" y="6473"/>
                  </a:cubicBezTo>
                  <a:cubicBezTo>
                    <a:pt x="2571" y="6473"/>
                    <a:pt x="2605" y="6469"/>
                    <a:pt x="2639" y="6463"/>
                  </a:cubicBezTo>
                  <a:cubicBezTo>
                    <a:pt x="2842" y="6381"/>
                    <a:pt x="2923" y="6178"/>
                    <a:pt x="2882" y="5975"/>
                  </a:cubicBezTo>
                  <a:lnTo>
                    <a:pt x="812" y="292"/>
                  </a:lnTo>
                  <a:cubicBezTo>
                    <a:pt x="706" y="115"/>
                    <a:pt x="53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3384250" y="3254975"/>
              <a:ext cx="82225" cy="55500"/>
            </a:xfrm>
            <a:custGeom>
              <a:avLst/>
              <a:gdLst/>
              <a:ahLst/>
              <a:cxnLst/>
              <a:rect l="l" t="t" r="r" b="b"/>
              <a:pathLst>
                <a:path w="3289" h="2220" extrusionOk="0">
                  <a:moveTo>
                    <a:pt x="695" y="1"/>
                  </a:moveTo>
                  <a:cubicBezTo>
                    <a:pt x="474" y="1"/>
                    <a:pt x="278" y="108"/>
                    <a:pt x="163" y="339"/>
                  </a:cubicBezTo>
                  <a:cubicBezTo>
                    <a:pt x="0" y="623"/>
                    <a:pt x="122" y="988"/>
                    <a:pt x="406" y="1150"/>
                  </a:cubicBezTo>
                  <a:lnTo>
                    <a:pt x="2355" y="2165"/>
                  </a:lnTo>
                  <a:cubicBezTo>
                    <a:pt x="2438" y="2201"/>
                    <a:pt x="2527" y="2219"/>
                    <a:pt x="2617" y="2219"/>
                  </a:cubicBezTo>
                  <a:cubicBezTo>
                    <a:pt x="2835" y="2219"/>
                    <a:pt x="3052" y="2111"/>
                    <a:pt x="3167" y="1881"/>
                  </a:cubicBezTo>
                  <a:cubicBezTo>
                    <a:pt x="3289" y="1597"/>
                    <a:pt x="3207" y="1232"/>
                    <a:pt x="2883" y="1069"/>
                  </a:cubicBezTo>
                  <a:lnTo>
                    <a:pt x="975" y="54"/>
                  </a:lnTo>
                  <a:cubicBezTo>
                    <a:pt x="880" y="19"/>
                    <a:pt x="785"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860575" y="2464575"/>
              <a:ext cx="181675" cy="461100"/>
            </a:xfrm>
            <a:custGeom>
              <a:avLst/>
              <a:gdLst/>
              <a:ahLst/>
              <a:cxnLst/>
              <a:rect l="l" t="t" r="r" b="b"/>
              <a:pathLst>
                <a:path w="7267" h="18444" extrusionOk="0">
                  <a:moveTo>
                    <a:pt x="6282" y="0"/>
                  </a:moveTo>
                  <a:cubicBezTo>
                    <a:pt x="6130" y="0"/>
                    <a:pt x="5959" y="157"/>
                    <a:pt x="5886" y="412"/>
                  </a:cubicBezTo>
                  <a:lnTo>
                    <a:pt x="81" y="17665"/>
                  </a:lnTo>
                  <a:cubicBezTo>
                    <a:pt x="0" y="17949"/>
                    <a:pt x="81" y="18193"/>
                    <a:pt x="244" y="18233"/>
                  </a:cubicBezTo>
                  <a:lnTo>
                    <a:pt x="893" y="18436"/>
                  </a:lnTo>
                  <a:cubicBezTo>
                    <a:pt x="913" y="18441"/>
                    <a:pt x="934" y="18444"/>
                    <a:pt x="955" y="18444"/>
                  </a:cubicBezTo>
                  <a:cubicBezTo>
                    <a:pt x="1104" y="18444"/>
                    <a:pt x="1274" y="18315"/>
                    <a:pt x="1380" y="18030"/>
                  </a:cubicBezTo>
                  <a:lnTo>
                    <a:pt x="7145" y="777"/>
                  </a:lnTo>
                  <a:cubicBezTo>
                    <a:pt x="7267" y="534"/>
                    <a:pt x="7145" y="290"/>
                    <a:pt x="6983" y="209"/>
                  </a:cubicBezTo>
                  <a:lnTo>
                    <a:pt x="6333" y="6"/>
                  </a:lnTo>
                  <a:cubicBezTo>
                    <a:pt x="6316" y="2"/>
                    <a:pt x="6299" y="0"/>
                    <a:pt x="6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3039175" y="2240000"/>
              <a:ext cx="143125" cy="70700"/>
            </a:xfrm>
            <a:custGeom>
              <a:avLst/>
              <a:gdLst/>
              <a:ahLst/>
              <a:cxnLst/>
              <a:rect l="l" t="t" r="r" b="b"/>
              <a:pathLst>
                <a:path w="5725" h="2828" extrusionOk="0">
                  <a:moveTo>
                    <a:pt x="4673" y="0"/>
                  </a:moveTo>
                  <a:cubicBezTo>
                    <a:pt x="4618" y="0"/>
                    <a:pt x="4562" y="6"/>
                    <a:pt x="4507" y="18"/>
                  </a:cubicBezTo>
                  <a:lnTo>
                    <a:pt x="975" y="424"/>
                  </a:lnTo>
                  <a:cubicBezTo>
                    <a:pt x="407" y="464"/>
                    <a:pt x="1" y="1033"/>
                    <a:pt x="42" y="1763"/>
                  </a:cubicBezTo>
                  <a:cubicBezTo>
                    <a:pt x="117" y="2365"/>
                    <a:pt x="575" y="2828"/>
                    <a:pt x="1095" y="2828"/>
                  </a:cubicBezTo>
                  <a:cubicBezTo>
                    <a:pt x="1136" y="2828"/>
                    <a:pt x="1177" y="2825"/>
                    <a:pt x="1219" y="2819"/>
                  </a:cubicBezTo>
                  <a:lnTo>
                    <a:pt x="4791" y="2413"/>
                  </a:lnTo>
                  <a:cubicBezTo>
                    <a:pt x="5319" y="2372"/>
                    <a:pt x="5725" y="1723"/>
                    <a:pt x="5684" y="1073"/>
                  </a:cubicBezTo>
                  <a:cubicBezTo>
                    <a:pt x="5648" y="487"/>
                    <a:pt x="5181" y="0"/>
                    <a:pt x="4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935150" y="2463700"/>
              <a:ext cx="100500" cy="50775"/>
            </a:xfrm>
            <a:custGeom>
              <a:avLst/>
              <a:gdLst/>
              <a:ahLst/>
              <a:cxnLst/>
              <a:rect l="l" t="t" r="r" b="b"/>
              <a:pathLst>
                <a:path w="4020" h="2031" extrusionOk="0">
                  <a:moveTo>
                    <a:pt x="1016" y="1"/>
                  </a:moveTo>
                  <a:cubicBezTo>
                    <a:pt x="488" y="1"/>
                    <a:pt x="1" y="447"/>
                    <a:pt x="1" y="1015"/>
                  </a:cubicBezTo>
                  <a:cubicBezTo>
                    <a:pt x="1" y="1584"/>
                    <a:pt x="488" y="2030"/>
                    <a:pt x="1016" y="2030"/>
                  </a:cubicBezTo>
                  <a:lnTo>
                    <a:pt x="3005" y="2030"/>
                  </a:lnTo>
                  <a:cubicBezTo>
                    <a:pt x="3573" y="2030"/>
                    <a:pt x="4020" y="1584"/>
                    <a:pt x="4020" y="1015"/>
                  </a:cubicBezTo>
                  <a:cubicBezTo>
                    <a:pt x="4020" y="447"/>
                    <a:pt x="3573" y="1"/>
                    <a:pt x="3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3815575" y="2799625"/>
              <a:ext cx="68025" cy="374725"/>
            </a:xfrm>
            <a:custGeom>
              <a:avLst/>
              <a:gdLst/>
              <a:ahLst/>
              <a:cxnLst/>
              <a:rect l="l" t="t" r="r" b="b"/>
              <a:pathLst>
                <a:path w="2721" h="14989" extrusionOk="0">
                  <a:moveTo>
                    <a:pt x="2152" y="1"/>
                  </a:moveTo>
                  <a:lnTo>
                    <a:pt x="41" y="14615"/>
                  </a:lnTo>
                  <a:cubicBezTo>
                    <a:pt x="0" y="14777"/>
                    <a:pt x="163" y="14980"/>
                    <a:pt x="284" y="14980"/>
                  </a:cubicBezTo>
                  <a:cubicBezTo>
                    <a:pt x="306" y="14986"/>
                    <a:pt x="328" y="14988"/>
                    <a:pt x="350" y="14988"/>
                  </a:cubicBezTo>
                  <a:cubicBezTo>
                    <a:pt x="497" y="14988"/>
                    <a:pt x="650" y="14878"/>
                    <a:pt x="650" y="14737"/>
                  </a:cubicBezTo>
                  <a:lnTo>
                    <a:pt x="2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2753000" y="2736725"/>
              <a:ext cx="215175" cy="442075"/>
            </a:xfrm>
            <a:custGeom>
              <a:avLst/>
              <a:gdLst/>
              <a:ahLst/>
              <a:cxnLst/>
              <a:rect l="l" t="t" r="r" b="b"/>
              <a:pathLst>
                <a:path w="8607" h="17683" extrusionOk="0">
                  <a:moveTo>
                    <a:pt x="6654" y="0"/>
                  </a:moveTo>
                  <a:cubicBezTo>
                    <a:pt x="6457" y="0"/>
                    <a:pt x="6256" y="162"/>
                    <a:pt x="6130" y="446"/>
                  </a:cubicBezTo>
                  <a:lnTo>
                    <a:pt x="81" y="16319"/>
                  </a:lnTo>
                  <a:cubicBezTo>
                    <a:pt x="0" y="16684"/>
                    <a:pt x="81" y="17050"/>
                    <a:pt x="325" y="17131"/>
                  </a:cubicBezTo>
                  <a:lnTo>
                    <a:pt x="1421" y="17659"/>
                  </a:lnTo>
                  <a:cubicBezTo>
                    <a:pt x="1469" y="17675"/>
                    <a:pt x="1518" y="17683"/>
                    <a:pt x="1568" y="17683"/>
                  </a:cubicBezTo>
                  <a:cubicBezTo>
                    <a:pt x="1771" y="17683"/>
                    <a:pt x="1980" y="17546"/>
                    <a:pt x="2111" y="17253"/>
                  </a:cubicBezTo>
                  <a:lnTo>
                    <a:pt x="8525" y="933"/>
                  </a:lnTo>
                  <a:cubicBezTo>
                    <a:pt x="8606" y="609"/>
                    <a:pt x="8160" y="649"/>
                    <a:pt x="7916" y="527"/>
                  </a:cubicBezTo>
                  <a:lnTo>
                    <a:pt x="6820" y="40"/>
                  </a:lnTo>
                  <a:cubicBezTo>
                    <a:pt x="6766" y="13"/>
                    <a:pt x="6710" y="0"/>
                    <a:pt x="6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2750950" y="3124400"/>
              <a:ext cx="60925" cy="60900"/>
            </a:xfrm>
            <a:custGeom>
              <a:avLst/>
              <a:gdLst/>
              <a:ahLst/>
              <a:cxnLst/>
              <a:rect l="l" t="t" r="r" b="b"/>
              <a:pathLst>
                <a:path w="2437" h="2436" extrusionOk="0">
                  <a:moveTo>
                    <a:pt x="1219" y="0"/>
                  </a:moveTo>
                  <a:cubicBezTo>
                    <a:pt x="569" y="0"/>
                    <a:pt x="1" y="568"/>
                    <a:pt x="1" y="1218"/>
                  </a:cubicBezTo>
                  <a:cubicBezTo>
                    <a:pt x="1" y="1908"/>
                    <a:pt x="529" y="2436"/>
                    <a:pt x="1219" y="2436"/>
                  </a:cubicBezTo>
                  <a:cubicBezTo>
                    <a:pt x="1909" y="2436"/>
                    <a:pt x="2437" y="1908"/>
                    <a:pt x="2437" y="1218"/>
                  </a:cubicBezTo>
                  <a:cubicBezTo>
                    <a:pt x="2437" y="568"/>
                    <a:pt x="1909"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6"/>
          <p:cNvSpPr/>
          <p:nvPr/>
        </p:nvSpPr>
        <p:spPr>
          <a:xfrm>
            <a:off x="723754" y="1425975"/>
            <a:ext cx="254845" cy="24061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898519" y="2071101"/>
            <a:ext cx="320310" cy="30244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701456" y="3781724"/>
            <a:ext cx="212213" cy="20036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Data </a:t>
            </a:r>
            <a:r>
              <a:rPr lang="en">
                <a:solidFill>
                  <a:schemeClr val="accent1"/>
                </a:solidFill>
              </a:rPr>
              <a:t>Preparation</a:t>
            </a:r>
            <a:endParaRPr>
              <a:solidFill>
                <a:schemeClr val="accent1"/>
              </a:solidFill>
            </a:endParaRPr>
          </a:p>
        </p:txBody>
      </p:sp>
      <p:sp>
        <p:nvSpPr>
          <p:cNvPr id="303" name="Google Shape;303;p27"/>
          <p:cNvSpPr txBox="1"/>
          <p:nvPr/>
        </p:nvSpPr>
        <p:spPr>
          <a:xfrm>
            <a:off x="621900" y="1107375"/>
            <a:ext cx="7704000" cy="12006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1200"/>
              </a:spcBef>
              <a:spcAft>
                <a:spcPts val="0"/>
              </a:spcAft>
              <a:buClr>
                <a:schemeClr val="dk1"/>
              </a:buClr>
              <a:buSzPts val="1200"/>
              <a:buChar char="●"/>
            </a:pPr>
            <a:r>
              <a:rPr lang="en" sz="1200" b="1">
                <a:solidFill>
                  <a:schemeClr val="dk1"/>
                </a:solidFill>
              </a:rPr>
              <a:t>Full-Text Indexing:</a:t>
            </a:r>
            <a:endParaRPr sz="1200" b="1">
              <a:solidFill>
                <a:schemeClr val="dk1"/>
              </a:solidFill>
            </a:endParaRPr>
          </a:p>
          <a:p>
            <a:pPr marL="914400" lvl="1" indent="-304800" algn="l" rtl="0">
              <a:lnSpc>
                <a:spcPct val="150000"/>
              </a:lnSpc>
              <a:spcBef>
                <a:spcPts val="0"/>
              </a:spcBef>
              <a:spcAft>
                <a:spcPts val="0"/>
              </a:spcAft>
              <a:buClr>
                <a:schemeClr val="dk1"/>
              </a:buClr>
              <a:buSzPts val="1200"/>
              <a:buChar char="○"/>
            </a:pPr>
            <a:r>
              <a:rPr lang="en" sz="1200">
                <a:solidFill>
                  <a:schemeClr val="dk1"/>
                </a:solidFill>
              </a:rPr>
              <a:t>Created </a:t>
            </a:r>
            <a:r>
              <a:rPr lang="en" sz="1200">
                <a:solidFill>
                  <a:srgbClr val="188038"/>
                </a:solidFill>
                <a:latin typeface="Roboto Mono"/>
                <a:ea typeface="Roboto Mono"/>
                <a:cs typeface="Roboto Mono"/>
                <a:sym typeface="Roboto Mono"/>
              </a:rPr>
              <a:t>ProductDescriptionIndex</a:t>
            </a:r>
            <a:r>
              <a:rPr lang="en" sz="1200">
                <a:solidFill>
                  <a:schemeClr val="dk1"/>
                </a:solidFill>
              </a:rPr>
              <a:t> tables to store </a:t>
            </a:r>
            <a:r>
              <a:rPr lang="en" sz="1200">
                <a:solidFill>
                  <a:srgbClr val="188038"/>
                </a:solidFill>
                <a:latin typeface="Roboto Mono"/>
                <a:ea typeface="Roboto Mono"/>
                <a:cs typeface="Roboto Mono"/>
                <a:sym typeface="Roboto Mono"/>
              </a:rPr>
              <a:t>tsvector</a:t>
            </a:r>
            <a:r>
              <a:rPr lang="en" sz="1200">
                <a:solidFill>
                  <a:schemeClr val="dk1"/>
                </a:solidFill>
              </a:rPr>
              <a:t> representations for product descriptions and special offers.</a:t>
            </a:r>
            <a:endParaRPr sz="1200">
              <a:solidFill>
                <a:schemeClr val="dk1"/>
              </a:solidFill>
            </a:endParaRPr>
          </a:p>
          <a:p>
            <a:pPr marL="914400" lvl="1" indent="-304800" algn="l" rtl="0">
              <a:lnSpc>
                <a:spcPct val="150000"/>
              </a:lnSpc>
              <a:spcBef>
                <a:spcPts val="0"/>
              </a:spcBef>
              <a:spcAft>
                <a:spcPts val="0"/>
              </a:spcAft>
              <a:buClr>
                <a:schemeClr val="dk1"/>
              </a:buClr>
              <a:buSzPts val="1200"/>
              <a:buChar char="○"/>
            </a:pPr>
            <a:r>
              <a:rPr lang="en" sz="1200">
                <a:solidFill>
                  <a:schemeClr val="dk1"/>
                </a:solidFill>
              </a:rPr>
              <a:t>Applied </a:t>
            </a:r>
            <a:r>
              <a:rPr lang="en" sz="1200">
                <a:solidFill>
                  <a:srgbClr val="188038"/>
                </a:solidFill>
                <a:latin typeface="Roboto Mono"/>
                <a:ea typeface="Roboto Mono"/>
                <a:cs typeface="Roboto Mono"/>
                <a:sym typeface="Roboto Mono"/>
              </a:rPr>
              <a:t>GIN</a:t>
            </a:r>
            <a:r>
              <a:rPr lang="en" sz="1200">
                <a:solidFill>
                  <a:schemeClr val="dk1"/>
                </a:solidFill>
              </a:rPr>
              <a:t> indexes to enhance full-text search performance.</a:t>
            </a:r>
            <a:endParaRPr sz="1200">
              <a:solidFill>
                <a:schemeClr val="dk1"/>
              </a:solidFill>
            </a:endParaRPr>
          </a:p>
        </p:txBody>
      </p:sp>
      <p:pic>
        <p:nvPicPr>
          <p:cNvPr id="304" name="Google Shape;304;p27"/>
          <p:cNvPicPr preferRelativeResize="0"/>
          <p:nvPr/>
        </p:nvPicPr>
        <p:blipFill>
          <a:blip r:embed="rId3">
            <a:alphaModFix/>
          </a:blip>
          <a:stretch>
            <a:fillRect/>
          </a:stretch>
        </p:blipFill>
        <p:spPr>
          <a:xfrm>
            <a:off x="1331494" y="2563728"/>
            <a:ext cx="6581919" cy="2171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Data </a:t>
            </a:r>
            <a:r>
              <a:rPr lang="en">
                <a:solidFill>
                  <a:schemeClr val="accent1"/>
                </a:solidFill>
              </a:rPr>
              <a:t>Preparation</a:t>
            </a:r>
            <a:endParaRPr>
              <a:solidFill>
                <a:schemeClr val="accent1"/>
              </a:solidFill>
            </a:endParaRPr>
          </a:p>
        </p:txBody>
      </p:sp>
      <p:sp>
        <p:nvSpPr>
          <p:cNvPr id="310" name="Google Shape;310;p28"/>
          <p:cNvSpPr txBox="1"/>
          <p:nvPr/>
        </p:nvSpPr>
        <p:spPr>
          <a:xfrm>
            <a:off x="621900" y="1107375"/>
            <a:ext cx="4705800" cy="27399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120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Keyword Extraction from Product Descriptions:</a:t>
            </a:r>
            <a:endParaRPr sz="1200" b="1">
              <a:solidFill>
                <a:schemeClr val="dk1"/>
              </a:solidFill>
              <a:latin typeface="Open Sans"/>
              <a:ea typeface="Open Sans"/>
              <a:cs typeface="Open Sans"/>
              <a:sym typeface="Open Sans"/>
            </a:endParaRPr>
          </a:p>
          <a:p>
            <a:pPr marL="914400" lvl="1" indent="-304800" algn="l" rtl="0">
              <a:lnSpc>
                <a:spcPct val="150000"/>
              </a:lnSpc>
              <a:spcBef>
                <a:spcPts val="0"/>
              </a:spcBef>
              <a:spcAft>
                <a:spcPts val="0"/>
              </a:spcAft>
              <a:buClr>
                <a:schemeClr val="dk1"/>
              </a:buClr>
              <a:buSzPts val="1200"/>
              <a:buChar char="○"/>
            </a:pPr>
            <a:r>
              <a:rPr lang="en" sz="1200">
                <a:solidFill>
                  <a:schemeClr val="dk1"/>
                </a:solidFill>
                <a:latin typeface="Open Sans"/>
                <a:ea typeface="Open Sans"/>
                <a:cs typeface="Open Sans"/>
                <a:sym typeface="Open Sans"/>
              </a:rPr>
              <a:t>Split long descriptions into individual keywords for better searchability and kept the top 10 keywords per product.</a:t>
            </a:r>
            <a:endParaRPr sz="1200">
              <a:solidFill>
                <a:schemeClr val="dk1"/>
              </a:solidFill>
              <a:latin typeface="Open Sans"/>
              <a:ea typeface="Open Sans"/>
              <a:cs typeface="Open Sans"/>
              <a:sym typeface="Open Sans"/>
            </a:endParaRPr>
          </a:p>
          <a:p>
            <a:pPr marL="457200" lvl="0" indent="-304800" algn="l" rtl="0">
              <a:lnSpc>
                <a:spcPct val="150000"/>
              </a:lnSpc>
              <a:spcBef>
                <a:spcPts val="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Order Duration Calculation:</a:t>
            </a:r>
            <a:endParaRPr sz="1200" b="1">
              <a:solidFill>
                <a:schemeClr val="dk1"/>
              </a:solidFill>
              <a:latin typeface="Open Sans"/>
              <a:ea typeface="Open Sans"/>
              <a:cs typeface="Open Sans"/>
              <a:sym typeface="Open Sans"/>
            </a:endParaRPr>
          </a:p>
          <a:p>
            <a:pPr marL="914400" lvl="1" indent="-304800" algn="l" rtl="0">
              <a:lnSpc>
                <a:spcPct val="150000"/>
              </a:lnSpc>
              <a:spcBef>
                <a:spcPts val="0"/>
              </a:spcBef>
              <a:spcAft>
                <a:spcPts val="0"/>
              </a:spcAft>
              <a:buClr>
                <a:schemeClr val="dk1"/>
              </a:buClr>
              <a:buSzPts val="1200"/>
              <a:buChar char="○"/>
            </a:pPr>
            <a:r>
              <a:rPr lang="en" sz="1200">
                <a:solidFill>
                  <a:srgbClr val="188038"/>
                </a:solidFill>
                <a:latin typeface="Open Sans"/>
                <a:ea typeface="Open Sans"/>
                <a:cs typeface="Open Sans"/>
                <a:sym typeface="Open Sans"/>
              </a:rPr>
              <a:t>Duration</a:t>
            </a:r>
            <a:r>
              <a:rPr lang="en" sz="1200">
                <a:solidFill>
                  <a:schemeClr val="dk1"/>
                </a:solidFill>
                <a:latin typeface="Open Sans"/>
                <a:ea typeface="Open Sans"/>
                <a:cs typeface="Open Sans"/>
                <a:sym typeface="Open Sans"/>
              </a:rPr>
              <a:t> (</a:t>
            </a:r>
            <a:r>
              <a:rPr lang="en" sz="1200">
                <a:solidFill>
                  <a:srgbClr val="188038"/>
                </a:solidFill>
                <a:latin typeface="Open Sans"/>
                <a:ea typeface="Open Sans"/>
                <a:cs typeface="Open Sans"/>
                <a:sym typeface="Open Sans"/>
              </a:rPr>
              <a:t>ShipDate - OrderDate</a:t>
            </a:r>
            <a:r>
              <a:rPr lang="en" sz="1200">
                <a:solidFill>
                  <a:schemeClr val="dk1"/>
                </a:solidFill>
                <a:latin typeface="Open Sans"/>
                <a:ea typeface="Open Sans"/>
                <a:cs typeface="Open Sans"/>
                <a:sym typeface="Open Sans"/>
              </a:rPr>
              <a:t>) measures the days between order and shipping, helping track delivery speed.</a:t>
            </a:r>
            <a:endParaRPr sz="1200">
              <a:solidFill>
                <a:schemeClr val="dk1"/>
              </a:solidFill>
              <a:latin typeface="Open Sans"/>
              <a:ea typeface="Open Sans"/>
              <a:cs typeface="Open Sans"/>
              <a:sym typeface="Open Sans"/>
            </a:endParaRPr>
          </a:p>
          <a:p>
            <a:pPr marL="0" lvl="0" indent="0" algn="l" rtl="0">
              <a:lnSpc>
                <a:spcPct val="150000"/>
              </a:lnSpc>
              <a:spcBef>
                <a:spcPts val="1200"/>
              </a:spcBef>
              <a:spcAft>
                <a:spcPts val="1200"/>
              </a:spcAft>
              <a:buNone/>
            </a:pPr>
            <a:endParaRPr sz="1200">
              <a:solidFill>
                <a:schemeClr val="dk1"/>
              </a:solidFill>
              <a:latin typeface="Open Sans"/>
              <a:ea typeface="Open Sans"/>
              <a:cs typeface="Open Sans"/>
              <a:sym typeface="Open Sans"/>
            </a:endParaRPr>
          </a:p>
        </p:txBody>
      </p:sp>
      <p:pic>
        <p:nvPicPr>
          <p:cNvPr id="311" name="Google Shape;311;p28"/>
          <p:cNvPicPr preferRelativeResize="0"/>
          <p:nvPr/>
        </p:nvPicPr>
        <p:blipFill>
          <a:blip r:embed="rId3">
            <a:alphaModFix/>
          </a:blip>
          <a:stretch>
            <a:fillRect/>
          </a:stretch>
        </p:blipFill>
        <p:spPr>
          <a:xfrm>
            <a:off x="5376075" y="708425"/>
            <a:ext cx="3628275" cy="3915925"/>
          </a:xfrm>
          <a:prstGeom prst="rect">
            <a:avLst/>
          </a:prstGeom>
          <a:noFill/>
          <a:ln>
            <a:noFill/>
          </a:ln>
        </p:spPr>
      </p:pic>
      <p:grpSp>
        <p:nvGrpSpPr>
          <p:cNvPr id="312" name="Google Shape;312;p28"/>
          <p:cNvGrpSpPr/>
          <p:nvPr/>
        </p:nvGrpSpPr>
        <p:grpSpPr>
          <a:xfrm>
            <a:off x="803849" y="3490999"/>
            <a:ext cx="384000" cy="383700"/>
            <a:chOff x="821924" y="1497524"/>
            <a:chExt cx="384000" cy="383700"/>
          </a:xfrm>
        </p:grpSpPr>
        <p:sp>
          <p:nvSpPr>
            <p:cNvPr id="313" name="Google Shape;313;p28"/>
            <p:cNvSpPr/>
            <p:nvPr/>
          </p:nvSpPr>
          <p:spPr>
            <a:xfrm>
              <a:off x="821924" y="1497524"/>
              <a:ext cx="384000" cy="383700"/>
            </a:xfrm>
            <a:prstGeom prst="ellipse">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830624" y="1506219"/>
              <a:ext cx="366600" cy="36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28"/>
          <p:cNvGrpSpPr/>
          <p:nvPr/>
        </p:nvGrpSpPr>
        <p:grpSpPr>
          <a:xfrm>
            <a:off x="798027" y="3472576"/>
            <a:ext cx="395638" cy="420544"/>
            <a:chOff x="4093603" y="4146138"/>
            <a:chExt cx="395638" cy="420544"/>
          </a:xfrm>
        </p:grpSpPr>
        <p:sp>
          <p:nvSpPr>
            <p:cNvPr id="316" name="Google Shape;316;p28"/>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rgbClr val="E5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rgbClr val="C7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rgbClr val="ADB7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8"/>
          <p:cNvSpPr txBox="1"/>
          <p:nvPr/>
        </p:nvSpPr>
        <p:spPr>
          <a:xfrm>
            <a:off x="1259250" y="3472575"/>
            <a:ext cx="3884400" cy="923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1200"/>
              </a:spcAft>
              <a:buNone/>
            </a:pPr>
            <a:r>
              <a:rPr lang="en" sz="1200">
                <a:solidFill>
                  <a:schemeClr val="dk1"/>
                </a:solidFill>
                <a:latin typeface="Open Sans"/>
                <a:ea typeface="Open Sans"/>
                <a:cs typeface="Open Sans"/>
                <a:sym typeface="Open Sans"/>
              </a:rPr>
              <a:t>Both extracted keywords and order duration will be used as filter parameters in Neo4J to enhance recommendation relevance.</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9"/>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29"/>
          <p:cNvGrpSpPr/>
          <p:nvPr/>
        </p:nvGrpSpPr>
        <p:grpSpPr>
          <a:xfrm>
            <a:off x="5420863" y="1181200"/>
            <a:ext cx="2781300" cy="2780700"/>
            <a:chOff x="5420863" y="1181200"/>
            <a:chExt cx="2781300" cy="2780700"/>
          </a:xfrm>
        </p:grpSpPr>
        <p:sp>
          <p:nvSpPr>
            <p:cNvPr id="341" name="Google Shape;341;p29"/>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9"/>
          <p:cNvSpPr txBox="1">
            <a:spLocks noGrp="1"/>
          </p:cNvSpPr>
          <p:nvPr>
            <p:ph type="title"/>
          </p:nvPr>
        </p:nvSpPr>
        <p:spPr>
          <a:xfrm>
            <a:off x="852125" y="2964700"/>
            <a:ext cx="4935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400">
                <a:solidFill>
                  <a:schemeClr val="accent1"/>
                </a:solidFill>
              </a:rPr>
              <a:t>Relational Database </a:t>
            </a:r>
            <a:r>
              <a:rPr lang="en" sz="3400"/>
              <a:t>Recommender</a:t>
            </a:r>
            <a:endParaRPr sz="5900"/>
          </a:p>
        </p:txBody>
      </p:sp>
      <p:sp>
        <p:nvSpPr>
          <p:cNvPr id="344" name="Google Shape;344;p29"/>
          <p:cNvSpPr txBox="1">
            <a:spLocks noGrp="1"/>
          </p:cNvSpPr>
          <p:nvPr>
            <p:ph type="title" idx="2"/>
          </p:nvPr>
        </p:nvSpPr>
        <p:spPr>
          <a:xfrm>
            <a:off x="913200" y="847400"/>
            <a:ext cx="1805700" cy="18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45" name="Google Shape;345;p29"/>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9"/>
          <p:cNvGrpSpPr/>
          <p:nvPr/>
        </p:nvGrpSpPr>
        <p:grpSpPr>
          <a:xfrm>
            <a:off x="5459303" y="1333805"/>
            <a:ext cx="2704436" cy="2203237"/>
            <a:chOff x="2466275" y="2110825"/>
            <a:chExt cx="1652775" cy="1346475"/>
          </a:xfrm>
        </p:grpSpPr>
        <p:sp>
          <p:nvSpPr>
            <p:cNvPr id="349" name="Google Shape;349;p29"/>
            <p:cNvSpPr/>
            <p:nvPr/>
          </p:nvSpPr>
          <p:spPr>
            <a:xfrm>
              <a:off x="3277675" y="2982300"/>
              <a:ext cx="84275" cy="32500"/>
            </a:xfrm>
            <a:custGeom>
              <a:avLst/>
              <a:gdLst/>
              <a:ahLst/>
              <a:cxnLst/>
              <a:rect l="l" t="t" r="r" b="b"/>
              <a:pathLst>
                <a:path w="3371" h="1300" extrusionOk="0">
                  <a:moveTo>
                    <a:pt x="2761" y="1"/>
                  </a:moveTo>
                  <a:lnTo>
                    <a:pt x="569" y="122"/>
                  </a:lnTo>
                  <a:cubicBezTo>
                    <a:pt x="244" y="122"/>
                    <a:pt x="1" y="407"/>
                    <a:pt x="1" y="731"/>
                  </a:cubicBezTo>
                  <a:cubicBezTo>
                    <a:pt x="1" y="1016"/>
                    <a:pt x="326" y="1300"/>
                    <a:pt x="610" y="1300"/>
                  </a:cubicBezTo>
                  <a:lnTo>
                    <a:pt x="2802" y="1178"/>
                  </a:lnTo>
                  <a:cubicBezTo>
                    <a:pt x="3086" y="1178"/>
                    <a:pt x="3370" y="894"/>
                    <a:pt x="3370" y="569"/>
                  </a:cubicBezTo>
                  <a:cubicBezTo>
                    <a:pt x="3370" y="285"/>
                    <a:pt x="3045" y="1"/>
                    <a:pt x="2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3308125" y="2986100"/>
              <a:ext cx="74125" cy="161900"/>
            </a:xfrm>
            <a:custGeom>
              <a:avLst/>
              <a:gdLst/>
              <a:ahLst/>
              <a:cxnLst/>
              <a:rect l="l" t="t" r="r" b="b"/>
              <a:pathLst>
                <a:path w="2965" h="6476" extrusionOk="0">
                  <a:moveTo>
                    <a:pt x="426" y="1"/>
                  </a:moveTo>
                  <a:cubicBezTo>
                    <a:pt x="393" y="1"/>
                    <a:pt x="359" y="4"/>
                    <a:pt x="325" y="11"/>
                  </a:cubicBezTo>
                  <a:cubicBezTo>
                    <a:pt x="122" y="133"/>
                    <a:pt x="1" y="336"/>
                    <a:pt x="41" y="539"/>
                  </a:cubicBezTo>
                  <a:lnTo>
                    <a:pt x="2152" y="6222"/>
                  </a:lnTo>
                  <a:cubicBezTo>
                    <a:pt x="2220" y="6391"/>
                    <a:pt x="2372" y="6476"/>
                    <a:pt x="2538" y="6476"/>
                  </a:cubicBezTo>
                  <a:cubicBezTo>
                    <a:pt x="2572" y="6476"/>
                    <a:pt x="2606" y="6472"/>
                    <a:pt x="2639" y="6466"/>
                  </a:cubicBezTo>
                  <a:cubicBezTo>
                    <a:pt x="2842" y="6344"/>
                    <a:pt x="2964" y="6141"/>
                    <a:pt x="2883" y="5938"/>
                  </a:cubicBezTo>
                  <a:lnTo>
                    <a:pt x="813" y="255"/>
                  </a:lnTo>
                  <a:cubicBezTo>
                    <a:pt x="745" y="86"/>
                    <a:pt x="593"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083850" y="2319550"/>
              <a:ext cx="137025" cy="76950"/>
            </a:xfrm>
            <a:custGeom>
              <a:avLst/>
              <a:gdLst/>
              <a:ahLst/>
              <a:cxnLst/>
              <a:rect l="l" t="t" r="r" b="b"/>
              <a:pathLst>
                <a:path w="5481" h="3078" extrusionOk="0">
                  <a:moveTo>
                    <a:pt x="1136" y="0"/>
                  </a:moveTo>
                  <a:cubicBezTo>
                    <a:pt x="693" y="0"/>
                    <a:pt x="263" y="291"/>
                    <a:pt x="162" y="692"/>
                  </a:cubicBezTo>
                  <a:cubicBezTo>
                    <a:pt x="0" y="1220"/>
                    <a:pt x="244" y="1788"/>
                    <a:pt x="812" y="1951"/>
                  </a:cubicBezTo>
                  <a:lnTo>
                    <a:pt x="4060" y="3047"/>
                  </a:lnTo>
                  <a:cubicBezTo>
                    <a:pt x="4142" y="3067"/>
                    <a:pt x="4227" y="3077"/>
                    <a:pt x="4313" y="3077"/>
                  </a:cubicBezTo>
                  <a:cubicBezTo>
                    <a:pt x="4739" y="3077"/>
                    <a:pt x="5183" y="2829"/>
                    <a:pt x="5318" y="2357"/>
                  </a:cubicBezTo>
                  <a:cubicBezTo>
                    <a:pt x="5480" y="1869"/>
                    <a:pt x="5237" y="1261"/>
                    <a:pt x="4669" y="1098"/>
                  </a:cubicBezTo>
                  <a:lnTo>
                    <a:pt x="1421" y="43"/>
                  </a:lnTo>
                  <a:cubicBezTo>
                    <a:pt x="1327" y="14"/>
                    <a:pt x="1231" y="0"/>
                    <a:pt x="1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503500" y="2853425"/>
              <a:ext cx="603875" cy="603875"/>
            </a:xfrm>
            <a:custGeom>
              <a:avLst/>
              <a:gdLst/>
              <a:ahLst/>
              <a:cxnLst/>
              <a:rect l="l" t="t" r="r" b="b"/>
              <a:pathLst>
                <a:path w="24155" h="24155" extrusionOk="0">
                  <a:moveTo>
                    <a:pt x="12098" y="3897"/>
                  </a:moveTo>
                  <a:cubicBezTo>
                    <a:pt x="16604" y="3897"/>
                    <a:pt x="20257" y="7551"/>
                    <a:pt x="20257" y="12057"/>
                  </a:cubicBezTo>
                  <a:cubicBezTo>
                    <a:pt x="20257" y="16604"/>
                    <a:pt x="16604" y="20257"/>
                    <a:pt x="12098" y="20257"/>
                  </a:cubicBezTo>
                  <a:cubicBezTo>
                    <a:pt x="7551" y="20176"/>
                    <a:pt x="3938" y="16522"/>
                    <a:pt x="3938" y="12057"/>
                  </a:cubicBezTo>
                  <a:cubicBezTo>
                    <a:pt x="3938" y="7551"/>
                    <a:pt x="7551" y="3897"/>
                    <a:pt x="12098" y="3897"/>
                  </a:cubicBezTo>
                  <a:close/>
                  <a:moveTo>
                    <a:pt x="12098" y="0"/>
                  </a:moveTo>
                  <a:cubicBezTo>
                    <a:pt x="5399" y="0"/>
                    <a:pt x="0" y="5359"/>
                    <a:pt x="0" y="12057"/>
                  </a:cubicBezTo>
                  <a:cubicBezTo>
                    <a:pt x="0" y="18714"/>
                    <a:pt x="5440" y="24154"/>
                    <a:pt x="12098" y="24154"/>
                  </a:cubicBezTo>
                  <a:cubicBezTo>
                    <a:pt x="18755" y="24154"/>
                    <a:pt x="24154" y="18714"/>
                    <a:pt x="24154" y="12057"/>
                  </a:cubicBezTo>
                  <a:cubicBezTo>
                    <a:pt x="24154" y="5440"/>
                    <a:pt x="18755" y="0"/>
                    <a:pt x="1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471525" y="2804700"/>
              <a:ext cx="647525" cy="332900"/>
            </a:xfrm>
            <a:custGeom>
              <a:avLst/>
              <a:gdLst/>
              <a:ahLst/>
              <a:cxnLst/>
              <a:rect l="l" t="t" r="r" b="b"/>
              <a:pathLst>
                <a:path w="25901" h="13316" extrusionOk="0">
                  <a:moveTo>
                    <a:pt x="13925" y="1"/>
                  </a:moveTo>
                  <a:cubicBezTo>
                    <a:pt x="6455" y="1"/>
                    <a:pt x="366" y="5968"/>
                    <a:pt x="0" y="13316"/>
                  </a:cubicBezTo>
                  <a:lnTo>
                    <a:pt x="934" y="13316"/>
                  </a:lnTo>
                  <a:cubicBezTo>
                    <a:pt x="1300" y="6455"/>
                    <a:pt x="6983" y="975"/>
                    <a:pt x="13925" y="975"/>
                  </a:cubicBezTo>
                  <a:cubicBezTo>
                    <a:pt x="18755" y="975"/>
                    <a:pt x="22937" y="3614"/>
                    <a:pt x="25210" y="7470"/>
                  </a:cubicBezTo>
                  <a:lnTo>
                    <a:pt x="25900" y="6821"/>
                  </a:lnTo>
                  <a:cubicBezTo>
                    <a:pt x="23465" y="2761"/>
                    <a:pt x="18999" y="1"/>
                    <a:pt x="1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2466275" y="2853425"/>
              <a:ext cx="603900" cy="603875"/>
            </a:xfrm>
            <a:custGeom>
              <a:avLst/>
              <a:gdLst/>
              <a:ahLst/>
              <a:cxnLst/>
              <a:rect l="l" t="t" r="r" b="b"/>
              <a:pathLst>
                <a:path w="24156" h="24155" extrusionOk="0">
                  <a:moveTo>
                    <a:pt x="12058" y="3897"/>
                  </a:moveTo>
                  <a:cubicBezTo>
                    <a:pt x="16604" y="3897"/>
                    <a:pt x="20258" y="7551"/>
                    <a:pt x="20258" y="12057"/>
                  </a:cubicBezTo>
                  <a:cubicBezTo>
                    <a:pt x="20258" y="16604"/>
                    <a:pt x="16604" y="20257"/>
                    <a:pt x="12058" y="20257"/>
                  </a:cubicBezTo>
                  <a:cubicBezTo>
                    <a:pt x="7552" y="20176"/>
                    <a:pt x="3898" y="16522"/>
                    <a:pt x="3898" y="12057"/>
                  </a:cubicBezTo>
                  <a:cubicBezTo>
                    <a:pt x="3898" y="7551"/>
                    <a:pt x="7552" y="3897"/>
                    <a:pt x="12058" y="3897"/>
                  </a:cubicBezTo>
                  <a:close/>
                  <a:moveTo>
                    <a:pt x="12058" y="0"/>
                  </a:moveTo>
                  <a:cubicBezTo>
                    <a:pt x="5359" y="0"/>
                    <a:pt x="1" y="5359"/>
                    <a:pt x="1" y="12057"/>
                  </a:cubicBezTo>
                  <a:cubicBezTo>
                    <a:pt x="1" y="18714"/>
                    <a:pt x="5400" y="24154"/>
                    <a:pt x="12058" y="24154"/>
                  </a:cubicBezTo>
                  <a:cubicBezTo>
                    <a:pt x="18715" y="24154"/>
                    <a:pt x="24155" y="18714"/>
                    <a:pt x="24155" y="12057"/>
                  </a:cubicBezTo>
                  <a:cubicBezTo>
                    <a:pt x="24155" y="5440"/>
                    <a:pt x="18715" y="0"/>
                    <a:pt x="1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028025" y="2110825"/>
              <a:ext cx="103550" cy="125275"/>
            </a:xfrm>
            <a:custGeom>
              <a:avLst/>
              <a:gdLst/>
              <a:ahLst/>
              <a:cxnLst/>
              <a:rect l="l" t="t" r="r" b="b"/>
              <a:pathLst>
                <a:path w="4142" h="5011" extrusionOk="0">
                  <a:moveTo>
                    <a:pt x="1782" y="0"/>
                  </a:moveTo>
                  <a:cubicBezTo>
                    <a:pt x="1688" y="0"/>
                    <a:pt x="1595" y="10"/>
                    <a:pt x="1502" y="29"/>
                  </a:cubicBezTo>
                  <a:cubicBezTo>
                    <a:pt x="569" y="273"/>
                    <a:pt x="0" y="1531"/>
                    <a:pt x="285" y="2911"/>
                  </a:cubicBezTo>
                  <a:cubicBezTo>
                    <a:pt x="578" y="4160"/>
                    <a:pt x="1471" y="5010"/>
                    <a:pt x="2360" y="5010"/>
                  </a:cubicBezTo>
                  <a:cubicBezTo>
                    <a:pt x="2453" y="5010"/>
                    <a:pt x="2546" y="5001"/>
                    <a:pt x="2639" y="4982"/>
                  </a:cubicBezTo>
                  <a:cubicBezTo>
                    <a:pt x="3613" y="4779"/>
                    <a:pt x="4141" y="3480"/>
                    <a:pt x="3857" y="2099"/>
                  </a:cubicBezTo>
                  <a:cubicBezTo>
                    <a:pt x="3563" y="850"/>
                    <a:pt x="2671" y="0"/>
                    <a:pt x="1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084850" y="2221150"/>
              <a:ext cx="24375" cy="109625"/>
            </a:xfrm>
            <a:custGeom>
              <a:avLst/>
              <a:gdLst/>
              <a:ahLst/>
              <a:cxnLst/>
              <a:rect l="l" t="t" r="r" b="b"/>
              <a:pathLst>
                <a:path w="975" h="4385" extrusionOk="0">
                  <a:moveTo>
                    <a:pt x="366" y="0"/>
                  </a:moveTo>
                  <a:lnTo>
                    <a:pt x="1" y="82"/>
                  </a:lnTo>
                  <a:lnTo>
                    <a:pt x="610" y="4385"/>
                  </a:lnTo>
                  <a:lnTo>
                    <a:pt x="975" y="4344"/>
                  </a:lnTo>
                  <a:lnTo>
                    <a:pt x="3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06025" y="2624050"/>
              <a:ext cx="91375" cy="91375"/>
            </a:xfrm>
            <a:custGeom>
              <a:avLst/>
              <a:gdLst/>
              <a:ahLst/>
              <a:cxnLst/>
              <a:rect l="l" t="t" r="r" b="b"/>
              <a:pathLst>
                <a:path w="3655" h="3655" extrusionOk="0">
                  <a:moveTo>
                    <a:pt x="1828" y="1"/>
                  </a:moveTo>
                  <a:cubicBezTo>
                    <a:pt x="813" y="1"/>
                    <a:pt x="1" y="813"/>
                    <a:pt x="1" y="1827"/>
                  </a:cubicBezTo>
                  <a:cubicBezTo>
                    <a:pt x="1" y="2842"/>
                    <a:pt x="813" y="3654"/>
                    <a:pt x="1828" y="3654"/>
                  </a:cubicBezTo>
                  <a:cubicBezTo>
                    <a:pt x="2842" y="3654"/>
                    <a:pt x="3654" y="2842"/>
                    <a:pt x="3654" y="1827"/>
                  </a:cubicBezTo>
                  <a:cubicBezTo>
                    <a:pt x="3654" y="813"/>
                    <a:pt x="2842" y="1"/>
                    <a:pt x="1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485725" y="2792525"/>
              <a:ext cx="535900" cy="15250"/>
            </a:xfrm>
            <a:custGeom>
              <a:avLst/>
              <a:gdLst/>
              <a:ahLst/>
              <a:cxnLst/>
              <a:rect l="l" t="t" r="r" b="b"/>
              <a:pathLst>
                <a:path w="21436" h="610" extrusionOk="0">
                  <a:moveTo>
                    <a:pt x="326" y="0"/>
                  </a:moveTo>
                  <a:cubicBezTo>
                    <a:pt x="163" y="0"/>
                    <a:pt x="1" y="163"/>
                    <a:pt x="1" y="285"/>
                  </a:cubicBezTo>
                  <a:cubicBezTo>
                    <a:pt x="1" y="447"/>
                    <a:pt x="163" y="609"/>
                    <a:pt x="326" y="609"/>
                  </a:cubicBezTo>
                  <a:lnTo>
                    <a:pt x="21110" y="609"/>
                  </a:lnTo>
                  <a:cubicBezTo>
                    <a:pt x="21273" y="609"/>
                    <a:pt x="21435" y="447"/>
                    <a:pt x="21435" y="285"/>
                  </a:cubicBezTo>
                  <a:cubicBezTo>
                    <a:pt x="21435" y="163"/>
                    <a:pt x="21273" y="0"/>
                    <a:pt x="2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2920450" y="2265800"/>
              <a:ext cx="188775" cy="234450"/>
            </a:xfrm>
            <a:custGeom>
              <a:avLst/>
              <a:gdLst/>
              <a:ahLst/>
              <a:cxnLst/>
              <a:rect l="l" t="t" r="r" b="b"/>
              <a:pathLst>
                <a:path w="7551" h="9378" extrusionOk="0">
                  <a:moveTo>
                    <a:pt x="5521" y="1"/>
                  </a:moveTo>
                  <a:cubicBezTo>
                    <a:pt x="3248" y="244"/>
                    <a:pt x="2355" y="2355"/>
                    <a:pt x="1543" y="4304"/>
                  </a:cubicBezTo>
                  <a:cubicBezTo>
                    <a:pt x="1340" y="4831"/>
                    <a:pt x="1137" y="5400"/>
                    <a:pt x="893" y="5887"/>
                  </a:cubicBezTo>
                  <a:cubicBezTo>
                    <a:pt x="0" y="7835"/>
                    <a:pt x="1056" y="8850"/>
                    <a:pt x="1502" y="9256"/>
                  </a:cubicBezTo>
                  <a:cubicBezTo>
                    <a:pt x="1705" y="9337"/>
                    <a:pt x="1908" y="9378"/>
                    <a:pt x="2111" y="9378"/>
                  </a:cubicBezTo>
                  <a:lnTo>
                    <a:pt x="2274" y="9378"/>
                  </a:lnTo>
                  <a:cubicBezTo>
                    <a:pt x="2883" y="9297"/>
                    <a:pt x="3288" y="8485"/>
                    <a:pt x="4182" y="6536"/>
                  </a:cubicBezTo>
                  <a:cubicBezTo>
                    <a:pt x="4466" y="6009"/>
                    <a:pt x="4750" y="5400"/>
                    <a:pt x="4993" y="4872"/>
                  </a:cubicBezTo>
                  <a:cubicBezTo>
                    <a:pt x="5512" y="3862"/>
                    <a:pt x="5864" y="3562"/>
                    <a:pt x="6305" y="3562"/>
                  </a:cubicBezTo>
                  <a:cubicBezTo>
                    <a:pt x="6555" y="3562"/>
                    <a:pt x="6833" y="3658"/>
                    <a:pt x="7186" y="3776"/>
                  </a:cubicBezTo>
                  <a:lnTo>
                    <a:pt x="7551" y="2599"/>
                  </a:lnTo>
                  <a:cubicBezTo>
                    <a:pt x="7077" y="2465"/>
                    <a:pt x="6655" y="2379"/>
                    <a:pt x="6266" y="2379"/>
                  </a:cubicBezTo>
                  <a:cubicBezTo>
                    <a:pt x="5357" y="2379"/>
                    <a:pt x="4637" y="2853"/>
                    <a:pt x="3897" y="4304"/>
                  </a:cubicBezTo>
                  <a:cubicBezTo>
                    <a:pt x="3573" y="4872"/>
                    <a:pt x="3329" y="5481"/>
                    <a:pt x="3045" y="6049"/>
                  </a:cubicBezTo>
                  <a:cubicBezTo>
                    <a:pt x="2720" y="6699"/>
                    <a:pt x="2314" y="7511"/>
                    <a:pt x="2071" y="7957"/>
                  </a:cubicBezTo>
                  <a:cubicBezTo>
                    <a:pt x="1746" y="7632"/>
                    <a:pt x="1665" y="7226"/>
                    <a:pt x="2030" y="6415"/>
                  </a:cubicBezTo>
                  <a:cubicBezTo>
                    <a:pt x="2274" y="5846"/>
                    <a:pt x="2517" y="5278"/>
                    <a:pt x="2720" y="4791"/>
                  </a:cubicBezTo>
                  <a:cubicBezTo>
                    <a:pt x="3573" y="2680"/>
                    <a:pt x="4141" y="1421"/>
                    <a:pt x="5684" y="1218"/>
                  </a:cubicBezTo>
                  <a:lnTo>
                    <a:pt x="5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3754675" y="3090900"/>
              <a:ext cx="128925" cy="128900"/>
            </a:xfrm>
            <a:custGeom>
              <a:avLst/>
              <a:gdLst/>
              <a:ahLst/>
              <a:cxnLst/>
              <a:rect l="l" t="t" r="r" b="b"/>
              <a:pathLst>
                <a:path w="5157" h="5156" extrusionOk="0">
                  <a:moveTo>
                    <a:pt x="2599" y="0"/>
                  </a:moveTo>
                  <a:cubicBezTo>
                    <a:pt x="1178" y="0"/>
                    <a:pt x="1" y="1137"/>
                    <a:pt x="1" y="2558"/>
                  </a:cubicBezTo>
                  <a:cubicBezTo>
                    <a:pt x="1" y="3979"/>
                    <a:pt x="1178" y="5156"/>
                    <a:pt x="2599" y="5156"/>
                  </a:cubicBezTo>
                  <a:cubicBezTo>
                    <a:pt x="4019" y="5156"/>
                    <a:pt x="5156" y="3979"/>
                    <a:pt x="5156" y="2558"/>
                  </a:cubicBezTo>
                  <a:cubicBezTo>
                    <a:pt x="5156" y="1137"/>
                    <a:pt x="4019" y="0"/>
                    <a:pt x="2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3403525" y="2601575"/>
              <a:ext cx="146175" cy="389025"/>
            </a:xfrm>
            <a:custGeom>
              <a:avLst/>
              <a:gdLst/>
              <a:ahLst/>
              <a:cxnLst/>
              <a:rect l="l" t="t" r="r" b="b"/>
              <a:pathLst>
                <a:path w="5847" h="15561" extrusionOk="0">
                  <a:moveTo>
                    <a:pt x="4688" y="0"/>
                  </a:moveTo>
                  <a:cubicBezTo>
                    <a:pt x="4508" y="0"/>
                    <a:pt x="4340" y="157"/>
                    <a:pt x="4304" y="412"/>
                  </a:cubicBezTo>
                  <a:lnTo>
                    <a:pt x="82" y="14743"/>
                  </a:lnTo>
                  <a:cubicBezTo>
                    <a:pt x="1" y="14986"/>
                    <a:pt x="82" y="15311"/>
                    <a:pt x="285" y="15351"/>
                  </a:cubicBezTo>
                  <a:lnTo>
                    <a:pt x="1056" y="15554"/>
                  </a:lnTo>
                  <a:cubicBezTo>
                    <a:pt x="1077" y="15559"/>
                    <a:pt x="1098" y="15561"/>
                    <a:pt x="1118" y="15561"/>
                  </a:cubicBezTo>
                  <a:cubicBezTo>
                    <a:pt x="1299" y="15561"/>
                    <a:pt x="1466" y="15404"/>
                    <a:pt x="1503" y="15149"/>
                  </a:cubicBezTo>
                  <a:lnTo>
                    <a:pt x="5725" y="818"/>
                  </a:lnTo>
                  <a:cubicBezTo>
                    <a:pt x="5846" y="575"/>
                    <a:pt x="5725" y="291"/>
                    <a:pt x="5522" y="209"/>
                  </a:cubicBezTo>
                  <a:lnTo>
                    <a:pt x="4750" y="7"/>
                  </a:lnTo>
                  <a:cubicBezTo>
                    <a:pt x="4730" y="2"/>
                    <a:pt x="4709" y="0"/>
                    <a:pt x="4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3348725" y="2755075"/>
              <a:ext cx="163425" cy="392125"/>
            </a:xfrm>
            <a:custGeom>
              <a:avLst/>
              <a:gdLst/>
              <a:ahLst/>
              <a:cxnLst/>
              <a:rect l="l" t="t" r="r" b="b"/>
              <a:pathLst>
                <a:path w="6537" h="15685" extrusionOk="0">
                  <a:moveTo>
                    <a:pt x="4819" y="1"/>
                  </a:moveTo>
                  <a:cubicBezTo>
                    <a:pt x="4599" y="1"/>
                    <a:pt x="4400" y="168"/>
                    <a:pt x="4304" y="362"/>
                  </a:cubicBezTo>
                  <a:lnTo>
                    <a:pt x="122" y="14692"/>
                  </a:lnTo>
                  <a:cubicBezTo>
                    <a:pt x="0" y="14935"/>
                    <a:pt x="203" y="15260"/>
                    <a:pt x="447" y="15341"/>
                  </a:cubicBezTo>
                  <a:lnTo>
                    <a:pt x="1584" y="15666"/>
                  </a:lnTo>
                  <a:cubicBezTo>
                    <a:pt x="1621" y="15679"/>
                    <a:pt x="1659" y="15684"/>
                    <a:pt x="1698" y="15684"/>
                  </a:cubicBezTo>
                  <a:cubicBezTo>
                    <a:pt x="1910" y="15684"/>
                    <a:pt x="2130" y="15507"/>
                    <a:pt x="2233" y="15301"/>
                  </a:cubicBezTo>
                  <a:lnTo>
                    <a:pt x="6455" y="971"/>
                  </a:lnTo>
                  <a:cubicBezTo>
                    <a:pt x="6536" y="727"/>
                    <a:pt x="6333" y="443"/>
                    <a:pt x="6090" y="321"/>
                  </a:cubicBezTo>
                  <a:lnTo>
                    <a:pt x="4994" y="37"/>
                  </a:lnTo>
                  <a:cubicBezTo>
                    <a:pt x="4935" y="12"/>
                    <a:pt x="4877" y="1"/>
                    <a:pt x="48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3389325" y="3114250"/>
              <a:ext cx="444525" cy="63100"/>
            </a:xfrm>
            <a:custGeom>
              <a:avLst/>
              <a:gdLst/>
              <a:ahLst/>
              <a:cxnLst/>
              <a:rect l="l" t="t" r="r" b="b"/>
              <a:pathLst>
                <a:path w="17781" h="2524" extrusionOk="0">
                  <a:moveTo>
                    <a:pt x="0" y="0"/>
                  </a:moveTo>
                  <a:lnTo>
                    <a:pt x="41" y="1299"/>
                  </a:lnTo>
                  <a:lnTo>
                    <a:pt x="17334" y="2517"/>
                  </a:lnTo>
                  <a:cubicBezTo>
                    <a:pt x="17352" y="2521"/>
                    <a:pt x="17369" y="2523"/>
                    <a:pt x="17386" y="2523"/>
                  </a:cubicBezTo>
                  <a:cubicBezTo>
                    <a:pt x="17529" y="2523"/>
                    <a:pt x="17659" y="2378"/>
                    <a:pt x="17659" y="2233"/>
                  </a:cubicBezTo>
                  <a:lnTo>
                    <a:pt x="17700" y="1543"/>
                  </a:lnTo>
                  <a:cubicBezTo>
                    <a:pt x="17781" y="1380"/>
                    <a:pt x="17619" y="1218"/>
                    <a:pt x="17456" y="121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2891025" y="2629125"/>
              <a:ext cx="104550" cy="180275"/>
            </a:xfrm>
            <a:custGeom>
              <a:avLst/>
              <a:gdLst/>
              <a:ahLst/>
              <a:cxnLst/>
              <a:rect l="l" t="t" r="r" b="b"/>
              <a:pathLst>
                <a:path w="4182" h="7211" extrusionOk="0">
                  <a:moveTo>
                    <a:pt x="2466" y="1"/>
                  </a:moveTo>
                  <a:cubicBezTo>
                    <a:pt x="2261" y="1"/>
                    <a:pt x="2052" y="155"/>
                    <a:pt x="1989" y="407"/>
                  </a:cubicBezTo>
                  <a:lnTo>
                    <a:pt x="81" y="6171"/>
                  </a:lnTo>
                  <a:cubicBezTo>
                    <a:pt x="0" y="6415"/>
                    <a:pt x="162" y="6739"/>
                    <a:pt x="447" y="6821"/>
                  </a:cubicBezTo>
                  <a:lnTo>
                    <a:pt x="1583" y="7186"/>
                  </a:lnTo>
                  <a:cubicBezTo>
                    <a:pt x="1632" y="7202"/>
                    <a:pt x="1682" y="7210"/>
                    <a:pt x="1733" y="7210"/>
                  </a:cubicBezTo>
                  <a:cubicBezTo>
                    <a:pt x="1934" y="7210"/>
                    <a:pt x="2135" y="7080"/>
                    <a:pt x="2233" y="6821"/>
                  </a:cubicBezTo>
                  <a:lnTo>
                    <a:pt x="4100" y="1056"/>
                  </a:lnTo>
                  <a:cubicBezTo>
                    <a:pt x="4181" y="812"/>
                    <a:pt x="4060" y="488"/>
                    <a:pt x="3735" y="407"/>
                  </a:cubicBezTo>
                  <a:lnTo>
                    <a:pt x="2639" y="41"/>
                  </a:lnTo>
                  <a:cubicBezTo>
                    <a:pt x="2584" y="14"/>
                    <a:pt x="2525" y="1"/>
                    <a:pt x="2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2926525" y="2682925"/>
              <a:ext cx="500375" cy="318700"/>
            </a:xfrm>
            <a:custGeom>
              <a:avLst/>
              <a:gdLst/>
              <a:ahLst/>
              <a:cxnLst/>
              <a:rect l="l" t="t" r="r" b="b"/>
              <a:pathLst>
                <a:path w="20015" h="12748" extrusionOk="0">
                  <a:moveTo>
                    <a:pt x="2112" y="0"/>
                  </a:moveTo>
                  <a:cubicBezTo>
                    <a:pt x="2112" y="0"/>
                    <a:pt x="1" y="3248"/>
                    <a:pt x="853" y="3816"/>
                  </a:cubicBezTo>
                  <a:cubicBezTo>
                    <a:pt x="9378" y="9743"/>
                    <a:pt x="13357" y="12747"/>
                    <a:pt x="19487" y="12747"/>
                  </a:cubicBezTo>
                  <a:lnTo>
                    <a:pt x="20014" y="8647"/>
                  </a:lnTo>
                  <a:cubicBezTo>
                    <a:pt x="13681" y="8647"/>
                    <a:pt x="9175" y="6089"/>
                    <a:pt x="2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3334525" y="2553650"/>
              <a:ext cx="405975" cy="116875"/>
            </a:xfrm>
            <a:custGeom>
              <a:avLst/>
              <a:gdLst/>
              <a:ahLst/>
              <a:cxnLst/>
              <a:rect l="l" t="t" r="r" b="b"/>
              <a:pathLst>
                <a:path w="16239" h="4675" extrusionOk="0">
                  <a:moveTo>
                    <a:pt x="2717" y="1"/>
                  </a:moveTo>
                  <a:cubicBezTo>
                    <a:pt x="1875" y="1"/>
                    <a:pt x="1263" y="102"/>
                    <a:pt x="1096" y="381"/>
                  </a:cubicBezTo>
                  <a:cubicBezTo>
                    <a:pt x="0" y="2126"/>
                    <a:pt x="3775" y="1883"/>
                    <a:pt x="6617" y="3669"/>
                  </a:cubicBezTo>
                  <a:cubicBezTo>
                    <a:pt x="7794" y="4400"/>
                    <a:pt x="9256" y="4675"/>
                    <a:pt x="10681" y="4675"/>
                  </a:cubicBezTo>
                  <a:cubicBezTo>
                    <a:pt x="13532" y="4675"/>
                    <a:pt x="16238" y="3574"/>
                    <a:pt x="16238" y="2817"/>
                  </a:cubicBezTo>
                  <a:cubicBezTo>
                    <a:pt x="16238" y="1639"/>
                    <a:pt x="14574" y="706"/>
                    <a:pt x="12503" y="706"/>
                  </a:cubicBezTo>
                  <a:lnTo>
                    <a:pt x="10271" y="706"/>
                  </a:lnTo>
                  <a:cubicBezTo>
                    <a:pt x="8769" y="706"/>
                    <a:pt x="4940" y="1"/>
                    <a:pt x="2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3332475" y="3098000"/>
              <a:ext cx="83250" cy="84250"/>
            </a:xfrm>
            <a:custGeom>
              <a:avLst/>
              <a:gdLst/>
              <a:ahLst/>
              <a:cxnLst/>
              <a:rect l="l" t="t" r="r" b="b"/>
              <a:pathLst>
                <a:path w="3330" h="3370" extrusionOk="0">
                  <a:moveTo>
                    <a:pt x="1665" y="1"/>
                  </a:moveTo>
                  <a:cubicBezTo>
                    <a:pt x="732" y="1"/>
                    <a:pt x="1" y="772"/>
                    <a:pt x="1" y="1665"/>
                  </a:cubicBezTo>
                  <a:cubicBezTo>
                    <a:pt x="1" y="2599"/>
                    <a:pt x="732" y="3370"/>
                    <a:pt x="1665" y="3370"/>
                  </a:cubicBezTo>
                  <a:cubicBezTo>
                    <a:pt x="2640" y="3370"/>
                    <a:pt x="3330" y="2599"/>
                    <a:pt x="3330" y="1665"/>
                  </a:cubicBezTo>
                  <a:cubicBezTo>
                    <a:pt x="3330" y="772"/>
                    <a:pt x="2599" y="1"/>
                    <a:pt x="1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3449200" y="2833625"/>
              <a:ext cx="394800" cy="342800"/>
            </a:xfrm>
            <a:custGeom>
              <a:avLst/>
              <a:gdLst/>
              <a:ahLst/>
              <a:cxnLst/>
              <a:rect l="l" t="t" r="r" b="b"/>
              <a:pathLst>
                <a:path w="15792" h="13712" extrusionOk="0">
                  <a:moveTo>
                    <a:pt x="756" y="1"/>
                  </a:moveTo>
                  <a:cubicBezTo>
                    <a:pt x="680" y="1"/>
                    <a:pt x="609" y="21"/>
                    <a:pt x="569" y="61"/>
                  </a:cubicBezTo>
                  <a:lnTo>
                    <a:pt x="82" y="589"/>
                  </a:lnTo>
                  <a:cubicBezTo>
                    <a:pt x="0" y="670"/>
                    <a:pt x="0" y="873"/>
                    <a:pt x="82" y="995"/>
                  </a:cubicBezTo>
                  <a:lnTo>
                    <a:pt x="14818" y="13620"/>
                  </a:lnTo>
                  <a:cubicBezTo>
                    <a:pt x="14858" y="13681"/>
                    <a:pt x="14929" y="13712"/>
                    <a:pt x="15005" y="13712"/>
                  </a:cubicBezTo>
                  <a:cubicBezTo>
                    <a:pt x="15082" y="13712"/>
                    <a:pt x="15163" y="13681"/>
                    <a:pt x="15224" y="13620"/>
                  </a:cubicBezTo>
                  <a:lnTo>
                    <a:pt x="15670" y="13133"/>
                  </a:lnTo>
                  <a:cubicBezTo>
                    <a:pt x="15792" y="13011"/>
                    <a:pt x="15792" y="12808"/>
                    <a:pt x="15670" y="12727"/>
                  </a:cubicBezTo>
                  <a:lnTo>
                    <a:pt x="975" y="61"/>
                  </a:lnTo>
                  <a:cubicBezTo>
                    <a:pt x="914" y="21"/>
                    <a:pt x="833" y="1"/>
                    <a:pt x="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2781400" y="2806725"/>
              <a:ext cx="348125" cy="331900"/>
            </a:xfrm>
            <a:custGeom>
              <a:avLst/>
              <a:gdLst/>
              <a:ahLst/>
              <a:cxnLst/>
              <a:rect l="l" t="t" r="r" b="b"/>
              <a:pathLst>
                <a:path w="13925" h="13276" extrusionOk="0">
                  <a:moveTo>
                    <a:pt x="1" y="1"/>
                  </a:moveTo>
                  <a:lnTo>
                    <a:pt x="1" y="934"/>
                  </a:lnTo>
                  <a:cubicBezTo>
                    <a:pt x="6983" y="934"/>
                    <a:pt x="12666" y="6415"/>
                    <a:pt x="12991" y="13275"/>
                  </a:cubicBezTo>
                  <a:lnTo>
                    <a:pt x="13925" y="13275"/>
                  </a:lnTo>
                  <a:cubicBezTo>
                    <a:pt x="13560" y="5887"/>
                    <a:pt x="7470"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3277175" y="3048275"/>
              <a:ext cx="182700" cy="182700"/>
            </a:xfrm>
            <a:custGeom>
              <a:avLst/>
              <a:gdLst/>
              <a:ahLst/>
              <a:cxnLst/>
              <a:rect l="l" t="t" r="r" b="b"/>
              <a:pathLst>
                <a:path w="7308" h="7308" extrusionOk="0">
                  <a:moveTo>
                    <a:pt x="2234" y="1218"/>
                  </a:moveTo>
                  <a:cubicBezTo>
                    <a:pt x="2883" y="1218"/>
                    <a:pt x="3451" y="1787"/>
                    <a:pt x="3451" y="2436"/>
                  </a:cubicBezTo>
                  <a:cubicBezTo>
                    <a:pt x="3451" y="3126"/>
                    <a:pt x="2883" y="3654"/>
                    <a:pt x="2234" y="3654"/>
                  </a:cubicBezTo>
                  <a:cubicBezTo>
                    <a:pt x="1584" y="3654"/>
                    <a:pt x="1016" y="3126"/>
                    <a:pt x="1016" y="2436"/>
                  </a:cubicBezTo>
                  <a:cubicBezTo>
                    <a:pt x="1016" y="1787"/>
                    <a:pt x="1584" y="1218"/>
                    <a:pt x="2234" y="1218"/>
                  </a:cubicBezTo>
                  <a:close/>
                  <a:moveTo>
                    <a:pt x="5441" y="1787"/>
                  </a:moveTo>
                  <a:cubicBezTo>
                    <a:pt x="6090" y="1787"/>
                    <a:pt x="6658" y="2355"/>
                    <a:pt x="6658" y="3004"/>
                  </a:cubicBezTo>
                  <a:cubicBezTo>
                    <a:pt x="6658" y="3654"/>
                    <a:pt x="6090" y="4222"/>
                    <a:pt x="5441" y="4222"/>
                  </a:cubicBezTo>
                  <a:cubicBezTo>
                    <a:pt x="4791" y="4222"/>
                    <a:pt x="4223" y="3735"/>
                    <a:pt x="4223" y="3004"/>
                  </a:cubicBezTo>
                  <a:cubicBezTo>
                    <a:pt x="4223" y="2355"/>
                    <a:pt x="4791" y="1787"/>
                    <a:pt x="5441" y="1787"/>
                  </a:cubicBezTo>
                  <a:close/>
                  <a:moveTo>
                    <a:pt x="3492" y="4222"/>
                  </a:moveTo>
                  <a:cubicBezTo>
                    <a:pt x="4182" y="4222"/>
                    <a:pt x="4710" y="4791"/>
                    <a:pt x="4710" y="5440"/>
                  </a:cubicBezTo>
                  <a:cubicBezTo>
                    <a:pt x="4710" y="6090"/>
                    <a:pt x="4182" y="6658"/>
                    <a:pt x="3492" y="6658"/>
                  </a:cubicBezTo>
                  <a:cubicBezTo>
                    <a:pt x="2802" y="6658"/>
                    <a:pt x="2274" y="6090"/>
                    <a:pt x="2274" y="5440"/>
                  </a:cubicBezTo>
                  <a:cubicBezTo>
                    <a:pt x="2274" y="4791"/>
                    <a:pt x="2842" y="4222"/>
                    <a:pt x="3492" y="4222"/>
                  </a:cubicBezTo>
                  <a:close/>
                  <a:moveTo>
                    <a:pt x="3654" y="0"/>
                  </a:moveTo>
                  <a:cubicBezTo>
                    <a:pt x="1665" y="0"/>
                    <a:pt x="1" y="1624"/>
                    <a:pt x="1" y="3654"/>
                  </a:cubicBezTo>
                  <a:cubicBezTo>
                    <a:pt x="1" y="5684"/>
                    <a:pt x="1625" y="7308"/>
                    <a:pt x="3654" y="7308"/>
                  </a:cubicBezTo>
                  <a:cubicBezTo>
                    <a:pt x="5684" y="7308"/>
                    <a:pt x="7308" y="5684"/>
                    <a:pt x="7308" y="3654"/>
                  </a:cubicBezTo>
                  <a:cubicBezTo>
                    <a:pt x="7308" y="1624"/>
                    <a:pt x="5684" y="0"/>
                    <a:pt x="36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3361925" y="3134350"/>
              <a:ext cx="73100" cy="161825"/>
            </a:xfrm>
            <a:custGeom>
              <a:avLst/>
              <a:gdLst/>
              <a:ahLst/>
              <a:cxnLst/>
              <a:rect l="l" t="t" r="r" b="b"/>
              <a:pathLst>
                <a:path w="2924" h="6473" extrusionOk="0">
                  <a:moveTo>
                    <a:pt x="363" y="0"/>
                  </a:moveTo>
                  <a:cubicBezTo>
                    <a:pt x="337" y="0"/>
                    <a:pt x="311" y="3"/>
                    <a:pt x="284" y="8"/>
                  </a:cubicBezTo>
                  <a:cubicBezTo>
                    <a:pt x="81" y="130"/>
                    <a:pt x="0" y="333"/>
                    <a:pt x="41" y="536"/>
                  </a:cubicBezTo>
                  <a:lnTo>
                    <a:pt x="2111" y="6219"/>
                  </a:lnTo>
                  <a:cubicBezTo>
                    <a:pt x="2213" y="6388"/>
                    <a:pt x="2371" y="6473"/>
                    <a:pt x="2538" y="6473"/>
                  </a:cubicBezTo>
                  <a:cubicBezTo>
                    <a:pt x="2571" y="6473"/>
                    <a:pt x="2605" y="6469"/>
                    <a:pt x="2639" y="6463"/>
                  </a:cubicBezTo>
                  <a:cubicBezTo>
                    <a:pt x="2842" y="6381"/>
                    <a:pt x="2923" y="6178"/>
                    <a:pt x="2882" y="5975"/>
                  </a:cubicBezTo>
                  <a:lnTo>
                    <a:pt x="812" y="292"/>
                  </a:lnTo>
                  <a:cubicBezTo>
                    <a:pt x="706" y="115"/>
                    <a:pt x="53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3384250" y="3254975"/>
              <a:ext cx="82225" cy="55500"/>
            </a:xfrm>
            <a:custGeom>
              <a:avLst/>
              <a:gdLst/>
              <a:ahLst/>
              <a:cxnLst/>
              <a:rect l="l" t="t" r="r" b="b"/>
              <a:pathLst>
                <a:path w="3289" h="2220" extrusionOk="0">
                  <a:moveTo>
                    <a:pt x="695" y="1"/>
                  </a:moveTo>
                  <a:cubicBezTo>
                    <a:pt x="474" y="1"/>
                    <a:pt x="278" y="108"/>
                    <a:pt x="163" y="339"/>
                  </a:cubicBezTo>
                  <a:cubicBezTo>
                    <a:pt x="0" y="623"/>
                    <a:pt x="122" y="988"/>
                    <a:pt x="406" y="1150"/>
                  </a:cubicBezTo>
                  <a:lnTo>
                    <a:pt x="2355" y="2165"/>
                  </a:lnTo>
                  <a:cubicBezTo>
                    <a:pt x="2438" y="2201"/>
                    <a:pt x="2527" y="2219"/>
                    <a:pt x="2617" y="2219"/>
                  </a:cubicBezTo>
                  <a:cubicBezTo>
                    <a:pt x="2835" y="2219"/>
                    <a:pt x="3052" y="2111"/>
                    <a:pt x="3167" y="1881"/>
                  </a:cubicBezTo>
                  <a:cubicBezTo>
                    <a:pt x="3289" y="1597"/>
                    <a:pt x="3207" y="1232"/>
                    <a:pt x="2883" y="1069"/>
                  </a:cubicBezTo>
                  <a:lnTo>
                    <a:pt x="975" y="54"/>
                  </a:lnTo>
                  <a:cubicBezTo>
                    <a:pt x="880" y="19"/>
                    <a:pt x="785"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2860575" y="2464575"/>
              <a:ext cx="181675" cy="461100"/>
            </a:xfrm>
            <a:custGeom>
              <a:avLst/>
              <a:gdLst/>
              <a:ahLst/>
              <a:cxnLst/>
              <a:rect l="l" t="t" r="r" b="b"/>
              <a:pathLst>
                <a:path w="7267" h="18444" extrusionOk="0">
                  <a:moveTo>
                    <a:pt x="6282" y="0"/>
                  </a:moveTo>
                  <a:cubicBezTo>
                    <a:pt x="6130" y="0"/>
                    <a:pt x="5959" y="157"/>
                    <a:pt x="5886" y="412"/>
                  </a:cubicBezTo>
                  <a:lnTo>
                    <a:pt x="81" y="17665"/>
                  </a:lnTo>
                  <a:cubicBezTo>
                    <a:pt x="0" y="17949"/>
                    <a:pt x="81" y="18193"/>
                    <a:pt x="244" y="18233"/>
                  </a:cubicBezTo>
                  <a:lnTo>
                    <a:pt x="893" y="18436"/>
                  </a:lnTo>
                  <a:cubicBezTo>
                    <a:pt x="913" y="18441"/>
                    <a:pt x="934" y="18444"/>
                    <a:pt x="955" y="18444"/>
                  </a:cubicBezTo>
                  <a:cubicBezTo>
                    <a:pt x="1104" y="18444"/>
                    <a:pt x="1274" y="18315"/>
                    <a:pt x="1380" y="18030"/>
                  </a:cubicBezTo>
                  <a:lnTo>
                    <a:pt x="7145" y="777"/>
                  </a:lnTo>
                  <a:cubicBezTo>
                    <a:pt x="7267" y="534"/>
                    <a:pt x="7145" y="290"/>
                    <a:pt x="6983" y="209"/>
                  </a:cubicBezTo>
                  <a:lnTo>
                    <a:pt x="6333" y="6"/>
                  </a:lnTo>
                  <a:cubicBezTo>
                    <a:pt x="6316" y="2"/>
                    <a:pt x="6299" y="0"/>
                    <a:pt x="6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3039175" y="2240000"/>
              <a:ext cx="143125" cy="70700"/>
            </a:xfrm>
            <a:custGeom>
              <a:avLst/>
              <a:gdLst/>
              <a:ahLst/>
              <a:cxnLst/>
              <a:rect l="l" t="t" r="r" b="b"/>
              <a:pathLst>
                <a:path w="5725" h="2828" extrusionOk="0">
                  <a:moveTo>
                    <a:pt x="4673" y="0"/>
                  </a:moveTo>
                  <a:cubicBezTo>
                    <a:pt x="4618" y="0"/>
                    <a:pt x="4562" y="6"/>
                    <a:pt x="4507" y="18"/>
                  </a:cubicBezTo>
                  <a:lnTo>
                    <a:pt x="975" y="424"/>
                  </a:lnTo>
                  <a:cubicBezTo>
                    <a:pt x="407" y="464"/>
                    <a:pt x="1" y="1033"/>
                    <a:pt x="42" y="1763"/>
                  </a:cubicBezTo>
                  <a:cubicBezTo>
                    <a:pt x="117" y="2365"/>
                    <a:pt x="575" y="2828"/>
                    <a:pt x="1095" y="2828"/>
                  </a:cubicBezTo>
                  <a:cubicBezTo>
                    <a:pt x="1136" y="2828"/>
                    <a:pt x="1177" y="2825"/>
                    <a:pt x="1219" y="2819"/>
                  </a:cubicBezTo>
                  <a:lnTo>
                    <a:pt x="4791" y="2413"/>
                  </a:lnTo>
                  <a:cubicBezTo>
                    <a:pt x="5319" y="2372"/>
                    <a:pt x="5725" y="1723"/>
                    <a:pt x="5684" y="1073"/>
                  </a:cubicBezTo>
                  <a:cubicBezTo>
                    <a:pt x="5648" y="487"/>
                    <a:pt x="5181" y="0"/>
                    <a:pt x="4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2935150" y="2463700"/>
              <a:ext cx="100500" cy="50775"/>
            </a:xfrm>
            <a:custGeom>
              <a:avLst/>
              <a:gdLst/>
              <a:ahLst/>
              <a:cxnLst/>
              <a:rect l="l" t="t" r="r" b="b"/>
              <a:pathLst>
                <a:path w="4020" h="2031" extrusionOk="0">
                  <a:moveTo>
                    <a:pt x="1016" y="1"/>
                  </a:moveTo>
                  <a:cubicBezTo>
                    <a:pt x="488" y="1"/>
                    <a:pt x="1" y="447"/>
                    <a:pt x="1" y="1015"/>
                  </a:cubicBezTo>
                  <a:cubicBezTo>
                    <a:pt x="1" y="1584"/>
                    <a:pt x="488" y="2030"/>
                    <a:pt x="1016" y="2030"/>
                  </a:cubicBezTo>
                  <a:lnTo>
                    <a:pt x="3005" y="2030"/>
                  </a:lnTo>
                  <a:cubicBezTo>
                    <a:pt x="3573" y="2030"/>
                    <a:pt x="4020" y="1584"/>
                    <a:pt x="4020" y="1015"/>
                  </a:cubicBezTo>
                  <a:cubicBezTo>
                    <a:pt x="4020" y="447"/>
                    <a:pt x="3573" y="1"/>
                    <a:pt x="3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3815575" y="2799625"/>
              <a:ext cx="68025" cy="374725"/>
            </a:xfrm>
            <a:custGeom>
              <a:avLst/>
              <a:gdLst/>
              <a:ahLst/>
              <a:cxnLst/>
              <a:rect l="l" t="t" r="r" b="b"/>
              <a:pathLst>
                <a:path w="2721" h="14989" extrusionOk="0">
                  <a:moveTo>
                    <a:pt x="2152" y="1"/>
                  </a:moveTo>
                  <a:lnTo>
                    <a:pt x="41" y="14615"/>
                  </a:lnTo>
                  <a:cubicBezTo>
                    <a:pt x="0" y="14777"/>
                    <a:pt x="163" y="14980"/>
                    <a:pt x="284" y="14980"/>
                  </a:cubicBezTo>
                  <a:cubicBezTo>
                    <a:pt x="306" y="14986"/>
                    <a:pt x="328" y="14988"/>
                    <a:pt x="350" y="14988"/>
                  </a:cubicBezTo>
                  <a:cubicBezTo>
                    <a:pt x="497" y="14988"/>
                    <a:pt x="650" y="14878"/>
                    <a:pt x="650" y="14737"/>
                  </a:cubicBezTo>
                  <a:lnTo>
                    <a:pt x="2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2753000" y="2736725"/>
              <a:ext cx="215175" cy="442075"/>
            </a:xfrm>
            <a:custGeom>
              <a:avLst/>
              <a:gdLst/>
              <a:ahLst/>
              <a:cxnLst/>
              <a:rect l="l" t="t" r="r" b="b"/>
              <a:pathLst>
                <a:path w="8607" h="17683" extrusionOk="0">
                  <a:moveTo>
                    <a:pt x="6654" y="0"/>
                  </a:moveTo>
                  <a:cubicBezTo>
                    <a:pt x="6457" y="0"/>
                    <a:pt x="6256" y="162"/>
                    <a:pt x="6130" y="446"/>
                  </a:cubicBezTo>
                  <a:lnTo>
                    <a:pt x="81" y="16319"/>
                  </a:lnTo>
                  <a:cubicBezTo>
                    <a:pt x="0" y="16684"/>
                    <a:pt x="81" y="17050"/>
                    <a:pt x="325" y="17131"/>
                  </a:cubicBezTo>
                  <a:lnTo>
                    <a:pt x="1421" y="17659"/>
                  </a:lnTo>
                  <a:cubicBezTo>
                    <a:pt x="1469" y="17675"/>
                    <a:pt x="1518" y="17683"/>
                    <a:pt x="1568" y="17683"/>
                  </a:cubicBezTo>
                  <a:cubicBezTo>
                    <a:pt x="1771" y="17683"/>
                    <a:pt x="1980" y="17546"/>
                    <a:pt x="2111" y="17253"/>
                  </a:cubicBezTo>
                  <a:lnTo>
                    <a:pt x="8525" y="933"/>
                  </a:lnTo>
                  <a:cubicBezTo>
                    <a:pt x="8606" y="609"/>
                    <a:pt x="8160" y="649"/>
                    <a:pt x="7916" y="527"/>
                  </a:cubicBezTo>
                  <a:lnTo>
                    <a:pt x="6820" y="40"/>
                  </a:lnTo>
                  <a:cubicBezTo>
                    <a:pt x="6766" y="13"/>
                    <a:pt x="6710" y="0"/>
                    <a:pt x="6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2750950" y="3124400"/>
              <a:ext cx="60925" cy="60900"/>
            </a:xfrm>
            <a:custGeom>
              <a:avLst/>
              <a:gdLst/>
              <a:ahLst/>
              <a:cxnLst/>
              <a:rect l="l" t="t" r="r" b="b"/>
              <a:pathLst>
                <a:path w="2437" h="2436" extrusionOk="0">
                  <a:moveTo>
                    <a:pt x="1219" y="0"/>
                  </a:moveTo>
                  <a:cubicBezTo>
                    <a:pt x="569" y="0"/>
                    <a:pt x="1" y="568"/>
                    <a:pt x="1" y="1218"/>
                  </a:cubicBezTo>
                  <a:cubicBezTo>
                    <a:pt x="1" y="1908"/>
                    <a:pt x="529" y="2436"/>
                    <a:pt x="1219" y="2436"/>
                  </a:cubicBezTo>
                  <a:cubicBezTo>
                    <a:pt x="1909" y="2436"/>
                    <a:pt x="2437" y="1908"/>
                    <a:pt x="2437" y="1218"/>
                  </a:cubicBezTo>
                  <a:cubicBezTo>
                    <a:pt x="2437" y="568"/>
                    <a:pt x="1909"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ycling Equipment Brand Pitch Deck by Slidesgo">
  <a:themeElements>
    <a:clrScheme name="Simple Light">
      <a:dk1>
        <a:srgbClr val="000000"/>
      </a:dk1>
      <a:lt1>
        <a:srgbClr val="FCF8F4"/>
      </a:lt1>
      <a:dk2>
        <a:srgbClr val="6E8FC3"/>
      </a:dk2>
      <a:lt2>
        <a:srgbClr val="D8E1F1"/>
      </a:lt2>
      <a:accent1>
        <a:srgbClr val="DFB05E"/>
      </a:accent1>
      <a:accent2>
        <a:srgbClr val="E4D1AD"/>
      </a:accent2>
      <a:accent3>
        <a:srgbClr val="6B3A32"/>
      </a:accent3>
      <a:accent4>
        <a:srgbClr val="C2C7CC"/>
      </a:accent4>
      <a:accent5>
        <a:srgbClr val="676D6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2085</Words>
  <Application>Microsoft Macintosh PowerPoint</Application>
  <PresentationFormat>全屏显示(16:9)</PresentationFormat>
  <Paragraphs>262</Paragraphs>
  <Slides>38</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Bebas Neue</vt:lpstr>
      <vt:lpstr>PT Sans</vt:lpstr>
      <vt:lpstr>Pridi</vt:lpstr>
      <vt:lpstr>Nunito Light</vt:lpstr>
      <vt:lpstr>Courier New</vt:lpstr>
      <vt:lpstr>Open Sans</vt:lpstr>
      <vt:lpstr>Roboto Mono</vt:lpstr>
      <vt:lpstr>Arial</vt:lpstr>
      <vt:lpstr>Cycling Equipment Brand Pitch Deck by Slidesgo</vt:lpstr>
      <vt:lpstr>AdventureWorks  Product Recommendation System</vt:lpstr>
      <vt:lpstr>Introduction</vt:lpstr>
      <vt:lpstr>Introduction</vt:lpstr>
      <vt:lpstr>Data Sources</vt:lpstr>
      <vt:lpstr>02</vt:lpstr>
      <vt:lpstr>How to Build a Recommender?</vt:lpstr>
      <vt:lpstr>Data Preparation</vt:lpstr>
      <vt:lpstr>Data Preparation</vt:lpstr>
      <vt:lpstr>Relational Database Recommender</vt:lpstr>
      <vt:lpstr>Part 1: Relational Database Recommender</vt:lpstr>
      <vt:lpstr>Key Step 1 – Content-Based Filtering </vt:lpstr>
      <vt:lpstr>Key Step 2 – Collaborative Filtering</vt:lpstr>
      <vt:lpstr>Key Step 3 – Diversify &amp; Hybrid Scoring</vt:lpstr>
      <vt:lpstr>Key Step 3 – Diversify &amp; Hybrid Scoring</vt:lpstr>
      <vt:lpstr>Next: Graph Database</vt:lpstr>
      <vt:lpstr>Graph Database</vt:lpstr>
      <vt:lpstr>INDEX AND RELATIONSHIPS</vt:lpstr>
      <vt:lpstr>OUR INDEX</vt:lpstr>
      <vt:lpstr>INDEX AND RELATIONSHIPS</vt:lpstr>
      <vt:lpstr>OUR RELATIONSHIPS</vt:lpstr>
      <vt:lpstr>GRAPH VISUALIZATION</vt:lpstr>
      <vt:lpstr>DETAILED GRAPH VISUALIZATION</vt:lpstr>
      <vt:lpstr>DETAILED GRAPH VISUALIZATION</vt:lpstr>
      <vt:lpstr>DETAILED GRAPH VISUALIZATION</vt:lpstr>
      <vt:lpstr>DETAILED GRAPH VISUALIZATION</vt:lpstr>
      <vt:lpstr>WHY COMBINE SQL &amp; NEO4J</vt:lpstr>
      <vt:lpstr>WHY COMBINE SQL &amp; NEO4J</vt:lpstr>
      <vt:lpstr>Neo4j Recommender</vt:lpstr>
      <vt:lpstr>Overview of the Recommender System </vt:lpstr>
      <vt:lpstr>📌 Step 1: Find Products Purchased by the Target Customer</vt:lpstr>
      <vt:lpstr>📌 Step 2: Find Similar Customers &amp; Their Purchases</vt:lpstr>
      <vt:lpstr>📌 Step 3: Find Products Not Yet Purchased by the Target Customer</vt:lpstr>
      <vt:lpstr>📌 Step 4: Get Product Category Details</vt:lpstr>
      <vt:lpstr>📌 Step 5: Generating Product Recommendations</vt:lpstr>
      <vt:lpstr>Python Integration for Query Execution</vt:lpstr>
      <vt:lpstr>Demonstration of the Recommender System</vt:lpstr>
      <vt:lpstr>Future Works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AdventureWorks  Product Recommendation System</dc:title>
  <cp:lastModifiedBy>Yuan Zhang</cp:lastModifiedBy>
  <cp:revision>1</cp:revision>
  <dcterms:modified xsi:type="dcterms:W3CDTF">2025-03-18T23:53:30Z</dcterms:modified>
</cp:coreProperties>
</file>