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76" r:id="rId4"/>
    <p:sldId id="259" r:id="rId5"/>
    <p:sldId id="261" r:id="rId6"/>
    <p:sldId id="263" r:id="rId7"/>
    <p:sldId id="262" r:id="rId8"/>
    <p:sldId id="264" r:id="rId9"/>
    <p:sldId id="266" r:id="rId10"/>
    <p:sldId id="267" r:id="rId11"/>
    <p:sldId id="272" r:id="rId12"/>
    <p:sldId id="273" r:id="rId13"/>
    <p:sldId id="274" r:id="rId14"/>
    <p:sldId id="275" r:id="rId15"/>
    <p:sldId id="268" r:id="rId16"/>
    <p:sldId id="27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BC3-1B43-4F25-9399-57CEB5D88EC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34F6-7618-45BA-B586-A7B83C025A8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BC3-1B43-4F25-9399-57CEB5D88EC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34F6-7618-45BA-B586-A7B83C025A8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95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BC3-1B43-4F25-9399-57CEB5D88EC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34F6-7618-45BA-B586-A7B83C025A8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129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BC3-1B43-4F25-9399-57CEB5D88EC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34F6-7618-45BA-B586-A7B83C025A8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325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BC3-1B43-4F25-9399-57CEB5D88EC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34F6-7618-45BA-B586-A7B83C025A8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73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BC3-1B43-4F25-9399-57CEB5D88EC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34F6-7618-45BA-B586-A7B83C025A8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807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BC3-1B43-4F25-9399-57CEB5D88EC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34F6-7618-45BA-B586-A7B83C025A8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811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BC3-1B43-4F25-9399-57CEB5D88EC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34F6-7618-45BA-B586-A7B83C025A8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98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BC3-1B43-4F25-9399-57CEB5D88EC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34F6-7618-45BA-B586-A7B83C025A8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136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BC3-1B43-4F25-9399-57CEB5D88EC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34F6-7618-45BA-B586-A7B83C025A8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8509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BC3-1B43-4F25-9399-57CEB5D88EC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34F6-7618-45BA-B586-A7B83C025A8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69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BC3-1B43-4F25-9399-57CEB5D88EC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34F6-7618-45BA-B586-A7B83C025A8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6827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BC3-1B43-4F25-9399-57CEB5D88EC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34F6-7618-45BA-B586-A7B83C025A8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430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BC3-1B43-4F25-9399-57CEB5D88EC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34F6-7618-45BA-B586-A7B83C025A8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125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BC3-1B43-4F25-9399-57CEB5D88EC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34F6-7618-45BA-B586-A7B83C025A8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4798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66861" y="3486153"/>
            <a:ext cx="4572040" cy="1609725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1841501" y="590553"/>
            <a:ext cx="9029699" cy="2828925"/>
          </a:xfrm>
        </p:spPr>
        <p:txBody>
          <a:bodyPr anchor="ctr">
            <a:normAutofit/>
          </a:bodyPr>
          <a:lstStyle>
            <a:lvl1pPr marL="0" indent="0">
              <a:buNone/>
              <a:tabLst/>
              <a:defRPr sz="2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987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BC3-1B43-4F25-9399-57CEB5D88EC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34F6-7618-45BA-B586-A7B83C025A8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7035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BC3-1B43-4F25-9399-57CEB5D88EC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34F6-7618-45BA-B586-A7B83C025A8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0047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BC3-1B43-4F25-9399-57CEB5D88EC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34F6-7618-45BA-B586-A7B83C025A8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136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BC3-1B43-4F25-9399-57CEB5D88EC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34F6-7618-45BA-B586-A7B83C025A8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4945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BC3-1B43-4F25-9399-57CEB5D88EC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34F6-7618-45BA-B586-A7B83C025A8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310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BC3-1B43-4F25-9399-57CEB5D88EC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34F6-7618-45BA-B586-A7B83C025A8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88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BC3-1B43-4F25-9399-57CEB5D88EC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34F6-7618-45BA-B586-A7B83C025A8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721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BC3-1B43-4F25-9399-57CEB5D88EC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34F6-7618-45BA-B586-A7B83C025A8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8135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BC3-1B43-4F25-9399-57CEB5D88EC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34F6-7618-45BA-B586-A7B83C025A8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5326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BC3-1B43-4F25-9399-57CEB5D88EC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34F6-7618-45BA-B586-A7B83C025A8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448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BC3-1B43-4F25-9399-57CEB5D88EC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34F6-7618-45BA-B586-A7B83C025A8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930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BC3-1B43-4F25-9399-57CEB5D88EC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34F6-7618-45BA-B586-A7B83C025A8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7700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66861" y="3486153"/>
            <a:ext cx="4572040" cy="1609725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/>
          </p:nvPr>
        </p:nvSpPr>
        <p:spPr>
          <a:xfrm>
            <a:off x="1841501" y="590553"/>
            <a:ext cx="9029699" cy="2828925"/>
          </a:xfrm>
        </p:spPr>
        <p:txBody>
          <a:bodyPr anchor="ctr">
            <a:normAutofit/>
          </a:bodyPr>
          <a:lstStyle>
            <a:lvl1pPr marL="0" indent="0">
              <a:buNone/>
              <a:tabLst/>
              <a:defRPr sz="2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983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BC3-1B43-4F25-9399-57CEB5D88EC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34F6-7618-45BA-B586-A7B83C025A8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05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BC3-1B43-4F25-9399-57CEB5D88EC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34F6-7618-45BA-B586-A7B83C025A8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5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BC3-1B43-4F25-9399-57CEB5D88EC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34F6-7618-45BA-B586-A7B83C025A8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14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BC3-1B43-4F25-9399-57CEB5D88EC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34F6-7618-45BA-B586-A7B83C025A8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64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BC3-1B43-4F25-9399-57CEB5D88EC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34F6-7618-45BA-B586-A7B83C025A8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94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BC3-1B43-4F25-9399-57CEB5D88EC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134F6-7618-45BA-B586-A7B83C025A8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12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F6BC3-1B43-4F25-9399-57CEB5D88EC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134F6-7618-45BA-B586-A7B83C025A8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68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F6BC3-1B43-4F25-9399-57CEB5D88EC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134F6-7618-45BA-B586-A7B83C025A8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48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9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F6BC3-1B43-4F25-9399-57CEB5D88EC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13.06.2021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134F6-7618-45BA-B586-A7B83C025A8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66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86902" y="2476914"/>
            <a:ext cx="9029699" cy="1527005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РАЗРАБОТКА НЕЙРОСЕТИ ДЛЯ ПРОГНОЗИРОВАНИЯ УГРОЗ ТЕЛЕКОММУНИКАЦИОННЫХ СИСТЕМ</a:t>
            </a:r>
            <a:endParaRPr lang="ru-RU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001" y="6145336"/>
            <a:ext cx="24892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51275" y="4001103"/>
            <a:ext cx="6013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профессор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Буйневич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М.В., д.т.н.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Гаипов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Н.В,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ИСТ-722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97839" y="6105538"/>
            <a:ext cx="3167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 </a:t>
            </a: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0315" y="322718"/>
            <a:ext cx="8822872" cy="2039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МИНИСТЕРСТВО ЦИФРОВОГО РАЗВИТИЯ,</a:t>
            </a:r>
            <a:endParaRPr lang="ru-RU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СВЯЗИ И МАССОВЫХ КОММУНИКАЦИЙ РОССИЙСКОЙ </a:t>
            </a:r>
            <a:r>
              <a:rPr lang="ru-RU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ФЕДЕРАЦИИ</a:t>
            </a: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35585" algn="ctr">
              <a:lnSpc>
                <a:spcPct val="107000"/>
              </a:lnSpc>
              <a:spcAft>
                <a:spcPts val="245"/>
              </a:spcAft>
            </a:pP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ФЕДЕРАЛЬНОЕ ГОСУДАРСТВЕННОЕ БЮДЖЕТНОЕ ОБРАЗОВАТЕЛЬНОЕ</a:t>
            </a:r>
            <a:endParaRPr lang="ru-RU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indent="-6350" algn="ctr">
              <a:lnSpc>
                <a:spcPct val="107000"/>
              </a:lnSpc>
              <a:spcAft>
                <a:spcPts val="230"/>
              </a:spcAft>
            </a:pP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УЧРЕЖДЕНИЕ ВЫСШЕГО ОБРАЗОВАНИЯ</a:t>
            </a:r>
            <a:endParaRPr lang="ru-RU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indent="-6350" algn="ctr">
              <a:lnSpc>
                <a:spcPct val="107000"/>
              </a:lnSpc>
              <a:spcAft>
                <a:spcPts val="230"/>
              </a:spcAft>
            </a:pP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ru-RU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САНКТ-­ПЕТЕРБУРГСКИЙ </a:t>
            </a: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ГОСУДАРСТВЕННЫЙ УНИВЕРСИТЕТ </a:t>
            </a:r>
            <a:endParaRPr lang="ru-RU" sz="1600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indent="-6350" algn="ctr">
              <a:lnSpc>
                <a:spcPct val="107000"/>
              </a:lnSpc>
              <a:spcAft>
                <a:spcPts val="230"/>
              </a:spcAft>
            </a:pPr>
            <a:r>
              <a:rPr lang="ru-RU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ТЕЛЕКОММУНИКАЦИЙ </a:t>
            </a: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ИМ. ПРОФ. М.А. БОНЧ­БРУЕВИЧА»</a:t>
            </a:r>
            <a:endParaRPr lang="ru-RU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marR="635" indent="-6350" algn="ctr">
              <a:lnSpc>
                <a:spcPct val="107000"/>
              </a:lnSpc>
              <a:spcAft>
                <a:spcPts val="230"/>
              </a:spcAft>
            </a:pP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(СПбГУТ)</a:t>
            </a:r>
            <a:endParaRPr lang="ru-RU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56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Uxdf\Desktop\Рисунок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792088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Архитектура рекуррентных 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нейросетей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b="1" dirty="0">
                <a:latin typeface="Times New Roman" pitchFamily="18" charset="0"/>
                <a:cs typeface="Times New Roman" pitchFamily="18" charset="0"/>
              </a:rPr>
            </a:b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3" name="Rectangle 1"/>
          <p:cNvSpPr>
            <a:spLocks noGrp="1" noChangeArrowheads="1"/>
          </p:cNvSpPr>
          <p:nvPr>
            <p:ph idx="1"/>
          </p:nvPr>
        </p:nvSpPr>
        <p:spPr bwMode="auto">
          <a:xfrm rot="10800000" flipV="1">
            <a:off x="1775520" y="5034640"/>
            <a:ext cx="87129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450850" algn="just" fontAlgn="base">
              <a:spcBef>
                <a:spcPct val="0"/>
              </a:spcBef>
              <a:spcAft>
                <a:spcPct val="0"/>
              </a:spcAft>
              <a:buNone/>
            </a:pPr>
            <a:endParaRPr lang="ru-RU" sz="1400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indent="450850" algn="just" fontAlgn="base">
              <a:spcBef>
                <a:spcPct val="0"/>
              </a:spcBef>
              <a:spcAft>
                <a:spcPct val="0"/>
              </a:spcAft>
              <a:buNone/>
            </a:pPr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1493354" y="6176688"/>
            <a:ext cx="540000" cy="540000"/>
          </a:xfrm>
          <a:prstGeom prst="ellipse">
            <a:avLst/>
          </a:prstGeom>
          <a:solidFill>
            <a:srgbClr val="A5B5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400" b="1" dirty="0" smtClean="0"/>
              <a:t>10</a:t>
            </a:r>
            <a:endParaRPr lang="ru-RU" sz="2400" b="1" dirty="0"/>
          </a:p>
        </p:txBody>
      </p:sp>
      <p:pic>
        <p:nvPicPr>
          <p:cNvPr id="6" name="Picture 4" descr="The standard RNN and unfolded RNN. | Download Scientific Diagram">
            <a:extLst>
              <a:ext uri="{FF2B5EF4-FFF2-40B4-BE49-F238E27FC236}">
                <a16:creationId xmlns:a16="http://schemas.microsoft.com/office/drawing/2014/main" id="{619A278A-08DD-4249-8A30-917F02909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62" y="2443290"/>
            <a:ext cx="5113877" cy="336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 txBox="1">
            <a:spLocks noChangeArrowheads="1"/>
          </p:cNvSpPr>
          <p:nvPr/>
        </p:nvSpPr>
        <p:spPr bwMode="auto">
          <a:xfrm rot="10800000" flipV="1">
            <a:off x="1079864" y="1437628"/>
            <a:ext cx="42411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 rot="10800000" flipV="1">
            <a:off x="6608584" y="1437627"/>
            <a:ext cx="46973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архитектура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8" descr="LSTM – сети долгой краткосрочной памяти / Блог компании Wunder Fund / Хабр">
            <a:extLst>
              <a:ext uri="{FF2B5EF4-FFF2-40B4-BE49-F238E27FC236}">
                <a16:creationId xmlns:a16="http://schemas.microsoft.com/office/drawing/2014/main" id="{0642001F-1677-465E-8CA2-0C0E5F826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801" y="2265487"/>
            <a:ext cx="5752553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74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Uxdf\Desktop\Рисунок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792088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Анализ взрыва и затухания градиента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b="1" dirty="0">
                <a:latin typeface="Times New Roman" pitchFamily="18" charset="0"/>
                <a:cs typeface="Times New Roman" pitchFamily="18" charset="0"/>
              </a:rPr>
            </a:b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1484645" y="6159270"/>
            <a:ext cx="540000" cy="540000"/>
          </a:xfrm>
          <a:prstGeom prst="ellipse">
            <a:avLst/>
          </a:prstGeom>
          <a:solidFill>
            <a:srgbClr val="A5B5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400" b="1" dirty="0" smtClean="0"/>
              <a:t>11</a:t>
            </a:r>
            <a:endParaRPr lang="ru-RU" sz="24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3CC4B93-4AF1-4285-A96D-63EC01F26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571" y="2238706"/>
            <a:ext cx="6416858" cy="2992284"/>
          </a:xfrm>
          <a:prstGeom prst="rect">
            <a:avLst/>
          </a:prstGeom>
        </p:spPr>
      </p:pic>
      <p:sp>
        <p:nvSpPr>
          <p:cNvPr id="7" name="Rectangle 1"/>
          <p:cNvSpPr txBox="1">
            <a:spLocks noChangeArrowheads="1"/>
          </p:cNvSpPr>
          <p:nvPr/>
        </p:nvSpPr>
        <p:spPr bwMode="auto">
          <a:xfrm rot="10800000" flipV="1">
            <a:off x="548640" y="980527"/>
            <a:ext cx="1120793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проблему затухания градиента решают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ячейки, то для борьбы со взрывом градиента необходимо вручную ограничивать область возможных значений градиента, данная операция называется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clipping.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 rot="10800000" flipV="1">
            <a:off x="1016977" y="5393342"/>
            <a:ext cx="107376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Путем анализа нормы градиента на тренировочных эпохах параметр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 принят равным 0.06.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55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Uxdf\Desktop\Рисунок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62"/>
            <a:ext cx="12192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792088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нейросети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на базе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LSTM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ячеек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b="1" dirty="0">
                <a:latin typeface="Times New Roman" pitchFamily="18" charset="0"/>
                <a:cs typeface="Times New Roman" pitchFamily="18" charset="0"/>
              </a:rPr>
            </a:b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3" name="Rectangle 1"/>
          <p:cNvSpPr>
            <a:spLocks noGrp="1" noChangeArrowheads="1"/>
          </p:cNvSpPr>
          <p:nvPr>
            <p:ph idx="1"/>
          </p:nvPr>
        </p:nvSpPr>
        <p:spPr bwMode="auto">
          <a:xfrm rot="10800000" flipV="1">
            <a:off x="1775520" y="5034640"/>
            <a:ext cx="87129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450850" algn="just" fontAlgn="base">
              <a:spcBef>
                <a:spcPct val="0"/>
              </a:spcBef>
              <a:spcAft>
                <a:spcPct val="0"/>
              </a:spcAft>
              <a:buNone/>
            </a:pPr>
            <a:endParaRPr lang="ru-RU" sz="1400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indent="450850" algn="just" fontAlgn="base">
              <a:spcBef>
                <a:spcPct val="0"/>
              </a:spcBef>
              <a:spcAft>
                <a:spcPct val="0"/>
              </a:spcAft>
              <a:buNone/>
            </a:pPr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1519480" y="6150562"/>
            <a:ext cx="540000" cy="540000"/>
          </a:xfrm>
          <a:prstGeom prst="ellipse">
            <a:avLst/>
          </a:prstGeom>
          <a:solidFill>
            <a:srgbClr val="A5B5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400" b="1" dirty="0" smtClean="0"/>
              <a:t>12</a:t>
            </a:r>
            <a:endParaRPr lang="ru-RU" sz="2400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586526"/>
              </p:ext>
            </p:extLst>
          </p:nvPr>
        </p:nvGraphicFramePr>
        <p:xfrm>
          <a:off x="887761" y="1726705"/>
          <a:ext cx="5579052" cy="106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9684">
                  <a:extLst>
                    <a:ext uri="{9D8B030D-6E8A-4147-A177-3AD203B41FA5}">
                      <a16:colId xmlns:a16="http://schemas.microsoft.com/office/drawing/2014/main" val="2534542780"/>
                    </a:ext>
                  </a:extLst>
                </a:gridCol>
                <a:gridCol w="1859684">
                  <a:extLst>
                    <a:ext uri="{9D8B030D-6E8A-4147-A177-3AD203B41FA5}">
                      <a16:colId xmlns:a16="http://schemas.microsoft.com/office/drawing/2014/main" val="3941928319"/>
                    </a:ext>
                  </a:extLst>
                </a:gridCol>
                <a:gridCol w="1859684">
                  <a:extLst>
                    <a:ext uri="{9D8B030D-6E8A-4147-A177-3AD203B41FA5}">
                      <a16:colId xmlns:a16="http://schemas.microsoft.com/office/drawing/2014/main" val="1414216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Количество узлов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Последняя эпоха обучения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Точность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2982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64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12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0.9909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0523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128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13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0.9990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8805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256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16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0.9934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4177398"/>
                  </a:ext>
                </a:extLst>
              </a:tr>
            </a:tbl>
          </a:graphicData>
        </a:graphic>
      </p:graphicFrame>
      <p:sp>
        <p:nvSpPr>
          <p:cNvPr id="7" name="Rectangle 1"/>
          <p:cNvSpPr txBox="1">
            <a:spLocks noChangeArrowheads="1"/>
          </p:cNvSpPr>
          <p:nvPr/>
        </p:nvSpPr>
        <p:spPr bwMode="auto">
          <a:xfrm rot="10800000" flipV="1">
            <a:off x="222829" y="1113170"/>
            <a:ext cx="58731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 rot="10800000" flipV="1">
            <a:off x="887759" y="2809846"/>
            <a:ext cx="5711572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</a:t>
            </a:r>
            <a:r>
              <a:rPr 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гиперпараметров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нейросети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 обучения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0.01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слоев = 5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Нейронов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128/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/512/256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rate = 0.01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 decay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10^-6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Эпохи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100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пакета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64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потерь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binary_crossentropy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6599332" y="1947816"/>
            <a:ext cx="5460148" cy="4095934"/>
          </a:xfrm>
          <a:prstGeom prst="rect">
            <a:avLst/>
          </a:prstGeom>
        </p:spPr>
      </p:pic>
      <p:sp>
        <p:nvSpPr>
          <p:cNvPr id="11" name="Rectangle 1"/>
          <p:cNvSpPr txBox="1">
            <a:spLocks noChangeArrowheads="1"/>
          </p:cNvSpPr>
          <p:nvPr/>
        </p:nvSpPr>
        <p:spPr bwMode="auto">
          <a:xfrm rot="10800000" flipV="1">
            <a:off x="7440617" y="1109562"/>
            <a:ext cx="397100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минимизации функции потерь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9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Uxdf\Desktop\Рисунок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9525" y="-157338"/>
            <a:ext cx="10519954" cy="792088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Оценка модели прогнозирования на тестовой выборке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b="1" dirty="0">
                <a:latin typeface="Times New Roman" pitchFamily="18" charset="0"/>
                <a:cs typeface="Times New Roman" pitchFamily="18" charset="0"/>
              </a:rPr>
            </a:b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1493354" y="6202813"/>
            <a:ext cx="540000" cy="540000"/>
          </a:xfrm>
          <a:prstGeom prst="ellipse">
            <a:avLst/>
          </a:prstGeom>
          <a:solidFill>
            <a:srgbClr val="A5B5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400" b="1" dirty="0" smtClean="0"/>
              <a:t>13</a:t>
            </a:r>
            <a:endParaRPr lang="ru-RU" sz="2400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997541"/>
              </p:ext>
            </p:extLst>
          </p:nvPr>
        </p:nvGraphicFramePr>
        <p:xfrm>
          <a:off x="3995572" y="1282141"/>
          <a:ext cx="7305865" cy="26836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1173">
                  <a:extLst>
                    <a:ext uri="{9D8B030D-6E8A-4147-A177-3AD203B41FA5}">
                      <a16:colId xmlns:a16="http://schemas.microsoft.com/office/drawing/2014/main" val="660201563"/>
                    </a:ext>
                  </a:extLst>
                </a:gridCol>
                <a:gridCol w="1461173">
                  <a:extLst>
                    <a:ext uri="{9D8B030D-6E8A-4147-A177-3AD203B41FA5}">
                      <a16:colId xmlns:a16="http://schemas.microsoft.com/office/drawing/2014/main" val="3893144764"/>
                    </a:ext>
                  </a:extLst>
                </a:gridCol>
                <a:gridCol w="1461173">
                  <a:extLst>
                    <a:ext uri="{9D8B030D-6E8A-4147-A177-3AD203B41FA5}">
                      <a16:colId xmlns:a16="http://schemas.microsoft.com/office/drawing/2014/main" val="11748937"/>
                    </a:ext>
                  </a:extLst>
                </a:gridCol>
                <a:gridCol w="1461173">
                  <a:extLst>
                    <a:ext uri="{9D8B030D-6E8A-4147-A177-3AD203B41FA5}">
                      <a16:colId xmlns:a16="http://schemas.microsoft.com/office/drawing/2014/main" val="4164074662"/>
                    </a:ext>
                  </a:extLst>
                </a:gridCol>
                <a:gridCol w="1461173">
                  <a:extLst>
                    <a:ext uri="{9D8B030D-6E8A-4147-A177-3AD203B41FA5}">
                      <a16:colId xmlns:a16="http://schemas.microsoft.com/office/drawing/2014/main" val="902448345"/>
                    </a:ext>
                  </a:extLst>
                </a:gridCol>
              </a:tblGrid>
              <a:tr h="4683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Алгоритм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аккуратность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полнота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-мера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6101894"/>
                  </a:ext>
                </a:extLst>
              </a:tr>
              <a:tr h="2769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DNN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0,998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0,929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0,915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0,954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4382647"/>
                  </a:ext>
                </a:extLst>
              </a:tr>
              <a:tr h="2769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DNN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0,998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0,929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0,914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0,954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7726425"/>
                  </a:ext>
                </a:extLst>
              </a:tr>
              <a:tr h="2769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DNN-3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0,999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0,929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0,913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0,954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385248"/>
                  </a:ext>
                </a:extLst>
              </a:tr>
              <a:tr h="2769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DNN-4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0,999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0,929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0,913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0,954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141255"/>
                  </a:ext>
                </a:extLst>
              </a:tr>
              <a:tr h="2769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DNN-5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0,998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0,927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0,911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0,953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8852804"/>
                  </a:ext>
                </a:extLst>
              </a:tr>
              <a:tr h="553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Дерево решений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0,999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0,930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0,914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0,955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4319771"/>
                  </a:ext>
                </a:extLst>
              </a:tr>
              <a:tr h="2769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0,929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0,918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0,972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0,950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0774389"/>
                  </a:ext>
                </a:extLst>
              </a:tr>
            </a:tbl>
          </a:graphicData>
        </a:graphic>
      </p:graphicFrame>
      <p:sp>
        <p:nvSpPr>
          <p:cNvPr id="7" name="Rectangle 1"/>
          <p:cNvSpPr txBox="1">
            <a:spLocks noChangeArrowheads="1"/>
          </p:cNvSpPr>
          <p:nvPr/>
        </p:nvSpPr>
        <p:spPr bwMode="auto">
          <a:xfrm rot="10800000" flipV="1">
            <a:off x="4601152" y="790059"/>
            <a:ext cx="60947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тестируемых архитектур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 rot="10800000" flipV="1">
            <a:off x="338042" y="903804"/>
            <a:ext cx="365753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оценки эффективности системы были рассмотрены следующие 3 показателя: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Своевременность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боснованность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Ресурсопотребление</a:t>
            </a: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показателей производилось с системой контроля трафика и анализа аномалий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PacketFense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457171"/>
              </p:ext>
            </p:extLst>
          </p:nvPr>
        </p:nvGraphicFramePr>
        <p:xfrm>
          <a:off x="999525" y="4480520"/>
          <a:ext cx="10234536" cy="19708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9317">
                  <a:extLst>
                    <a:ext uri="{9D8B030D-6E8A-4147-A177-3AD203B41FA5}">
                      <a16:colId xmlns:a16="http://schemas.microsoft.com/office/drawing/2014/main" val="2463368528"/>
                    </a:ext>
                  </a:extLst>
                </a:gridCol>
                <a:gridCol w="1279317">
                  <a:extLst>
                    <a:ext uri="{9D8B030D-6E8A-4147-A177-3AD203B41FA5}">
                      <a16:colId xmlns:a16="http://schemas.microsoft.com/office/drawing/2014/main" val="3176166846"/>
                    </a:ext>
                  </a:extLst>
                </a:gridCol>
                <a:gridCol w="1279317">
                  <a:extLst>
                    <a:ext uri="{9D8B030D-6E8A-4147-A177-3AD203B41FA5}">
                      <a16:colId xmlns:a16="http://schemas.microsoft.com/office/drawing/2014/main" val="2363411363"/>
                    </a:ext>
                  </a:extLst>
                </a:gridCol>
                <a:gridCol w="1279317">
                  <a:extLst>
                    <a:ext uri="{9D8B030D-6E8A-4147-A177-3AD203B41FA5}">
                      <a16:colId xmlns:a16="http://schemas.microsoft.com/office/drawing/2014/main" val="331405038"/>
                    </a:ext>
                  </a:extLst>
                </a:gridCol>
                <a:gridCol w="1279317">
                  <a:extLst>
                    <a:ext uri="{9D8B030D-6E8A-4147-A177-3AD203B41FA5}">
                      <a16:colId xmlns:a16="http://schemas.microsoft.com/office/drawing/2014/main" val="698705932"/>
                    </a:ext>
                  </a:extLst>
                </a:gridCol>
                <a:gridCol w="1279317">
                  <a:extLst>
                    <a:ext uri="{9D8B030D-6E8A-4147-A177-3AD203B41FA5}">
                      <a16:colId xmlns:a16="http://schemas.microsoft.com/office/drawing/2014/main" val="3618564297"/>
                    </a:ext>
                  </a:extLst>
                </a:gridCol>
                <a:gridCol w="1279317">
                  <a:extLst>
                    <a:ext uri="{9D8B030D-6E8A-4147-A177-3AD203B41FA5}">
                      <a16:colId xmlns:a16="http://schemas.microsoft.com/office/drawing/2014/main" val="1403268077"/>
                    </a:ext>
                  </a:extLst>
                </a:gridCol>
                <a:gridCol w="1279317">
                  <a:extLst>
                    <a:ext uri="{9D8B030D-6E8A-4147-A177-3AD203B41FA5}">
                      <a16:colId xmlns:a16="http://schemas.microsoft.com/office/drawing/2014/main" val="1000282839"/>
                    </a:ext>
                  </a:extLst>
                </a:gridCol>
              </a:tblGrid>
              <a:tr h="1258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системы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аккуратность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полнота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мера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Объем занимаемого пространства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Объем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RAM</a:t>
                      </a:r>
                      <a:r>
                        <a:rPr lang="ru-RU" sz="14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памяти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Время идентификации</a:t>
                      </a: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угроз, с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579820"/>
                  </a:ext>
                </a:extLst>
              </a:tr>
              <a:tr h="2517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DNN-3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0,999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0,929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0,913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0,954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4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ГБ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ГБ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7729422"/>
                  </a:ext>
                </a:extLst>
              </a:tr>
              <a:tr h="4603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PacketFense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0,92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 ГБ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 ГБ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5078734"/>
                  </a:ext>
                </a:extLst>
              </a:tr>
            </a:tbl>
          </a:graphicData>
        </a:graphic>
      </p:graphicFrame>
      <p:sp>
        <p:nvSpPr>
          <p:cNvPr id="11" name="Rectangle 1"/>
          <p:cNvSpPr txBox="1">
            <a:spLocks noChangeArrowheads="1"/>
          </p:cNvSpPr>
          <p:nvPr/>
        </p:nvSpPr>
        <p:spPr bwMode="auto">
          <a:xfrm rot="10800000" flipV="1">
            <a:off x="2695615" y="3965820"/>
            <a:ext cx="56257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сравниваемых систем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75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86902" y="2476914"/>
            <a:ext cx="9029699" cy="1527005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РАЗРАБОТКА НЕЙРОСЕТИ ДЛЯ ПРОГНОЗИРОВАНИЯ УГРОЗ ТЕЛЕКОММУНИКАЦИОННЫХ СИСТЕМ</a:t>
            </a:r>
            <a:endParaRPr lang="ru-RU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001" y="6145336"/>
            <a:ext cx="24892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51275" y="4001103"/>
            <a:ext cx="6013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профессор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Буйневич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М.В., д.т.н.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Гаипов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Н.В,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ИСТ-722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97839" y="6105538"/>
            <a:ext cx="3167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 </a:t>
            </a: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0315" y="322718"/>
            <a:ext cx="8822872" cy="2039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МИНИСТЕРСТВО ЦИФРОВОГО РАЗВИТИЯ,</a:t>
            </a:r>
            <a:endParaRPr lang="ru-RU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СВЯЗИ И МАССОВЫХ КОММУНИКАЦИЙ РОССИЙСКОЙ </a:t>
            </a:r>
            <a:r>
              <a:rPr lang="ru-RU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ФЕДЕРАЦИИ</a:t>
            </a: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35585" algn="ctr">
              <a:lnSpc>
                <a:spcPct val="107000"/>
              </a:lnSpc>
              <a:spcAft>
                <a:spcPts val="245"/>
              </a:spcAft>
            </a:pP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ФЕДЕРАЛЬНОЕ ГОСУДАРСТВЕННОЕ БЮДЖЕТНОЕ ОБРАЗОВАТЕЛЬНОЕ</a:t>
            </a:r>
            <a:endParaRPr lang="ru-RU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indent="-6350" algn="ctr">
              <a:lnSpc>
                <a:spcPct val="107000"/>
              </a:lnSpc>
              <a:spcAft>
                <a:spcPts val="230"/>
              </a:spcAft>
            </a:pP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УЧРЕЖДЕНИЕ ВЫСШЕГО ОБРАЗОВАНИЯ</a:t>
            </a:r>
            <a:endParaRPr lang="ru-RU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indent="-6350" algn="ctr">
              <a:lnSpc>
                <a:spcPct val="107000"/>
              </a:lnSpc>
              <a:spcAft>
                <a:spcPts val="230"/>
              </a:spcAft>
            </a:pP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ru-RU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САНКТ-­ПЕТЕРБУРГСКИЙ </a:t>
            </a: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ГОСУДАРСТВЕННЫЙ УНИВЕРСИТЕТ </a:t>
            </a:r>
            <a:endParaRPr lang="ru-RU" sz="1600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indent="-6350" algn="ctr">
              <a:lnSpc>
                <a:spcPct val="107000"/>
              </a:lnSpc>
              <a:spcAft>
                <a:spcPts val="230"/>
              </a:spcAft>
            </a:pPr>
            <a:r>
              <a:rPr lang="ru-RU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ТЕЛЕКОММУНИКАЦИЙ </a:t>
            </a: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ИМ. ПРОФ. М.А. БОНЧ­БРУЕВИЧА»</a:t>
            </a:r>
            <a:endParaRPr lang="ru-RU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marR="635" indent="-6350" algn="ctr">
              <a:lnSpc>
                <a:spcPct val="107000"/>
              </a:lnSpc>
              <a:spcAft>
                <a:spcPts val="230"/>
              </a:spcAft>
            </a:pP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(СПбГУТ)</a:t>
            </a:r>
            <a:endParaRPr lang="ru-RU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1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1493354" y="6115403"/>
            <a:ext cx="540000" cy="540000"/>
          </a:xfrm>
          <a:prstGeom prst="ellipse">
            <a:avLst/>
          </a:prstGeom>
          <a:solidFill>
            <a:srgbClr val="A5B5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400" b="1" dirty="0">
                <a:solidFill>
                  <a:prstClr val="white"/>
                </a:solidFill>
                <a:latin typeface="Calibri"/>
              </a:rPr>
              <a:t>2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24000" y="260649"/>
            <a:ext cx="914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ru-RU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Цель: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прогнозирования угроз в телекоммуникационных системах на основе алгоритмов машинного обучения, которая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позволит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автоматизировать и повысить точность процесса оценивания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угроз за счет анализа временных зависимостей между данными. </a:t>
            </a:r>
            <a:r>
              <a:rPr lang="ru-RU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ru-RU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Объект исследования: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оценки и прогнозирования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угроз, а также факторы, влияющие на возникновение угроз.</a:t>
            </a:r>
            <a:endParaRPr lang="ru-RU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ru-RU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Предмет исследования: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прогнозирования угроз,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построенная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базе искусственной нейронной сети,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позволяющая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качественно оценивать возникновение угроз в отличие от классической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прогнозирования.</a:t>
            </a:r>
            <a:endParaRPr lang="ru-RU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ru-RU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Задачи:</a:t>
            </a:r>
          </a:p>
          <a:p>
            <a:pPr marL="342900" indent="-342900">
              <a:spcBef>
                <a:spcPct val="0"/>
              </a:spcBef>
              <a:buFontTx/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Анализ </a:t>
            </a:r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существующей модели возникновения угроз, а также методов и систем прогнозирования угроз в телекоммуникационной среде, для выявления их возможностей и ограничений.</a:t>
            </a:r>
            <a:endParaRPr lang="ru-R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ru-R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2. Разработка </a:t>
            </a:r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новой модели </a:t>
            </a:r>
            <a:r>
              <a:rPr lang="ru-R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озникновения угроз, которая должна компенсировать недостатки классической модели, а также реализация разработанной модели с помощью алгоритмов машинного обучения.</a:t>
            </a:r>
            <a:endParaRPr lang="ru-RU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ru-RU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3.  </a:t>
            </a:r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Моделирование процесса прогнозирования угроз среди подключений пользователей, а также оценка спроектированной модели.</a:t>
            </a:r>
            <a:endParaRPr lang="ru-RU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0"/>
              </a:spcBef>
            </a:pPr>
            <a:r>
              <a:rPr lang="ru-RU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Методы:  </a:t>
            </a:r>
            <a:r>
              <a:rPr lang="ru-RU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алгоритм дерева решений, модель </a:t>
            </a:r>
            <a:r>
              <a:rPr lang="ru-RU" sz="2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полносвязного</a:t>
            </a:r>
            <a:r>
              <a:rPr lang="ru-RU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персептрона, рекуррентные </a:t>
            </a:r>
            <a:r>
              <a:rPr lang="ru-RU" sz="2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нейросети</a:t>
            </a:r>
            <a:r>
              <a:rPr lang="ru-RU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сравнительный анализ, имитационное моделирование.</a:t>
            </a:r>
            <a:endParaRPr lang="ru-RU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47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Uxdf\Desktop\Рисунок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1961" y="95078"/>
            <a:ext cx="8920762" cy="792088"/>
          </a:xfrm>
        </p:spPr>
        <p:txBody>
          <a:bodyPr>
            <a:normAutofit fontScale="90000"/>
          </a:bodyPr>
          <a:lstStyle/>
          <a:p>
            <a:r>
              <a:rPr lang="ru-RU" sz="2200" b="1" dirty="0"/>
              <a:t/>
            </a:r>
            <a:br>
              <a:rPr lang="ru-RU" sz="2200" b="1" dirty="0"/>
            </a:br>
            <a:r>
              <a:rPr lang="ru-RU" sz="2200" b="1" dirty="0"/>
              <a:t/>
            </a:r>
            <a:br>
              <a:rPr lang="ru-RU" sz="2200" b="1" dirty="0"/>
            </a:br>
            <a:r>
              <a:rPr lang="ru-RU" sz="2700" b="1" dirty="0" smtClean="0">
                <a:latin typeface="Times New Roman" pitchFamily="18" charset="0"/>
                <a:cs typeface="Times New Roman" pitchFamily="18" charset="0"/>
              </a:rPr>
              <a:t>Недостатки классической модели оценки возникновения угроз</a:t>
            </a:r>
            <a:r>
              <a:rPr lang="ru-RU" sz="27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700" b="1" dirty="0">
                <a:latin typeface="Times New Roman" pitchFamily="18" charset="0"/>
                <a:cs typeface="Times New Roman" pitchFamily="18" charset="0"/>
              </a:rPr>
            </a:br>
            <a:endParaRPr lang="ru-RU" sz="2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3" name="Rectangle 1"/>
          <p:cNvSpPr>
            <a:spLocks noGrp="1" noChangeArrowheads="1"/>
          </p:cNvSpPr>
          <p:nvPr>
            <p:ph idx="1"/>
          </p:nvPr>
        </p:nvSpPr>
        <p:spPr bwMode="auto">
          <a:xfrm rot="10800000" flipV="1">
            <a:off x="1775520" y="5034640"/>
            <a:ext cx="87129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450850" algn="just" fontAlgn="base">
              <a:spcBef>
                <a:spcPct val="0"/>
              </a:spcBef>
              <a:spcAft>
                <a:spcPct val="0"/>
              </a:spcAft>
              <a:buNone/>
            </a:pPr>
            <a:endParaRPr lang="ru-RU" sz="1400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indent="450850" algn="just" fontAlgn="base">
              <a:spcBef>
                <a:spcPct val="0"/>
              </a:spcBef>
              <a:spcAft>
                <a:spcPct val="0"/>
              </a:spcAft>
              <a:buNone/>
            </a:pPr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1439878" y="6196478"/>
            <a:ext cx="540000" cy="540000"/>
          </a:xfrm>
          <a:prstGeom prst="ellipse">
            <a:avLst/>
          </a:prstGeom>
          <a:solidFill>
            <a:srgbClr val="A5B5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400" b="1" dirty="0">
                <a:solidFill>
                  <a:prstClr val="white"/>
                </a:solidFill>
                <a:latin typeface="Calibri"/>
              </a:rPr>
              <a:t>3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377" y="1322896"/>
            <a:ext cx="6124260" cy="2470335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2427487" y="828841"/>
            <a:ext cx="7409034" cy="57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200" b="1" dirty="0" smtClean="0"/>
              <a:t/>
            </a:r>
            <a:br>
              <a:rPr lang="ru-RU" sz="2200" b="1" dirty="0" smtClean="0"/>
            </a:b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Классическая модель возникновения угроз</a:t>
            </a:r>
            <a:endParaRPr lang="ru-RU" sz="30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02832A-9FA0-443D-86A2-60DE7155CF93}"/>
                  </a:ext>
                </a:extLst>
              </p:cNvPr>
              <p:cNvSpPr txBox="1"/>
              <p:nvPr/>
            </p:nvSpPr>
            <p:spPr>
              <a:xfrm>
                <a:off x="1548821" y="4086239"/>
                <a:ext cx="452249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chemeClr val="bg1"/>
                  </a:buClr>
                  <a:buSzPct val="150000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</m:t>
                        </m:r>
                        <m:r>
                          <a:rPr 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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</m:t>
                    </m:r>
                    <m:r>
                      <a:rPr lang="ru-R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!</m:t>
                    </m:r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)→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000" i="1" dirty="0">
                    <a:solidFill>
                      <a:schemeClr val="tx1"/>
                    </a:solidFill>
                  </a:rPr>
                  <a:t>,</a:t>
                </a:r>
                <a:endParaRPr lang="de-DE" sz="2000" dirty="0">
                  <a:solidFill>
                    <a:schemeClr val="tx1"/>
                  </a:solidFill>
                  <a:latin typeface="Akrobat ExtraBold" panose="00000900000000000000" pitchFamily="50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02832A-9FA0-443D-86A2-60DE7155C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821" y="4086239"/>
                <a:ext cx="4522493" cy="553998"/>
              </a:xfrm>
              <a:prstGeom prst="rect">
                <a:avLst/>
              </a:prstGeom>
              <a:blipFill>
                <a:blip r:embed="rId4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202832A-9FA0-443D-86A2-60DE7155CF93}"/>
              </a:ext>
            </a:extLst>
          </p:cNvPr>
          <p:cNvSpPr txBox="1"/>
          <p:nvPr/>
        </p:nvSpPr>
        <p:spPr>
          <a:xfrm>
            <a:off x="1548820" y="3649453"/>
            <a:ext cx="98910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  <a:buSzPct val="150000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Возникновение угроз в соответствии с моделью описывается следующей логической формулой:</a:t>
            </a:r>
            <a:endParaRPr lang="de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02832A-9FA0-443D-86A2-60DE7155CF93}"/>
              </a:ext>
            </a:extLst>
          </p:cNvPr>
          <p:cNvSpPr txBox="1"/>
          <p:nvPr/>
        </p:nvSpPr>
        <p:spPr>
          <a:xfrm>
            <a:off x="1548821" y="4600585"/>
            <a:ext cx="9891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  <a:buSzPct val="150000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 модели: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использует грубые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источников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уязвимостей.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Такой подход не учитывает также возникновение новых источников угроз в результате реализации угрозы 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33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Uxdf\Desktop\Рисунок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914400"/>
          </a:xfrm>
        </p:spPr>
        <p:txBody>
          <a:bodyPr>
            <a:normAutofit/>
          </a:bodyPr>
          <a:lstStyle/>
          <a:p>
            <a:r>
              <a:rPr lang="ru-RU" sz="2200" b="1" dirty="0"/>
              <a:t/>
            </a:r>
            <a:br>
              <a:rPr lang="ru-RU" sz="2200" b="1" dirty="0"/>
            </a:br>
            <a:r>
              <a:rPr lang="ru-RU" sz="2700" b="1" dirty="0" smtClean="0">
                <a:latin typeface="Times New Roman" pitchFamily="18" charset="0"/>
                <a:cs typeface="Times New Roman" pitchFamily="18" charset="0"/>
              </a:rPr>
              <a:t>Анализ существующих методов прогнозирования угроз</a:t>
            </a:r>
            <a:endParaRPr lang="ru-RU" sz="2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3" name="Rectangle 1"/>
          <p:cNvSpPr>
            <a:spLocks noGrp="1" noChangeArrowheads="1"/>
          </p:cNvSpPr>
          <p:nvPr>
            <p:ph idx="1"/>
          </p:nvPr>
        </p:nvSpPr>
        <p:spPr bwMode="auto">
          <a:xfrm rot="10800000" flipV="1">
            <a:off x="1775520" y="5034640"/>
            <a:ext cx="87129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450850" algn="just" fontAlgn="base">
              <a:spcBef>
                <a:spcPct val="0"/>
              </a:spcBef>
              <a:spcAft>
                <a:spcPct val="0"/>
              </a:spcAft>
              <a:buNone/>
            </a:pPr>
            <a:endParaRPr lang="ru-RU" sz="1400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indent="450850" algn="just" fontAlgn="base">
              <a:spcBef>
                <a:spcPct val="0"/>
              </a:spcBef>
              <a:spcAft>
                <a:spcPct val="0"/>
              </a:spcAft>
              <a:buNone/>
            </a:pPr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1467148" y="6194105"/>
            <a:ext cx="540000" cy="540000"/>
          </a:xfrm>
          <a:prstGeom prst="ellipse">
            <a:avLst/>
          </a:prstGeom>
          <a:solidFill>
            <a:srgbClr val="A5B5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400" b="1" dirty="0"/>
              <a:t>4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401390"/>
              </p:ext>
            </p:extLst>
          </p:nvPr>
        </p:nvGraphicFramePr>
        <p:xfrm>
          <a:off x="1563844" y="1171568"/>
          <a:ext cx="9136320" cy="52925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5440">
                  <a:extLst>
                    <a:ext uri="{9D8B030D-6E8A-4147-A177-3AD203B41FA5}">
                      <a16:colId xmlns:a16="http://schemas.microsoft.com/office/drawing/2014/main" val="2534542780"/>
                    </a:ext>
                  </a:extLst>
                </a:gridCol>
                <a:gridCol w="3045440">
                  <a:extLst>
                    <a:ext uri="{9D8B030D-6E8A-4147-A177-3AD203B41FA5}">
                      <a16:colId xmlns:a16="http://schemas.microsoft.com/office/drawing/2014/main" val="3941928319"/>
                    </a:ext>
                  </a:extLst>
                </a:gridCol>
                <a:gridCol w="3045440">
                  <a:extLst>
                    <a:ext uri="{9D8B030D-6E8A-4147-A177-3AD203B41FA5}">
                      <a16:colId xmlns:a16="http://schemas.microsoft.com/office/drawing/2014/main" val="1414216417"/>
                    </a:ext>
                  </a:extLst>
                </a:gridCol>
              </a:tblGrid>
              <a:tr h="2958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«+»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«-»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2982291"/>
                  </a:ext>
                </a:extLst>
              </a:tr>
              <a:tr h="11832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Графы атак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Показывает большинство, если не все потенциальные угрозы в рамках какой либо уязвимости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автоматизированы и показывают лишь возможные варианты атак, а не дает количественную оценку каждой угрозе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0523363"/>
                  </a:ext>
                </a:extLst>
              </a:tr>
              <a:tr h="11832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Динамические байесовские сети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Автоматизирован, 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решает такие проблемы как высокая вероятность ложных срабатываний</a:t>
                      </a:r>
                      <a:r>
                        <a:rPr lang="ru-RU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 прогнозирует конечную цель атаки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Жесткие аппаратные требования, низкие возможности интерактивного взаимодействия, страдает от переобучения, для сложных систем определение</a:t>
                      </a:r>
                      <a:r>
                        <a:rPr lang="ru-RU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всех взаимодействий довольно затруднительно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8805794"/>
                  </a:ext>
                </a:extLst>
              </a:tr>
              <a:tr h="20706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Capability,</a:t>
                      </a:r>
                      <a:r>
                        <a:rPr lang="en-US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opportunity, COI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Позволяет комплексно оценить реализацию угрозы, путем оценки 3-х параметров – оценка</a:t>
                      </a:r>
                      <a:r>
                        <a:rPr lang="ru-RU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возможностей, удобных случаев, намерений </a:t>
                      </a:r>
                      <a:r>
                        <a:rPr lang="ru-RU" sz="1600" baseline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злоумышленика</a:t>
                      </a:r>
                      <a:r>
                        <a:rPr lang="ru-RU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 сожалению, прогнозирование сетевых атак с помощью анализа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COI </a:t>
                      </a: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происходит на ранних стадиях их возникновения и неэффективно для атак, которые постоянно меняют стратегию, либо происходят за короткий промежуток времени.</a:t>
                      </a:r>
                      <a:endParaRPr lang="ru-RU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4177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18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Uxdf\Desktop\Рисунок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6326"/>
            <a:ext cx="12192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6840" y="269047"/>
            <a:ext cx="9418319" cy="540000"/>
          </a:xfrm>
        </p:spPr>
        <p:txBody>
          <a:bodyPr>
            <a:noAutofit/>
          </a:bodyPr>
          <a:lstStyle/>
          <a:p>
            <a:r>
              <a:rPr lang="ru-RU" sz="3200" b="1" dirty="0"/>
              <a:t/>
            </a:r>
            <a:br>
              <a:rPr lang="ru-RU" sz="3200" b="1" dirty="0"/>
            </a:br>
            <a:r>
              <a:rPr lang="ru-RU" sz="3200" b="1" dirty="0"/>
              <a:t/>
            </a:r>
            <a:br>
              <a:rPr lang="ru-RU" sz="3200" b="1" dirty="0"/>
            </a:b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Переход к новой модели, учитывающей временные зависимости между данными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b="1" dirty="0">
                <a:latin typeface="Times New Roman" pitchFamily="18" charset="0"/>
                <a:cs typeface="Times New Roman" pitchFamily="18" charset="0"/>
              </a:rPr>
            </a:b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3" name="Rectangle 1"/>
          <p:cNvSpPr>
            <a:spLocks noGrp="1" noChangeArrowheads="1"/>
          </p:cNvSpPr>
          <p:nvPr>
            <p:ph idx="1"/>
          </p:nvPr>
        </p:nvSpPr>
        <p:spPr bwMode="auto">
          <a:xfrm rot="10800000" flipV="1">
            <a:off x="581276" y="2352546"/>
            <a:ext cx="593273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новой модели с точки зрения нейронной сети подразумевает 2 задачи:</a:t>
            </a: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причинно-следственной связи между НИП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требования к разработанной системе: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Результативность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Надежность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Низкое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ресурсопотребление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850" algn="just" fontAlgn="base">
              <a:spcBef>
                <a:spcPct val="0"/>
              </a:spcBef>
              <a:spcAft>
                <a:spcPct val="0"/>
              </a:spcAft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2832A-9FA0-443D-86A2-60DE7155CF93}"/>
              </a:ext>
            </a:extLst>
          </p:cNvPr>
          <p:cNvSpPr txBox="1"/>
          <p:nvPr/>
        </p:nvSpPr>
        <p:spPr>
          <a:xfrm>
            <a:off x="6514011" y="1498744"/>
            <a:ext cx="54515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  <a:buSzPct val="150000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Причинно-следственная связь источников и угроз</a:t>
            </a:r>
            <a:endParaRPr lang="de-D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A857EEE-A3D9-49B6-A7B7-AB039A3D26A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05" y="2325805"/>
            <a:ext cx="5259976" cy="336701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581275" y="1506612"/>
            <a:ext cx="65488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Постановка задачи на разработку модели прогнозирования угроз:</a:t>
            </a:r>
          </a:p>
        </p:txBody>
      </p:sp>
      <p:sp>
        <p:nvSpPr>
          <p:cNvPr id="11" name="Овал 10"/>
          <p:cNvSpPr/>
          <p:nvPr/>
        </p:nvSpPr>
        <p:spPr>
          <a:xfrm>
            <a:off x="11499442" y="6159271"/>
            <a:ext cx="540000" cy="540000"/>
          </a:xfrm>
          <a:prstGeom prst="ellipse">
            <a:avLst/>
          </a:prstGeom>
          <a:solidFill>
            <a:srgbClr val="A5B5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400" b="1" dirty="0" smtClean="0"/>
              <a:t>5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91672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Uxdf\Desktop\Рисунок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7496" y="80688"/>
            <a:ext cx="7907383" cy="792088"/>
          </a:xfrm>
        </p:spPr>
        <p:txBody>
          <a:bodyPr>
            <a:noAutofit/>
          </a:bodyPr>
          <a:lstStyle/>
          <a:p>
            <a:r>
              <a:rPr lang="ru-RU" sz="3200" b="1" dirty="0"/>
              <a:t/>
            </a:r>
            <a:br>
              <a:rPr lang="ru-RU" sz="3200" b="1" dirty="0"/>
            </a:br>
            <a:r>
              <a:rPr lang="ru-RU" sz="3200" b="1" dirty="0"/>
              <a:t/>
            </a:r>
            <a:br>
              <a:rPr lang="ru-RU" sz="3200" b="1" dirty="0"/>
            </a:b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Анализ алгоритмов с точки зрения интерпретации результатов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b="1" dirty="0">
                <a:latin typeface="Times New Roman" pitchFamily="18" charset="0"/>
                <a:cs typeface="Times New Roman" pitchFamily="18" charset="0"/>
              </a:rPr>
            </a:b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3" name="Rectangle 1"/>
          <p:cNvSpPr>
            <a:spLocks noGrp="1" noChangeArrowheads="1"/>
          </p:cNvSpPr>
          <p:nvPr>
            <p:ph idx="1"/>
          </p:nvPr>
        </p:nvSpPr>
        <p:spPr bwMode="auto">
          <a:xfrm rot="10800000" flipV="1">
            <a:off x="1775520" y="5034640"/>
            <a:ext cx="87129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450850" algn="just" fontAlgn="base">
              <a:spcBef>
                <a:spcPct val="0"/>
              </a:spcBef>
              <a:spcAft>
                <a:spcPct val="0"/>
              </a:spcAft>
              <a:buNone/>
            </a:pPr>
            <a:endParaRPr lang="ru-RU" sz="1400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indent="450850" algn="just" fontAlgn="base">
              <a:spcBef>
                <a:spcPct val="0"/>
              </a:spcBef>
              <a:spcAft>
                <a:spcPct val="0"/>
              </a:spcAft>
              <a:buNone/>
            </a:pPr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1467228" y="6167980"/>
            <a:ext cx="540000" cy="540000"/>
          </a:xfrm>
          <a:prstGeom prst="ellipse">
            <a:avLst/>
          </a:prstGeom>
          <a:solidFill>
            <a:srgbClr val="A5B5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400" b="1" dirty="0"/>
              <a:t>6</a:t>
            </a: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 rot="10800000" flipV="1">
            <a:off x="2077496" y="1332076"/>
            <a:ext cx="8349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гибкости алгоритма машинного обучения и интерпретируемости полученной модели</a:t>
            </a: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 descr="image">
            <a:extLst>
              <a:ext uri="{FF2B5EF4-FFF2-40B4-BE49-F238E27FC236}">
                <a16:creationId xmlns:a16="http://schemas.microsoft.com/office/drawing/2014/main" id="{6E88DC43-37BF-452D-8C55-5105FBFBDD2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978407"/>
            <a:ext cx="9039496" cy="42846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819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Uxdf\Desktop\Рисунок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792088"/>
          </a:xfrm>
        </p:spPr>
        <p:txBody>
          <a:bodyPr>
            <a:noAutofit/>
          </a:bodyPr>
          <a:lstStyle/>
          <a:p>
            <a:r>
              <a:rPr lang="ru-RU" sz="3200" b="1" dirty="0"/>
              <a:t/>
            </a:r>
            <a:br>
              <a:rPr lang="ru-RU" sz="3200" b="1" dirty="0"/>
            </a:br>
            <a:r>
              <a:rPr lang="ru-RU" sz="3200" b="1" dirty="0"/>
              <a:t/>
            </a:r>
            <a:br>
              <a:rPr lang="ru-RU" sz="3200" b="1" dirty="0"/>
            </a:b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Архитектура 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нейросети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b="1" dirty="0">
                <a:latin typeface="Times New Roman" pitchFamily="18" charset="0"/>
                <a:cs typeface="Times New Roman" pitchFamily="18" charset="0"/>
              </a:rPr>
            </a:b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3" name="Rectangle 1"/>
          <p:cNvSpPr>
            <a:spLocks noGrp="1" noChangeArrowheads="1"/>
          </p:cNvSpPr>
          <p:nvPr>
            <p:ph idx="1"/>
          </p:nvPr>
        </p:nvSpPr>
        <p:spPr bwMode="auto">
          <a:xfrm rot="10800000" flipV="1">
            <a:off x="1775520" y="5034640"/>
            <a:ext cx="87129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450850" algn="just" fontAlgn="base">
              <a:spcBef>
                <a:spcPct val="0"/>
              </a:spcBef>
              <a:spcAft>
                <a:spcPct val="0"/>
              </a:spcAft>
              <a:buNone/>
            </a:pPr>
            <a:endParaRPr lang="ru-RU" sz="1400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indent="450850" algn="just" fontAlgn="base">
              <a:spcBef>
                <a:spcPct val="0"/>
              </a:spcBef>
              <a:spcAft>
                <a:spcPct val="0"/>
              </a:spcAft>
              <a:buNone/>
            </a:pPr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1484646" y="6246357"/>
            <a:ext cx="540000" cy="540000"/>
          </a:xfrm>
          <a:prstGeom prst="ellipse">
            <a:avLst/>
          </a:prstGeom>
          <a:solidFill>
            <a:srgbClr val="A5B5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400" b="1" dirty="0" smtClean="0"/>
              <a:t>7</a:t>
            </a:r>
            <a:endParaRPr lang="ru-RU" sz="2400" b="1" dirty="0"/>
          </a:p>
        </p:txBody>
      </p:sp>
      <p:pic>
        <p:nvPicPr>
          <p:cNvPr id="6" name="Рисунок 5" descr="Картинки по запросу нейрон в нейронной сети">
            <a:extLst>
              <a:ext uri="{FF2B5EF4-FFF2-40B4-BE49-F238E27FC236}">
                <a16:creationId xmlns:a16="http://schemas.microsoft.com/office/drawing/2014/main" id="{FA6B8FF9-58D7-4DB2-97F2-8F2FA7FE7D8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66" y="2303647"/>
            <a:ext cx="4654309" cy="364889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1"/>
          <p:cNvSpPr txBox="1">
            <a:spLocks noChangeArrowheads="1"/>
          </p:cNvSpPr>
          <p:nvPr/>
        </p:nvSpPr>
        <p:spPr bwMode="auto">
          <a:xfrm rot="10800000" flipV="1">
            <a:off x="6116929" y="1380316"/>
            <a:ext cx="590771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прогнозирования угроз на основе </a:t>
            </a:r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нейросети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установленной причинно-следственной связью между НИП</a:t>
            </a:r>
            <a:endParaRPr lang="de-DE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4FAD9FC-2590-48F1-A17C-75FC080815E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857" y="2534194"/>
            <a:ext cx="5555789" cy="3527125"/>
          </a:xfrm>
          <a:prstGeom prst="rect">
            <a:avLst/>
          </a:prstGeom>
        </p:spPr>
      </p:pic>
      <p:sp>
        <p:nvSpPr>
          <p:cNvPr id="11" name="Rectangle 1"/>
          <p:cNvSpPr txBox="1">
            <a:spLocks noChangeArrowheads="1"/>
          </p:cNvSpPr>
          <p:nvPr/>
        </p:nvSpPr>
        <p:spPr bwMode="auto">
          <a:xfrm rot="10800000" flipV="1">
            <a:off x="1721535" y="1401531"/>
            <a:ext cx="44104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нейрона</a:t>
            </a:r>
            <a:endParaRPr lang="de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49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Uxdf\Desktop\Рисунок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0004" y="227038"/>
            <a:ext cx="9144000" cy="792088"/>
          </a:xfrm>
        </p:spPr>
        <p:txBody>
          <a:bodyPr>
            <a:noAutofit/>
          </a:bodyPr>
          <a:lstStyle/>
          <a:p>
            <a:r>
              <a:rPr lang="ru-RU" sz="3200" b="1" dirty="0"/>
              <a:t/>
            </a:r>
            <a:br>
              <a:rPr lang="ru-RU" sz="3200" b="1" dirty="0"/>
            </a:br>
            <a:r>
              <a:rPr lang="ru-RU" sz="3200" b="1" dirty="0"/>
              <a:t/>
            </a:r>
            <a:br>
              <a:rPr lang="ru-RU" sz="3200" b="1" dirty="0"/>
            </a:b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Метод градиентного спуска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b="1" dirty="0">
                <a:latin typeface="Times New Roman" pitchFamily="18" charset="0"/>
                <a:cs typeface="Times New Roman" pitchFamily="18" charset="0"/>
              </a:rPr>
            </a:b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3" name="Rectangle 1"/>
          <p:cNvSpPr>
            <a:spLocks noGrp="1" noChangeArrowheads="1"/>
          </p:cNvSpPr>
          <p:nvPr>
            <p:ph idx="1"/>
          </p:nvPr>
        </p:nvSpPr>
        <p:spPr bwMode="auto">
          <a:xfrm rot="10800000" flipV="1">
            <a:off x="1775520" y="5034640"/>
            <a:ext cx="87129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450850" algn="just" fontAlgn="base">
              <a:spcBef>
                <a:spcPct val="0"/>
              </a:spcBef>
              <a:spcAft>
                <a:spcPct val="0"/>
              </a:spcAft>
              <a:buNone/>
            </a:pPr>
            <a:endParaRPr lang="ru-RU" sz="1400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indent="450850" algn="just" fontAlgn="base">
              <a:spcBef>
                <a:spcPct val="0"/>
              </a:spcBef>
              <a:spcAft>
                <a:spcPct val="0"/>
              </a:spcAft>
              <a:buNone/>
            </a:pPr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1458520" y="6133145"/>
            <a:ext cx="540000" cy="540000"/>
          </a:xfrm>
          <a:prstGeom prst="ellipse">
            <a:avLst/>
          </a:prstGeom>
          <a:solidFill>
            <a:srgbClr val="A5B5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400" b="1" dirty="0" smtClean="0"/>
              <a:t>8</a:t>
            </a:r>
            <a:endParaRPr lang="ru-RU" sz="2400" b="1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D470CFD-2FAC-4ADC-A390-60D301CA2ED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38" y="1193031"/>
            <a:ext cx="5212632" cy="413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7CF66FC3-DA65-40E3-B1C8-EBF73737335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42" y="1193032"/>
            <a:ext cx="5192150" cy="408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703EA1-A35B-4001-B67D-7C1EC5754BF7}"/>
              </a:ext>
            </a:extLst>
          </p:cNvPr>
          <p:cNvSpPr txBox="1"/>
          <p:nvPr/>
        </p:nvSpPr>
        <p:spPr>
          <a:xfrm>
            <a:off x="2364003" y="5620502"/>
            <a:ext cx="346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Пакетный градиент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703EA1-A35B-4001-B67D-7C1EC5754BF7}"/>
              </a:ext>
            </a:extLst>
          </p:cNvPr>
          <p:cNvSpPr txBox="1"/>
          <p:nvPr/>
        </p:nvSpPr>
        <p:spPr>
          <a:xfrm>
            <a:off x="6975566" y="5619416"/>
            <a:ext cx="4111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Стохастический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градиент</a:t>
            </a:r>
          </a:p>
        </p:txBody>
      </p:sp>
    </p:spTree>
    <p:extLst>
      <p:ext uri="{BB962C8B-B14F-4D97-AF65-F5344CB8AC3E}">
        <p14:creationId xmlns:p14="http://schemas.microsoft.com/office/powerpoint/2010/main" val="326080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Uxdf\Desktop\Рисунок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3999" y="0"/>
            <a:ext cx="9710057" cy="792088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Разработка классификатора на основе 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нейросети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b="1" dirty="0" smtClean="0">
                <a:latin typeface="Times New Roman" pitchFamily="18" charset="0"/>
                <a:cs typeface="Times New Roman" pitchFamily="18" charset="0"/>
              </a:rPr>
            </a:b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3" name="Rectangle 1"/>
          <p:cNvSpPr>
            <a:spLocks noGrp="1" noChangeArrowheads="1"/>
          </p:cNvSpPr>
          <p:nvPr>
            <p:ph idx="1"/>
          </p:nvPr>
        </p:nvSpPr>
        <p:spPr bwMode="auto">
          <a:xfrm rot="10800000" flipV="1">
            <a:off x="1775520" y="5034640"/>
            <a:ext cx="87129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450850" algn="just" fontAlgn="base">
              <a:spcBef>
                <a:spcPct val="0"/>
              </a:spcBef>
              <a:spcAft>
                <a:spcPct val="0"/>
              </a:spcAft>
              <a:buNone/>
            </a:pPr>
            <a:endParaRPr lang="ru-RU" sz="1400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indent="450850" algn="just" fontAlgn="base">
              <a:spcBef>
                <a:spcPct val="0"/>
              </a:spcBef>
              <a:spcAft>
                <a:spcPct val="0"/>
              </a:spcAft>
              <a:buNone/>
            </a:pPr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1458520" y="6185397"/>
            <a:ext cx="540000" cy="540000"/>
          </a:xfrm>
          <a:prstGeom prst="ellipse">
            <a:avLst/>
          </a:prstGeom>
          <a:solidFill>
            <a:srgbClr val="A5B5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400" b="1" dirty="0" smtClean="0"/>
              <a:t>9</a:t>
            </a:r>
            <a:endParaRPr lang="ru-RU" sz="2400" b="1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 rot="10800000" flipV="1">
            <a:off x="583432" y="1334300"/>
            <a:ext cx="5162666" cy="474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гиперпараметров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нейросети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 обучения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0.01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слоев = 4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Нейронов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/512/256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rate = 0.01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 decay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10^-6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Эпохи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100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пакета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64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потерь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binary_crossentropy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359757"/>
              </p:ext>
            </p:extLst>
          </p:nvPr>
        </p:nvGraphicFramePr>
        <p:xfrm>
          <a:off x="5746098" y="1974163"/>
          <a:ext cx="6128945" cy="3645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5789">
                  <a:extLst>
                    <a:ext uri="{9D8B030D-6E8A-4147-A177-3AD203B41FA5}">
                      <a16:colId xmlns:a16="http://schemas.microsoft.com/office/drawing/2014/main" val="3053746245"/>
                    </a:ext>
                  </a:extLst>
                </a:gridCol>
                <a:gridCol w="1225789">
                  <a:extLst>
                    <a:ext uri="{9D8B030D-6E8A-4147-A177-3AD203B41FA5}">
                      <a16:colId xmlns:a16="http://schemas.microsoft.com/office/drawing/2014/main" val="3771603053"/>
                    </a:ext>
                  </a:extLst>
                </a:gridCol>
                <a:gridCol w="1225789">
                  <a:extLst>
                    <a:ext uri="{9D8B030D-6E8A-4147-A177-3AD203B41FA5}">
                      <a16:colId xmlns:a16="http://schemas.microsoft.com/office/drawing/2014/main" val="2394315479"/>
                    </a:ext>
                  </a:extLst>
                </a:gridCol>
                <a:gridCol w="1225789">
                  <a:extLst>
                    <a:ext uri="{9D8B030D-6E8A-4147-A177-3AD203B41FA5}">
                      <a16:colId xmlns:a16="http://schemas.microsoft.com/office/drawing/2014/main" val="472430511"/>
                    </a:ext>
                  </a:extLst>
                </a:gridCol>
                <a:gridCol w="1225789">
                  <a:extLst>
                    <a:ext uri="{9D8B030D-6E8A-4147-A177-3AD203B41FA5}">
                      <a16:colId xmlns:a16="http://schemas.microsoft.com/office/drawing/2014/main" val="597537458"/>
                    </a:ext>
                  </a:extLst>
                </a:gridCol>
              </a:tblGrid>
              <a:tr h="5769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Алгоритм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аккуратность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полнота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-мера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8937374"/>
                  </a:ext>
                </a:extLst>
              </a:tr>
              <a:tr h="4785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DNN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0,998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0,929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0,915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0,954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33870"/>
                  </a:ext>
                </a:extLst>
              </a:tr>
              <a:tr h="4785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DNN</a:t>
                      </a: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0,998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0,929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0,914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0,954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8722351"/>
                  </a:ext>
                </a:extLst>
              </a:tr>
              <a:tr h="4785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DNN-3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0,999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0,929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0,913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0,954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6248760"/>
                  </a:ext>
                </a:extLst>
              </a:tr>
              <a:tr h="4785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DNN-4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0,999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0,929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0,913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0,954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1716010"/>
                  </a:ext>
                </a:extLst>
              </a:tr>
              <a:tr h="4785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DNN-5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0,998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0,927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0,911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0,953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9576071"/>
                  </a:ext>
                </a:extLst>
              </a:tr>
              <a:tr h="6756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Дерево решений</a:t>
                      </a:r>
                      <a:endParaRPr lang="ru-RU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0,999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0,930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0,913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0,955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1839680"/>
                  </a:ext>
                </a:extLst>
              </a:tr>
            </a:tbl>
          </a:graphicData>
        </a:graphic>
      </p:graphicFrame>
      <p:sp>
        <p:nvSpPr>
          <p:cNvPr id="8" name="Rectangle 1"/>
          <p:cNvSpPr txBox="1">
            <a:spLocks noChangeArrowheads="1"/>
          </p:cNvSpPr>
          <p:nvPr/>
        </p:nvSpPr>
        <p:spPr bwMode="auto">
          <a:xfrm rot="10800000" flipV="1">
            <a:off x="4525049" y="1341778"/>
            <a:ext cx="83496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архитектур классификатора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81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653</Words>
  <Application>Microsoft Office PowerPoint</Application>
  <PresentationFormat>Широкоэкранный</PresentationFormat>
  <Paragraphs>231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14</vt:i4>
      </vt:variant>
    </vt:vector>
  </HeadingPairs>
  <TitlesOfParts>
    <vt:vector size="23" baseType="lpstr">
      <vt:lpstr>Akrobat ExtraBold</vt:lpstr>
      <vt:lpstr>Arial</vt:lpstr>
      <vt:lpstr>Calibri</vt:lpstr>
      <vt:lpstr>Cambria Math</vt:lpstr>
      <vt:lpstr>Symbol</vt:lpstr>
      <vt:lpstr>Times New Roman</vt:lpstr>
      <vt:lpstr>1_Тема Office</vt:lpstr>
      <vt:lpstr>2_Тема Office</vt:lpstr>
      <vt:lpstr>Тема Office</vt:lpstr>
      <vt:lpstr>Презентация PowerPoint</vt:lpstr>
      <vt:lpstr>Презентация PowerPoint</vt:lpstr>
      <vt:lpstr>  Недостатки классической модели оценки возникновения угроз </vt:lpstr>
      <vt:lpstr> Анализ существующих методов прогнозирования угроз</vt:lpstr>
      <vt:lpstr>  Переход к новой модели, учитывающей временные зависимости между данными </vt:lpstr>
      <vt:lpstr>  Анализ алгоритмов с точки зрения интерпретации результатов </vt:lpstr>
      <vt:lpstr>  Архитектура нейросети </vt:lpstr>
      <vt:lpstr>  Метод градиентного спуска </vt:lpstr>
      <vt:lpstr>  Разработка классификатора на основе нейросети  </vt:lpstr>
      <vt:lpstr>  Архитектура рекуррентных нейросетей </vt:lpstr>
      <vt:lpstr>  Анализ взрыва и затухания градиента </vt:lpstr>
      <vt:lpstr>  Разработка нейросети на базе LSTM ячеек </vt:lpstr>
      <vt:lpstr>  Оценка модели прогнозирования на тестовой выборке 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Санкт-Петербургский государственный университет телекоммуникаций им. Проф. М. А. Бонч-Бруевича Группа ИСТ-722  Гаипов Никита Вячеславович</dc:title>
  <dc:creator>Shigatau</dc:creator>
  <cp:lastModifiedBy>Shigatau</cp:lastModifiedBy>
  <cp:revision>43</cp:revision>
  <dcterms:created xsi:type="dcterms:W3CDTF">2021-05-17T10:28:51Z</dcterms:created>
  <dcterms:modified xsi:type="dcterms:W3CDTF">2021-06-13T12:03:12Z</dcterms:modified>
</cp:coreProperties>
</file>