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3" r:id="rId3"/>
    <p:sldId id="256" r:id="rId5"/>
    <p:sldId id="277" r:id="rId6"/>
    <p:sldId id="278" r:id="rId7"/>
    <p:sldId id="279" r:id="rId8"/>
    <p:sldId id="275" r:id="rId9"/>
    <p:sldId id="280" r:id="rId10"/>
    <p:sldId id="286" r:id="rId11"/>
    <p:sldId id="262" r:id="rId12"/>
    <p:sldId id="258" r:id="rId13"/>
    <p:sldId id="257" r:id="rId14"/>
    <p:sldId id="276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yu" initials="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B00"/>
    <a:srgbClr val="9334E6"/>
    <a:srgbClr val="E8710A"/>
    <a:srgbClr val="4874CB"/>
    <a:srgbClr val="ED845B"/>
    <a:srgbClr val="8B58B1"/>
    <a:srgbClr val="48D5E2"/>
    <a:srgbClr val="4BE3EB"/>
    <a:srgbClr val="B1FA4F"/>
    <a:srgbClr val="7D5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00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07T21:38:55.264" idx="1">
    <p:pos x="7424" y="116"/>
    <p:text>大标题
加诊断报告生成的例子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07T21:51:13.965" idx="2">
    <p:pos x="10" y="10"/>
    <p:text>1. 
2.针对任务的固定特征token，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09T10:45:54.228" idx="3">
    <p:pos x="16" y="10"/>
    <p:text>1.delete useless
2.enhance useful
3.semantic level presentation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https://openi.nlm.nih.gov/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https://openi.nlm.nih.gov/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https://openi.nlm.nih.gov/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https://openi.nlm.nih.gov/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https://openi.nlm.nih.gov/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https://openi.nlm.nih.gov/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https://openi.nlm.nih.gov/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Taking one token each from the encoder side and the decoder side as examples to explain the asymmetric usage of the memory matrix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https://openi.nlm.nih.gov/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.png"/><Relationship Id="rId7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1" Type="http://schemas.openxmlformats.org/officeDocument/2006/relationships/notesSlide" Target="../notesSlides/notesSlide6.xml"/><Relationship Id="rId70" Type="http://schemas.openxmlformats.org/officeDocument/2006/relationships/slideLayout" Target="../slideLayouts/slideLayout2.xml"/><Relationship Id="rId7" Type="http://schemas.openxmlformats.org/officeDocument/2006/relationships/tags" Target="../tags/tag46.xml"/><Relationship Id="rId69" Type="http://schemas.openxmlformats.org/officeDocument/2006/relationships/tags" Target="../tags/tag99.xml"/><Relationship Id="rId68" Type="http://schemas.openxmlformats.org/officeDocument/2006/relationships/tags" Target="../tags/tag98.xml"/><Relationship Id="rId67" Type="http://schemas.openxmlformats.org/officeDocument/2006/relationships/tags" Target="../tags/tag97.xml"/><Relationship Id="rId66" Type="http://schemas.openxmlformats.org/officeDocument/2006/relationships/tags" Target="../tags/tag96.xml"/><Relationship Id="rId65" Type="http://schemas.openxmlformats.org/officeDocument/2006/relationships/tags" Target="../tags/tag95.xml"/><Relationship Id="rId64" Type="http://schemas.openxmlformats.org/officeDocument/2006/relationships/tags" Target="../tags/tag94.xml"/><Relationship Id="rId63" Type="http://schemas.openxmlformats.org/officeDocument/2006/relationships/image" Target="../media/image28.png"/><Relationship Id="rId62" Type="http://schemas.openxmlformats.org/officeDocument/2006/relationships/tags" Target="../tags/tag93.xml"/><Relationship Id="rId61" Type="http://schemas.openxmlformats.org/officeDocument/2006/relationships/tags" Target="../tags/tag92.xml"/><Relationship Id="rId60" Type="http://schemas.openxmlformats.org/officeDocument/2006/relationships/tags" Target="../tags/tag91.xml"/><Relationship Id="rId6" Type="http://schemas.openxmlformats.org/officeDocument/2006/relationships/tags" Target="../tags/tag45.xml"/><Relationship Id="rId59" Type="http://schemas.openxmlformats.org/officeDocument/2006/relationships/tags" Target="../tags/tag90.xml"/><Relationship Id="rId58" Type="http://schemas.openxmlformats.org/officeDocument/2006/relationships/tags" Target="../tags/tag89.xml"/><Relationship Id="rId57" Type="http://schemas.openxmlformats.org/officeDocument/2006/relationships/tags" Target="../tags/tag88.xml"/><Relationship Id="rId56" Type="http://schemas.openxmlformats.org/officeDocument/2006/relationships/tags" Target="../tags/tag87.xml"/><Relationship Id="rId55" Type="http://schemas.openxmlformats.org/officeDocument/2006/relationships/image" Target="../media/image27.png"/><Relationship Id="rId54" Type="http://schemas.openxmlformats.org/officeDocument/2006/relationships/tags" Target="../tags/tag86.xml"/><Relationship Id="rId53" Type="http://schemas.openxmlformats.org/officeDocument/2006/relationships/tags" Target="../tags/tag85.xml"/><Relationship Id="rId52" Type="http://schemas.openxmlformats.org/officeDocument/2006/relationships/tags" Target="../tags/tag84.xml"/><Relationship Id="rId51" Type="http://schemas.openxmlformats.org/officeDocument/2006/relationships/tags" Target="../tags/tag83.xml"/><Relationship Id="rId50" Type="http://schemas.openxmlformats.org/officeDocument/2006/relationships/tags" Target="../tags/tag82.xml"/><Relationship Id="rId5" Type="http://schemas.openxmlformats.org/officeDocument/2006/relationships/tags" Target="../tags/tag44.xml"/><Relationship Id="rId49" Type="http://schemas.openxmlformats.org/officeDocument/2006/relationships/tags" Target="../tags/tag81.xml"/><Relationship Id="rId48" Type="http://schemas.openxmlformats.org/officeDocument/2006/relationships/tags" Target="../tags/tag80.xml"/><Relationship Id="rId47" Type="http://schemas.openxmlformats.org/officeDocument/2006/relationships/tags" Target="../tags/tag79.xml"/><Relationship Id="rId46" Type="http://schemas.openxmlformats.org/officeDocument/2006/relationships/tags" Target="../tags/tag78.xml"/><Relationship Id="rId45" Type="http://schemas.openxmlformats.org/officeDocument/2006/relationships/tags" Target="../tags/tag77.xml"/><Relationship Id="rId44" Type="http://schemas.openxmlformats.org/officeDocument/2006/relationships/image" Target="../media/image26.png"/><Relationship Id="rId43" Type="http://schemas.openxmlformats.org/officeDocument/2006/relationships/tags" Target="../tags/tag76.xml"/><Relationship Id="rId42" Type="http://schemas.openxmlformats.org/officeDocument/2006/relationships/tags" Target="../tags/tag75.xml"/><Relationship Id="rId41" Type="http://schemas.openxmlformats.org/officeDocument/2006/relationships/tags" Target="../tags/tag74.xml"/><Relationship Id="rId40" Type="http://schemas.openxmlformats.org/officeDocument/2006/relationships/tags" Target="../tags/tag73.xml"/><Relationship Id="rId4" Type="http://schemas.openxmlformats.org/officeDocument/2006/relationships/tags" Target="../tags/tag43.xml"/><Relationship Id="rId39" Type="http://schemas.openxmlformats.org/officeDocument/2006/relationships/tags" Target="../tags/tag72.xml"/><Relationship Id="rId38" Type="http://schemas.openxmlformats.org/officeDocument/2006/relationships/tags" Target="../tags/tag71.xml"/><Relationship Id="rId37" Type="http://schemas.openxmlformats.org/officeDocument/2006/relationships/tags" Target="../tags/tag70.xml"/><Relationship Id="rId36" Type="http://schemas.openxmlformats.org/officeDocument/2006/relationships/tags" Target="../tags/tag69.xml"/><Relationship Id="rId35" Type="http://schemas.openxmlformats.org/officeDocument/2006/relationships/tags" Target="../tags/tag68.xml"/><Relationship Id="rId34" Type="http://schemas.openxmlformats.org/officeDocument/2006/relationships/tags" Target="../tags/tag67.xml"/><Relationship Id="rId33" Type="http://schemas.openxmlformats.org/officeDocument/2006/relationships/tags" Target="../tags/tag66.xml"/><Relationship Id="rId32" Type="http://schemas.openxmlformats.org/officeDocument/2006/relationships/tags" Target="../tags/tag65.xml"/><Relationship Id="rId31" Type="http://schemas.openxmlformats.org/officeDocument/2006/relationships/tags" Target="../tags/tag64.xml"/><Relationship Id="rId30" Type="http://schemas.openxmlformats.org/officeDocument/2006/relationships/tags" Target="../tags/tag63.xml"/><Relationship Id="rId3" Type="http://schemas.openxmlformats.org/officeDocument/2006/relationships/tags" Target="../tags/tag42.xml"/><Relationship Id="rId29" Type="http://schemas.openxmlformats.org/officeDocument/2006/relationships/tags" Target="../tags/tag62.xml"/><Relationship Id="rId28" Type="http://schemas.openxmlformats.org/officeDocument/2006/relationships/tags" Target="../tags/tag61.xml"/><Relationship Id="rId27" Type="http://schemas.openxmlformats.org/officeDocument/2006/relationships/image" Target="../media/image25.png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image" Target="../media/image24.png"/><Relationship Id="rId22" Type="http://schemas.openxmlformats.org/officeDocument/2006/relationships/tags" Target="../tags/tag57.xml"/><Relationship Id="rId21" Type="http://schemas.openxmlformats.org/officeDocument/2006/relationships/tags" Target="../tags/tag56.xml"/><Relationship Id="rId20" Type="http://schemas.openxmlformats.org/officeDocument/2006/relationships/tags" Target="../tags/tag55.xml"/><Relationship Id="rId2" Type="http://schemas.openxmlformats.org/officeDocument/2006/relationships/image" Target="../media/image19.png"/><Relationship Id="rId19" Type="http://schemas.openxmlformats.org/officeDocument/2006/relationships/image" Target="../media/image23.png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image" Target="../media/image20.png"/><Relationship Id="rId10" Type="http://schemas.openxmlformats.org/officeDocument/2006/relationships/tags" Target="../tags/tag49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8.png"/><Relationship Id="rId7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tags" Target="../tags/tag13.xml"/><Relationship Id="rId4" Type="http://schemas.openxmlformats.org/officeDocument/2006/relationships/image" Target="../media/image6.png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11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10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31.xml"/><Relationship Id="rId7" Type="http://schemas.openxmlformats.org/officeDocument/2006/relationships/image" Target="../media/image14.png"/><Relationship Id="rId6" Type="http://schemas.openxmlformats.org/officeDocument/2006/relationships/tags" Target="../tags/tag30.xml"/><Relationship Id="rId5" Type="http://schemas.openxmlformats.org/officeDocument/2006/relationships/image" Target="../media/image13.png"/><Relationship Id="rId4" Type="http://schemas.openxmlformats.org/officeDocument/2006/relationships/tags" Target="../tags/tag29.xml"/><Relationship Id="rId3" Type="http://schemas.openxmlformats.org/officeDocument/2006/relationships/image" Target="../media/image12.png"/><Relationship Id="rId2" Type="http://schemas.openxmlformats.org/officeDocument/2006/relationships/tags" Target="../tags/tag28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16.png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82215" y="432140"/>
            <a:ext cx="8063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/>
              <a:t>Resume</a:t>
            </a:r>
            <a:endParaRPr lang="en-US" altLang="zh-CN" sz="3200" b="1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377440" y="2857500"/>
            <a:ext cx="75209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2E2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2022.12 - present Huawei(China), Embedded Engineer</a:t>
            </a:r>
            <a:endParaRPr lang="en-US" altLang="zh-CN" sz="2400" dirty="0">
              <a:solidFill>
                <a:srgbClr val="2E22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dirty="0">
              <a:solidFill>
                <a:srgbClr val="2E22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2E2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2020.9 - 2022.9 Tokyo Institute of Technology, Master</a:t>
            </a:r>
            <a:endParaRPr lang="en-US" altLang="zh-CN" sz="2400" dirty="0">
              <a:solidFill>
                <a:srgbClr val="2E22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dirty="0">
              <a:solidFill>
                <a:srgbClr val="2E22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2E2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2014.9 - 2018.7 Northeastern University(China), Bachelor</a:t>
            </a:r>
            <a:endParaRPr lang="en-US" altLang="zh-CN" sz="2400" dirty="0">
              <a:solidFill>
                <a:srgbClr val="2E22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华为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38960" y="2837815"/>
            <a:ext cx="461645" cy="468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39595" y="3575685"/>
            <a:ext cx="461010" cy="476885"/>
          </a:xfrm>
          <a:prstGeom prst="rect">
            <a:avLst/>
          </a:prstGeom>
        </p:spPr>
      </p:pic>
      <p:pic>
        <p:nvPicPr>
          <p:cNvPr id="8" name="图片 7" descr="东北大学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37690" y="4314825"/>
            <a:ext cx="462915" cy="461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2815" y="1920875"/>
            <a:ext cx="2949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en-US" sz="2400"/>
              <a:t>孫宏宇　</a:t>
            </a:r>
            <a:r>
              <a:rPr lang="en-US" altLang="zh-CN" sz="2400"/>
              <a:t>Sun Hongyu</a:t>
            </a:r>
            <a:endParaRPr lang="en-US" altLang="zh-CN" sz="2400"/>
          </a:p>
          <a:p>
            <a:pPr algn="ctr"/>
            <a:r>
              <a:rPr lang="ja-JP" altLang="zh-CN" sz="2400"/>
              <a:t>ソン　</a:t>
            </a:r>
            <a:r>
              <a:rPr lang="ja-JP" altLang="zh-CN" sz="2400"/>
              <a:t>コウウ</a:t>
            </a:r>
            <a:endParaRPr lang="ja-JP" altLang="zh-C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research_propos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375" y="533400"/>
            <a:ext cx="9525000" cy="539496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33985" y="109220"/>
            <a:ext cx="80702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 dirty="0" smtClean="0">
                <a:solidFill>
                  <a:srgbClr val="2E222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Model</a:t>
            </a:r>
            <a:endParaRPr lang="en-US" altLang="zh-CN" sz="3200" b="1" dirty="0" smtClean="0">
              <a:solidFill>
                <a:srgbClr val="2E22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506220" y="5579110"/>
                <a:ext cx="5295900" cy="11366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400" dirty="0" smtClean="0">
                    <a:solidFill>
                      <a:srgbClr val="2E22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 Fusion Procedure</a:t>
                </a:r>
                <a:r>
                  <a:rPr lang="zh-CN" altLang="en-US" sz="2400" dirty="0" smtClean="0">
                    <a:solidFill>
                      <a:srgbClr val="2E22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zh-CN" altLang="en-US" sz="2400" dirty="0" smtClean="0">
                  <a:solidFill>
                    <a:srgbClr val="2E22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solidFill>
                      <a:srgbClr val="2E22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2E2224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𝑀𝐿𝑃</m:t>
                    </m:r>
                    <m:r>
                      <a:rPr lang="en-US" altLang="zh-CN" sz="2400" i="1" dirty="0" smtClean="0">
                        <a:solidFill>
                          <a:srgbClr val="2E2224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2E2224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 dirty="0" smtClean="0">
                        <a:solidFill>
                          <a:srgbClr val="2E2224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 : 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2E2224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2E2224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 smtClean="0">
                            <a:solidFill>
                              <a:srgbClr val="2E2224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98</m:t>
                        </m:r>
                        <m:r>
                          <a:rPr lang="en-US" altLang="zh-CN" sz="2400" i="1" dirty="0" smtClean="0">
                            <a:solidFill>
                              <a:srgbClr val="2E2224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 ×</m:t>
                        </m:r>
                        <m:r>
                          <a:rPr lang="en-US" altLang="zh-CN" sz="2400" i="1" dirty="0" smtClean="0">
                            <a:solidFill>
                              <a:srgbClr val="2E2224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512</m:t>
                        </m:r>
                      </m:sup>
                    </m:sSup>
                    <m:r>
                      <a:rPr lang="en-US" altLang="zh-CN" sz="2400" i="1" dirty="0" smtClean="0">
                        <a:solidFill>
                          <a:srgbClr val="2E2224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2E2224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2E2224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 smtClean="0">
                            <a:solidFill>
                              <a:srgbClr val="2E2224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98</m:t>
                        </m:r>
                        <m:r>
                          <a:rPr lang="en-US" altLang="zh-CN" sz="2400" i="1" dirty="0" smtClean="0">
                            <a:solidFill>
                              <a:srgbClr val="2E2224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 dirty="0" smtClean="0">
                            <a:solidFill>
                              <a:srgbClr val="2E2224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zh-CN" sz="2400" i="1" dirty="0" smtClean="0">
                        <a:solidFill>
                          <a:srgbClr val="2E2224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endParaRPr lang="en-US" altLang="zh-CN" sz="2400" i="1" dirty="0" smtClean="0">
                  <a:solidFill>
                    <a:srgbClr val="2E2224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2E2224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solidFill>
                                <a:srgbClr val="2E2224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rgbClr val="2E2224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 smtClean="0">
                          <a:solidFill>
                            <a:srgbClr val="2E2224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2E2224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solidFill>
                                <a:srgbClr val="2E2224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rgbClr val="2E2224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 smtClean="0">
                          <a:solidFill>
                            <a:srgbClr val="2E2224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i="1" dirty="0" smtClean="0">
                          <a:solidFill>
                            <a:srgbClr val="2E2224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𝑇𝑜𝑘𝑒𝑛𝑠</m:t>
                      </m:r>
                    </m:oMath>
                  </m:oMathPara>
                </a14:m>
                <a:endParaRPr lang="en-US" altLang="zh-CN" sz="2400" i="1" dirty="0" smtClean="0">
                  <a:solidFill>
                    <a:srgbClr val="2E2224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506220" y="5579110"/>
                <a:ext cx="5295900" cy="1136650"/>
              </a:xfrm>
              <a:prstGeom prst="rect">
                <a:avLst/>
              </a:prstGeom>
              <a:blipFill rotWithShape="1">
                <a:blip r:embed="rId5"/>
                <a:stretch>
                  <a:fillRect b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923915" y="2472690"/>
            <a:ext cx="5572125" cy="8401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06705" y="104775"/>
            <a:ext cx="39325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 dirty="0">
                <a:solidFill>
                  <a:srgbClr val="2E222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Model</a:t>
            </a:r>
            <a:endParaRPr lang="en-US" altLang="zh-CN" sz="3200" b="1" dirty="0" smtClean="0">
              <a:solidFill>
                <a:srgbClr val="2E22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082925" y="688340"/>
            <a:ext cx="7740650" cy="5913120"/>
            <a:chOff x="4780" y="499"/>
            <a:chExt cx="12190" cy="9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0570" y="6006"/>
                  <a:ext cx="64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Size</a:t>
                  </a:r>
                  <a:r>
                    <a:rPr lang="zh-CN" altLang="en-US"/>
                    <a:t>：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2040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512</m:t>
                      </m:r>
                    </m:oMath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0" y="6006"/>
                  <a:ext cx="6400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组合 33"/>
            <p:cNvGrpSpPr/>
            <p:nvPr/>
          </p:nvGrpSpPr>
          <p:grpSpPr>
            <a:xfrm>
              <a:off x="4780" y="499"/>
              <a:ext cx="9438" cy="9312"/>
              <a:chOff x="8122" y="229"/>
              <a:chExt cx="9438" cy="9312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2270" y="5521"/>
                <a:ext cx="1509" cy="945"/>
                <a:chOff x="11015" y="5407"/>
                <a:chExt cx="1509" cy="945"/>
              </a:xfrm>
            </p:grpSpPr>
            <p:sp>
              <p:nvSpPr>
                <p:cNvPr id="18" name="矩形 17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1015" y="5407"/>
                  <a:ext cx="153" cy="94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1453" y="5407"/>
                  <a:ext cx="153" cy="94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1606" y="5407"/>
                  <a:ext cx="153" cy="94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1759" y="5407"/>
                  <a:ext cx="153" cy="94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1912" y="5407"/>
                  <a:ext cx="153" cy="945"/>
                </a:xfrm>
                <a:prstGeom prst="rect">
                  <a:avLst/>
                </a:prstGeom>
                <a:solidFill>
                  <a:srgbClr val="FFF57D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2371" y="5407"/>
                  <a:ext cx="153" cy="945"/>
                </a:xfrm>
                <a:prstGeom prst="rect">
                  <a:avLst/>
                </a:prstGeom>
                <a:solidFill>
                  <a:srgbClr val="FDA6CD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13196" y="5731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>
                <p:custDataLst>
                  <p:tags r:id="rId9"/>
                </p:custDataLst>
              </p:nvPr>
            </p:nvSpPr>
            <p:spPr>
              <a:xfrm>
                <a:off x="11630" y="7867"/>
                <a:ext cx="153" cy="945"/>
              </a:xfrm>
              <a:prstGeom prst="rect">
                <a:avLst/>
              </a:prstGeom>
              <a:solidFill>
                <a:srgbClr val="D04AEE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277" y="5736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30" name="左大括号 29"/>
              <p:cNvSpPr/>
              <p:nvPr/>
            </p:nvSpPr>
            <p:spPr>
              <a:xfrm rot="16200000">
                <a:off x="12500" y="6283"/>
                <a:ext cx="153" cy="568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12708" y="6649"/>
                    <a:ext cx="4755" cy="8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𝑆𝑈𝑀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 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altLang="zh-CN" sz="16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08" y="6649"/>
                    <a:ext cx="4755" cy="876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矩形 31"/>
              <p:cNvSpPr/>
              <p:nvPr>
                <p:custDataLst>
                  <p:tags r:id="rId12"/>
                </p:custDataLst>
              </p:nvPr>
            </p:nvSpPr>
            <p:spPr>
              <a:xfrm>
                <a:off x="12496" y="6744"/>
                <a:ext cx="153" cy="94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851" y="8191"/>
                <a:ext cx="261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Image tokens:</a:t>
                </a:r>
                <a:endParaRPr lang="en-US" altLang="zh-CN" sz="1600"/>
              </a:p>
            </p:txBody>
          </p:sp>
          <p:cxnSp>
            <p:nvCxnSpPr>
              <p:cNvPr id="36" name="直接连接符 35"/>
              <p:cNvCxnSpPr>
                <a:stCxn id="32" idx="2"/>
              </p:cNvCxnSpPr>
              <p:nvPr/>
            </p:nvCxnSpPr>
            <p:spPr>
              <a:xfrm flipH="1">
                <a:off x="12561" y="7689"/>
                <a:ext cx="12" cy="6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11795" y="8502"/>
                <a:ext cx="507" cy="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12335" y="8191"/>
                <a:ext cx="39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+</a:t>
                </a:r>
                <a:endParaRPr lang="en-US" altLang="zh-CN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12791" y="6872"/>
                    <a:ext cx="68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91" y="6872"/>
                    <a:ext cx="682" cy="580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0994" y="8961"/>
                    <a:ext cx="134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1" name="文本框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4" y="8961"/>
                    <a:ext cx="1341" cy="580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接箭头连接符 42"/>
              <p:cNvCxnSpPr/>
              <p:nvPr/>
            </p:nvCxnSpPr>
            <p:spPr>
              <a:xfrm>
                <a:off x="12741" y="8496"/>
                <a:ext cx="339" cy="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>
                <p:custDataLst>
                  <p:tags r:id="rId16"/>
                </p:custDataLst>
              </p:nvPr>
            </p:nvSpPr>
            <p:spPr>
              <a:xfrm>
                <a:off x="13278" y="7858"/>
                <a:ext cx="153" cy="945"/>
              </a:xfrm>
              <a:prstGeom prst="rect">
                <a:avLst/>
              </a:prstGeom>
              <a:solidFill>
                <a:srgbClr val="9C80AA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9943" y="5817"/>
                <a:ext cx="214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Memory matrix:</a:t>
                </a:r>
                <a:endParaRPr lang="en-US" altLang="zh-CN" sz="140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8122" y="499"/>
                <a:ext cx="182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Text token:</a:t>
                </a:r>
                <a:endParaRPr lang="en-US" altLang="zh-CN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文本框 50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2708" y="8961"/>
                    <a:ext cx="134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1" name="文本框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2708" y="8961"/>
                    <a:ext cx="1341" cy="580"/>
                  </a:xfrm>
                  <a:prstGeom prst="rect">
                    <a:avLst/>
                  </a:prstGeom>
                  <a:blipFill rotWithShape="1">
                    <a:blip r:embed="rId1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9" name="组合 58"/>
              <p:cNvGrpSpPr/>
              <p:nvPr/>
            </p:nvGrpSpPr>
            <p:grpSpPr>
              <a:xfrm>
                <a:off x="8899" y="229"/>
                <a:ext cx="3855" cy="3044"/>
                <a:chOff x="11028" y="1369"/>
                <a:chExt cx="3855" cy="3044"/>
              </a:xfrm>
            </p:grpSpPr>
            <p:sp>
              <p:nvSpPr>
                <p:cNvPr id="47" name="矩形 46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2168" y="1369"/>
                  <a:ext cx="153" cy="945"/>
                </a:xfrm>
                <a:prstGeom prst="rect">
                  <a:avLst/>
                </a:prstGeom>
                <a:solidFill>
                  <a:srgbClr val="92D14F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12259" y="1590"/>
                      <a:ext cx="26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512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）</m:t>
                            </m:r>
                          </m:oMath>
                        </m:oMathPara>
                      </a14:m>
                      <a:endPara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12259" y="1590"/>
                      <a:ext cx="2624" cy="580"/>
                    </a:xfrm>
                    <a:prstGeom prst="rect">
                      <a:avLst/>
                    </a:prstGeom>
                    <a:blipFill rotWithShape="1">
                      <a:blip r:embed="rId2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直接连接符 51"/>
                <p:cNvCxnSpPr>
                  <a:stCxn id="47" idx="2"/>
                </p:cNvCxnSpPr>
                <p:nvPr/>
              </p:nvCxnSpPr>
              <p:spPr>
                <a:xfrm>
                  <a:off x="12245" y="2314"/>
                  <a:ext cx="9" cy="2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3" name="矩形 52"/>
                <p:cNvSpPr/>
                <p:nvPr/>
              </p:nvSpPr>
              <p:spPr>
                <a:xfrm>
                  <a:off x="11504" y="2553"/>
                  <a:ext cx="1510" cy="5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1478" y="2599"/>
                  <a:ext cx="1714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Linear Map</a:t>
                  </a:r>
                  <a:endParaRPr lang="en-US" altLang="zh-CN" sz="1400"/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H="1">
                  <a:off x="12226" y="3082"/>
                  <a:ext cx="15" cy="386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7" name="矩形 56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2161" y="3468"/>
                  <a:ext cx="153" cy="945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文本框 57"/>
                    <p:cNvSpPr txBox="1"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11028" y="3650"/>
                      <a:ext cx="865" cy="5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8" name="文本框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11028" y="3650"/>
                      <a:ext cx="865" cy="562"/>
                    </a:xfrm>
                    <a:prstGeom prst="rect">
                      <a:avLst/>
                    </a:prstGeom>
                    <a:blipFill rotWithShape="1">
                      <a:blip r:embed="rId2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组合 61"/>
              <p:cNvGrpSpPr/>
              <p:nvPr/>
            </p:nvGrpSpPr>
            <p:grpSpPr>
              <a:xfrm>
                <a:off x="11063" y="4602"/>
                <a:ext cx="1714" cy="548"/>
                <a:chOff x="12269" y="4731"/>
                <a:chExt cx="1714" cy="548"/>
              </a:xfrm>
            </p:grpSpPr>
            <p:sp>
              <p:nvSpPr>
                <p:cNvPr id="61" name="矩形 60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12269" y="4731"/>
                  <a:ext cx="1510" cy="54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0" name="文本框 59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12269" y="4731"/>
                  <a:ext cx="1714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Linear Map</a:t>
                  </a:r>
                  <a:endParaRPr lang="en-US" altLang="zh-CN" sz="1400"/>
                </a:p>
              </p:txBody>
            </p:sp>
          </p:grpSp>
          <p:cxnSp>
            <p:nvCxnSpPr>
              <p:cNvPr id="63" name="直接连接符 62"/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11020" y="5163"/>
                <a:ext cx="1253" cy="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12500" y="5147"/>
                <a:ext cx="1282" cy="3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65" name="组合 64"/>
              <p:cNvGrpSpPr/>
              <p:nvPr/>
            </p:nvGrpSpPr>
            <p:grpSpPr>
              <a:xfrm>
                <a:off x="13473" y="4602"/>
                <a:ext cx="1714" cy="548"/>
                <a:chOff x="12269" y="4731"/>
                <a:chExt cx="1714" cy="548"/>
              </a:xfrm>
            </p:grpSpPr>
            <p:sp>
              <p:nvSpPr>
                <p:cNvPr id="67" name="矩形 66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2269" y="4731"/>
                  <a:ext cx="1510" cy="54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" name="文本框 65"/>
                <p:cNvSpPr txBox="1"/>
                <p:nvPr>
                  <p:custDataLst>
                    <p:tags r:id="rId33"/>
                  </p:custDataLst>
                </p:nvPr>
              </p:nvSpPr>
              <p:spPr>
                <a:xfrm>
                  <a:off x="12269" y="4731"/>
                  <a:ext cx="1714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Linear Map</a:t>
                  </a:r>
                  <a:endParaRPr lang="en-US" altLang="zh-CN" sz="1400"/>
                </a:p>
              </p:txBody>
            </p:sp>
          </p:grpSp>
          <p:cxnSp>
            <p:nvCxnSpPr>
              <p:cNvPr id="68" name="直接连接符 67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12273" y="5147"/>
                <a:ext cx="1219" cy="3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>
                <p:custDataLst>
                  <p:tags r:id="rId35"/>
                </p:custDataLst>
              </p:nvPr>
            </p:nvCxnSpPr>
            <p:spPr>
              <a:xfrm flipH="1">
                <a:off x="13782" y="5147"/>
                <a:ext cx="1219" cy="3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70" name="组合 69"/>
              <p:cNvGrpSpPr/>
              <p:nvPr/>
            </p:nvGrpSpPr>
            <p:grpSpPr>
              <a:xfrm>
                <a:off x="13474" y="3468"/>
                <a:ext cx="1509" cy="945"/>
                <a:chOff x="11015" y="5407"/>
                <a:chExt cx="1509" cy="945"/>
              </a:xfrm>
            </p:grpSpPr>
            <p:sp>
              <p:nvSpPr>
                <p:cNvPr id="71" name="矩形 70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1015" y="5407"/>
                  <a:ext cx="153" cy="945"/>
                </a:xfrm>
                <a:prstGeom prst="rect">
                  <a:avLst/>
                </a:prstGeom>
                <a:solidFill>
                  <a:srgbClr val="7AFFFD"/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11453" y="5407"/>
                  <a:ext cx="153" cy="94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11606" y="5407"/>
                  <a:ext cx="153" cy="945"/>
                </a:xfrm>
                <a:prstGeom prst="rect">
                  <a:avLst/>
                </a:prstGeom>
                <a:solidFill>
                  <a:srgbClr val="BDFD83"/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11759" y="5407"/>
                  <a:ext cx="153" cy="945"/>
                </a:xfrm>
                <a:prstGeom prst="rect">
                  <a:avLst/>
                </a:prstGeom>
                <a:solidFill>
                  <a:srgbClr val="928FAD"/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11912" y="5407"/>
                  <a:ext cx="153" cy="945"/>
                </a:xfrm>
                <a:prstGeom prst="rect">
                  <a:avLst/>
                </a:prstGeom>
                <a:solidFill>
                  <a:srgbClr val="FFF57D"/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12371" y="5407"/>
                  <a:ext cx="153" cy="945"/>
                </a:xfrm>
                <a:prstGeom prst="rect">
                  <a:avLst/>
                </a:prstGeom>
                <a:solidFill>
                  <a:srgbClr val="E5B6B6"/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文本框 76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13477" y="3620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14420" y="3625"/>
                <a:ext cx="4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文本框 78"/>
                  <p:cNvSpPr txBox="1"/>
                  <p:nvPr/>
                </p:nvSpPr>
                <p:spPr>
                  <a:xfrm>
                    <a:off x="13782" y="2689"/>
                    <a:ext cx="82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79" name="文本框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82" y="2689"/>
                    <a:ext cx="828" cy="580"/>
                  </a:xfrm>
                  <a:prstGeom prst="rect">
                    <a:avLst/>
                  </a:prstGeom>
                  <a:blipFill rotWithShape="1">
                    <a:blip r:embed="rId4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0" name="组合 79"/>
              <p:cNvGrpSpPr/>
              <p:nvPr/>
            </p:nvGrpSpPr>
            <p:grpSpPr>
              <a:xfrm>
                <a:off x="11064" y="3468"/>
                <a:ext cx="1509" cy="945"/>
                <a:chOff x="11015" y="5407"/>
                <a:chExt cx="1509" cy="945"/>
              </a:xfrm>
            </p:grpSpPr>
            <p:sp>
              <p:nvSpPr>
                <p:cNvPr id="81" name="矩形 80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11015" y="5407"/>
                  <a:ext cx="153" cy="945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11453" y="5407"/>
                  <a:ext cx="153" cy="945"/>
                </a:xfrm>
                <a:prstGeom prst="rect">
                  <a:avLst/>
                </a:prstGeom>
                <a:solidFill>
                  <a:srgbClr val="89FDE3"/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11606" y="5407"/>
                  <a:ext cx="153" cy="945"/>
                </a:xfrm>
                <a:prstGeom prst="rect">
                  <a:avLst/>
                </a:prstGeom>
                <a:solidFill>
                  <a:srgbClr val="BDFD83"/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11759" y="5407"/>
                  <a:ext cx="153" cy="945"/>
                </a:xfrm>
                <a:prstGeom prst="rect">
                  <a:avLst/>
                </a:prstGeom>
                <a:solidFill>
                  <a:srgbClr val="F28F91"/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11912" y="5407"/>
                  <a:ext cx="153" cy="945"/>
                </a:xfrm>
                <a:prstGeom prst="rect">
                  <a:avLst/>
                </a:prstGeom>
                <a:solidFill>
                  <a:srgbClr val="D23BED"/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12371" y="5407"/>
                  <a:ext cx="153" cy="945"/>
                </a:xfrm>
                <a:prstGeom prst="rect">
                  <a:avLst/>
                </a:prstGeom>
                <a:solidFill>
                  <a:srgbClr val="F53805"/>
                </a:solidFill>
                <a:ln>
                  <a:solidFill>
                    <a:srgbClr val="49858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7" name="文本框 86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11087" y="3625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88" name="文本框 87"/>
              <p:cNvSpPr txBox="1"/>
              <p:nvPr>
                <p:custDataLst>
                  <p:tags r:id="rId52"/>
                </p:custDataLst>
              </p:nvPr>
            </p:nvSpPr>
            <p:spPr>
              <a:xfrm>
                <a:off x="11991" y="3625"/>
                <a:ext cx="4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文本框 89"/>
                  <p:cNvSpPr txBox="1"/>
                  <p:nvPr>
                    <p:custDataLst>
                      <p:tags r:id="rId53"/>
                    </p:custDataLst>
                  </p:nvPr>
                </p:nvSpPr>
                <p:spPr>
                  <a:xfrm>
                    <a:off x="11286" y="2693"/>
                    <a:ext cx="82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4"/>
                    </p:custDataLst>
                  </p:nvPr>
                </p:nvSpPr>
                <p:spPr>
                  <a:xfrm>
                    <a:off x="11286" y="2693"/>
                    <a:ext cx="828" cy="580"/>
                  </a:xfrm>
                  <a:prstGeom prst="rect">
                    <a:avLst/>
                  </a:prstGeom>
                  <a:blipFill rotWithShape="1">
                    <a:blip r:embed="rId5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连接符 90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10104" y="3273"/>
                <a:ext cx="12" cy="6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>
                <p:custDataLst>
                  <p:tags r:id="rId57"/>
                </p:custDataLst>
              </p:nvPr>
            </p:nvCxnSpPr>
            <p:spPr>
              <a:xfrm flipV="1">
                <a:off x="10116" y="3896"/>
                <a:ext cx="782" cy="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>
                <p:custDataLst>
                  <p:tags r:id="rId58"/>
                </p:custDataLst>
              </p:nvPr>
            </p:nvCxnSpPr>
            <p:spPr>
              <a:xfrm>
                <a:off x="12753" y="3916"/>
                <a:ext cx="523" cy="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4" name="文本框 93"/>
              <p:cNvSpPr txBox="1"/>
              <p:nvPr/>
            </p:nvSpPr>
            <p:spPr>
              <a:xfrm>
                <a:off x="12649" y="3366"/>
                <a:ext cx="97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i="1"/>
                  <a:t>Topk</a:t>
                </a:r>
                <a:endParaRPr lang="en-US" altLang="zh-CN" sz="1400" i="1"/>
              </a:p>
            </p:txBody>
          </p:sp>
          <p:cxnSp>
            <p:nvCxnSpPr>
              <p:cNvPr id="95" name="直接箭头连接符 94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16020" y="3938"/>
                <a:ext cx="339" cy="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7" name="组合 16"/>
              <p:cNvGrpSpPr/>
              <p:nvPr/>
            </p:nvGrpSpPr>
            <p:grpSpPr>
              <a:xfrm>
                <a:off x="16544" y="3468"/>
                <a:ext cx="1017" cy="944"/>
                <a:chOff x="15816" y="3480"/>
                <a:chExt cx="1017" cy="944"/>
              </a:xfrm>
            </p:grpSpPr>
            <p:sp>
              <p:nvSpPr>
                <p:cNvPr id="97" name="矩形 96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15816" y="3480"/>
                  <a:ext cx="153" cy="945"/>
                </a:xfrm>
                <a:prstGeom prst="rect">
                  <a:avLst/>
                </a:prstGeom>
                <a:solidFill>
                  <a:srgbClr val="24C9DC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文本框 97"/>
                    <p:cNvSpPr txBox="1"/>
                    <p:nvPr>
                      <p:custDataLst>
                        <p:tags r:id="rId61"/>
                      </p:custDataLst>
                    </p:nvPr>
                  </p:nvSpPr>
                  <p:spPr>
                    <a:xfrm>
                      <a:off x="15969" y="3714"/>
                      <a:ext cx="86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8" name="文本框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62"/>
                      </p:custDataLst>
                    </p:nvPr>
                  </p:nvSpPr>
                  <p:spPr>
                    <a:xfrm>
                      <a:off x="15969" y="3714"/>
                      <a:ext cx="865" cy="580"/>
                    </a:xfrm>
                    <a:prstGeom prst="rect">
                      <a:avLst/>
                    </a:prstGeom>
                    <a:blipFill rotWithShape="1">
                      <a:blip r:embed="rId6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6" name="直接连接符 25"/>
              <p:cNvCxnSpPr/>
              <p:nvPr>
                <p:custDataLst>
                  <p:tags r:id="rId64"/>
                </p:custDataLst>
              </p:nvPr>
            </p:nvCxnSpPr>
            <p:spPr>
              <a:xfrm flipV="1">
                <a:off x="10275" y="1072"/>
                <a:ext cx="5508" cy="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endCxn id="29" idx="0"/>
              </p:cNvCxnSpPr>
              <p:nvPr>
                <p:custDataLst>
                  <p:tags r:id="rId65"/>
                </p:custDataLst>
              </p:nvPr>
            </p:nvCxnSpPr>
            <p:spPr>
              <a:xfrm flipH="1">
                <a:off x="15784" y="1042"/>
                <a:ext cx="14" cy="263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>
                <p:custDataLst>
                  <p:tags r:id="rId66"/>
                </p:custDataLst>
              </p:nvPr>
            </p:nvCxnSpPr>
            <p:spPr>
              <a:xfrm flipV="1">
                <a:off x="15078" y="3957"/>
                <a:ext cx="354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5570" y="3673"/>
                <a:ext cx="427" cy="5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/>
                  <a:t>+</a:t>
                </a:r>
                <a:endParaRPr lang="en-US" altLang="zh-CN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2708" y="3960"/>
                <a:ext cx="61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32</a:t>
                </a:r>
                <a:endParaRPr lang="en-US" altLang="zh-CN" sz="1600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94945" y="840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Asymmetric cross memory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08" name="矩形 307"/>
          <p:cNvSpPr/>
          <p:nvPr>
            <p:custDataLst>
              <p:tags r:id="rId67"/>
            </p:custDataLst>
          </p:nvPr>
        </p:nvSpPr>
        <p:spPr>
          <a:xfrm>
            <a:off x="9519285" y="5538470"/>
            <a:ext cx="2042160" cy="652780"/>
          </a:xfrm>
          <a:prstGeom prst="rect">
            <a:avLst/>
          </a:prstGeom>
          <a:solidFill>
            <a:srgbClr val="FCF1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Encoder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519285" y="2646045"/>
            <a:ext cx="2173605" cy="748665"/>
            <a:chOff x="14566" y="4323"/>
            <a:chExt cx="3423" cy="1179"/>
          </a:xfrm>
        </p:grpSpPr>
        <p:sp>
          <p:nvSpPr>
            <p:cNvPr id="16" name="矩形 15"/>
            <p:cNvSpPr/>
            <p:nvPr>
              <p:custDataLst>
                <p:tags r:id="rId68"/>
              </p:custDataLst>
            </p:nvPr>
          </p:nvSpPr>
          <p:spPr>
            <a:xfrm>
              <a:off x="14566" y="4323"/>
              <a:ext cx="3292" cy="1179"/>
            </a:xfrm>
            <a:prstGeom prst="rect">
              <a:avLst/>
            </a:prstGeom>
            <a:solidFill>
              <a:srgbClr val="6FEA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>
              <p:custDataLst>
                <p:tags r:id="rId69"/>
              </p:custDataLst>
            </p:nvPr>
          </p:nvSpPr>
          <p:spPr>
            <a:xfrm flipH="1">
              <a:off x="15172" y="4475"/>
              <a:ext cx="2817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/>
                <a:t>Decoder</a:t>
              </a:r>
              <a:endParaRPr lang="en-US" altLang="zh-CN" sz="32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995" y="257175"/>
            <a:ext cx="1957705" cy="560705"/>
          </a:xfrm>
        </p:spPr>
        <p:txBody>
          <a:bodyPr>
            <a:normAutofit fontScale="90000"/>
          </a:bodyPr>
          <a:p>
            <a:r>
              <a:rPr lang="en-US" altLang="zh-CN" sz="3200"/>
              <a:t>Reference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241935" y="817880"/>
            <a:ext cx="117386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[1] Jing B, Xie P, Xing E. On the automatic generation of medical imaging reports[J]. arXiv preprint arXiv:1711.08195, 2017.</a:t>
            </a:r>
            <a:endParaRPr lang="zh-CN" altLang="en-US"/>
          </a:p>
          <a:p>
            <a:pPr algn="just"/>
            <a:r>
              <a:rPr lang="zh-CN" altLang="en-US"/>
              <a:t>[2] Zhang Y, Wang X, Xu Z, et al. When radiology report generation meets knowledge graph[C]//Proceedings of the AAAI Conference on Artificial Intelligence. 2020, 34(07): 12910-12917.</a:t>
            </a:r>
            <a:endParaRPr lang="zh-CN" altLang="en-US"/>
          </a:p>
          <a:p>
            <a:pPr algn="just"/>
            <a:r>
              <a:rPr lang="zh-CN" altLang="en-US"/>
              <a:t>[3] Gay, S.; Olazagasti, J.; Higginbotham, J.; Gupta, A.; Wurm, A.; and Nguyen, J. 2013. Introduction to chest radiology. In https://www.meded.virginia.edu/courses/rad/cxr/index.html.</a:t>
            </a:r>
            <a:endParaRPr lang="zh-CN" altLang="en-US"/>
          </a:p>
          <a:p>
            <a:pPr algn="just"/>
            <a:r>
              <a:rPr lang="zh-CN" altLang="en-US"/>
              <a:t>[4] Chen Z, Song Y, Chang T H, et al. Generating radiology reports via memory-driven transformer[J]. arXiv preprint arXiv:2010.16056, 2020.</a:t>
            </a:r>
            <a:endParaRPr lang="zh-CN" altLang="en-US"/>
          </a:p>
          <a:p>
            <a:pPr algn="just"/>
            <a:r>
              <a:rPr lang="zh-CN" altLang="en-US"/>
              <a:t>[5] Rücklé A, Eger S, Peyrard M, et al. Concatenated power mean word embeddings as universal cross-lingual sentence representations[J]. arXiv preprint arXiv:1803.01400, 2018.</a:t>
            </a:r>
            <a:endParaRPr lang="zh-CN" altLang="en-US"/>
          </a:p>
          <a:p>
            <a:pPr algn="just"/>
            <a:r>
              <a:rPr lang="zh-CN" altLang="en-US"/>
              <a:t>[6] Jing B, Xie P, Xing E. On the automatic generation of medical imaging reports[J]. arXiv preprint arXiv:1711.08195, 2017.</a:t>
            </a:r>
            <a:endParaRPr lang="zh-CN" altLang="en-US"/>
          </a:p>
          <a:p>
            <a:pPr algn="just"/>
            <a:r>
              <a:rPr lang="zh-CN" altLang="en-US"/>
              <a:t>[7] Lin T Y, Dollár P, Girshick R, et al. Feature pyramid networks for object detection[C]//Proceedings of the IEEE conference on computer vision and pattern recognition. 2017: 2117-2125.</a:t>
            </a:r>
            <a:endParaRPr lang="zh-CN" altLang="en-US"/>
          </a:p>
          <a:p>
            <a:pPr algn="just"/>
            <a:r>
              <a:rPr lang="zh-CN" altLang="en-US"/>
              <a:t>[8] Dosovitskiy A, Beyer L, Kolesnikov A, et al. An image is worth 16x16 words: Transformers for image recognition at scale[J]. arXiv preprint arXiv:2010.11929, 2020.</a:t>
            </a:r>
            <a:endParaRPr lang="zh-CN" altLang="en-US"/>
          </a:p>
          <a:p>
            <a:pPr algn="just"/>
            <a:r>
              <a:rPr lang="zh-CN" altLang="en-US"/>
              <a:t>[9] Lin T, Wang Y, Liu X, et al. A survey of transformers[J]. AI Open, 2022.</a:t>
            </a:r>
            <a:endParaRPr lang="zh-CN" altLang="en-US"/>
          </a:p>
          <a:p>
            <a:pPr algn="just"/>
            <a:r>
              <a:rPr lang="zh-CN" altLang="en-US"/>
              <a:t>[10] He K, Zhang X, Ren S, et al. Deep residual learning for image recognition[C]//Proceedings of the IEEE conference on computer vision and pattern recognition. 2016: 770-778.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80720" y="3307080"/>
            <a:ext cx="106514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 b="1" dirty="0">
                <a:solidFill>
                  <a:srgbClr val="2E2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endParaRPr lang="en-US" altLang="zh-CN" sz="2400" dirty="0">
              <a:solidFill>
                <a:srgbClr val="2E22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dirty="0">
                <a:solidFill>
                  <a:srgbClr val="2E2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images play a crucial role in the clinical practice of medical diagnosis. However, analyzing graphs and generating diagnosis reports can be time-consuming for radiologists. Therefore, there is a strong desire to generate diagnosis reports based on medical images to reduce the workload of radiologists and promote automation in the medical field.</a:t>
            </a:r>
            <a:endParaRPr lang="en-US" altLang="zh-CN" sz="1800" dirty="0">
              <a:solidFill>
                <a:srgbClr val="2E22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39165" y="1051560"/>
            <a:ext cx="10393045" cy="1574165"/>
            <a:chOff x="1837" y="7715"/>
            <a:chExt cx="16367" cy="2479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837" y="7862"/>
              <a:ext cx="2564" cy="2104"/>
            </a:xfrm>
            <a:prstGeom prst="rect">
              <a:avLst/>
            </a:prstGeom>
          </p:spPr>
        </p:pic>
        <p:sp>
          <p:nvSpPr>
            <p:cNvPr id="308" name="矩形 307"/>
            <p:cNvSpPr/>
            <p:nvPr>
              <p:custDataLst>
                <p:tags r:id="rId4"/>
              </p:custDataLst>
            </p:nvPr>
          </p:nvSpPr>
          <p:spPr>
            <a:xfrm>
              <a:off x="6257" y="8112"/>
              <a:ext cx="3352" cy="16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>
                  <a:solidFill>
                    <a:schemeClr val="tx1"/>
                  </a:solidFill>
                </a:rPr>
                <a:t>Model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 flipV="1">
              <a:off x="4401" y="8997"/>
              <a:ext cx="127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>
              <a:off x="9795" y="8997"/>
              <a:ext cx="980" cy="1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0802" y="8112"/>
              <a:ext cx="7402" cy="20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1600"/>
                <a:t>the lungs are clear bilaterally . specifically no evidence of focal consolidation pneumothorax or pleural effusion . cardio mediastinal silhouette is unremarkable . visualized osseous structures of the thorax are without acute abnormality .</a:t>
              </a:r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0817" y="7760"/>
              <a:ext cx="7387" cy="2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802" y="7715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Report</a:t>
              </a:r>
              <a:r>
                <a:rPr lang="zh-CN" altLang="en-US" b="1"/>
                <a:t>：</a:t>
              </a:r>
              <a:endParaRPr lang="zh-CN" altLang="en-US" b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67335" y="147320"/>
            <a:ext cx="4064000" cy="384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3200" b="1">
                <a:sym typeface="+mn-ea"/>
              </a:rPr>
              <a:t>Task defination</a:t>
            </a:r>
            <a:endParaRPr lang="en-US" altLang="zh-CN" sz="3200" b="1"/>
          </a:p>
          <a:p>
            <a:pPr algn="l">
              <a:buClrTx/>
              <a:buSzTx/>
              <a:buFontTx/>
            </a:pPr>
            <a:endParaRPr lang="en-US" altLang="zh-CN"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19760" y="1557020"/>
            <a:ext cx="7833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Motivation of Mesh Memory Transformer</a:t>
            </a:r>
            <a:endParaRPr lang="en-US" altLang="zh-CN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799465" y="2413635"/>
            <a:ext cx="105924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/>
              <a:t>1.</a:t>
            </a:r>
            <a:r>
              <a:rPr lang="zh-CN" altLang="en-US"/>
              <a:t>Compared to the captioning of nature images,</a:t>
            </a:r>
            <a:r>
              <a:rPr lang="en-US" altLang="zh-CN"/>
              <a:t> </a:t>
            </a:r>
            <a:r>
              <a:rPr lang="zh-CN" altLang="en-US"/>
              <a:t>which demands an extensive understanding of real-world causality, prior medical knowledge can be</a:t>
            </a:r>
            <a:r>
              <a:rPr lang="en-US" altLang="zh-CN"/>
              <a:t> </a:t>
            </a:r>
            <a:r>
              <a:rPr lang="zh-CN" altLang="en-US"/>
              <a:t>encapsulated in a matrix of feature representations</a:t>
            </a:r>
            <a:r>
              <a:rPr lang="en-US" altLang="zh-CN"/>
              <a:t> </a:t>
            </a:r>
            <a:r>
              <a:rPr lang="zh-CN" altLang="en-US"/>
              <a:t>and stored in memory matrices.</a:t>
            </a:r>
            <a:endParaRPr lang="zh-CN" altLang="en-US"/>
          </a:p>
          <a:p>
            <a:pPr algn="just"/>
            <a:endParaRPr lang="zh-CN" altLang="en-US"/>
          </a:p>
          <a:p>
            <a:pPr algn="just"/>
            <a:r>
              <a:rPr lang="en-US" altLang="zh-CN"/>
              <a:t>2. Compare with the general encoder-decoder transformer, decoder aggreagte the information only from the last layer of the encoder which causes the loss of multi-level semantic information. Mid and low-level represen-tations, such as shape and context features, play a crucial role in disease diagnosis.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1525" y="868680"/>
            <a:ext cx="10648950" cy="3800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7735" y="4552315"/>
            <a:ext cx="3629025" cy="153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39025" y="4766945"/>
            <a:ext cx="2876550" cy="657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53250" y="5424170"/>
            <a:ext cx="3848100" cy="361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39355" y="5873750"/>
            <a:ext cx="2676525" cy="323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8615" y="187325"/>
            <a:ext cx="8295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/>
              <a:t>Model Structure of Mesh Memory Transformer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99895" y="1247775"/>
            <a:ext cx="8221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Optimizer: Adam</a:t>
            </a:r>
            <a:endParaRPr lang="en-US" altLang="zh-CN"/>
          </a:p>
          <a:p>
            <a:r>
              <a:rPr lang="en-US" altLang="zh-CN"/>
              <a:t>Params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7840" y="1892935"/>
          <a:ext cx="10262870" cy="6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10"/>
                <a:gridCol w="855980"/>
                <a:gridCol w="854710"/>
                <a:gridCol w="855980"/>
                <a:gridCol w="1509395"/>
                <a:gridCol w="668020"/>
                <a:gridCol w="387985"/>
                <a:gridCol w="854710"/>
                <a:gridCol w="855980"/>
                <a:gridCol w="854710"/>
              </a:tblGrid>
              <a:tr h="612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VE_Lr: 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1e-4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ED_Lr: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5e-4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decay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5e-5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0.99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67840" y="3295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Loss: MSE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67840" y="2750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Batch size</a:t>
            </a:r>
            <a:r>
              <a:rPr lang="zh-CN" altLang="en-US"/>
              <a:t>：</a:t>
            </a:r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63830" y="234950"/>
            <a:ext cx="4490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/>
              <a:t>Detailed setting of Model</a:t>
            </a:r>
            <a:endParaRPr lang="en-US" altLang="zh-CN" sz="3200" b="1"/>
          </a:p>
        </p:txBody>
      </p:sp>
      <p:sp>
        <p:nvSpPr>
          <p:cNvPr id="12" name="文本框 11"/>
          <p:cNvSpPr txBox="1"/>
          <p:nvPr/>
        </p:nvSpPr>
        <p:spPr>
          <a:xfrm>
            <a:off x="1767840" y="44373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 set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dimension of token</a:t>
            </a:r>
            <a:r>
              <a:rPr lang="zh-CN" altLang="en-US"/>
              <a:t>：</a:t>
            </a:r>
            <a:r>
              <a:rPr lang="en-US" altLang="zh-CN"/>
              <a:t>512</a:t>
            </a:r>
            <a:endParaRPr lang="en-US" altLang="zh-CN"/>
          </a:p>
          <a:p>
            <a:r>
              <a:rPr lang="en-US" altLang="zh-CN"/>
              <a:t>feedforward dimension</a:t>
            </a:r>
            <a:r>
              <a:rPr lang="zh-CN" altLang="en-US"/>
              <a:t>：</a:t>
            </a:r>
            <a:r>
              <a:rPr lang="en-US" altLang="zh-CN"/>
              <a:t>2048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778000" y="4034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Visual Extractor</a:t>
            </a:r>
            <a:r>
              <a:rPr lang="zh-CN" altLang="en-US"/>
              <a:t>：</a:t>
            </a:r>
            <a:r>
              <a:rPr lang="en-US" altLang="zh-CN"/>
              <a:t>densenet121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768475" y="5473700"/>
            <a:ext cx="506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Evaluation Indicator</a:t>
            </a:r>
            <a:r>
              <a:rPr lang="zh-CN" altLang="en-US"/>
              <a:t>：</a:t>
            </a:r>
            <a:r>
              <a:rPr lang="en-US" altLang="zh-CN"/>
              <a:t>BLEU-n, ROUGE-L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74190" y="3665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Initilization: xarvier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7505" y="22542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/>
              <a:t>DataSet Statistics</a:t>
            </a:r>
            <a:endParaRPr lang="en-US" altLang="zh-CN" sz="3200" b="1"/>
          </a:p>
        </p:txBody>
      </p:sp>
      <p:graphicFrame>
        <p:nvGraphicFramePr>
          <p:cNvPr id="7" name="表格 6"/>
          <p:cNvGraphicFramePr/>
          <p:nvPr/>
        </p:nvGraphicFramePr>
        <p:xfrm>
          <a:off x="2928620" y="2176780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948055"/>
                <a:gridCol w="948055"/>
                <a:gridCol w="94805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</a:t>
                      </a:r>
                      <a:r>
                        <a:rPr lang="en-US" altLang="zh-CN"/>
                        <a:t>Set</a:t>
                      </a:r>
                      <a:endParaRPr lang="en-US" altLang="zh-CN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IU X-RAY</a:t>
                      </a:r>
                      <a:r>
                        <a:rPr lang="en-US" altLang="zh-CN" baseline="30000"/>
                        <a:t>1</a:t>
                      </a:r>
                      <a:endParaRPr lang="en-US" altLang="zh-CN" baseline="30000"/>
                    </a:p>
                  </a:txBody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</a:tr>
              <a:tr h="38100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rgbClr val="4874C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rgbClr val="4874C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rgbClr val="4874CB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# of Image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5.2K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1.5K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# of Report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0.8K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# of Patient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0.8K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AVG.LEN.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37.6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36.8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33.6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03555" y="6350000"/>
            <a:ext cx="4432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aseline="30000"/>
              <a:t>1</a:t>
            </a:r>
            <a:r>
              <a:rPr lang="zh-CN" altLang="en-US" sz="1600"/>
              <a:t>https://openi.nlm.nih.gov/</a:t>
            </a:r>
            <a:endParaRPr lang="en-US" altLang="zh-CN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6425" y="1092200"/>
            <a:ext cx="3962400" cy="4533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82620" y="2203450"/>
            <a:ext cx="1386205" cy="736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182620" y="3396615"/>
            <a:ext cx="1386205" cy="736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8280" y="151765"/>
            <a:ext cx="2549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>
                <a:sym typeface="+mn-ea"/>
              </a:rPr>
              <a:t>Improvement</a:t>
            </a:r>
            <a:endParaRPr lang="en-US" altLang="zh-CN" sz="3200" b="1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2565" y="5826760"/>
            <a:ext cx="229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Original encoder layer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48655" y="1082675"/>
            <a:ext cx="3990975" cy="454342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0545445" y="3019425"/>
            <a:ext cx="886460" cy="377190"/>
            <a:chOff x="16070" y="4035"/>
            <a:chExt cx="1396" cy="594"/>
          </a:xfrm>
        </p:grpSpPr>
        <p:sp>
          <p:nvSpPr>
            <p:cNvPr id="14" name="矩形 13"/>
            <p:cNvSpPr/>
            <p:nvPr/>
          </p:nvSpPr>
          <p:spPr>
            <a:xfrm>
              <a:off x="16070" y="4035"/>
              <a:ext cx="168" cy="595"/>
            </a:xfrm>
            <a:prstGeom prst="rect">
              <a:avLst/>
            </a:prstGeom>
            <a:solidFill>
              <a:srgbClr val="B1FA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>
            <a:xfrm>
              <a:off x="16315" y="4035"/>
              <a:ext cx="168" cy="595"/>
            </a:xfrm>
            <a:prstGeom prst="rect">
              <a:avLst/>
            </a:prstGeom>
            <a:solidFill>
              <a:srgbClr val="B1FA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7"/>
              </p:custDataLst>
            </p:nvPr>
          </p:nvSpPr>
          <p:spPr>
            <a:xfrm>
              <a:off x="16561" y="4035"/>
              <a:ext cx="168" cy="595"/>
            </a:xfrm>
            <a:prstGeom prst="rect">
              <a:avLst/>
            </a:prstGeom>
            <a:solidFill>
              <a:srgbClr val="B1FA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8"/>
              </p:custDataLst>
            </p:nvPr>
          </p:nvSpPr>
          <p:spPr>
            <a:xfrm>
              <a:off x="16807" y="4035"/>
              <a:ext cx="168" cy="595"/>
            </a:xfrm>
            <a:prstGeom prst="rect">
              <a:avLst/>
            </a:prstGeom>
            <a:solidFill>
              <a:srgbClr val="B1FA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>
              <p:custDataLst>
                <p:tags r:id="rId9"/>
              </p:custDataLst>
            </p:nvPr>
          </p:nvSpPr>
          <p:spPr>
            <a:xfrm>
              <a:off x="17052" y="4035"/>
              <a:ext cx="168" cy="595"/>
            </a:xfrm>
            <a:prstGeom prst="rect">
              <a:avLst/>
            </a:prstGeom>
            <a:solidFill>
              <a:srgbClr val="B1FA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10"/>
              </p:custDataLst>
            </p:nvPr>
          </p:nvSpPr>
          <p:spPr>
            <a:xfrm>
              <a:off x="17298" y="4035"/>
              <a:ext cx="168" cy="595"/>
            </a:xfrm>
            <a:prstGeom prst="rect">
              <a:avLst/>
            </a:prstGeom>
            <a:solidFill>
              <a:srgbClr val="B1FA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 flipH="1" flipV="1">
            <a:off x="9429115" y="2755265"/>
            <a:ext cx="979170" cy="328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11"/>
            </p:custDataLst>
          </p:nvPr>
        </p:nvCxnSpPr>
        <p:spPr>
          <a:xfrm flipH="1">
            <a:off x="9438640" y="3348355"/>
            <a:ext cx="100012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681210" y="263334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Mk linear map</a:t>
            </a:r>
            <a:endParaRPr lang="en-US" altLang="zh-CN" sz="1200"/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9692005" y="357441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Mv linear map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6821170" y="5826760"/>
            <a:ext cx="248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Improved encoder layer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0526395" y="3292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memory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08280" y="151765"/>
            <a:ext cx="35763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>
                <a:sym typeface="+mn-ea"/>
              </a:rPr>
              <a:t>Experiment Result</a:t>
            </a:r>
            <a:endParaRPr lang="en-US" altLang="zh-CN" sz="3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44895" y="3011170"/>
            <a:ext cx="5981700" cy="2527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2395" y="3088005"/>
            <a:ext cx="6042660" cy="2450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2395" y="735330"/>
            <a:ext cx="6061075" cy="2352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55690" y="744855"/>
            <a:ext cx="5979160" cy="23310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371840" y="-80645"/>
            <a:ext cx="2936875" cy="903605"/>
            <a:chOff x="13184" y="156"/>
            <a:chExt cx="4625" cy="1423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13184" y="472"/>
              <a:ext cx="900" cy="15"/>
            </a:xfrm>
            <a:prstGeom prst="line">
              <a:avLst/>
            </a:prstGeom>
            <a:ln w="50800">
              <a:solidFill>
                <a:srgbClr val="E8710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0"/>
              </p:custDataLst>
            </p:nvPr>
          </p:nvCxnSpPr>
          <p:spPr>
            <a:xfrm flipV="1">
              <a:off x="13184" y="899"/>
              <a:ext cx="900" cy="15"/>
            </a:xfrm>
            <a:prstGeom prst="line">
              <a:avLst/>
            </a:prstGeom>
            <a:ln w="50800">
              <a:solidFill>
                <a:srgbClr val="9334E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1"/>
              </p:custDataLst>
            </p:nvPr>
          </p:nvCxnSpPr>
          <p:spPr>
            <a:xfrm flipV="1">
              <a:off x="13184" y="1325"/>
              <a:ext cx="900" cy="15"/>
            </a:xfrm>
            <a:prstGeom prst="line">
              <a:avLst/>
            </a:prstGeom>
            <a:ln w="50800">
              <a:solidFill>
                <a:srgbClr val="F9AB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4680" y="156"/>
              <a:ext cx="295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Reproduced Model</a:t>
              </a:r>
              <a:endParaRPr lang="en-US" altLang="zh-CN" sz="16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695" y="612"/>
              <a:ext cx="3114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600">
                  <a:sym typeface="+mn-ea"/>
                </a:rPr>
                <a:t>Improved Model</a:t>
              </a:r>
              <a:endParaRPr lang="en-US" altLang="zh-CN" sz="1600">
                <a:sym typeface="+mn-ea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2"/>
              </p:custDataLst>
            </p:nvPr>
          </p:nvSpPr>
          <p:spPr>
            <a:xfrm>
              <a:off x="14670" y="1049"/>
              <a:ext cx="3114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600">
                  <a:sym typeface="+mn-ea"/>
                </a:rPr>
                <a:t>Target Model</a:t>
              </a:r>
              <a:endParaRPr lang="en-US" altLang="zh-CN" sz="1600">
                <a:sym typeface="+mn-ea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3"/>
            </p:custDataLst>
          </p:nvPr>
        </p:nvGraphicFramePr>
        <p:xfrm>
          <a:off x="2793365" y="5538470"/>
          <a:ext cx="7924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Reproduced and target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Improved and target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BLEU-2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0.5722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0.0016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BLEU-3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0.3261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4.906e-6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BLEU-4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0.0852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2.083e-10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ROUGE-L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0.6618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5.842e-7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8280" y="55384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Hypothesis Testing</a:t>
            </a:r>
            <a:r>
              <a:rPr lang="en-US" altLang="zh-CN"/>
              <a:t> result: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1815" y="2546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Motivation</a:t>
            </a:r>
            <a:endParaRPr lang="en-US" altLang="zh-CN" sz="3200" b="1"/>
          </a:p>
        </p:txBody>
      </p:sp>
      <p:sp>
        <p:nvSpPr>
          <p:cNvPr id="10" name="文本框 9"/>
          <p:cNvSpPr txBox="1"/>
          <p:nvPr/>
        </p:nvSpPr>
        <p:spPr>
          <a:xfrm>
            <a:off x="947420" y="1506855"/>
            <a:ext cx="10297160" cy="1842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/>
              <a:t>1.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Compared with traditional image captioning task, 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 relative positions of organs such as the lung and heart remain relatively fixed. Consequently, it is logical to focus on feature alignment within localized areas.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/>
              <a:t>2.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Based on clinical studies, it has been established that 20 kinds of diagnosis listed below(inside the solid line box) can be detected in X-Ray images. Therefore, it is crucial to highlight the model's capacity for identifying correlations between these diseases and image patches to generate highly accurate diagnostic reports.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/>
          </a:p>
          <a:p>
            <a:pPr algn="l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2990" y="3663950"/>
            <a:ext cx="6925945" cy="2736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100" y="4373245"/>
            <a:ext cx="998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Organs: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27100" y="5440680"/>
            <a:ext cx="1346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Diseases: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COMMONDATA" val="eyJoZGlkIjoiNTE2YjZmMzU0Mzc4NWU3NzhiMGFlMWJkODVhZTVlYzkifQ=="/>
  <p:tag name="KSO_WPP_MARK_KEY" val="ce830163-5b98-491d-8441-66a9749348d5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TABLE_ENDDRAG_ORIGIN_RECT" val="808*48"/>
  <p:tag name="TABLE_ENDDRAG_RECT" val="129*139*808*48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TABLE_ENDDRAG_ORIGIN_RECT" val="624*98"/>
  <p:tag name="TABLE_ENDDRAG_RECT" val="219*436*624*98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4654</Words>
  <Application>WPS 演示</Application>
  <PresentationFormat>宽屏</PresentationFormat>
  <Paragraphs>263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Cambria Math</vt:lpstr>
      <vt:lpstr>Calibri</vt:lpstr>
      <vt:lpstr>MS PGothic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hongyu</dc:creator>
  <cp:lastModifiedBy>WPS_1686200036</cp:lastModifiedBy>
  <cp:revision>19</cp:revision>
  <dcterms:created xsi:type="dcterms:W3CDTF">2023-09-07T11:10:00Z</dcterms:created>
  <dcterms:modified xsi:type="dcterms:W3CDTF">2023-12-16T04:33:28Z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97192395720E40739A4646A5322A5D28_13</vt:lpwstr>
  </property>
  <property fmtid="{D5CDD505-2E9C-101B-9397-08002B2CF9AE}" pid="3" name="KSOProductBuildVer">
    <vt:lpwstr>2052-12.1.0.15990</vt:lpwstr>
  </property>
</Properties>
</file>