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vi_and_the_Gang\Shy\Draw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vi_and_the_Gang\Shy\t-SNE\Doc\Draw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PhRMA Member Company R&amp;D Expenditures, 1995-2015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Sheet2!$A$1:$A$5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2015</c:v>
                </c:pt>
              </c:numCache>
            </c:numRef>
          </c:cat>
          <c:val>
            <c:numRef>
              <c:f>Sheet2!$B$1:$B$5</c:f>
              <c:numCache>
                <c:formatCode>General</c:formatCode>
                <c:ptCount val="5"/>
                <c:pt idx="0">
                  <c:v>15.2</c:v>
                </c:pt>
                <c:pt idx="1">
                  <c:v>26</c:v>
                </c:pt>
                <c:pt idx="2">
                  <c:v>39.9</c:v>
                </c:pt>
                <c:pt idx="3">
                  <c:v>50.7</c:v>
                </c:pt>
                <c:pt idx="4">
                  <c:v>58.8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9-42C7-8763-6ED6B43EB8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62913104"/>
        <c:axId val="762917136"/>
      </c:barChart>
      <c:catAx>
        <c:axId val="76291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917136"/>
        <c:crosses val="autoZero"/>
        <c:auto val="1"/>
        <c:lblAlgn val="ctr"/>
        <c:lblOffset val="100"/>
        <c:noMultiLvlLbl val="0"/>
      </c:catAx>
      <c:valAx>
        <c:axId val="76291713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Expenditure (in Billions of Dollars)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6291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Candidates Required for a Single Release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Sheet3!$B$1:$I$1</c:f>
              <c:strCache>
                <c:ptCount val="8"/>
                <c:pt idx="0">
                  <c:v>Target to Hit</c:v>
                </c:pt>
                <c:pt idx="1">
                  <c:v>Hit to Lead</c:v>
                </c:pt>
                <c:pt idx="2">
                  <c:v>Lead Optimization</c:v>
                </c:pt>
                <c:pt idx="3">
                  <c:v>Preclinical</c:v>
                </c:pt>
                <c:pt idx="4">
                  <c:v>Phase 1</c:v>
                </c:pt>
                <c:pt idx="5">
                  <c:v>Phase 2</c:v>
                </c:pt>
                <c:pt idx="6">
                  <c:v>Phase 3</c:v>
                </c:pt>
                <c:pt idx="7">
                  <c:v>Submission</c:v>
                </c:pt>
              </c:strCache>
            </c:strRef>
          </c:cat>
          <c:val>
            <c:numRef>
              <c:f>Sheet3!$B$2:$I$2</c:f>
              <c:numCache>
                <c:formatCode>General</c:formatCode>
                <c:ptCount val="8"/>
                <c:pt idx="0">
                  <c:v>24.3</c:v>
                </c:pt>
                <c:pt idx="1">
                  <c:v>19.399999999999999</c:v>
                </c:pt>
                <c:pt idx="2">
                  <c:v>14.6</c:v>
                </c:pt>
                <c:pt idx="3">
                  <c:v>12.4</c:v>
                </c:pt>
                <c:pt idx="4">
                  <c:v>8.6</c:v>
                </c:pt>
                <c:pt idx="5">
                  <c:v>4.5999999999999996</c:v>
                </c:pt>
                <c:pt idx="6">
                  <c:v>1.6</c:v>
                </c:pt>
                <c:pt idx="7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9-4D36-9A6B-BD8282143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6851728"/>
        <c:axId val="778351104"/>
      </c:barChart>
      <c:catAx>
        <c:axId val="77685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351104"/>
        <c:crosses val="autoZero"/>
        <c:auto val="1"/>
        <c:lblAlgn val="ctr"/>
        <c:lblOffset val="100"/>
        <c:noMultiLvlLbl val="0"/>
      </c:catAx>
      <c:valAx>
        <c:axId val="7783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85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F8F3F-0BA6-2F48-A398-8C0862D9F5FC}" type="doc">
      <dgm:prSet loTypeId="urn:microsoft.com/office/officeart/2005/8/layout/pyramid1" loCatId="" qsTypeId="urn:microsoft.com/office/officeart/2005/8/quickstyle/3D9" qsCatId="3D" csTypeId="urn:microsoft.com/office/officeart/2005/8/colors/accent1_2" csCatId="accent1" phldr="1"/>
      <dgm:spPr/>
    </dgm:pt>
    <dgm:pt modelId="{5F5B49E1-EF68-5240-B06F-3D2C8E563AB7}">
      <dgm:prSet phldrT="[Text]"/>
      <dgm:spPr/>
      <dgm:t>
        <a:bodyPr/>
        <a:lstStyle/>
        <a:p>
          <a:r>
            <a:rPr lang="en-US" dirty="0"/>
            <a:t>Clinical Research</a:t>
          </a:r>
        </a:p>
      </dgm:t>
    </dgm:pt>
    <dgm:pt modelId="{F9F6EE8A-6587-8A49-9EF4-07BA1A73C792}" type="parTrans" cxnId="{A1328122-1B4C-F441-9397-7039F7D77EF8}">
      <dgm:prSet/>
      <dgm:spPr/>
      <dgm:t>
        <a:bodyPr/>
        <a:lstStyle/>
        <a:p>
          <a:endParaRPr lang="en-US"/>
        </a:p>
      </dgm:t>
    </dgm:pt>
    <dgm:pt modelId="{A99F1446-CE8B-F446-9B04-FB5885835949}" type="sibTrans" cxnId="{A1328122-1B4C-F441-9397-7039F7D77EF8}">
      <dgm:prSet/>
      <dgm:spPr/>
      <dgm:t>
        <a:bodyPr/>
        <a:lstStyle/>
        <a:p>
          <a:endParaRPr lang="en-US"/>
        </a:p>
      </dgm:t>
    </dgm:pt>
    <dgm:pt modelId="{35FF0453-B221-1241-AE72-CABA013CE7BE}">
      <dgm:prSet phldrT="[Text]"/>
      <dgm:spPr/>
      <dgm:t>
        <a:bodyPr/>
        <a:lstStyle/>
        <a:p>
          <a:r>
            <a:rPr lang="en-US"/>
            <a:t>Preclinical Research</a:t>
          </a:r>
          <a:endParaRPr lang="en-US" dirty="0"/>
        </a:p>
      </dgm:t>
    </dgm:pt>
    <dgm:pt modelId="{2D6DF64B-498C-EE49-8A37-BB21A9674D44}" type="parTrans" cxnId="{B70DB819-A142-464D-8E65-215EE2C5E5EB}">
      <dgm:prSet/>
      <dgm:spPr/>
      <dgm:t>
        <a:bodyPr/>
        <a:lstStyle/>
        <a:p>
          <a:endParaRPr lang="en-US"/>
        </a:p>
      </dgm:t>
    </dgm:pt>
    <dgm:pt modelId="{AC515C32-77B4-B546-9B11-4D696E3C6CEB}" type="sibTrans" cxnId="{B70DB819-A142-464D-8E65-215EE2C5E5EB}">
      <dgm:prSet/>
      <dgm:spPr/>
      <dgm:t>
        <a:bodyPr/>
        <a:lstStyle/>
        <a:p>
          <a:endParaRPr lang="en-US"/>
        </a:p>
      </dgm:t>
    </dgm:pt>
    <dgm:pt modelId="{D5BA85B2-7E57-4243-AC65-A7FC106FF9AF}">
      <dgm:prSet phldrT="[Text]"/>
      <dgm:spPr/>
      <dgm:t>
        <a:bodyPr/>
        <a:lstStyle/>
        <a:p>
          <a:r>
            <a:rPr lang="en-US" dirty="0"/>
            <a:t>Drug Discovery and Development</a:t>
          </a:r>
        </a:p>
      </dgm:t>
    </dgm:pt>
    <dgm:pt modelId="{F7CE9930-12F3-F043-BE1A-969E003C419A}" type="parTrans" cxnId="{9353ADA4-337D-624C-904A-8ED2B01C89A2}">
      <dgm:prSet/>
      <dgm:spPr/>
      <dgm:t>
        <a:bodyPr/>
        <a:lstStyle/>
        <a:p>
          <a:endParaRPr lang="en-US"/>
        </a:p>
      </dgm:t>
    </dgm:pt>
    <dgm:pt modelId="{EA0BDBD0-51E6-7141-AD9B-25DAC259D029}" type="sibTrans" cxnId="{9353ADA4-337D-624C-904A-8ED2B01C89A2}">
      <dgm:prSet/>
      <dgm:spPr/>
      <dgm:t>
        <a:bodyPr/>
        <a:lstStyle/>
        <a:p>
          <a:pPr rtl="0"/>
          <a:endParaRPr lang="en-US"/>
        </a:p>
      </dgm:t>
    </dgm:pt>
    <dgm:pt modelId="{FCBFD569-601A-894E-989A-14DF18A59169}">
      <dgm:prSet phldrT="[Text]"/>
      <dgm:spPr/>
      <dgm:t>
        <a:bodyPr/>
        <a:lstStyle/>
        <a:p>
          <a:r>
            <a:rPr lang="en-US" dirty="0"/>
            <a:t>FDA Review</a:t>
          </a:r>
        </a:p>
      </dgm:t>
    </dgm:pt>
    <dgm:pt modelId="{7B717FEF-EAF6-9D49-A0BF-5CED4B8D1FA8}" type="parTrans" cxnId="{34EE3CA2-189A-B04A-938C-8B9F9810BB50}">
      <dgm:prSet/>
      <dgm:spPr/>
      <dgm:t>
        <a:bodyPr/>
        <a:lstStyle/>
        <a:p>
          <a:endParaRPr lang="en-US"/>
        </a:p>
      </dgm:t>
    </dgm:pt>
    <dgm:pt modelId="{7B2755FF-296D-CB41-99AD-81FCF8BA65C0}" type="sibTrans" cxnId="{34EE3CA2-189A-B04A-938C-8B9F9810BB50}">
      <dgm:prSet/>
      <dgm:spPr/>
      <dgm:t>
        <a:bodyPr/>
        <a:lstStyle/>
        <a:p>
          <a:endParaRPr lang="en-US"/>
        </a:p>
      </dgm:t>
    </dgm:pt>
    <dgm:pt modelId="{71DB9CEF-5F58-B544-98F4-D9DCBBA71730}">
      <dgm:prSet phldrT="[Text]"/>
      <dgm:spPr/>
      <dgm:t>
        <a:bodyPr/>
        <a:lstStyle/>
        <a:p>
          <a:pPr rtl="0"/>
          <a:r>
            <a:rPr lang="en-US" dirty="0"/>
            <a:t>10,000 Compounds</a:t>
          </a:r>
        </a:p>
      </dgm:t>
    </dgm:pt>
    <dgm:pt modelId="{3237F60A-4975-D249-A6EF-665EA28FE46F}" type="parTrans" cxnId="{E484416E-5570-2B49-9724-3BD7E8CB63F4}">
      <dgm:prSet/>
      <dgm:spPr/>
      <dgm:t>
        <a:bodyPr/>
        <a:lstStyle/>
        <a:p>
          <a:endParaRPr lang="en-US"/>
        </a:p>
      </dgm:t>
    </dgm:pt>
    <dgm:pt modelId="{F9204B98-4CDE-C242-BC22-6A7FEB62D179}" type="sibTrans" cxnId="{E484416E-5570-2B49-9724-3BD7E8CB63F4}">
      <dgm:prSet/>
      <dgm:spPr/>
      <dgm:t>
        <a:bodyPr/>
        <a:lstStyle/>
        <a:p>
          <a:endParaRPr lang="en-US"/>
        </a:p>
      </dgm:t>
    </dgm:pt>
    <dgm:pt modelId="{9D9EA0FC-3E23-EA40-B86E-06C56498BDFC}">
      <dgm:prSet phldrT="[Text]"/>
      <dgm:spPr/>
      <dgm:t>
        <a:bodyPr/>
        <a:lstStyle/>
        <a:p>
          <a:r>
            <a:rPr lang="en-US" dirty="0"/>
            <a:t>Single Compound</a:t>
          </a:r>
        </a:p>
      </dgm:t>
    </dgm:pt>
    <dgm:pt modelId="{2A5430C5-C1F4-7246-B35F-A1EEA744C157}" type="parTrans" cxnId="{7CC6506C-532E-F940-9E38-517B41AF2C31}">
      <dgm:prSet/>
      <dgm:spPr/>
      <dgm:t>
        <a:bodyPr/>
        <a:lstStyle/>
        <a:p>
          <a:endParaRPr lang="en-US"/>
        </a:p>
      </dgm:t>
    </dgm:pt>
    <dgm:pt modelId="{1D226291-5828-F54E-98F7-2278E7223294}" type="sibTrans" cxnId="{7CC6506C-532E-F940-9E38-517B41AF2C31}">
      <dgm:prSet/>
      <dgm:spPr/>
      <dgm:t>
        <a:bodyPr/>
        <a:lstStyle/>
        <a:p>
          <a:endParaRPr lang="en-US"/>
        </a:p>
      </dgm:t>
    </dgm:pt>
    <dgm:pt modelId="{0637584F-662F-BB46-AFA6-1A31BEA4DAD5}" type="pres">
      <dgm:prSet presAssocID="{D75F8F3F-0BA6-2F48-A398-8C0862D9F5FC}" presName="Name0" presStyleCnt="0">
        <dgm:presLayoutVars>
          <dgm:dir/>
          <dgm:animLvl val="lvl"/>
          <dgm:resizeHandles val="exact"/>
        </dgm:presLayoutVars>
      </dgm:prSet>
      <dgm:spPr/>
    </dgm:pt>
    <dgm:pt modelId="{2DA696AE-EC86-2445-8D0A-79783CB13C2C}" type="pres">
      <dgm:prSet presAssocID="{FCBFD569-601A-894E-989A-14DF18A59169}" presName="Name8" presStyleCnt="0"/>
      <dgm:spPr/>
    </dgm:pt>
    <dgm:pt modelId="{D7D37E4C-533C-4B43-A597-D71146D050A8}" type="pres">
      <dgm:prSet presAssocID="{FCBFD569-601A-894E-989A-14DF18A59169}" presName="acctBkgd" presStyleLbl="alignAcc1" presStyleIdx="0" presStyleCnt="2"/>
      <dgm:spPr/>
    </dgm:pt>
    <dgm:pt modelId="{A963FABD-EC36-744E-B167-9A01500CF0BE}" type="pres">
      <dgm:prSet presAssocID="{FCBFD569-601A-894E-989A-14DF18A59169}" presName="acctTx" presStyleLbl="alignAcc1" presStyleIdx="0" presStyleCnt="2">
        <dgm:presLayoutVars>
          <dgm:bulletEnabled val="1"/>
        </dgm:presLayoutVars>
      </dgm:prSet>
      <dgm:spPr/>
    </dgm:pt>
    <dgm:pt modelId="{7BF0B0BA-BD65-CC45-96C4-45747372F7FE}" type="pres">
      <dgm:prSet presAssocID="{FCBFD569-601A-894E-989A-14DF18A59169}" presName="level" presStyleLbl="node1" presStyleIdx="0" presStyleCnt="4">
        <dgm:presLayoutVars>
          <dgm:chMax val="1"/>
          <dgm:bulletEnabled val="1"/>
        </dgm:presLayoutVars>
      </dgm:prSet>
      <dgm:spPr/>
    </dgm:pt>
    <dgm:pt modelId="{C1925F40-9DC3-194D-B560-6ED3DE315714}" type="pres">
      <dgm:prSet presAssocID="{FCBFD569-601A-894E-989A-14DF18A5916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3F25FFC-A715-CA4E-AF74-F155FAC23B38}" type="pres">
      <dgm:prSet presAssocID="{5F5B49E1-EF68-5240-B06F-3D2C8E563AB7}" presName="Name8" presStyleCnt="0"/>
      <dgm:spPr/>
    </dgm:pt>
    <dgm:pt modelId="{D59E43C9-B3AF-1C4E-9E77-6356C7736AB2}" type="pres">
      <dgm:prSet presAssocID="{5F5B49E1-EF68-5240-B06F-3D2C8E563AB7}" presName="level" presStyleLbl="node1" presStyleIdx="1" presStyleCnt="4">
        <dgm:presLayoutVars>
          <dgm:chMax val="1"/>
          <dgm:bulletEnabled val="1"/>
        </dgm:presLayoutVars>
      </dgm:prSet>
      <dgm:spPr/>
    </dgm:pt>
    <dgm:pt modelId="{32457A81-D338-BE4C-86C1-C594DF8D8F33}" type="pres">
      <dgm:prSet presAssocID="{5F5B49E1-EF68-5240-B06F-3D2C8E563A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13E647-F978-3149-A6E8-3C1398909D6C}" type="pres">
      <dgm:prSet presAssocID="{35FF0453-B221-1241-AE72-CABA013CE7BE}" presName="Name8" presStyleCnt="0"/>
      <dgm:spPr/>
    </dgm:pt>
    <dgm:pt modelId="{334E4FC9-8C3A-6644-BF4D-2835EBA9CCB5}" type="pres">
      <dgm:prSet presAssocID="{35FF0453-B221-1241-AE72-CABA013CE7BE}" presName="level" presStyleLbl="node1" presStyleIdx="2" presStyleCnt="4">
        <dgm:presLayoutVars>
          <dgm:chMax val="1"/>
          <dgm:bulletEnabled val="1"/>
        </dgm:presLayoutVars>
      </dgm:prSet>
      <dgm:spPr/>
    </dgm:pt>
    <dgm:pt modelId="{6D0D0893-3CA6-2449-9CF2-02BCBC4E5A1B}" type="pres">
      <dgm:prSet presAssocID="{35FF0453-B221-1241-AE72-CABA013CE7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020FA0-7994-C642-AA9E-395996CC7F07}" type="pres">
      <dgm:prSet presAssocID="{D5BA85B2-7E57-4243-AC65-A7FC106FF9AF}" presName="Name8" presStyleCnt="0"/>
      <dgm:spPr/>
    </dgm:pt>
    <dgm:pt modelId="{F2642C30-8FE8-6F44-92E5-D6F60D099695}" type="pres">
      <dgm:prSet presAssocID="{D5BA85B2-7E57-4243-AC65-A7FC106FF9AF}" presName="acctBkgd" presStyleLbl="alignAcc1" presStyleIdx="1" presStyleCnt="2"/>
      <dgm:spPr/>
    </dgm:pt>
    <dgm:pt modelId="{8F0B263F-1B63-BE4D-80F0-56E5BBC369DE}" type="pres">
      <dgm:prSet presAssocID="{D5BA85B2-7E57-4243-AC65-A7FC106FF9AF}" presName="acctTx" presStyleLbl="alignAcc1" presStyleIdx="1" presStyleCnt="2">
        <dgm:presLayoutVars>
          <dgm:bulletEnabled val="1"/>
        </dgm:presLayoutVars>
      </dgm:prSet>
      <dgm:spPr/>
    </dgm:pt>
    <dgm:pt modelId="{4E64983A-2A66-134B-BD99-6F129C8D0B2E}" type="pres">
      <dgm:prSet presAssocID="{D5BA85B2-7E57-4243-AC65-A7FC106FF9AF}" presName="level" presStyleLbl="node1" presStyleIdx="3" presStyleCnt="4" custLinFactNeighborX="-1192" custLinFactNeighborY="236">
        <dgm:presLayoutVars>
          <dgm:chMax val="1"/>
          <dgm:bulletEnabled val="1"/>
        </dgm:presLayoutVars>
      </dgm:prSet>
      <dgm:spPr/>
    </dgm:pt>
    <dgm:pt modelId="{098E3346-6692-FB44-894E-A79EFA0702A4}" type="pres">
      <dgm:prSet presAssocID="{D5BA85B2-7E57-4243-AC65-A7FC106FF9A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1E98500-19BF-DF4A-BB62-25C124F440D6}" type="presOf" srcId="{71DB9CEF-5F58-B544-98F4-D9DCBBA71730}" destId="{F2642C30-8FE8-6F44-92E5-D6F60D099695}" srcOrd="0" destOrd="0" presId="urn:microsoft.com/office/officeart/2005/8/layout/pyramid1"/>
    <dgm:cxn modelId="{789B0E07-B0AA-464F-97EB-202CC59AB9C3}" type="presOf" srcId="{71DB9CEF-5F58-B544-98F4-D9DCBBA71730}" destId="{8F0B263F-1B63-BE4D-80F0-56E5BBC369DE}" srcOrd="1" destOrd="0" presId="urn:microsoft.com/office/officeart/2005/8/layout/pyramid1"/>
    <dgm:cxn modelId="{54BE3E0A-BC56-CE43-B830-F27DEB87D72D}" type="presOf" srcId="{9D9EA0FC-3E23-EA40-B86E-06C56498BDFC}" destId="{D7D37E4C-533C-4B43-A597-D71146D050A8}" srcOrd="0" destOrd="0" presId="urn:microsoft.com/office/officeart/2005/8/layout/pyramid1"/>
    <dgm:cxn modelId="{327BC814-F093-9E49-A679-347AF3DD9DEB}" type="presOf" srcId="{35FF0453-B221-1241-AE72-CABA013CE7BE}" destId="{334E4FC9-8C3A-6644-BF4D-2835EBA9CCB5}" srcOrd="0" destOrd="0" presId="urn:microsoft.com/office/officeart/2005/8/layout/pyramid1"/>
    <dgm:cxn modelId="{B70DB819-A142-464D-8E65-215EE2C5E5EB}" srcId="{D75F8F3F-0BA6-2F48-A398-8C0862D9F5FC}" destId="{35FF0453-B221-1241-AE72-CABA013CE7BE}" srcOrd="2" destOrd="0" parTransId="{2D6DF64B-498C-EE49-8A37-BB21A9674D44}" sibTransId="{AC515C32-77B4-B546-9B11-4D696E3C6CEB}"/>
    <dgm:cxn modelId="{A1328122-1B4C-F441-9397-7039F7D77EF8}" srcId="{D75F8F3F-0BA6-2F48-A398-8C0862D9F5FC}" destId="{5F5B49E1-EF68-5240-B06F-3D2C8E563AB7}" srcOrd="1" destOrd="0" parTransId="{F9F6EE8A-6587-8A49-9EF4-07BA1A73C792}" sibTransId="{A99F1446-CE8B-F446-9B04-FB5885835949}"/>
    <dgm:cxn modelId="{FF5DCA5F-6CBB-4C42-AD0D-555AB1F3B4B1}" type="presOf" srcId="{35FF0453-B221-1241-AE72-CABA013CE7BE}" destId="{6D0D0893-3CA6-2449-9CF2-02BCBC4E5A1B}" srcOrd="1" destOrd="0" presId="urn:microsoft.com/office/officeart/2005/8/layout/pyramid1"/>
    <dgm:cxn modelId="{4671A060-81EE-1B44-B832-183990B354F0}" type="presOf" srcId="{5F5B49E1-EF68-5240-B06F-3D2C8E563AB7}" destId="{32457A81-D338-BE4C-86C1-C594DF8D8F33}" srcOrd="1" destOrd="0" presId="urn:microsoft.com/office/officeart/2005/8/layout/pyramid1"/>
    <dgm:cxn modelId="{7CC6506C-532E-F940-9E38-517B41AF2C31}" srcId="{FCBFD569-601A-894E-989A-14DF18A59169}" destId="{9D9EA0FC-3E23-EA40-B86E-06C56498BDFC}" srcOrd="0" destOrd="0" parTransId="{2A5430C5-C1F4-7246-B35F-A1EEA744C157}" sibTransId="{1D226291-5828-F54E-98F7-2278E7223294}"/>
    <dgm:cxn modelId="{4858206E-F5CA-9E40-B35D-68DE149951CE}" type="presOf" srcId="{9D9EA0FC-3E23-EA40-B86E-06C56498BDFC}" destId="{A963FABD-EC36-744E-B167-9A01500CF0BE}" srcOrd="1" destOrd="0" presId="urn:microsoft.com/office/officeart/2005/8/layout/pyramid1"/>
    <dgm:cxn modelId="{E484416E-5570-2B49-9724-3BD7E8CB63F4}" srcId="{D5BA85B2-7E57-4243-AC65-A7FC106FF9AF}" destId="{71DB9CEF-5F58-B544-98F4-D9DCBBA71730}" srcOrd="0" destOrd="0" parTransId="{3237F60A-4975-D249-A6EF-665EA28FE46F}" sibTransId="{F9204B98-4CDE-C242-BC22-6A7FEB62D179}"/>
    <dgm:cxn modelId="{86102C5A-361E-7847-8D84-43762D3BBED7}" type="presOf" srcId="{D5BA85B2-7E57-4243-AC65-A7FC106FF9AF}" destId="{098E3346-6692-FB44-894E-A79EFA0702A4}" srcOrd="1" destOrd="0" presId="urn:microsoft.com/office/officeart/2005/8/layout/pyramid1"/>
    <dgm:cxn modelId="{2DED2C84-2790-9F41-86D1-B60B7FBA9345}" type="presOf" srcId="{D5BA85B2-7E57-4243-AC65-A7FC106FF9AF}" destId="{4E64983A-2A66-134B-BD99-6F129C8D0B2E}" srcOrd="0" destOrd="0" presId="urn:microsoft.com/office/officeart/2005/8/layout/pyramid1"/>
    <dgm:cxn modelId="{69ADE790-0D9C-C946-B04C-1F78D3B8C446}" type="presOf" srcId="{5F5B49E1-EF68-5240-B06F-3D2C8E563AB7}" destId="{D59E43C9-B3AF-1C4E-9E77-6356C7736AB2}" srcOrd="0" destOrd="0" presId="urn:microsoft.com/office/officeart/2005/8/layout/pyramid1"/>
    <dgm:cxn modelId="{34EE3CA2-189A-B04A-938C-8B9F9810BB50}" srcId="{D75F8F3F-0BA6-2F48-A398-8C0862D9F5FC}" destId="{FCBFD569-601A-894E-989A-14DF18A59169}" srcOrd="0" destOrd="0" parTransId="{7B717FEF-EAF6-9D49-A0BF-5CED4B8D1FA8}" sibTransId="{7B2755FF-296D-CB41-99AD-81FCF8BA65C0}"/>
    <dgm:cxn modelId="{FFC070A4-4915-5B42-AB24-D41D587F1C8C}" type="presOf" srcId="{D75F8F3F-0BA6-2F48-A398-8C0862D9F5FC}" destId="{0637584F-662F-BB46-AFA6-1A31BEA4DAD5}" srcOrd="0" destOrd="0" presId="urn:microsoft.com/office/officeart/2005/8/layout/pyramid1"/>
    <dgm:cxn modelId="{9353ADA4-337D-624C-904A-8ED2B01C89A2}" srcId="{D75F8F3F-0BA6-2F48-A398-8C0862D9F5FC}" destId="{D5BA85B2-7E57-4243-AC65-A7FC106FF9AF}" srcOrd="3" destOrd="0" parTransId="{F7CE9930-12F3-F043-BE1A-969E003C419A}" sibTransId="{EA0BDBD0-51E6-7141-AD9B-25DAC259D029}"/>
    <dgm:cxn modelId="{C94EACB6-4823-9545-AD60-50A2D79F7455}" type="presOf" srcId="{FCBFD569-601A-894E-989A-14DF18A59169}" destId="{7BF0B0BA-BD65-CC45-96C4-45747372F7FE}" srcOrd="0" destOrd="0" presId="urn:microsoft.com/office/officeart/2005/8/layout/pyramid1"/>
    <dgm:cxn modelId="{6774BCDF-DC5B-404A-8152-C57111B1039A}" type="presOf" srcId="{FCBFD569-601A-894E-989A-14DF18A59169}" destId="{C1925F40-9DC3-194D-B560-6ED3DE315714}" srcOrd="1" destOrd="0" presId="urn:microsoft.com/office/officeart/2005/8/layout/pyramid1"/>
    <dgm:cxn modelId="{FEAE9C93-F899-CC4D-A2FE-D6A9C388C357}" type="presParOf" srcId="{0637584F-662F-BB46-AFA6-1A31BEA4DAD5}" destId="{2DA696AE-EC86-2445-8D0A-79783CB13C2C}" srcOrd="0" destOrd="0" presId="urn:microsoft.com/office/officeart/2005/8/layout/pyramid1"/>
    <dgm:cxn modelId="{B8A02FF9-E40F-7A47-93D4-E53B5B8B6CCD}" type="presParOf" srcId="{2DA696AE-EC86-2445-8D0A-79783CB13C2C}" destId="{D7D37E4C-533C-4B43-A597-D71146D050A8}" srcOrd="0" destOrd="0" presId="urn:microsoft.com/office/officeart/2005/8/layout/pyramid1"/>
    <dgm:cxn modelId="{BB7BD766-5AE3-9349-9161-CB3C4AEADD16}" type="presParOf" srcId="{2DA696AE-EC86-2445-8D0A-79783CB13C2C}" destId="{A963FABD-EC36-744E-B167-9A01500CF0BE}" srcOrd="1" destOrd="0" presId="urn:microsoft.com/office/officeart/2005/8/layout/pyramid1"/>
    <dgm:cxn modelId="{BBBA3706-26B5-5C4B-941D-C2445FCF41E7}" type="presParOf" srcId="{2DA696AE-EC86-2445-8D0A-79783CB13C2C}" destId="{7BF0B0BA-BD65-CC45-96C4-45747372F7FE}" srcOrd="2" destOrd="0" presId="urn:microsoft.com/office/officeart/2005/8/layout/pyramid1"/>
    <dgm:cxn modelId="{F3A6706D-877D-5E4C-842B-F0714A0980A5}" type="presParOf" srcId="{2DA696AE-EC86-2445-8D0A-79783CB13C2C}" destId="{C1925F40-9DC3-194D-B560-6ED3DE315714}" srcOrd="3" destOrd="0" presId="urn:microsoft.com/office/officeart/2005/8/layout/pyramid1"/>
    <dgm:cxn modelId="{9597A3D1-185F-D54F-A893-0BF8E8EDDB44}" type="presParOf" srcId="{0637584F-662F-BB46-AFA6-1A31BEA4DAD5}" destId="{F3F25FFC-A715-CA4E-AF74-F155FAC23B38}" srcOrd="1" destOrd="0" presId="urn:microsoft.com/office/officeart/2005/8/layout/pyramid1"/>
    <dgm:cxn modelId="{0BC6E420-2561-3C40-9C9C-A9B1A61A4BAC}" type="presParOf" srcId="{F3F25FFC-A715-CA4E-AF74-F155FAC23B38}" destId="{D59E43C9-B3AF-1C4E-9E77-6356C7736AB2}" srcOrd="0" destOrd="0" presId="urn:microsoft.com/office/officeart/2005/8/layout/pyramid1"/>
    <dgm:cxn modelId="{B17E2DEE-6FF5-1642-9B4A-1079BE1BCD24}" type="presParOf" srcId="{F3F25FFC-A715-CA4E-AF74-F155FAC23B38}" destId="{32457A81-D338-BE4C-86C1-C594DF8D8F33}" srcOrd="1" destOrd="0" presId="urn:microsoft.com/office/officeart/2005/8/layout/pyramid1"/>
    <dgm:cxn modelId="{03E34435-DDAB-F843-A23E-560AAC7738F6}" type="presParOf" srcId="{0637584F-662F-BB46-AFA6-1A31BEA4DAD5}" destId="{DC13E647-F978-3149-A6E8-3C1398909D6C}" srcOrd="2" destOrd="0" presId="urn:microsoft.com/office/officeart/2005/8/layout/pyramid1"/>
    <dgm:cxn modelId="{964C1F48-B87F-504A-8BF2-9EB01C6C8FBA}" type="presParOf" srcId="{DC13E647-F978-3149-A6E8-3C1398909D6C}" destId="{334E4FC9-8C3A-6644-BF4D-2835EBA9CCB5}" srcOrd="0" destOrd="0" presId="urn:microsoft.com/office/officeart/2005/8/layout/pyramid1"/>
    <dgm:cxn modelId="{F1FD3056-7643-EF49-903C-3759B4221E71}" type="presParOf" srcId="{DC13E647-F978-3149-A6E8-3C1398909D6C}" destId="{6D0D0893-3CA6-2449-9CF2-02BCBC4E5A1B}" srcOrd="1" destOrd="0" presId="urn:microsoft.com/office/officeart/2005/8/layout/pyramid1"/>
    <dgm:cxn modelId="{C5B72A11-152C-F747-9C62-AB83EFCF2CC4}" type="presParOf" srcId="{0637584F-662F-BB46-AFA6-1A31BEA4DAD5}" destId="{E5020FA0-7994-C642-AA9E-395996CC7F07}" srcOrd="3" destOrd="0" presId="urn:microsoft.com/office/officeart/2005/8/layout/pyramid1"/>
    <dgm:cxn modelId="{CFA5FBC0-FDAF-4349-9AB5-B58C33BE72A9}" type="presParOf" srcId="{E5020FA0-7994-C642-AA9E-395996CC7F07}" destId="{F2642C30-8FE8-6F44-92E5-D6F60D099695}" srcOrd="0" destOrd="0" presId="urn:microsoft.com/office/officeart/2005/8/layout/pyramid1"/>
    <dgm:cxn modelId="{7D1C7C79-5CB0-F644-A05F-90CA4D1D16A6}" type="presParOf" srcId="{E5020FA0-7994-C642-AA9E-395996CC7F07}" destId="{8F0B263F-1B63-BE4D-80F0-56E5BBC369DE}" srcOrd="1" destOrd="0" presId="urn:microsoft.com/office/officeart/2005/8/layout/pyramid1"/>
    <dgm:cxn modelId="{F072BC58-736D-C841-A4D3-57AD3E50754E}" type="presParOf" srcId="{E5020FA0-7994-C642-AA9E-395996CC7F07}" destId="{4E64983A-2A66-134B-BD99-6F129C8D0B2E}" srcOrd="2" destOrd="0" presId="urn:microsoft.com/office/officeart/2005/8/layout/pyramid1"/>
    <dgm:cxn modelId="{C99BBBFD-AF5D-E240-AE9B-396EB8DF309A}" type="presParOf" srcId="{E5020FA0-7994-C642-AA9E-395996CC7F07}" destId="{098E3346-6692-FB44-894E-A79EFA0702A4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37E4C-533C-4B43-A597-D71146D050A8}">
      <dsp:nvSpPr>
        <dsp:cNvPr id="0" name=""/>
        <dsp:cNvSpPr/>
      </dsp:nvSpPr>
      <dsp:spPr>
        <a:xfrm rot="10800000">
          <a:off x="1455381" y="0"/>
          <a:ext cx="2825153" cy="623887"/>
        </a:xfrm>
        <a:prstGeom prst="nonIsoscelesTrapezoid">
          <a:avLst>
            <a:gd name="adj1" fmla="val 0"/>
            <a:gd name="adj2" fmla="val 58319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Single Compound</a:t>
          </a:r>
        </a:p>
      </dsp:txBody>
      <dsp:txXfrm rot="10800000">
        <a:off x="1819227" y="0"/>
        <a:ext cx="2461307" cy="623887"/>
      </dsp:txXfrm>
    </dsp:sp>
    <dsp:sp modelId="{7BF0B0BA-BD65-CC45-96C4-45747372F7FE}">
      <dsp:nvSpPr>
        <dsp:cNvPr id="0" name=""/>
        <dsp:cNvSpPr/>
      </dsp:nvSpPr>
      <dsp:spPr>
        <a:xfrm>
          <a:off x="1091536" y="0"/>
          <a:ext cx="727690" cy="623887"/>
        </a:xfrm>
        <a:prstGeom prst="trapezoid">
          <a:avLst>
            <a:gd name="adj" fmla="val 583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FDA Review</a:t>
          </a:r>
        </a:p>
      </dsp:txBody>
      <dsp:txXfrm>
        <a:off x="1091536" y="0"/>
        <a:ext cx="727690" cy="623887"/>
      </dsp:txXfrm>
    </dsp:sp>
    <dsp:sp modelId="{D59E43C9-B3AF-1C4E-9E77-6356C7736AB2}">
      <dsp:nvSpPr>
        <dsp:cNvPr id="0" name=""/>
        <dsp:cNvSpPr/>
      </dsp:nvSpPr>
      <dsp:spPr>
        <a:xfrm>
          <a:off x="727690" y="623887"/>
          <a:ext cx="1455381" cy="623887"/>
        </a:xfrm>
        <a:prstGeom prst="trapezoid">
          <a:avLst>
            <a:gd name="adj" fmla="val 583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Clinical Research</a:t>
          </a:r>
        </a:p>
      </dsp:txBody>
      <dsp:txXfrm>
        <a:off x="982382" y="623887"/>
        <a:ext cx="945998" cy="623887"/>
      </dsp:txXfrm>
    </dsp:sp>
    <dsp:sp modelId="{334E4FC9-8C3A-6644-BF4D-2835EBA9CCB5}">
      <dsp:nvSpPr>
        <dsp:cNvPr id="0" name=""/>
        <dsp:cNvSpPr/>
      </dsp:nvSpPr>
      <dsp:spPr>
        <a:xfrm>
          <a:off x="363845" y="1247775"/>
          <a:ext cx="2183072" cy="623887"/>
        </a:xfrm>
        <a:prstGeom prst="trapezoid">
          <a:avLst>
            <a:gd name="adj" fmla="val 583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Preclinical Research</a:t>
          </a:r>
          <a:endParaRPr lang="en-US" sz="1800" kern="1200" dirty="0"/>
        </a:p>
      </dsp:txBody>
      <dsp:txXfrm>
        <a:off x="745883" y="1247775"/>
        <a:ext cx="1418997" cy="623887"/>
      </dsp:txXfrm>
    </dsp:sp>
    <dsp:sp modelId="{F2642C30-8FE8-6F44-92E5-D6F60D099695}">
      <dsp:nvSpPr>
        <dsp:cNvPr id="0" name=""/>
        <dsp:cNvSpPr/>
      </dsp:nvSpPr>
      <dsp:spPr>
        <a:xfrm rot="10800000">
          <a:off x="2546918" y="1871662"/>
          <a:ext cx="1733616" cy="623887"/>
        </a:xfrm>
        <a:prstGeom prst="nonIsoscelesTrapezoid">
          <a:avLst>
            <a:gd name="adj1" fmla="val 0"/>
            <a:gd name="adj2" fmla="val 58319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10,000 Compounds</a:t>
          </a:r>
        </a:p>
      </dsp:txBody>
      <dsp:txXfrm rot="10800000">
        <a:off x="2910763" y="1871662"/>
        <a:ext cx="1369771" cy="623887"/>
      </dsp:txXfrm>
    </dsp:sp>
    <dsp:sp modelId="{4E64983A-2A66-134B-BD99-6F129C8D0B2E}">
      <dsp:nvSpPr>
        <dsp:cNvPr id="0" name=""/>
        <dsp:cNvSpPr/>
      </dsp:nvSpPr>
      <dsp:spPr>
        <a:xfrm>
          <a:off x="0" y="1871662"/>
          <a:ext cx="2910763" cy="623887"/>
        </a:xfrm>
        <a:prstGeom prst="trapezoid">
          <a:avLst>
            <a:gd name="adj" fmla="val 583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Drug Discovery and Development</a:t>
          </a:r>
        </a:p>
      </dsp:txBody>
      <dsp:txXfrm>
        <a:off x="509383" y="1871662"/>
        <a:ext cx="1891996" cy="62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8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51C6B6-1697-4633-BD12-272238FA9B4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B8BF3A-561E-4246-B060-0D646B4D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C027-AB2E-427E-BDD3-2A56EED93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Visualization Method for Drug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F0AB-3ACC-49C2-863C-7AAE7FC52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Student:  Shy Alon</a:t>
            </a:r>
          </a:p>
          <a:p>
            <a:r>
              <a:rPr lang="en-US" dirty="0"/>
              <a:t>Supervisor: Dr. Abraham </a:t>
            </a:r>
            <a:r>
              <a:rPr lang="en-US" dirty="0" err="1"/>
              <a:t>Yosipof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8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073935-E043-4801-AF06-06093A914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C26FF4-D6F9-4A94-A837-D051A101ED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:\Users\Shy Alon\AppData\Local\Microsoft\Windows\INetCache\Content.Word\random_0_q_0.569_q3_0.498_q5_0.519_trust_0.381_features_A683E6.png">
            <a:extLst>
              <a:ext uri="{FF2B5EF4-FFF2-40B4-BE49-F238E27FC236}">
                <a16:creationId xmlns:a16="http://schemas.microsoft.com/office/drawing/2014/main" id="{14F140D9-A8FB-4D2E-B3C0-67EC120948A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7801" y="1011765"/>
            <a:ext cx="6062276" cy="454670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E1A2E-03B1-4EF2-833B-EB22F0D1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Verification – Random Result</a:t>
            </a:r>
          </a:p>
        </p:txBody>
      </p:sp>
    </p:spTree>
    <p:extLst>
      <p:ext uri="{BB962C8B-B14F-4D97-AF65-F5344CB8AC3E}">
        <p14:creationId xmlns:p14="http://schemas.microsoft.com/office/powerpoint/2010/main" val="17900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E7CE-2A45-4675-860A-6583A402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2765E4-4FB5-4C82-BB9B-5FB6A0AC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27619"/>
              </p:ext>
            </p:extLst>
          </p:nvPr>
        </p:nvGraphicFramePr>
        <p:xfrm>
          <a:off x="1306285" y="2680995"/>
          <a:ext cx="9713168" cy="3673159"/>
        </p:xfrm>
        <a:graphic>
          <a:graphicData uri="http://schemas.openxmlformats.org/drawingml/2006/table">
            <a:tbl>
              <a:tblPr firstRow="1" firstCol="1" bandRow="1"/>
              <a:tblGrid>
                <a:gridCol w="2380901">
                  <a:extLst>
                    <a:ext uri="{9D8B030D-6E8A-4147-A177-3AD203B41FA5}">
                      <a16:colId xmlns:a16="http://schemas.microsoft.com/office/drawing/2014/main" val="3041130471"/>
                    </a:ext>
                  </a:extLst>
                </a:gridCol>
                <a:gridCol w="1832073">
                  <a:extLst>
                    <a:ext uri="{9D8B030D-6E8A-4147-A177-3AD203B41FA5}">
                      <a16:colId xmlns:a16="http://schemas.microsoft.com/office/drawing/2014/main" val="4247043963"/>
                    </a:ext>
                  </a:extLst>
                </a:gridCol>
                <a:gridCol w="1833398">
                  <a:extLst>
                    <a:ext uri="{9D8B030D-6E8A-4147-A177-3AD203B41FA5}">
                      <a16:colId xmlns:a16="http://schemas.microsoft.com/office/drawing/2014/main" val="3415841382"/>
                    </a:ext>
                  </a:extLst>
                </a:gridCol>
                <a:gridCol w="1833398">
                  <a:extLst>
                    <a:ext uri="{9D8B030D-6E8A-4147-A177-3AD203B41FA5}">
                      <a16:colId xmlns:a16="http://schemas.microsoft.com/office/drawing/2014/main" val="3237892410"/>
                    </a:ext>
                  </a:extLst>
                </a:gridCol>
                <a:gridCol w="1833398">
                  <a:extLst>
                    <a:ext uri="{9D8B030D-6E8A-4147-A177-3AD203B41FA5}">
                      <a16:colId xmlns:a16="http://schemas.microsoft.com/office/drawing/2014/main" val="2785249714"/>
                    </a:ext>
                  </a:extLst>
                </a:gridCol>
              </a:tblGrid>
              <a:tr h="524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Q-1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Q-3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Q-5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Trust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221793"/>
                  </a:ext>
                </a:extLst>
              </a:tr>
              <a:tr h="5247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Dopamine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0.087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9530"/>
                  </a:ext>
                </a:extLst>
              </a:tr>
              <a:tr h="5247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Adrenoceptors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0.985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0.984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0.077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01227"/>
                  </a:ext>
                </a:extLst>
              </a:tr>
              <a:tr h="5247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Histamine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0.963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0.964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0.078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02115"/>
                  </a:ext>
                </a:extLst>
              </a:tr>
              <a:tr h="5247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Muscarinic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330306"/>
                  </a:ext>
                </a:extLst>
              </a:tr>
              <a:tr h="5247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Serotonin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0.921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05750"/>
                  </a:ext>
                </a:extLst>
              </a:tr>
              <a:tr h="5247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7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79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2040-A486-4000-9790-F70B1FC5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48DA-BBA9-4F6C-9472-BAE4FBF0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compound with unknown effect is very likely to have the same effect as their nearest neighbor.</a:t>
            </a:r>
          </a:p>
          <a:p>
            <a:r>
              <a:rPr lang="en-US" sz="3200" dirty="0"/>
              <a:t>Choosing by a nearest neighbor has a very high probability of choosing a compound with the same effect.</a:t>
            </a:r>
          </a:p>
          <a:p>
            <a:r>
              <a:rPr lang="en-US" sz="3200" dirty="0"/>
              <a:t>Compounds are classified by nearest neighbor.</a:t>
            </a:r>
          </a:p>
        </p:txBody>
      </p:sp>
    </p:spTree>
    <p:extLst>
      <p:ext uri="{BB962C8B-B14F-4D97-AF65-F5344CB8AC3E}">
        <p14:creationId xmlns:p14="http://schemas.microsoft.com/office/powerpoint/2010/main" val="375493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C59C-32E3-44B1-9E6C-559499CE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E650-9F7C-43AE-936F-580CCC8D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algorithm for drastically reducing costs for pre-clinical phase has been demonstrated as effective.</a:t>
            </a:r>
          </a:p>
          <a:p>
            <a:r>
              <a:rPr lang="en-US" sz="3200" dirty="0"/>
              <a:t>Limitations exist because of algorithm complexity (time and space).</a:t>
            </a:r>
          </a:p>
        </p:txBody>
      </p:sp>
    </p:spTree>
    <p:extLst>
      <p:ext uri="{BB962C8B-B14F-4D97-AF65-F5344CB8AC3E}">
        <p14:creationId xmlns:p14="http://schemas.microsoft.com/office/powerpoint/2010/main" val="39001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B04A-C76C-4857-A464-B2DA654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9898-77FE-4E25-AF9F-35251A8F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implementation of the algorithm</a:t>
            </a:r>
          </a:p>
          <a:p>
            <a:r>
              <a:rPr lang="en-US" sz="3200" dirty="0"/>
              <a:t>Use of lower complexity alternatives to t-SNE</a:t>
            </a:r>
          </a:p>
        </p:txBody>
      </p:sp>
    </p:spTree>
    <p:extLst>
      <p:ext uri="{BB962C8B-B14F-4D97-AF65-F5344CB8AC3E}">
        <p14:creationId xmlns:p14="http://schemas.microsoft.com/office/powerpoint/2010/main" val="362610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DC2B-8534-41E8-8483-F2826AD5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6DB2-B413-4B2B-B69C-7BB62191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dirty="0"/>
              <a:t>The cost of a new drug is estimated at 5.5 billion USD</a:t>
            </a:r>
          </a:p>
          <a:p>
            <a:r>
              <a:rPr lang="en-US" sz="3200" dirty="0"/>
              <a:t>Out of which the discovery costs 1.25 billion USD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0C1166-53F1-4E97-AC51-95E3ED4A6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185524"/>
              </p:ext>
            </p:extLst>
          </p:nvPr>
        </p:nvGraphicFramePr>
        <p:xfrm>
          <a:off x="7598932" y="856425"/>
          <a:ext cx="4280535" cy="249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53BC-0269-466E-817C-7A3BB140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87E1-D2B2-4674-BE9C-F1405A4F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exists a computational cost effective method for the drug discovery stage. </a:t>
            </a:r>
          </a:p>
          <a:p>
            <a:r>
              <a:rPr lang="en-US" sz="3200" dirty="0"/>
              <a:t>Such a method will be able to predict the biological activity of a compounds prior to their synthesis</a:t>
            </a:r>
          </a:p>
        </p:txBody>
      </p:sp>
    </p:spTree>
    <p:extLst>
      <p:ext uri="{BB962C8B-B14F-4D97-AF65-F5344CB8AC3E}">
        <p14:creationId xmlns:p14="http://schemas.microsoft.com/office/powerpoint/2010/main" val="39960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2277-7CFD-45B9-8A16-379A3E93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7B04-BBEE-4207-A8C1-DA353CDE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G-protein-coupled receptors (GPCRs) are the largest single superfamily of proteins</a:t>
            </a:r>
          </a:p>
          <a:p>
            <a:r>
              <a:rPr lang="en-US" sz="3200" dirty="0"/>
              <a:t>GPCRs represent ~45% of current drug targets and thus have excellent potential for drug discovery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65032E41-7015-452D-A10A-F5E1FDCFD0AC}"/>
              </a:ext>
            </a:extLst>
          </p:cNvPr>
          <p:cNvSpPr/>
          <p:nvPr/>
        </p:nvSpPr>
        <p:spPr>
          <a:xfrm>
            <a:off x="2692800" y="1900800"/>
            <a:ext cx="2440800" cy="597600"/>
          </a:xfrm>
          <a:prstGeom prst="flowChartMagneticDru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Cell Membrane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C170005A-DD7F-4B18-8A06-CD33A761A0A8}"/>
              </a:ext>
            </a:extLst>
          </p:cNvPr>
          <p:cNvSpPr/>
          <p:nvPr/>
        </p:nvSpPr>
        <p:spPr>
          <a:xfrm>
            <a:off x="2995200" y="17885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27836BB-75EA-4B1B-9CBB-8BEAE4F55067}"/>
              </a:ext>
            </a:extLst>
          </p:cNvPr>
          <p:cNvSpPr/>
          <p:nvPr/>
        </p:nvSpPr>
        <p:spPr>
          <a:xfrm>
            <a:off x="3189600" y="17885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5BDE778E-344A-49F8-BC76-8F2EBC788527}"/>
              </a:ext>
            </a:extLst>
          </p:cNvPr>
          <p:cNvSpPr/>
          <p:nvPr/>
        </p:nvSpPr>
        <p:spPr>
          <a:xfrm>
            <a:off x="3398400" y="17885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DCC1FC6-10CC-431E-97ED-66E3E1C1BE39}"/>
              </a:ext>
            </a:extLst>
          </p:cNvPr>
          <p:cNvSpPr/>
          <p:nvPr/>
        </p:nvSpPr>
        <p:spPr>
          <a:xfrm>
            <a:off x="3607200" y="17885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A08EEA74-12AC-4BEB-BD02-2DB681CE77EF}"/>
              </a:ext>
            </a:extLst>
          </p:cNvPr>
          <p:cNvSpPr/>
          <p:nvPr/>
        </p:nvSpPr>
        <p:spPr>
          <a:xfrm>
            <a:off x="3794400" y="17885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F6E3A91-9CC5-4028-94DF-958162445AB8}"/>
              </a:ext>
            </a:extLst>
          </p:cNvPr>
          <p:cNvSpPr/>
          <p:nvPr/>
        </p:nvSpPr>
        <p:spPr>
          <a:xfrm>
            <a:off x="3981600" y="17777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5309454C-E5C4-41D5-B704-3ABCABB98C46}"/>
              </a:ext>
            </a:extLst>
          </p:cNvPr>
          <p:cNvSpPr/>
          <p:nvPr/>
        </p:nvSpPr>
        <p:spPr>
          <a:xfrm>
            <a:off x="4161600" y="1777799"/>
            <a:ext cx="388800" cy="87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073935-E043-4801-AF06-06093A914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26FF4-D6F9-4A94-A837-D051A101ED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AF414-4116-4886-8F7F-2BAA205F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Pharma Research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370268"/>
              </p:ext>
            </p:extLst>
          </p:nvPr>
        </p:nvGraphicFramePr>
        <p:xfrm>
          <a:off x="977550" y="1011765"/>
          <a:ext cx="6202778" cy="454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267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F414-4116-4886-8F7F-2BAA205F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55F9-7910-42C6-AFA3-7D744B8B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30% of total cost of an approved new compound is due to the drug discovery phase and the pre-clinical phase.</a:t>
            </a:r>
          </a:p>
          <a:p>
            <a:r>
              <a:rPr lang="en-US" sz="3200" dirty="0"/>
              <a:t>It takes 24.3 targets to create a hit and 19.4 hits to create a lead - one out of 471 targets become a lead.</a:t>
            </a:r>
          </a:p>
          <a:p>
            <a:r>
              <a:rPr lang="en-US" sz="3200" dirty="0"/>
              <a:t>These numbers can be significantly improved.</a:t>
            </a:r>
          </a:p>
        </p:txBody>
      </p:sp>
    </p:spTree>
    <p:extLst>
      <p:ext uri="{BB962C8B-B14F-4D97-AF65-F5344CB8AC3E}">
        <p14:creationId xmlns:p14="http://schemas.microsoft.com/office/powerpoint/2010/main" val="99397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073935-E043-4801-AF06-06093A914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C26FF4-D6F9-4A94-A837-D051A101ED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AF414-4116-4886-8F7F-2BAA205F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Pharma Research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099322"/>
              </p:ext>
            </p:extLst>
          </p:nvPr>
        </p:nvGraphicFramePr>
        <p:xfrm>
          <a:off x="977550" y="1011765"/>
          <a:ext cx="6202778" cy="454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81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8530-B2E9-46D4-B4AE-95F5A946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3F2E87-9C72-4EA4-B6E2-B0658C790999}"/>
              </a:ext>
            </a:extLst>
          </p:cNvPr>
          <p:cNvGrpSpPr/>
          <p:nvPr/>
        </p:nvGrpSpPr>
        <p:grpSpPr>
          <a:xfrm>
            <a:off x="3889532" y="2324294"/>
            <a:ext cx="5208269" cy="4019549"/>
            <a:chOff x="0" y="0"/>
            <a:chExt cx="4279249" cy="360225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74B1BA2-2FC9-4627-BB47-16AF85EAFEC3}"/>
                </a:ext>
              </a:extLst>
            </p:cNvPr>
            <p:cNvSpPr/>
            <p:nvPr/>
          </p:nvSpPr>
          <p:spPr>
            <a:xfrm>
              <a:off x="0" y="0"/>
              <a:ext cx="3735227" cy="531628"/>
            </a:xfrm>
            <a:prstGeom prst="flowChart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alpha val="93000"/>
                </a:srgbClr>
              </a:solidFill>
              <a:prstDash val="solid"/>
              <a:miter lim="800000"/>
            </a:ln>
            <a:effectLst>
              <a:outerShdw blurRad="50800" dist="50800" dir="5400000" algn="ctr" rotWithShape="0">
                <a:srgbClr val="4472C4">
                  <a:lumMod val="40000"/>
                  <a:lumOff val="60000"/>
                </a:srgbClr>
              </a:outerShdw>
              <a:softEdge rad="50800"/>
            </a:effectLst>
          </p:spPr>
          <p:txBody>
            <a:bodyPr rtlCol="0" anchor="ctr"/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Input Database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731A39A-0320-47EB-9237-4F00FED61E51}"/>
                </a:ext>
              </a:extLst>
            </p:cNvPr>
            <p:cNvSpPr/>
            <p:nvPr/>
          </p:nvSpPr>
          <p:spPr>
            <a:xfrm>
              <a:off x="0" y="767656"/>
              <a:ext cx="3735228" cy="531628"/>
            </a:xfrm>
            <a:prstGeom prst="flowChart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alpha val="93000"/>
                </a:srgbClr>
              </a:solidFill>
              <a:prstDash val="solid"/>
              <a:miter lim="800000"/>
            </a:ln>
            <a:effectLst>
              <a:outerShdw blurRad="50800" dist="50800" dir="5400000" algn="ctr" rotWithShape="0">
                <a:srgbClr val="4472C4">
                  <a:lumMod val="40000"/>
                  <a:lumOff val="60000"/>
                </a:srgbClr>
              </a:outerShdw>
              <a:softEdge rad="50800"/>
            </a:effectLst>
          </p:spPr>
          <p:txBody>
            <a:bodyPr rtlCol="0" anchor="ctr"/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Selection of Features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1CFA194C-1F81-478A-B527-60431EB31D94}"/>
                </a:ext>
              </a:extLst>
            </p:cNvPr>
            <p:cNvSpPr/>
            <p:nvPr/>
          </p:nvSpPr>
          <p:spPr>
            <a:xfrm>
              <a:off x="0" y="1535312"/>
              <a:ext cx="3735228" cy="531628"/>
            </a:xfrm>
            <a:prstGeom prst="flowChart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alpha val="93000"/>
                </a:srgbClr>
              </a:solidFill>
              <a:prstDash val="solid"/>
              <a:miter lim="800000"/>
            </a:ln>
            <a:effectLst>
              <a:outerShdw blurRad="50800" dist="50800" dir="5400000" algn="ctr" rotWithShape="0">
                <a:srgbClr val="4472C4">
                  <a:lumMod val="40000"/>
                  <a:lumOff val="60000"/>
                </a:srgbClr>
              </a:outerShdw>
              <a:softEdge rad="50800"/>
            </a:effectLst>
          </p:spPr>
          <p:txBody>
            <a:bodyPr rtlCol="0" anchor="ctr"/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Run t-SNE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D97FB2E-3174-49EC-81C8-3D8D1C463935}"/>
                </a:ext>
              </a:extLst>
            </p:cNvPr>
            <p:cNvCxnSpPr/>
            <p:nvPr/>
          </p:nvCxnSpPr>
          <p:spPr>
            <a:xfrm flipV="1">
              <a:off x="3735228" y="1005716"/>
              <a:ext cx="12700" cy="1563066"/>
            </a:xfrm>
            <a:prstGeom prst="bentConnector4">
              <a:avLst>
                <a:gd name="adj1" fmla="val 2400000"/>
                <a:gd name="adj2" fmla="val 99128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BF8A54EF-D1DB-4015-86D4-6EA86D982557}"/>
                </a:ext>
              </a:extLst>
            </p:cNvPr>
            <p:cNvSpPr txBox="1"/>
            <p:nvPr/>
          </p:nvSpPr>
          <p:spPr>
            <a:xfrm rot="16200000">
              <a:off x="2537205" y="1662882"/>
              <a:ext cx="3175238" cy="3088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Optimization Engine (GA)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8A90CCF-628F-40E3-8254-9F38CA4137CF}"/>
                </a:ext>
              </a:extLst>
            </p:cNvPr>
            <p:cNvSpPr/>
            <p:nvPr/>
          </p:nvSpPr>
          <p:spPr>
            <a:xfrm>
              <a:off x="0" y="2302968"/>
              <a:ext cx="3735228" cy="531628"/>
            </a:xfrm>
            <a:prstGeom prst="flowChart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alpha val="93000"/>
                </a:srgbClr>
              </a:solidFill>
              <a:prstDash val="solid"/>
              <a:miter lim="800000"/>
            </a:ln>
            <a:effectLst>
              <a:outerShdw blurRad="50800" dist="50800" dir="5400000" algn="ctr" rotWithShape="0">
                <a:srgbClr val="4472C4">
                  <a:lumMod val="40000"/>
                  <a:lumOff val="60000"/>
                </a:srgbClr>
              </a:outerShdw>
              <a:softEdge rad="50800"/>
            </a:effectLst>
          </p:spPr>
          <p:txBody>
            <a:bodyPr rtlCol="0" anchor="ctr"/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Calculate Fitness Function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EC0D0BAA-287B-4874-9C0E-456BE5E5CA34}"/>
                </a:ext>
              </a:extLst>
            </p:cNvPr>
            <p:cNvSpPr/>
            <p:nvPr/>
          </p:nvSpPr>
          <p:spPr>
            <a:xfrm>
              <a:off x="50800" y="3070623"/>
              <a:ext cx="3735228" cy="531628"/>
            </a:xfrm>
            <a:prstGeom prst="flowChartProcess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alpha val="93000"/>
                </a:srgbClr>
              </a:solidFill>
              <a:prstDash val="solid"/>
              <a:miter lim="800000"/>
            </a:ln>
            <a:effectLst>
              <a:outerShdw blurRad="50800" dist="50800" dir="5400000" algn="ctr" rotWithShape="0">
                <a:srgbClr val="4472C4">
                  <a:lumMod val="40000"/>
                  <a:lumOff val="60000"/>
                </a:srgbClr>
              </a:outerShdw>
              <a:softEdge rad="50800"/>
            </a:effectLst>
          </p:spPr>
          <p:txBody>
            <a:bodyPr rtlCol="0" anchor="ctr"/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Select Best Model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30890D-303E-4104-80E7-F0684A28D170}"/>
                </a:ext>
              </a:extLst>
            </p:cNvPr>
            <p:cNvCxnSpPr/>
            <p:nvPr/>
          </p:nvCxnSpPr>
          <p:spPr>
            <a:xfrm>
              <a:off x="1897245" y="531628"/>
              <a:ext cx="0" cy="23602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20EC05-4574-4DE3-BFAA-A1927DDC1390}"/>
                </a:ext>
              </a:extLst>
            </p:cNvPr>
            <p:cNvCxnSpPr/>
            <p:nvPr/>
          </p:nvCxnSpPr>
          <p:spPr>
            <a:xfrm>
              <a:off x="1897245" y="1307738"/>
              <a:ext cx="0" cy="23602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5A646-D1BA-41F1-9E65-026F46FE14C6}"/>
                </a:ext>
              </a:extLst>
            </p:cNvPr>
            <p:cNvCxnSpPr/>
            <p:nvPr/>
          </p:nvCxnSpPr>
          <p:spPr>
            <a:xfrm>
              <a:off x="1897245" y="2083848"/>
              <a:ext cx="0" cy="23602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7DEF7C-D861-463D-8E60-DF11145B0787}"/>
                </a:ext>
              </a:extLst>
            </p:cNvPr>
            <p:cNvCxnSpPr/>
            <p:nvPr/>
          </p:nvCxnSpPr>
          <p:spPr>
            <a:xfrm>
              <a:off x="1897245" y="2859958"/>
              <a:ext cx="0" cy="23602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692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073935-E043-4801-AF06-06093A914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26FF4-D6F9-4A94-A837-D051A101ED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:\Users\Shy Alon\AppData\Local\Microsoft\Windows\INetCache\Content.Word\joined_adrenoceptor_q_0.983_q3_0.985_q5_0.984_trust_0.077_features_1473F372C8E0861CDFCEA71482D4D2E2C4.png">
            <a:extLst>
              <a:ext uri="{FF2B5EF4-FFF2-40B4-BE49-F238E27FC236}">
                <a16:creationId xmlns:a16="http://schemas.microsoft.com/office/drawing/2014/main" id="{7F8F0EE7-B7E3-4919-96C5-10F19A805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01" y="1011765"/>
            <a:ext cx="6062276" cy="454670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FDEB8-8928-43D9-9501-FEC9FE04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Result Example</a:t>
            </a:r>
          </a:p>
        </p:txBody>
      </p:sp>
    </p:spTree>
    <p:extLst>
      <p:ext uri="{BB962C8B-B14F-4D97-AF65-F5344CB8AC3E}">
        <p14:creationId xmlns:p14="http://schemas.microsoft.com/office/powerpoint/2010/main" val="249550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1155</TotalTime>
  <Words>348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Corbel</vt:lpstr>
      <vt:lpstr>Times New Roman</vt:lpstr>
      <vt:lpstr>Parallax</vt:lpstr>
      <vt:lpstr>Computational Visualization Method for Drug Discovery</vt:lpstr>
      <vt:lpstr>Motivation</vt:lpstr>
      <vt:lpstr>Research Hypothesis </vt:lpstr>
      <vt:lpstr>Application</vt:lpstr>
      <vt:lpstr>Pharma Research</vt:lpstr>
      <vt:lpstr>Pharma Research</vt:lpstr>
      <vt:lpstr>Pharma Research</vt:lpstr>
      <vt:lpstr>The Model</vt:lpstr>
      <vt:lpstr>Result Example</vt:lpstr>
      <vt:lpstr>Verification – Random Result</vt:lpstr>
      <vt:lpstr>Result Summary</vt:lpstr>
      <vt:lpstr>Validation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Optimizing Pharma Research Discovery Phase</dc:title>
  <dc:creator>Shy Alon</dc:creator>
  <cp:lastModifiedBy>Shy Alon</cp:lastModifiedBy>
  <cp:revision>12</cp:revision>
  <dcterms:created xsi:type="dcterms:W3CDTF">2017-09-21T15:08:12Z</dcterms:created>
  <dcterms:modified xsi:type="dcterms:W3CDTF">2017-09-25T18:30:10Z</dcterms:modified>
</cp:coreProperties>
</file>