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7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0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6314-0FE8-4B08-B8B9-61B549AAB1C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CD1D-FC44-42CA-AD4A-CE2C2A77A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2557261" y="1252969"/>
            <a:ext cx="5347504" cy="5316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alpha val="93000"/>
              </a:schemeClr>
            </a:solidFill>
          </a:ln>
          <a:effectLst>
            <a:outerShdw blurRad="50800" dist="50800" dir="5400000" algn="ctr" rotWithShape="0">
              <a:schemeClr val="accent5">
                <a:lumMod val="40000"/>
                <a:lumOff val="60000"/>
              </a:scheme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an initial population of feature subsets</a:t>
            </a:r>
          </a:p>
        </p:txBody>
      </p:sp>
      <p:cxnSp>
        <p:nvCxnSpPr>
          <p:cNvPr id="8" name="Straight Arrow Connector 7"/>
          <p:cNvCxnSpPr>
            <a:stCxn id="6" idx="2"/>
            <a:endCxn id="16" idx="0"/>
          </p:cNvCxnSpPr>
          <p:nvPr/>
        </p:nvCxnSpPr>
        <p:spPr>
          <a:xfrm>
            <a:off x="5231013" y="1784597"/>
            <a:ext cx="0" cy="20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2557261" y="1992870"/>
            <a:ext cx="5347504" cy="5316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alpha val="93000"/>
              </a:schemeClr>
            </a:solidFill>
          </a:ln>
          <a:effectLst>
            <a:outerShdw blurRad="50800" dist="50800" dir="5400000" algn="ctr" rotWithShape="0">
              <a:schemeClr val="accent5">
                <a:lumMod val="40000"/>
                <a:lumOff val="60000"/>
              </a:scheme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 dimensionality using T-SNE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08422" y="3265516"/>
            <a:ext cx="1" cy="269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2557261" y="2732771"/>
            <a:ext cx="5347504" cy="5316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alpha val="93000"/>
              </a:schemeClr>
            </a:solidFill>
          </a:ln>
          <a:effectLst>
            <a:outerShdw blurRad="50800" dist="50800" dir="5400000" algn="ctr" rotWithShape="0">
              <a:schemeClr val="accent5">
                <a:lumMod val="40000"/>
                <a:lumOff val="60000"/>
              </a:scheme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quality by comparing nearest neighbor label</a:t>
            </a:r>
          </a:p>
        </p:txBody>
      </p:sp>
      <p:cxnSp>
        <p:nvCxnSpPr>
          <p:cNvPr id="36" name="Connector: Elbow 35"/>
          <p:cNvCxnSpPr>
            <a:stCxn id="56" idx="3"/>
            <a:endCxn id="16" idx="3"/>
          </p:cNvCxnSpPr>
          <p:nvPr/>
        </p:nvCxnSpPr>
        <p:spPr>
          <a:xfrm flipV="1">
            <a:off x="7904763" y="2258684"/>
            <a:ext cx="2" cy="2246928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7354437" y="3146868"/>
            <a:ext cx="24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top quality half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899922" y="5227393"/>
            <a:ext cx="2662177" cy="5316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alpha val="93000"/>
              </a:schemeClr>
            </a:solidFill>
            <a:round/>
          </a:ln>
          <a:effectLst>
            <a:outerShdw blurRad="50800" dist="38100" dir="5400000" algn="ctr" rotWithShape="0">
              <a:schemeClr val="accent5">
                <a:lumMod val="40000"/>
                <a:lumOff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Features Selected</a:t>
            </a:r>
          </a:p>
        </p:txBody>
      </p:sp>
      <p:cxnSp>
        <p:nvCxnSpPr>
          <p:cNvPr id="42" name="Straight Arrow Connector 41"/>
          <p:cNvCxnSpPr>
            <a:stCxn id="56" idx="2"/>
            <a:endCxn id="40" idx="0"/>
          </p:cNvCxnSpPr>
          <p:nvPr/>
        </p:nvCxnSpPr>
        <p:spPr>
          <a:xfrm flipH="1">
            <a:off x="5231011" y="4771426"/>
            <a:ext cx="1" cy="455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2557261" y="3457965"/>
            <a:ext cx="5347503" cy="5316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alpha val="93000"/>
              </a:schemeClr>
            </a:solidFill>
          </a:ln>
          <a:effectLst>
            <a:outerShdw blurRad="50800" dist="50800" dir="5400000" algn="ctr" rotWithShape="0">
              <a:schemeClr val="accent5">
                <a:lumMod val="40000"/>
                <a:lumOff val="60000"/>
              </a:scheme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fitness of the feature subsets by quality</a:t>
            </a:r>
          </a:p>
        </p:txBody>
      </p:sp>
      <p:sp>
        <p:nvSpPr>
          <p:cNvPr id="56" name="Flowchart: Process 55"/>
          <p:cNvSpPr/>
          <p:nvPr/>
        </p:nvSpPr>
        <p:spPr>
          <a:xfrm>
            <a:off x="2557260" y="4239798"/>
            <a:ext cx="5347503" cy="53162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alpha val="93000"/>
              </a:schemeClr>
            </a:solidFill>
          </a:ln>
          <a:effectLst>
            <a:outerShdw blurRad="50800" dist="50800" dir="5400000" algn="ctr" rotWithShape="0">
              <a:schemeClr val="accent5">
                <a:lumMod val="40000"/>
                <a:lumOff val="60000"/>
              </a:scheme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top 30%, cross them and mutate them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08423" y="2535708"/>
            <a:ext cx="1" cy="269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2"/>
            <a:endCxn id="56" idx="0"/>
          </p:cNvCxnSpPr>
          <p:nvPr/>
        </p:nvCxnSpPr>
        <p:spPr>
          <a:xfrm flipH="1">
            <a:off x="5231012" y="3989593"/>
            <a:ext cx="1" cy="250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9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06891" y="1252969"/>
            <a:ext cx="4350357" cy="3602251"/>
            <a:chOff x="4806891" y="1252969"/>
            <a:chExt cx="4350357" cy="3602251"/>
          </a:xfrm>
        </p:grpSpPr>
        <p:sp>
          <p:nvSpPr>
            <p:cNvPr id="6" name="Flowchart: Process 5"/>
            <p:cNvSpPr/>
            <p:nvPr/>
          </p:nvSpPr>
          <p:spPr>
            <a:xfrm>
              <a:off x="4806891" y="1252969"/>
              <a:ext cx="3735227" cy="531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alpha val="93000"/>
                </a:schemeClr>
              </a:solidFill>
            </a:ln>
            <a:effectLst>
              <a:outerShdw blurRad="50800" dist="50800" dir="5400000" algn="ctr" rotWithShape="0">
                <a:schemeClr val="accent5">
                  <a:lumMod val="40000"/>
                  <a:lumOff val="60000"/>
                </a:schemeClr>
              </a:outerShdw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 Database</a:t>
              </a: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4806891" y="2020625"/>
              <a:ext cx="3735228" cy="531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alpha val="93000"/>
                </a:schemeClr>
              </a:solidFill>
            </a:ln>
            <a:effectLst>
              <a:outerShdw blurRad="50800" dist="50800" dir="5400000" algn="ctr" rotWithShape="0">
                <a:schemeClr val="accent5">
                  <a:lumMod val="40000"/>
                  <a:lumOff val="60000"/>
                </a:schemeClr>
              </a:outerShdw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Selection of Features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4806891" y="2788281"/>
              <a:ext cx="3735228" cy="531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alpha val="93000"/>
                </a:schemeClr>
              </a:solidFill>
            </a:ln>
            <a:effectLst>
              <a:outerShdw blurRad="50800" dist="50800" dir="5400000" algn="ctr" rotWithShape="0">
                <a:schemeClr val="accent5">
                  <a:lumMod val="40000"/>
                  <a:lumOff val="60000"/>
                </a:schemeClr>
              </a:outerShdw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Run t-SNE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or: Elbow 35"/>
            <p:cNvCxnSpPr>
              <a:stCxn id="55" idx="3"/>
            </p:cNvCxnSpPr>
            <p:nvPr/>
          </p:nvCxnSpPr>
          <p:spPr>
            <a:xfrm flipV="1">
              <a:off x="8542119" y="2258685"/>
              <a:ext cx="12700" cy="1563066"/>
            </a:xfrm>
            <a:prstGeom prst="bentConnector4">
              <a:avLst>
                <a:gd name="adj1" fmla="val 2400000"/>
                <a:gd name="adj2" fmla="val 9912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16200000">
              <a:off x="7636321" y="2670377"/>
              <a:ext cx="2672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Optimization Engine (GA)</a:t>
              </a:r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4806891" y="3555937"/>
              <a:ext cx="3735228" cy="531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alpha val="93000"/>
                </a:schemeClr>
              </a:solidFill>
            </a:ln>
            <a:effectLst>
              <a:outerShdw blurRad="50800" dist="50800" dir="5400000" algn="ctr" rotWithShape="0">
                <a:schemeClr val="accent5">
                  <a:lumMod val="40000"/>
                  <a:lumOff val="60000"/>
                </a:schemeClr>
              </a:outerShdw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Calculate Fitness Function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4857691" y="4323592"/>
              <a:ext cx="3735228" cy="531628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alpha val="93000"/>
                </a:schemeClr>
              </a:solidFill>
            </a:ln>
            <a:effectLst>
              <a:outerShdw blurRad="50800" dist="50800" dir="5400000" algn="ctr" rotWithShape="0">
                <a:schemeClr val="accent5">
                  <a:lumMod val="40000"/>
                  <a:lumOff val="60000"/>
                </a:schemeClr>
              </a:outerShdw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 Best 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704136" y="1784597"/>
              <a:ext cx="0" cy="23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04136" y="2560707"/>
              <a:ext cx="0" cy="23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4136" y="3336817"/>
              <a:ext cx="0" cy="23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4136" y="4112927"/>
              <a:ext cx="0" cy="23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18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1999" cy="5513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Randomly determine which features will be included in the dataset: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Generate a uniformly distributed random number between 1 and 2</a:t>
                </a:r>
                <a:r>
                  <a:rPr lang="en-US" baseline="30000" dirty="0"/>
                  <a:t>n</a:t>
                </a:r>
                <a:r>
                  <a:rPr lang="en-US" dirty="0"/>
                  <a:t>-1 where n is the number of features in the database.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Using Genetic Algorithm mutate the current number: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Either add up to X features (by turning their bits from 0 to 1)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Or remove up to X features (by turning their bits from 1 to 0)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Or remove and add.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Use the number to generate the reduced dataset: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the nth bit in the number equals 1 include the nth feature in the dataset.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Execute the T-SNE algorithm reducing the dataset to 2 dimensions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Calculate result quality: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For each point in the 2 dimensional dataset find the closest point. If they have the same label increment the quality measure by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𝑆𝑎𝑚𝑝𝑙𝑒𝑠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Sum up the partial quality measures to a total quality measure.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Repeat quality calculation by using majority vote from 3 neighbors.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Repeat quality calculation by using majority vote from 6 neighbors.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Calculate trustworthiness.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Calculate feature analysis.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/>
                  <a:t>If the quality if higher than before repeat step 2 with the new number. Otherwise repeat step 2 with the previous number.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1999" cy="5513817"/>
              </a:xfrm>
              <a:prstGeom prst="rect">
                <a:avLst/>
              </a:prstGeom>
              <a:blipFill>
                <a:blip r:embed="rId2"/>
                <a:stretch>
                  <a:fillRect l="-400" t="-553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9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400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06" y="1006678"/>
            <a:ext cx="10947633" cy="5452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Input: DS – Dataset, L – Labels</a:t>
            </a:r>
          </a:p>
          <a:p>
            <a:pPr marL="0" indent="0">
              <a:buNone/>
            </a:pPr>
            <a:r>
              <a:rPr lang="en-US" sz="2400" dirty="0"/>
              <a:t>Output: FSS – Feature sub set – DS* - Dimensionally reduced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Initialization: Generate an initial population of feature subsets.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Fitness assignment: Perform dimensionality reduction using T-SNE on each feature subset </a:t>
            </a:r>
            <a:r>
              <a:rPr lang="en-US" sz="2400" dirty="0" err="1"/>
              <a:t>FSS</a:t>
            </a:r>
            <a:r>
              <a:rPr lang="en-US" sz="2400" baseline="-25000" dirty="0" err="1"/>
              <a:t>it</a:t>
            </a:r>
            <a:r>
              <a:rPr lang="en-US" sz="2400" dirty="0"/>
              <a:t> and use the percentage of data points with the nearest neighbor having the same label as fitness.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Termination: if fitness ≥ threshold or if #iterations exceeded maximum set DS* to the </a:t>
            </a:r>
            <a:r>
              <a:rPr lang="en-US" sz="2400" dirty="0" err="1"/>
              <a:t>FSS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*</a:t>
            </a:r>
            <a:r>
              <a:rPr lang="en-US" sz="2400" dirty="0"/>
              <a:t> with the highest fitness score.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Mating selection: Perform selection with replacement in order to fill the mating pool with new feature subsets.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Variation: Apply recombination and mutation operators to the mating pool and set FSS</a:t>
            </a:r>
            <a:r>
              <a:rPr lang="en-US" sz="2400" baseline="-25000" dirty="0"/>
              <a:t>t+1</a:t>
            </a:r>
            <a:r>
              <a:rPr lang="en-US" sz="2400" dirty="0"/>
              <a:t> to the resulting 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Increment generation counter (t=t+1)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95538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342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 Alon</dc:creator>
  <cp:lastModifiedBy>user</cp:lastModifiedBy>
  <cp:revision>15</cp:revision>
  <dcterms:created xsi:type="dcterms:W3CDTF">2016-11-09T15:51:48Z</dcterms:created>
  <dcterms:modified xsi:type="dcterms:W3CDTF">2016-11-15T22:06:48Z</dcterms:modified>
</cp:coreProperties>
</file>