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96325" cy="30267275"/>
  <p:notesSz cx="6881813" cy="9296400"/>
  <p:defaultTextStyle>
    <a:defPPr>
      <a:defRPr lang="en-US"/>
    </a:defPPr>
    <a:lvl1pPr marL="0" algn="l" defTabSz="3102252" rtl="0" eaLnBrk="1" latinLnBrk="0" hangingPunct="1">
      <a:defRPr sz="6100" kern="1200">
        <a:solidFill>
          <a:schemeClr val="tx1"/>
        </a:solidFill>
        <a:latin typeface="+mn-lt"/>
        <a:ea typeface="+mn-ea"/>
        <a:cs typeface="+mn-cs"/>
      </a:defRPr>
    </a:lvl1pPr>
    <a:lvl2pPr marL="1551126" algn="l" defTabSz="3102252" rtl="0" eaLnBrk="1" latinLnBrk="0" hangingPunct="1">
      <a:defRPr sz="6100" kern="1200">
        <a:solidFill>
          <a:schemeClr val="tx1"/>
        </a:solidFill>
        <a:latin typeface="+mn-lt"/>
        <a:ea typeface="+mn-ea"/>
        <a:cs typeface="+mn-cs"/>
      </a:defRPr>
    </a:lvl2pPr>
    <a:lvl3pPr marL="3102252" algn="l" defTabSz="3102252" rtl="0" eaLnBrk="1" latinLnBrk="0" hangingPunct="1">
      <a:defRPr sz="6100" kern="1200">
        <a:solidFill>
          <a:schemeClr val="tx1"/>
        </a:solidFill>
        <a:latin typeface="+mn-lt"/>
        <a:ea typeface="+mn-ea"/>
        <a:cs typeface="+mn-cs"/>
      </a:defRPr>
    </a:lvl3pPr>
    <a:lvl4pPr marL="4653378" algn="l" defTabSz="3102252" rtl="0" eaLnBrk="1" latinLnBrk="0" hangingPunct="1">
      <a:defRPr sz="6100" kern="1200">
        <a:solidFill>
          <a:schemeClr val="tx1"/>
        </a:solidFill>
        <a:latin typeface="+mn-lt"/>
        <a:ea typeface="+mn-ea"/>
        <a:cs typeface="+mn-cs"/>
      </a:defRPr>
    </a:lvl4pPr>
    <a:lvl5pPr marL="6204504" algn="l" defTabSz="3102252" rtl="0" eaLnBrk="1" latinLnBrk="0" hangingPunct="1">
      <a:defRPr sz="6100" kern="1200">
        <a:solidFill>
          <a:schemeClr val="tx1"/>
        </a:solidFill>
        <a:latin typeface="+mn-lt"/>
        <a:ea typeface="+mn-ea"/>
        <a:cs typeface="+mn-cs"/>
      </a:defRPr>
    </a:lvl5pPr>
    <a:lvl6pPr marL="7755630" algn="l" defTabSz="3102252" rtl="0" eaLnBrk="1" latinLnBrk="0" hangingPunct="1">
      <a:defRPr sz="6100" kern="1200">
        <a:solidFill>
          <a:schemeClr val="tx1"/>
        </a:solidFill>
        <a:latin typeface="+mn-lt"/>
        <a:ea typeface="+mn-ea"/>
        <a:cs typeface="+mn-cs"/>
      </a:defRPr>
    </a:lvl6pPr>
    <a:lvl7pPr marL="9306756" algn="l" defTabSz="3102252" rtl="0" eaLnBrk="1" latinLnBrk="0" hangingPunct="1">
      <a:defRPr sz="6100" kern="1200">
        <a:solidFill>
          <a:schemeClr val="tx1"/>
        </a:solidFill>
        <a:latin typeface="+mn-lt"/>
        <a:ea typeface="+mn-ea"/>
        <a:cs typeface="+mn-cs"/>
      </a:defRPr>
    </a:lvl7pPr>
    <a:lvl8pPr marL="10857882" algn="l" defTabSz="3102252" rtl="0" eaLnBrk="1" latinLnBrk="0" hangingPunct="1">
      <a:defRPr sz="6100" kern="1200">
        <a:solidFill>
          <a:schemeClr val="tx1"/>
        </a:solidFill>
        <a:latin typeface="+mn-lt"/>
        <a:ea typeface="+mn-ea"/>
        <a:cs typeface="+mn-cs"/>
      </a:defRPr>
    </a:lvl8pPr>
    <a:lvl9pPr marL="12409008" algn="l" defTabSz="3102252"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161"/>
    <a:srgbClr val="FCFAFF"/>
    <a:srgbClr val="FCFDFE"/>
    <a:srgbClr val="E9EFF7"/>
    <a:srgbClr val="F2F6EA"/>
    <a:srgbClr val="FFFFFF"/>
    <a:srgbClr val="009900"/>
    <a:srgbClr val="F6F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270" autoAdjust="0"/>
  </p:normalViewPr>
  <p:slideViewPr>
    <p:cSldViewPr snapToGrid="0">
      <p:cViewPr>
        <p:scale>
          <a:sx n="70" d="100"/>
          <a:sy n="70" d="100"/>
        </p:scale>
        <p:origin x="370" y="8650"/>
      </p:cViewPr>
      <p:guideLst>
        <p:guide orient="horz" pos="9533"/>
        <p:guide pos="6739"/>
      </p:guideLst>
    </p:cSldViewPr>
  </p:slid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yosipoa\Documents\nano-work\120618ewith%20bandgap\120618e%20CuOTiO2%20for%20VOC%20Jsc%20IQE%20key%2012%20rank%2016369%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118216726489142E-2"/>
          <c:y val="4.6260498687664041E-2"/>
          <c:w val="0.89714151930292718"/>
          <c:h val="0.84455183727034122"/>
        </c:manualLayout>
      </c:layout>
      <c:scatterChart>
        <c:scatterStyle val="lineMarker"/>
        <c:varyColors val="0"/>
        <c:ser>
          <c:idx val="0"/>
          <c:order val="0"/>
          <c:spPr>
            <a:ln w="28575">
              <a:noFill/>
            </a:ln>
          </c:spPr>
          <c:xVal>
            <c:numRef>
              <c:f>jsc!$L$2:$L$153</c:f>
              <c:numCache>
                <c:formatCode>General</c:formatCode>
                <c:ptCount val="152"/>
                <c:pt idx="0">
                  <c:v>-0.22078</c:v>
                </c:pt>
                <c:pt idx="1">
                  <c:v>0.29638999999999999</c:v>
                </c:pt>
                <c:pt idx="2">
                  <c:v>0.67976000000000003</c:v>
                </c:pt>
                <c:pt idx="3">
                  <c:v>1.1623000000000001</c:v>
                </c:pt>
                <c:pt idx="4">
                  <c:v>1.7750600000000001</c:v>
                </c:pt>
                <c:pt idx="5">
                  <c:v>1.99586</c:v>
                </c:pt>
                <c:pt idx="6">
                  <c:v>2.0387599999999999</c:v>
                </c:pt>
                <c:pt idx="7">
                  <c:v>1.8959299999999999</c:v>
                </c:pt>
                <c:pt idx="8">
                  <c:v>1.66534</c:v>
                </c:pt>
                <c:pt idx="9">
                  <c:v>1.34331</c:v>
                </c:pt>
                <c:pt idx="10">
                  <c:v>0.89422000000000001</c:v>
                </c:pt>
                <c:pt idx="11">
                  <c:v>0.50209999999999999</c:v>
                </c:pt>
                <c:pt idx="12">
                  <c:v>-0.24937000000000001</c:v>
                </c:pt>
                <c:pt idx="13">
                  <c:v>0.23025000000000001</c:v>
                </c:pt>
                <c:pt idx="14">
                  <c:v>0.62463999999999997</c:v>
                </c:pt>
                <c:pt idx="15">
                  <c:v>1.15117</c:v>
                </c:pt>
                <c:pt idx="16">
                  <c:v>1.7113799999999999</c:v>
                </c:pt>
                <c:pt idx="17">
                  <c:v>1.90178</c:v>
                </c:pt>
                <c:pt idx="18">
                  <c:v>1.9480200000000001</c:v>
                </c:pt>
                <c:pt idx="19">
                  <c:v>1.8322400000000001</c:v>
                </c:pt>
                <c:pt idx="20">
                  <c:v>1.58432</c:v>
                </c:pt>
                <c:pt idx="21">
                  <c:v>1.29548</c:v>
                </c:pt>
                <c:pt idx="22">
                  <c:v>0.83401999999999998</c:v>
                </c:pt>
                <c:pt idx="23">
                  <c:v>0.45115</c:v>
                </c:pt>
                <c:pt idx="24">
                  <c:v>4.5260000000000002E-2</c:v>
                </c:pt>
                <c:pt idx="25">
                  <c:v>0.13492000000000001</c:v>
                </c:pt>
                <c:pt idx="26">
                  <c:v>0.51566000000000001</c:v>
                </c:pt>
                <c:pt idx="27">
                  <c:v>1.0414600000000001</c:v>
                </c:pt>
                <c:pt idx="28">
                  <c:v>1.5691900000000001</c:v>
                </c:pt>
                <c:pt idx="29">
                  <c:v>1.7336199999999999</c:v>
                </c:pt>
                <c:pt idx="30">
                  <c:v>1.75535</c:v>
                </c:pt>
                <c:pt idx="31">
                  <c:v>1.6685000000000001</c:v>
                </c:pt>
                <c:pt idx="32">
                  <c:v>1.4442999999999999</c:v>
                </c:pt>
                <c:pt idx="33">
                  <c:v>1.0664100000000001</c:v>
                </c:pt>
                <c:pt idx="34">
                  <c:v>0.75280999999999998</c:v>
                </c:pt>
                <c:pt idx="35">
                  <c:v>0.26722000000000001</c:v>
                </c:pt>
                <c:pt idx="36">
                  <c:v>-0.16675000000000001</c:v>
                </c:pt>
                <c:pt idx="37">
                  <c:v>-0.46933999999999998</c:v>
                </c:pt>
                <c:pt idx="38">
                  <c:v>1.6199999999999999E-2</c:v>
                </c:pt>
                <c:pt idx="39">
                  <c:v>0.35442000000000001</c:v>
                </c:pt>
                <c:pt idx="40">
                  <c:v>0.84309000000000001</c:v>
                </c:pt>
                <c:pt idx="41">
                  <c:v>1.2531099999999999</c:v>
                </c:pt>
                <c:pt idx="42">
                  <c:v>1.51424</c:v>
                </c:pt>
                <c:pt idx="43">
                  <c:v>1.54003</c:v>
                </c:pt>
                <c:pt idx="44">
                  <c:v>1.45343</c:v>
                </c:pt>
                <c:pt idx="45">
                  <c:v>1.2495499999999999</c:v>
                </c:pt>
                <c:pt idx="46">
                  <c:v>0.88680000000000003</c:v>
                </c:pt>
                <c:pt idx="47">
                  <c:v>0.51417999999999997</c:v>
                </c:pt>
                <c:pt idx="48">
                  <c:v>0.16098999999999999</c:v>
                </c:pt>
                <c:pt idx="49">
                  <c:v>-0.24685000000000001</c:v>
                </c:pt>
                <c:pt idx="50">
                  <c:v>-0.60248999999999997</c:v>
                </c:pt>
                <c:pt idx="51">
                  <c:v>-0.19733999999999999</c:v>
                </c:pt>
                <c:pt idx="52">
                  <c:v>0.17491000000000001</c:v>
                </c:pt>
                <c:pt idx="53">
                  <c:v>0.58130999999999999</c:v>
                </c:pt>
                <c:pt idx="54">
                  <c:v>0.97274000000000005</c:v>
                </c:pt>
                <c:pt idx="55">
                  <c:v>1.15334</c:v>
                </c:pt>
                <c:pt idx="56">
                  <c:v>1.19278</c:v>
                </c:pt>
                <c:pt idx="57">
                  <c:v>1.10605</c:v>
                </c:pt>
                <c:pt idx="58">
                  <c:v>0.98716000000000004</c:v>
                </c:pt>
                <c:pt idx="59">
                  <c:v>0.64936000000000005</c:v>
                </c:pt>
                <c:pt idx="60">
                  <c:v>-0.10066</c:v>
                </c:pt>
                <c:pt idx="61">
                  <c:v>-0.43330999999999997</c:v>
                </c:pt>
                <c:pt idx="62">
                  <c:v>-0.71684000000000003</c:v>
                </c:pt>
                <c:pt idx="63">
                  <c:v>-0.37126999999999999</c:v>
                </c:pt>
                <c:pt idx="64">
                  <c:v>-1.5169999999999999E-2</c:v>
                </c:pt>
                <c:pt idx="65">
                  <c:v>0.30997000000000002</c:v>
                </c:pt>
                <c:pt idx="66">
                  <c:v>0.63080000000000003</c:v>
                </c:pt>
                <c:pt idx="67">
                  <c:v>0.84726999999999997</c:v>
                </c:pt>
                <c:pt idx="68">
                  <c:v>0.88949</c:v>
                </c:pt>
                <c:pt idx="69">
                  <c:v>0.81154000000000004</c:v>
                </c:pt>
                <c:pt idx="70">
                  <c:v>0.64166000000000001</c:v>
                </c:pt>
                <c:pt idx="71">
                  <c:v>0.36519000000000001</c:v>
                </c:pt>
                <c:pt idx="72">
                  <c:v>5.9889999999999999E-2</c:v>
                </c:pt>
                <c:pt idx="73">
                  <c:v>-0.20916999999999999</c:v>
                </c:pt>
                <c:pt idx="74">
                  <c:v>-0.60035000000000005</c:v>
                </c:pt>
                <c:pt idx="75">
                  <c:v>-0.89422999999999997</c:v>
                </c:pt>
                <c:pt idx="76">
                  <c:v>-0.58059000000000005</c:v>
                </c:pt>
                <c:pt idx="77">
                  <c:v>-0.28133999999999998</c:v>
                </c:pt>
                <c:pt idx="78">
                  <c:v>2.9829999999999999E-2</c:v>
                </c:pt>
                <c:pt idx="79">
                  <c:v>0.29601</c:v>
                </c:pt>
                <c:pt idx="80">
                  <c:v>0.46768999999999999</c:v>
                </c:pt>
                <c:pt idx="81">
                  <c:v>0.53400000000000003</c:v>
                </c:pt>
                <c:pt idx="82">
                  <c:v>0.45693</c:v>
                </c:pt>
                <c:pt idx="83">
                  <c:v>0.30436999999999997</c:v>
                </c:pt>
                <c:pt idx="84">
                  <c:v>-1.009E-2</c:v>
                </c:pt>
                <c:pt idx="85">
                  <c:v>-0.17091999999999999</c:v>
                </c:pt>
                <c:pt idx="86">
                  <c:v>-0.55298999999999998</c:v>
                </c:pt>
                <c:pt idx="87">
                  <c:v>-0.76780999999999999</c:v>
                </c:pt>
                <c:pt idx="88">
                  <c:v>-1.0385200000000001</c:v>
                </c:pt>
                <c:pt idx="89">
                  <c:v>-0.79069</c:v>
                </c:pt>
                <c:pt idx="90">
                  <c:v>-0.53488999999999998</c:v>
                </c:pt>
                <c:pt idx="91">
                  <c:v>-0.25879000000000002</c:v>
                </c:pt>
                <c:pt idx="92">
                  <c:v>-1.468E-2</c:v>
                </c:pt>
                <c:pt idx="93">
                  <c:v>0.11051</c:v>
                </c:pt>
                <c:pt idx="94">
                  <c:v>0.14996000000000001</c:v>
                </c:pt>
                <c:pt idx="95">
                  <c:v>0.1019</c:v>
                </c:pt>
                <c:pt idx="96">
                  <c:v>-1.8700000000000001E-2</c:v>
                </c:pt>
                <c:pt idx="97">
                  <c:v>-0.18276999999999999</c:v>
                </c:pt>
                <c:pt idx="98">
                  <c:v>-0.51678999999999997</c:v>
                </c:pt>
                <c:pt idx="99">
                  <c:v>-0.73472999999999999</c:v>
                </c:pt>
                <c:pt idx="100">
                  <c:v>-0.93515999999999999</c:v>
                </c:pt>
                <c:pt idx="101">
                  <c:v>-1.1992</c:v>
                </c:pt>
                <c:pt idx="102">
                  <c:v>-0.96367999999999998</c:v>
                </c:pt>
                <c:pt idx="103">
                  <c:v>-0.74890000000000001</c:v>
                </c:pt>
                <c:pt idx="104">
                  <c:v>-0.49451000000000001</c:v>
                </c:pt>
                <c:pt idx="105">
                  <c:v>-0.34786</c:v>
                </c:pt>
                <c:pt idx="106">
                  <c:v>-0.1691</c:v>
                </c:pt>
                <c:pt idx="107">
                  <c:v>-0.14496999999999999</c:v>
                </c:pt>
                <c:pt idx="108">
                  <c:v>-0.1749</c:v>
                </c:pt>
                <c:pt idx="109">
                  <c:v>-0.26837</c:v>
                </c:pt>
                <c:pt idx="110">
                  <c:v>-0.52893000000000001</c:v>
                </c:pt>
                <c:pt idx="111">
                  <c:v>-0.71865999999999997</c:v>
                </c:pt>
                <c:pt idx="112">
                  <c:v>-0.91800999999999999</c:v>
                </c:pt>
                <c:pt idx="113">
                  <c:v>-1.0707</c:v>
                </c:pt>
                <c:pt idx="114">
                  <c:v>-1.3626499999999999</c:v>
                </c:pt>
                <c:pt idx="115">
                  <c:v>-1.1457299999999999</c:v>
                </c:pt>
                <c:pt idx="116">
                  <c:v>-0.92430000000000001</c:v>
                </c:pt>
                <c:pt idx="117">
                  <c:v>-0.75527999999999995</c:v>
                </c:pt>
                <c:pt idx="118">
                  <c:v>-0.59067000000000003</c:v>
                </c:pt>
                <c:pt idx="119">
                  <c:v>-0.48685</c:v>
                </c:pt>
                <c:pt idx="120">
                  <c:v>-0.48559999999999998</c:v>
                </c:pt>
                <c:pt idx="121">
                  <c:v>-0.49969999999999998</c:v>
                </c:pt>
                <c:pt idx="122">
                  <c:v>-0.62314000000000003</c:v>
                </c:pt>
                <c:pt idx="123">
                  <c:v>-0.77825999999999995</c:v>
                </c:pt>
                <c:pt idx="124">
                  <c:v>-0.92500000000000004</c:v>
                </c:pt>
                <c:pt idx="125">
                  <c:v>-1.49515</c:v>
                </c:pt>
                <c:pt idx="126">
                  <c:v>-1.31955</c:v>
                </c:pt>
                <c:pt idx="127">
                  <c:v>-1.1061700000000001</c:v>
                </c:pt>
                <c:pt idx="128">
                  <c:v>-0.97023000000000004</c:v>
                </c:pt>
                <c:pt idx="129">
                  <c:v>-0.81264999999999998</c:v>
                </c:pt>
                <c:pt idx="130">
                  <c:v>-0.72896000000000005</c:v>
                </c:pt>
                <c:pt idx="131">
                  <c:v>-0.71342000000000005</c:v>
                </c:pt>
                <c:pt idx="132">
                  <c:v>-0.76900999999999997</c:v>
                </c:pt>
                <c:pt idx="133">
                  <c:v>-0.86034999999999995</c:v>
                </c:pt>
                <c:pt idx="134">
                  <c:v>-1.11758</c:v>
                </c:pt>
                <c:pt idx="135">
                  <c:v>-1.2770600000000001</c:v>
                </c:pt>
                <c:pt idx="136">
                  <c:v>-1.53304</c:v>
                </c:pt>
                <c:pt idx="137">
                  <c:v>-1.4704200000000001</c:v>
                </c:pt>
                <c:pt idx="138">
                  <c:v>-1.2981400000000001</c:v>
                </c:pt>
                <c:pt idx="139">
                  <c:v>-0.97626999999999997</c:v>
                </c:pt>
                <c:pt idx="140">
                  <c:v>-1.075</c:v>
                </c:pt>
                <c:pt idx="141">
                  <c:v>-1.30975</c:v>
                </c:pt>
                <c:pt idx="142">
                  <c:v>-1.5583</c:v>
                </c:pt>
                <c:pt idx="143">
                  <c:v>-1.8718399999999999</c:v>
                </c:pt>
                <c:pt idx="144">
                  <c:v>-1.5910599999999999</c:v>
                </c:pt>
                <c:pt idx="145">
                  <c:v>-1.17099</c:v>
                </c:pt>
                <c:pt idx="146">
                  <c:v>-1.13066</c:v>
                </c:pt>
                <c:pt idx="147">
                  <c:v>-1.2096</c:v>
                </c:pt>
                <c:pt idx="148">
                  <c:v>-1.2738400000000001</c:v>
                </c:pt>
                <c:pt idx="149">
                  <c:v>-1.35975</c:v>
                </c:pt>
                <c:pt idx="150">
                  <c:v>-1.9063099999999999</c:v>
                </c:pt>
                <c:pt idx="151">
                  <c:v>-2.3054199999999998</c:v>
                </c:pt>
              </c:numCache>
            </c:numRef>
          </c:xVal>
          <c:yVal>
            <c:numRef>
              <c:f>jsc!$M$2:$M$153</c:f>
              <c:numCache>
                <c:formatCode>General</c:formatCode>
                <c:ptCount val="152"/>
                <c:pt idx="0">
                  <c:v>-1.9141999999999999</c:v>
                </c:pt>
                <c:pt idx="1">
                  <c:v>-1.57223</c:v>
                </c:pt>
                <c:pt idx="2">
                  <c:v>-1.2605500000000001</c:v>
                </c:pt>
                <c:pt idx="3">
                  <c:v>-0.80601</c:v>
                </c:pt>
                <c:pt idx="4">
                  <c:v>-0.26123000000000002</c:v>
                </c:pt>
                <c:pt idx="5">
                  <c:v>-5.2150000000000002E-2</c:v>
                </c:pt>
                <c:pt idx="6">
                  <c:v>6.5979999999999997E-2</c:v>
                </c:pt>
                <c:pt idx="7">
                  <c:v>0.27361999999999997</c:v>
                </c:pt>
                <c:pt idx="8">
                  <c:v>0.52503</c:v>
                </c:pt>
                <c:pt idx="9">
                  <c:v>0.62477000000000005</c:v>
                </c:pt>
                <c:pt idx="10">
                  <c:v>0.75087000000000004</c:v>
                </c:pt>
                <c:pt idx="11">
                  <c:v>0.87063000000000001</c:v>
                </c:pt>
                <c:pt idx="12">
                  <c:v>-1.9055</c:v>
                </c:pt>
                <c:pt idx="13">
                  <c:v>-1.4667399999999999</c:v>
                </c:pt>
                <c:pt idx="14">
                  <c:v>-1.0912999999999999</c:v>
                </c:pt>
                <c:pt idx="15">
                  <c:v>-0.66457999999999995</c:v>
                </c:pt>
                <c:pt idx="16">
                  <c:v>-9.6680000000000002E-2</c:v>
                </c:pt>
                <c:pt idx="17">
                  <c:v>6.0929999999999998E-2</c:v>
                </c:pt>
                <c:pt idx="18">
                  <c:v>0.18634000000000001</c:v>
                </c:pt>
                <c:pt idx="19">
                  <c:v>0.39929999999999999</c:v>
                </c:pt>
                <c:pt idx="20">
                  <c:v>0.58918000000000004</c:v>
                </c:pt>
                <c:pt idx="21">
                  <c:v>0.83699999999999997</c:v>
                </c:pt>
                <c:pt idx="22">
                  <c:v>0.66022999999999998</c:v>
                </c:pt>
                <c:pt idx="23">
                  <c:v>0.92725000000000002</c:v>
                </c:pt>
                <c:pt idx="24">
                  <c:v>0.92420000000000002</c:v>
                </c:pt>
                <c:pt idx="25">
                  <c:v>-1.41805</c:v>
                </c:pt>
                <c:pt idx="26">
                  <c:v>-1.03756</c:v>
                </c:pt>
                <c:pt idx="27">
                  <c:v>-0.49879000000000001</c:v>
                </c:pt>
                <c:pt idx="28">
                  <c:v>-0.10377</c:v>
                </c:pt>
                <c:pt idx="29">
                  <c:v>3.2439999999999997E-2</c:v>
                </c:pt>
                <c:pt idx="30">
                  <c:v>0.17199999999999999</c:v>
                </c:pt>
                <c:pt idx="31">
                  <c:v>0.43440000000000001</c:v>
                </c:pt>
                <c:pt idx="32">
                  <c:v>0.50251999999999997</c:v>
                </c:pt>
                <c:pt idx="33">
                  <c:v>0.64566999999999997</c:v>
                </c:pt>
                <c:pt idx="34">
                  <c:v>0.91381000000000001</c:v>
                </c:pt>
                <c:pt idx="35">
                  <c:v>0.81089</c:v>
                </c:pt>
                <c:pt idx="36">
                  <c:v>0.76378000000000001</c:v>
                </c:pt>
                <c:pt idx="37">
                  <c:v>-1.93265</c:v>
                </c:pt>
                <c:pt idx="38">
                  <c:v>-1.37032</c:v>
                </c:pt>
                <c:pt idx="39">
                  <c:v>-0.96924999999999994</c:v>
                </c:pt>
                <c:pt idx="40">
                  <c:v>-0.57269999999999999</c:v>
                </c:pt>
                <c:pt idx="41">
                  <c:v>-0.14127000000000001</c:v>
                </c:pt>
                <c:pt idx="42">
                  <c:v>0.12891</c:v>
                </c:pt>
                <c:pt idx="43">
                  <c:v>0.33867000000000003</c:v>
                </c:pt>
                <c:pt idx="44">
                  <c:v>0.49939</c:v>
                </c:pt>
                <c:pt idx="45">
                  <c:v>0.63868999999999998</c:v>
                </c:pt>
                <c:pt idx="46">
                  <c:v>0.66808000000000001</c:v>
                </c:pt>
                <c:pt idx="47">
                  <c:v>0.81635999999999997</c:v>
                </c:pt>
                <c:pt idx="48">
                  <c:v>0.92474999999999996</c:v>
                </c:pt>
                <c:pt idx="49">
                  <c:v>0.93827000000000005</c:v>
                </c:pt>
                <c:pt idx="50">
                  <c:v>-1.8104800000000001</c:v>
                </c:pt>
                <c:pt idx="51">
                  <c:v>-1.31542</c:v>
                </c:pt>
                <c:pt idx="52">
                  <c:v>-0.88758999999999999</c:v>
                </c:pt>
                <c:pt idx="53">
                  <c:v>-0.53064999999999996</c:v>
                </c:pt>
                <c:pt idx="54">
                  <c:v>-8.2830000000000001E-2</c:v>
                </c:pt>
                <c:pt idx="55">
                  <c:v>8.498E-2</c:v>
                </c:pt>
                <c:pt idx="56">
                  <c:v>0.19355</c:v>
                </c:pt>
                <c:pt idx="57">
                  <c:v>0.39295999999999998</c:v>
                </c:pt>
                <c:pt idx="58">
                  <c:v>0.73582000000000003</c:v>
                </c:pt>
                <c:pt idx="59">
                  <c:v>0.71203000000000005</c:v>
                </c:pt>
                <c:pt idx="60">
                  <c:v>0.84614</c:v>
                </c:pt>
                <c:pt idx="61">
                  <c:v>0.75138000000000005</c:v>
                </c:pt>
                <c:pt idx="62">
                  <c:v>-1.7192099999999999</c:v>
                </c:pt>
                <c:pt idx="63">
                  <c:v>-1.3066800000000001</c:v>
                </c:pt>
                <c:pt idx="64">
                  <c:v>-0.79566999999999999</c:v>
                </c:pt>
                <c:pt idx="65">
                  <c:v>-0.53620999999999996</c:v>
                </c:pt>
                <c:pt idx="66">
                  <c:v>-0.22534000000000001</c:v>
                </c:pt>
                <c:pt idx="67">
                  <c:v>7.7270000000000005E-2</c:v>
                </c:pt>
                <c:pt idx="68">
                  <c:v>0.17429</c:v>
                </c:pt>
                <c:pt idx="69">
                  <c:v>0.34606999999999999</c:v>
                </c:pt>
                <c:pt idx="70">
                  <c:v>0.57843999999999995</c:v>
                </c:pt>
                <c:pt idx="71">
                  <c:v>0.61158000000000001</c:v>
                </c:pt>
                <c:pt idx="72">
                  <c:v>0.82672000000000001</c:v>
                </c:pt>
                <c:pt idx="73">
                  <c:v>0.79857999999999996</c:v>
                </c:pt>
                <c:pt idx="74">
                  <c:v>0.94128999999999996</c:v>
                </c:pt>
                <c:pt idx="75">
                  <c:v>-1.62601</c:v>
                </c:pt>
                <c:pt idx="76">
                  <c:v>-1.1216900000000001</c:v>
                </c:pt>
                <c:pt idx="77">
                  <c:v>-0.80662</c:v>
                </c:pt>
                <c:pt idx="78">
                  <c:v>-0.57177999999999995</c:v>
                </c:pt>
                <c:pt idx="79">
                  <c:v>-0.15842999999999999</c:v>
                </c:pt>
                <c:pt idx="80">
                  <c:v>-5.4149999999999997E-2</c:v>
                </c:pt>
                <c:pt idx="81">
                  <c:v>0.19982</c:v>
                </c:pt>
                <c:pt idx="82">
                  <c:v>0.35248000000000002</c:v>
                </c:pt>
                <c:pt idx="83">
                  <c:v>0.52131000000000005</c:v>
                </c:pt>
                <c:pt idx="84">
                  <c:v>0.60963000000000001</c:v>
                </c:pt>
                <c:pt idx="85">
                  <c:v>0.82027000000000005</c:v>
                </c:pt>
                <c:pt idx="86">
                  <c:v>0.70677000000000001</c:v>
                </c:pt>
                <c:pt idx="87">
                  <c:v>0.79249000000000003</c:v>
                </c:pt>
                <c:pt idx="88">
                  <c:v>-1.41022</c:v>
                </c:pt>
                <c:pt idx="89">
                  <c:v>-1.1220699999999999</c:v>
                </c:pt>
                <c:pt idx="90">
                  <c:v>-0.78676000000000001</c:v>
                </c:pt>
                <c:pt idx="91">
                  <c:v>-0.51683999999999997</c:v>
                </c:pt>
                <c:pt idx="92">
                  <c:v>-0.19949</c:v>
                </c:pt>
                <c:pt idx="93">
                  <c:v>-3.7740000000000003E-2</c:v>
                </c:pt>
                <c:pt idx="94">
                  <c:v>7.0650000000000004E-2</c:v>
                </c:pt>
                <c:pt idx="95">
                  <c:v>0.27531</c:v>
                </c:pt>
                <c:pt idx="96">
                  <c:v>0.46832000000000001</c:v>
                </c:pt>
                <c:pt idx="97">
                  <c:v>0.58725000000000005</c:v>
                </c:pt>
                <c:pt idx="98">
                  <c:v>0.74185999999999996</c:v>
                </c:pt>
                <c:pt idx="99">
                  <c:v>0.76902000000000004</c:v>
                </c:pt>
                <c:pt idx="100">
                  <c:v>0.87758999999999998</c:v>
                </c:pt>
                <c:pt idx="101">
                  <c:v>-1.47529</c:v>
                </c:pt>
                <c:pt idx="102">
                  <c:v>-1.10284</c:v>
                </c:pt>
                <c:pt idx="103">
                  <c:v>-0.85563</c:v>
                </c:pt>
                <c:pt idx="104">
                  <c:v>-0.62790999999999997</c:v>
                </c:pt>
                <c:pt idx="105">
                  <c:v>-0.35664000000000001</c:v>
                </c:pt>
                <c:pt idx="106">
                  <c:v>-7.4109999999999995E-2</c:v>
                </c:pt>
                <c:pt idx="107">
                  <c:v>4.7379999999999999E-2</c:v>
                </c:pt>
                <c:pt idx="108">
                  <c:v>0.31025000000000003</c:v>
                </c:pt>
                <c:pt idx="109">
                  <c:v>0.48985000000000001</c:v>
                </c:pt>
                <c:pt idx="110">
                  <c:v>0.53042</c:v>
                </c:pt>
                <c:pt idx="111">
                  <c:v>0.55950999999999995</c:v>
                </c:pt>
                <c:pt idx="112">
                  <c:v>0.74146999999999996</c:v>
                </c:pt>
                <c:pt idx="113">
                  <c:v>0.90114000000000005</c:v>
                </c:pt>
                <c:pt idx="114">
                  <c:v>-1.6093200000000001</c:v>
                </c:pt>
                <c:pt idx="115">
                  <c:v>-1.1285400000000001</c:v>
                </c:pt>
                <c:pt idx="116">
                  <c:v>-0.83043999999999996</c:v>
                </c:pt>
                <c:pt idx="117">
                  <c:v>-0.66086999999999996</c:v>
                </c:pt>
                <c:pt idx="118">
                  <c:v>-0.45263999999999999</c:v>
                </c:pt>
                <c:pt idx="119">
                  <c:v>-0.2399</c:v>
                </c:pt>
                <c:pt idx="120">
                  <c:v>-8.7889999999999996E-2</c:v>
                </c:pt>
                <c:pt idx="121">
                  <c:v>0.12152</c:v>
                </c:pt>
                <c:pt idx="122">
                  <c:v>0.31677</c:v>
                </c:pt>
                <c:pt idx="123">
                  <c:v>0.44429000000000002</c:v>
                </c:pt>
                <c:pt idx="124">
                  <c:v>0.58611000000000002</c:v>
                </c:pt>
                <c:pt idx="125">
                  <c:v>-1.5905400000000001</c:v>
                </c:pt>
                <c:pt idx="126">
                  <c:v>-1.2422800000000001</c:v>
                </c:pt>
                <c:pt idx="127">
                  <c:v>-0.83633999999999997</c:v>
                </c:pt>
                <c:pt idx="128">
                  <c:v>-0.69313999999999998</c:v>
                </c:pt>
                <c:pt idx="129">
                  <c:v>-0.46149000000000001</c:v>
                </c:pt>
                <c:pt idx="130">
                  <c:v>-0.32351999999999997</c:v>
                </c:pt>
                <c:pt idx="131">
                  <c:v>-0.16009999999999999</c:v>
                </c:pt>
                <c:pt idx="132">
                  <c:v>0.10088</c:v>
                </c:pt>
                <c:pt idx="133">
                  <c:v>0.25369000000000003</c:v>
                </c:pt>
                <c:pt idx="134">
                  <c:v>0.46522000000000002</c:v>
                </c:pt>
                <c:pt idx="135">
                  <c:v>1.0089399999999999</c:v>
                </c:pt>
                <c:pt idx="136">
                  <c:v>2.1175000000000002</c:v>
                </c:pt>
                <c:pt idx="137">
                  <c:v>-1.33782</c:v>
                </c:pt>
                <c:pt idx="138">
                  <c:v>-1.0147299999999999</c:v>
                </c:pt>
                <c:pt idx="139">
                  <c:v>-0.32371</c:v>
                </c:pt>
                <c:pt idx="140">
                  <c:v>8.4400000000000003E-2</c:v>
                </c:pt>
                <c:pt idx="141">
                  <c:v>0.4773</c:v>
                </c:pt>
                <c:pt idx="142">
                  <c:v>1.85283</c:v>
                </c:pt>
                <c:pt idx="143">
                  <c:v>3.5517500000000002</c:v>
                </c:pt>
                <c:pt idx="144">
                  <c:v>-1.07636</c:v>
                </c:pt>
                <c:pt idx="145">
                  <c:v>-0.23400000000000001</c:v>
                </c:pt>
                <c:pt idx="146">
                  <c:v>-7.4060000000000001E-2</c:v>
                </c:pt>
                <c:pt idx="147">
                  <c:v>-0.21482000000000001</c:v>
                </c:pt>
                <c:pt idx="148">
                  <c:v>-0.16896</c:v>
                </c:pt>
                <c:pt idx="149">
                  <c:v>-7.6899999999999998E-3</c:v>
                </c:pt>
                <c:pt idx="150">
                  <c:v>3.0615999999999999</c:v>
                </c:pt>
                <c:pt idx="151">
                  <c:v>5.2083300000000001</c:v>
                </c:pt>
              </c:numCache>
            </c:numRef>
          </c:yVal>
          <c:smooth val="0"/>
        </c:ser>
        <c:dLbls>
          <c:showLegendKey val="0"/>
          <c:showVal val="0"/>
          <c:showCatName val="0"/>
          <c:showSerName val="0"/>
          <c:showPercent val="0"/>
          <c:showBubbleSize val="0"/>
        </c:dLbls>
        <c:axId val="84646528"/>
        <c:axId val="85292544"/>
      </c:scatterChart>
      <c:valAx>
        <c:axId val="84646528"/>
        <c:scaling>
          <c:orientation val="minMax"/>
        </c:scaling>
        <c:delete val="0"/>
        <c:axPos val="b"/>
        <c:title>
          <c:tx>
            <c:rich>
              <a:bodyPr/>
              <a:lstStyle/>
              <a:p>
                <a:pPr>
                  <a:defRPr/>
                </a:pPr>
                <a:r>
                  <a:rPr lang="en-US" dirty="0" smtClean="0"/>
                  <a:t>PC1</a:t>
                </a:r>
                <a:endParaRPr lang="en-US" dirty="0"/>
              </a:p>
            </c:rich>
          </c:tx>
          <c:layout>
            <c:manualLayout>
              <c:xMode val="edge"/>
              <c:yMode val="edge"/>
              <c:x val="0.47575175297194444"/>
              <c:y val="0.91581228211880361"/>
            </c:manualLayout>
          </c:layout>
          <c:overlay val="0"/>
        </c:title>
        <c:numFmt formatCode="General" sourceLinked="1"/>
        <c:majorTickMark val="none"/>
        <c:minorTickMark val="none"/>
        <c:tickLblPos val="nextTo"/>
        <c:crossAx val="85292544"/>
        <c:crosses val="autoZero"/>
        <c:crossBetween val="midCat"/>
      </c:valAx>
      <c:valAx>
        <c:axId val="85292544"/>
        <c:scaling>
          <c:orientation val="minMax"/>
        </c:scaling>
        <c:delete val="0"/>
        <c:axPos val="l"/>
        <c:title>
          <c:tx>
            <c:rich>
              <a:bodyPr/>
              <a:lstStyle/>
              <a:p>
                <a:pPr>
                  <a:defRPr/>
                </a:pPr>
                <a:r>
                  <a:rPr lang="en-US" dirty="0" smtClean="0"/>
                  <a:t>PC2</a:t>
                </a:r>
                <a:endParaRPr lang="en-US" dirty="0"/>
              </a:p>
            </c:rich>
          </c:tx>
          <c:layout>
            <c:manualLayout>
              <c:xMode val="edge"/>
              <c:yMode val="edge"/>
              <c:x val="8.3332153167180855E-3"/>
              <c:y val="0.55665955758488062"/>
            </c:manualLayout>
          </c:layout>
          <c:overlay val="0"/>
        </c:title>
        <c:numFmt formatCode="General" sourceLinked="1"/>
        <c:majorTickMark val="none"/>
        <c:minorTickMark val="none"/>
        <c:tickLblPos val="nextTo"/>
        <c:crossAx val="84646528"/>
        <c:crosses val="autoZero"/>
        <c:crossBetween val="midCat"/>
      </c:valAx>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0.13283</cdr:x>
      <cdr:y>0.02901</cdr:y>
    </cdr:from>
    <cdr:to>
      <cdr:x>0.29069</cdr:x>
      <cdr:y>0.52204</cdr:y>
    </cdr:to>
    <cdr:sp macro="" textlink="">
      <cdr:nvSpPr>
        <cdr:cNvPr id="2" name="Oval 1"/>
        <cdr:cNvSpPr/>
      </cdr:nvSpPr>
      <cdr:spPr>
        <a:xfrm xmlns:a="http://schemas.openxmlformats.org/drawingml/2006/main" rot="2835205">
          <a:off x="388331" y="412511"/>
          <a:ext cx="1496143" cy="847197"/>
        </a:xfrm>
        <a:prstGeom xmlns:a="http://schemas.openxmlformats.org/drawingml/2006/main" prst="ellipse">
          <a:avLst/>
        </a:prstGeom>
        <a:noFill xmlns:a="http://schemas.openxmlformats.org/drawingml/2006/main"/>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n>
              <a:solidFill>
                <a:schemeClr val="tx1"/>
              </a:solidFill>
            </a:ln>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A597A525-6EAB-45A7-B440-11537AB0A0AE}" type="datetimeFigureOut">
              <a:rPr lang="en-US" smtClean="0"/>
              <a:t>10/13/2013</a:t>
            </a:fld>
            <a:endParaRPr lang="en-US"/>
          </a:p>
        </p:txBody>
      </p:sp>
      <p:sp>
        <p:nvSpPr>
          <p:cNvPr id="4" name="Slide Image Placeholder 3"/>
          <p:cNvSpPr>
            <a:spLocks noGrp="1" noRot="1" noChangeAspect="1"/>
          </p:cNvSpPr>
          <p:nvPr>
            <p:ph type="sldImg" idx="2"/>
          </p:nvPr>
        </p:nvSpPr>
        <p:spPr>
          <a:xfrm>
            <a:off x="2209800" y="696913"/>
            <a:ext cx="24638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92AA5B8A-60E4-4D9D-9C4D-2D3F0647163E}" type="slidenum">
              <a:rPr lang="en-US" smtClean="0"/>
              <a:t>‹#›</a:t>
            </a:fld>
            <a:endParaRPr lang="en-US"/>
          </a:p>
        </p:txBody>
      </p:sp>
    </p:spTree>
    <p:extLst>
      <p:ext uri="{BB962C8B-B14F-4D97-AF65-F5344CB8AC3E}">
        <p14:creationId xmlns:p14="http://schemas.microsoft.com/office/powerpoint/2010/main" val="232110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AA5B8A-60E4-4D9D-9C4D-2D3F0647163E}" type="slidenum">
              <a:rPr lang="en-US" smtClean="0"/>
              <a:t>1</a:t>
            </a:fld>
            <a:endParaRPr lang="en-US"/>
          </a:p>
        </p:txBody>
      </p:sp>
    </p:spTree>
    <p:extLst>
      <p:ext uri="{BB962C8B-B14F-4D97-AF65-F5344CB8AC3E}">
        <p14:creationId xmlns:p14="http://schemas.microsoft.com/office/powerpoint/2010/main" val="140222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6" y="9402477"/>
            <a:ext cx="18186876" cy="6487847"/>
          </a:xfrm>
        </p:spPr>
        <p:txBody>
          <a:bodyPr/>
          <a:lstStyle/>
          <a:p>
            <a:r>
              <a:rPr lang="en-US" smtClean="0"/>
              <a:t>Click to edit Master title style</a:t>
            </a:r>
            <a:endParaRPr lang="en-US"/>
          </a:p>
        </p:txBody>
      </p:sp>
      <p:sp>
        <p:nvSpPr>
          <p:cNvPr id="3" name="Subtitle 2"/>
          <p:cNvSpPr>
            <a:spLocks noGrp="1"/>
          </p:cNvSpPr>
          <p:nvPr>
            <p:ph type="subTitle" idx="1"/>
          </p:nvPr>
        </p:nvSpPr>
        <p:spPr>
          <a:xfrm>
            <a:off x="3209450" y="17151456"/>
            <a:ext cx="14977428" cy="7734971"/>
          </a:xfrm>
        </p:spPr>
        <p:txBody>
          <a:bodyPr/>
          <a:lstStyle>
            <a:lvl1pPr marL="0" indent="0" algn="ctr">
              <a:buNone/>
              <a:defRPr>
                <a:solidFill>
                  <a:schemeClr val="tx1">
                    <a:tint val="75000"/>
                  </a:schemeClr>
                </a:solidFill>
              </a:defRPr>
            </a:lvl1pPr>
            <a:lvl2pPr marL="1551126" indent="0" algn="ctr">
              <a:buNone/>
              <a:defRPr>
                <a:solidFill>
                  <a:schemeClr val="tx1">
                    <a:tint val="75000"/>
                  </a:schemeClr>
                </a:solidFill>
              </a:defRPr>
            </a:lvl2pPr>
            <a:lvl3pPr marL="3102252" indent="0" algn="ctr">
              <a:buNone/>
              <a:defRPr>
                <a:solidFill>
                  <a:schemeClr val="tx1">
                    <a:tint val="75000"/>
                  </a:schemeClr>
                </a:solidFill>
              </a:defRPr>
            </a:lvl3pPr>
            <a:lvl4pPr marL="4653378" indent="0" algn="ctr">
              <a:buNone/>
              <a:defRPr>
                <a:solidFill>
                  <a:schemeClr val="tx1">
                    <a:tint val="75000"/>
                  </a:schemeClr>
                </a:solidFill>
              </a:defRPr>
            </a:lvl4pPr>
            <a:lvl5pPr marL="6204504" indent="0" algn="ctr">
              <a:buNone/>
              <a:defRPr>
                <a:solidFill>
                  <a:schemeClr val="tx1">
                    <a:tint val="75000"/>
                  </a:schemeClr>
                </a:solidFill>
              </a:defRPr>
            </a:lvl5pPr>
            <a:lvl6pPr marL="7755630" indent="0" algn="ctr">
              <a:buNone/>
              <a:defRPr>
                <a:solidFill>
                  <a:schemeClr val="tx1">
                    <a:tint val="75000"/>
                  </a:schemeClr>
                </a:solidFill>
              </a:defRPr>
            </a:lvl6pPr>
            <a:lvl7pPr marL="9306756" indent="0" algn="ctr">
              <a:buNone/>
              <a:defRPr>
                <a:solidFill>
                  <a:schemeClr val="tx1">
                    <a:tint val="75000"/>
                  </a:schemeClr>
                </a:solidFill>
              </a:defRPr>
            </a:lvl7pPr>
            <a:lvl8pPr marL="10857882" indent="0" algn="ctr">
              <a:buNone/>
              <a:defRPr>
                <a:solidFill>
                  <a:schemeClr val="tx1">
                    <a:tint val="75000"/>
                  </a:schemeClr>
                </a:solidFill>
              </a:defRPr>
            </a:lvl8pPr>
            <a:lvl9pPr marL="1240900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5C2A0B-BDC7-40E3-9501-C40B0D8230AB}" type="datetimeFigureOut">
              <a:rPr lang="en-US" smtClean="0"/>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242358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C2A0B-BDC7-40E3-9501-C40B0D8230AB}" type="datetimeFigureOut">
              <a:rPr lang="en-US" smtClean="0"/>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45356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913522" y="7629883"/>
            <a:ext cx="17042767" cy="1625254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85220" y="7629883"/>
            <a:ext cx="50771696" cy="1625254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C2A0B-BDC7-40E3-9501-C40B0D8230AB}" type="datetimeFigureOut">
              <a:rPr lang="en-US" smtClean="0"/>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103761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C2A0B-BDC7-40E3-9501-C40B0D8230AB}" type="datetimeFigureOut">
              <a:rPr lang="en-US" smtClean="0"/>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333425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3" y="19449529"/>
            <a:ext cx="18186876" cy="6011417"/>
          </a:xfrm>
        </p:spPr>
        <p:txBody>
          <a:bodyPr anchor="t"/>
          <a:lstStyle>
            <a:lvl1pPr algn="l">
              <a:defRPr sz="13600" b="1" cap="all"/>
            </a:lvl1pPr>
          </a:lstStyle>
          <a:p>
            <a:r>
              <a:rPr lang="en-US" smtClean="0"/>
              <a:t>Click to edit Master title style</a:t>
            </a:r>
            <a:endParaRPr lang="en-US"/>
          </a:p>
        </p:txBody>
      </p:sp>
      <p:sp>
        <p:nvSpPr>
          <p:cNvPr id="3" name="Text Placeholder 2"/>
          <p:cNvSpPr>
            <a:spLocks noGrp="1"/>
          </p:cNvSpPr>
          <p:nvPr>
            <p:ph type="body" idx="1"/>
          </p:nvPr>
        </p:nvSpPr>
        <p:spPr>
          <a:xfrm>
            <a:off x="1690163" y="12828566"/>
            <a:ext cx="18186876" cy="6620965"/>
          </a:xfrm>
        </p:spPr>
        <p:txBody>
          <a:bodyPr anchor="b"/>
          <a:lstStyle>
            <a:lvl1pPr marL="0" indent="0">
              <a:buNone/>
              <a:defRPr sz="6800">
                <a:solidFill>
                  <a:schemeClr val="tx1">
                    <a:tint val="75000"/>
                  </a:schemeClr>
                </a:solidFill>
              </a:defRPr>
            </a:lvl1pPr>
            <a:lvl2pPr marL="1551126" indent="0">
              <a:buNone/>
              <a:defRPr sz="6100">
                <a:solidFill>
                  <a:schemeClr val="tx1">
                    <a:tint val="75000"/>
                  </a:schemeClr>
                </a:solidFill>
              </a:defRPr>
            </a:lvl2pPr>
            <a:lvl3pPr marL="3102252" indent="0">
              <a:buNone/>
              <a:defRPr sz="5500">
                <a:solidFill>
                  <a:schemeClr val="tx1">
                    <a:tint val="75000"/>
                  </a:schemeClr>
                </a:solidFill>
              </a:defRPr>
            </a:lvl3pPr>
            <a:lvl4pPr marL="4653378" indent="0">
              <a:buNone/>
              <a:defRPr sz="4700">
                <a:solidFill>
                  <a:schemeClr val="tx1">
                    <a:tint val="75000"/>
                  </a:schemeClr>
                </a:solidFill>
              </a:defRPr>
            </a:lvl4pPr>
            <a:lvl5pPr marL="6204504" indent="0">
              <a:buNone/>
              <a:defRPr sz="4700">
                <a:solidFill>
                  <a:schemeClr val="tx1">
                    <a:tint val="75000"/>
                  </a:schemeClr>
                </a:solidFill>
              </a:defRPr>
            </a:lvl5pPr>
            <a:lvl6pPr marL="7755630" indent="0">
              <a:buNone/>
              <a:defRPr sz="4700">
                <a:solidFill>
                  <a:schemeClr val="tx1">
                    <a:tint val="75000"/>
                  </a:schemeClr>
                </a:solidFill>
              </a:defRPr>
            </a:lvl6pPr>
            <a:lvl7pPr marL="9306756" indent="0">
              <a:buNone/>
              <a:defRPr sz="4700">
                <a:solidFill>
                  <a:schemeClr val="tx1">
                    <a:tint val="75000"/>
                  </a:schemeClr>
                </a:solidFill>
              </a:defRPr>
            </a:lvl7pPr>
            <a:lvl8pPr marL="10857882" indent="0">
              <a:buNone/>
              <a:defRPr sz="4700">
                <a:solidFill>
                  <a:schemeClr val="tx1">
                    <a:tint val="75000"/>
                  </a:schemeClr>
                </a:solidFill>
              </a:defRPr>
            </a:lvl8pPr>
            <a:lvl9pPr marL="12409008" indent="0">
              <a:buNone/>
              <a:defRPr sz="4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C2A0B-BDC7-40E3-9501-C40B0D8230AB}" type="datetimeFigureOut">
              <a:rPr lang="en-US" smtClean="0"/>
              <a:t>10/13/2013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240140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85221" y="44448057"/>
            <a:ext cx="33907231" cy="125707280"/>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049058" y="44448057"/>
            <a:ext cx="33907231" cy="125707280"/>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5C2A0B-BDC7-40E3-9501-C40B0D8230AB}" type="datetimeFigureOut">
              <a:rPr lang="en-US" smtClean="0"/>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124460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6" y="1212095"/>
            <a:ext cx="19256693" cy="50445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818" y="6775108"/>
            <a:ext cx="9453759" cy="2823542"/>
          </a:xfrm>
        </p:spPr>
        <p:txBody>
          <a:bodyPr anchor="b"/>
          <a:lstStyle>
            <a:lvl1pPr marL="0" indent="0">
              <a:buNone/>
              <a:defRPr sz="8100" b="1"/>
            </a:lvl1pPr>
            <a:lvl2pPr marL="1551126" indent="0">
              <a:buNone/>
              <a:defRPr sz="6800" b="1"/>
            </a:lvl2pPr>
            <a:lvl3pPr marL="3102252" indent="0">
              <a:buNone/>
              <a:defRPr sz="6100" b="1"/>
            </a:lvl3pPr>
            <a:lvl4pPr marL="4653378" indent="0">
              <a:buNone/>
              <a:defRPr sz="5500" b="1"/>
            </a:lvl4pPr>
            <a:lvl5pPr marL="6204504" indent="0">
              <a:buNone/>
              <a:defRPr sz="5500" b="1"/>
            </a:lvl5pPr>
            <a:lvl6pPr marL="7755630" indent="0">
              <a:buNone/>
              <a:defRPr sz="5500" b="1"/>
            </a:lvl6pPr>
            <a:lvl7pPr marL="9306756" indent="0">
              <a:buNone/>
              <a:defRPr sz="5500" b="1"/>
            </a:lvl7pPr>
            <a:lvl8pPr marL="10857882" indent="0">
              <a:buNone/>
              <a:defRPr sz="5500" b="1"/>
            </a:lvl8pPr>
            <a:lvl9pPr marL="12409008"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69818" y="9598650"/>
            <a:ext cx="9453759" cy="17438716"/>
          </a:xfrm>
        </p:spPr>
        <p:txBody>
          <a:bodyPr/>
          <a:lstStyle>
            <a:lvl1pPr>
              <a:defRPr sz="81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9038" y="6775108"/>
            <a:ext cx="9457474" cy="2823542"/>
          </a:xfrm>
        </p:spPr>
        <p:txBody>
          <a:bodyPr anchor="b"/>
          <a:lstStyle>
            <a:lvl1pPr marL="0" indent="0">
              <a:buNone/>
              <a:defRPr sz="8100" b="1"/>
            </a:lvl1pPr>
            <a:lvl2pPr marL="1551126" indent="0">
              <a:buNone/>
              <a:defRPr sz="6800" b="1"/>
            </a:lvl2pPr>
            <a:lvl3pPr marL="3102252" indent="0">
              <a:buNone/>
              <a:defRPr sz="6100" b="1"/>
            </a:lvl3pPr>
            <a:lvl4pPr marL="4653378" indent="0">
              <a:buNone/>
              <a:defRPr sz="5500" b="1"/>
            </a:lvl4pPr>
            <a:lvl5pPr marL="6204504" indent="0">
              <a:buNone/>
              <a:defRPr sz="5500" b="1"/>
            </a:lvl5pPr>
            <a:lvl6pPr marL="7755630" indent="0">
              <a:buNone/>
              <a:defRPr sz="5500" b="1"/>
            </a:lvl6pPr>
            <a:lvl7pPr marL="9306756" indent="0">
              <a:buNone/>
              <a:defRPr sz="5500" b="1"/>
            </a:lvl7pPr>
            <a:lvl8pPr marL="10857882" indent="0">
              <a:buNone/>
              <a:defRPr sz="5500" b="1"/>
            </a:lvl8pPr>
            <a:lvl9pPr marL="12409008"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0869038" y="9598650"/>
            <a:ext cx="9457474" cy="17438716"/>
          </a:xfrm>
        </p:spPr>
        <p:txBody>
          <a:bodyPr/>
          <a:lstStyle>
            <a:lvl1pPr>
              <a:defRPr sz="8100"/>
            </a:lvl1pPr>
            <a:lvl2pPr>
              <a:defRPr sz="68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5C2A0B-BDC7-40E3-9501-C40B0D8230AB}" type="datetimeFigureOut">
              <a:rPr lang="en-US" smtClean="0"/>
              <a:t>10/13/2013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303527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5C2A0B-BDC7-40E3-9501-C40B0D8230AB}" type="datetimeFigureOut">
              <a:rPr lang="en-US" smtClean="0"/>
              <a:t>10/13/2013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163999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C2A0B-BDC7-40E3-9501-C40B0D8230AB}" type="datetimeFigureOut">
              <a:rPr lang="en-US" smtClean="0"/>
              <a:t>10/13/2013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31440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9" y="1205087"/>
            <a:ext cx="7039244" cy="5128621"/>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8365370" y="1205090"/>
            <a:ext cx="11961140" cy="25832281"/>
          </a:xfrm>
        </p:spPr>
        <p:txBody>
          <a:bodyPr/>
          <a:lstStyle>
            <a:lvl1pPr>
              <a:defRPr sz="109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819" y="6333711"/>
            <a:ext cx="7039244" cy="20703659"/>
          </a:xfrm>
        </p:spPr>
        <p:txBody>
          <a:bodyPr/>
          <a:lstStyle>
            <a:lvl1pPr marL="0" indent="0">
              <a:buNone/>
              <a:defRPr sz="4700"/>
            </a:lvl1pPr>
            <a:lvl2pPr marL="1551126" indent="0">
              <a:buNone/>
              <a:defRPr sz="4100"/>
            </a:lvl2pPr>
            <a:lvl3pPr marL="3102252" indent="0">
              <a:buNone/>
              <a:defRPr sz="3400"/>
            </a:lvl3pPr>
            <a:lvl4pPr marL="4653378" indent="0">
              <a:buNone/>
              <a:defRPr sz="3000"/>
            </a:lvl4pPr>
            <a:lvl5pPr marL="6204504" indent="0">
              <a:buNone/>
              <a:defRPr sz="3000"/>
            </a:lvl5pPr>
            <a:lvl6pPr marL="7755630" indent="0">
              <a:buNone/>
              <a:defRPr sz="3000"/>
            </a:lvl6pPr>
            <a:lvl7pPr marL="9306756" indent="0">
              <a:buNone/>
              <a:defRPr sz="3000"/>
            </a:lvl7pPr>
            <a:lvl8pPr marL="10857882" indent="0">
              <a:buNone/>
              <a:defRPr sz="3000"/>
            </a:lvl8pPr>
            <a:lvl9pPr marL="12409008"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C2A0B-BDC7-40E3-9501-C40B0D8230AB}" type="datetimeFigureOut">
              <a:rPr lang="en-US" smtClean="0"/>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403640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1" y="21187093"/>
            <a:ext cx="12837795" cy="2501256"/>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4193831" y="2704438"/>
            <a:ext cx="12837795" cy="18160365"/>
          </a:xfrm>
        </p:spPr>
        <p:txBody>
          <a:bodyPr/>
          <a:lstStyle>
            <a:lvl1pPr marL="0" indent="0">
              <a:buNone/>
              <a:defRPr sz="10900"/>
            </a:lvl1pPr>
            <a:lvl2pPr marL="1551126" indent="0">
              <a:buNone/>
              <a:defRPr sz="9500"/>
            </a:lvl2pPr>
            <a:lvl3pPr marL="3102252" indent="0">
              <a:buNone/>
              <a:defRPr sz="8100"/>
            </a:lvl3pPr>
            <a:lvl4pPr marL="4653378" indent="0">
              <a:buNone/>
              <a:defRPr sz="6800"/>
            </a:lvl4pPr>
            <a:lvl5pPr marL="6204504" indent="0">
              <a:buNone/>
              <a:defRPr sz="6800"/>
            </a:lvl5pPr>
            <a:lvl6pPr marL="7755630" indent="0">
              <a:buNone/>
              <a:defRPr sz="6800"/>
            </a:lvl6pPr>
            <a:lvl7pPr marL="9306756" indent="0">
              <a:buNone/>
              <a:defRPr sz="6800"/>
            </a:lvl7pPr>
            <a:lvl8pPr marL="10857882" indent="0">
              <a:buNone/>
              <a:defRPr sz="6800"/>
            </a:lvl8pPr>
            <a:lvl9pPr marL="12409008" indent="0">
              <a:buNone/>
              <a:defRPr sz="6800"/>
            </a:lvl9pPr>
          </a:lstStyle>
          <a:p>
            <a:endParaRPr lang="en-US"/>
          </a:p>
        </p:txBody>
      </p:sp>
      <p:sp>
        <p:nvSpPr>
          <p:cNvPr id="4" name="Text Placeholder 3"/>
          <p:cNvSpPr>
            <a:spLocks noGrp="1"/>
          </p:cNvSpPr>
          <p:nvPr>
            <p:ph type="body" sz="half" idx="2"/>
          </p:nvPr>
        </p:nvSpPr>
        <p:spPr>
          <a:xfrm>
            <a:off x="4193831" y="23688350"/>
            <a:ext cx="12837795" cy="3552199"/>
          </a:xfrm>
        </p:spPr>
        <p:txBody>
          <a:bodyPr/>
          <a:lstStyle>
            <a:lvl1pPr marL="0" indent="0">
              <a:buNone/>
              <a:defRPr sz="4700"/>
            </a:lvl1pPr>
            <a:lvl2pPr marL="1551126" indent="0">
              <a:buNone/>
              <a:defRPr sz="4100"/>
            </a:lvl2pPr>
            <a:lvl3pPr marL="3102252" indent="0">
              <a:buNone/>
              <a:defRPr sz="3400"/>
            </a:lvl3pPr>
            <a:lvl4pPr marL="4653378" indent="0">
              <a:buNone/>
              <a:defRPr sz="3000"/>
            </a:lvl4pPr>
            <a:lvl5pPr marL="6204504" indent="0">
              <a:buNone/>
              <a:defRPr sz="3000"/>
            </a:lvl5pPr>
            <a:lvl6pPr marL="7755630" indent="0">
              <a:buNone/>
              <a:defRPr sz="3000"/>
            </a:lvl6pPr>
            <a:lvl7pPr marL="9306756" indent="0">
              <a:buNone/>
              <a:defRPr sz="3000"/>
            </a:lvl7pPr>
            <a:lvl8pPr marL="10857882" indent="0">
              <a:buNone/>
              <a:defRPr sz="3000"/>
            </a:lvl8pPr>
            <a:lvl9pPr marL="12409008"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C2A0B-BDC7-40E3-9501-C40B0D8230AB}" type="datetimeFigureOut">
              <a:rPr lang="en-US" smtClean="0"/>
              <a:t>10/13/2013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417D9-B847-485B-82CC-8AA7D3DBA2AE}" type="slidenum">
              <a:rPr lang="en-US" smtClean="0"/>
              <a:t>‹#›</a:t>
            </a:fld>
            <a:endParaRPr lang="en-US"/>
          </a:p>
        </p:txBody>
      </p:sp>
    </p:spTree>
    <p:extLst>
      <p:ext uri="{BB962C8B-B14F-4D97-AF65-F5344CB8AC3E}">
        <p14:creationId xmlns:p14="http://schemas.microsoft.com/office/powerpoint/2010/main" val="106165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1212095"/>
            <a:ext cx="19256693" cy="5044546"/>
          </a:xfrm>
          <a:prstGeom prst="rect">
            <a:avLst/>
          </a:prstGeom>
        </p:spPr>
        <p:txBody>
          <a:bodyPr vert="horz" lIns="310225" tIns="155113" rIns="310225" bIns="1551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69816" y="7062368"/>
            <a:ext cx="19256693" cy="19975002"/>
          </a:xfrm>
          <a:prstGeom prst="rect">
            <a:avLst/>
          </a:prstGeom>
        </p:spPr>
        <p:txBody>
          <a:bodyPr vert="horz" lIns="310225" tIns="155113" rIns="310225" bIns="1551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69816" y="28053282"/>
            <a:ext cx="4992476" cy="1611452"/>
          </a:xfrm>
          <a:prstGeom prst="rect">
            <a:avLst/>
          </a:prstGeom>
        </p:spPr>
        <p:txBody>
          <a:bodyPr vert="horz" lIns="310225" tIns="155113" rIns="310225" bIns="155113" rtlCol="0" anchor="ctr"/>
          <a:lstStyle>
            <a:lvl1pPr algn="l">
              <a:defRPr sz="4100">
                <a:solidFill>
                  <a:schemeClr val="tx1">
                    <a:tint val="75000"/>
                  </a:schemeClr>
                </a:solidFill>
              </a:defRPr>
            </a:lvl1pPr>
          </a:lstStyle>
          <a:p>
            <a:fld id="{5A5C2A0B-BDC7-40E3-9501-C40B0D8230AB}" type="datetimeFigureOut">
              <a:rPr lang="en-US" smtClean="0"/>
              <a:t>10/13/2013</a:t>
            </a:fld>
            <a:endParaRPr lang="en-US"/>
          </a:p>
        </p:txBody>
      </p:sp>
      <p:sp>
        <p:nvSpPr>
          <p:cNvPr id="5" name="Footer Placeholder 4"/>
          <p:cNvSpPr>
            <a:spLocks noGrp="1"/>
          </p:cNvSpPr>
          <p:nvPr>
            <p:ph type="ftr" sz="quarter" idx="3"/>
          </p:nvPr>
        </p:nvSpPr>
        <p:spPr>
          <a:xfrm>
            <a:off x="7310413" y="28053282"/>
            <a:ext cx="6775503" cy="1611452"/>
          </a:xfrm>
          <a:prstGeom prst="rect">
            <a:avLst/>
          </a:prstGeom>
        </p:spPr>
        <p:txBody>
          <a:bodyPr vert="horz" lIns="310225" tIns="155113" rIns="310225" bIns="155113"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34033" y="28053282"/>
            <a:ext cx="4992476" cy="1611452"/>
          </a:xfrm>
          <a:prstGeom prst="rect">
            <a:avLst/>
          </a:prstGeom>
        </p:spPr>
        <p:txBody>
          <a:bodyPr vert="horz" lIns="310225" tIns="155113" rIns="310225" bIns="155113" rtlCol="0" anchor="ctr"/>
          <a:lstStyle>
            <a:lvl1pPr algn="r">
              <a:defRPr sz="4100">
                <a:solidFill>
                  <a:schemeClr val="tx1">
                    <a:tint val="75000"/>
                  </a:schemeClr>
                </a:solidFill>
              </a:defRPr>
            </a:lvl1pPr>
          </a:lstStyle>
          <a:p>
            <a:fld id="{649417D9-B847-485B-82CC-8AA7D3DBA2AE}" type="slidenum">
              <a:rPr lang="en-US" smtClean="0"/>
              <a:t>‹#›</a:t>
            </a:fld>
            <a:endParaRPr lang="en-US"/>
          </a:p>
        </p:txBody>
      </p:sp>
    </p:spTree>
    <p:extLst>
      <p:ext uri="{BB962C8B-B14F-4D97-AF65-F5344CB8AC3E}">
        <p14:creationId xmlns:p14="http://schemas.microsoft.com/office/powerpoint/2010/main" val="909144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02252" rtl="0" eaLnBrk="1" latinLnBrk="0" hangingPunct="1">
        <a:spcBef>
          <a:spcPct val="0"/>
        </a:spcBef>
        <a:buNone/>
        <a:defRPr sz="15000" kern="1200">
          <a:solidFill>
            <a:schemeClr val="tx1"/>
          </a:solidFill>
          <a:latin typeface="+mj-lt"/>
          <a:ea typeface="+mj-ea"/>
          <a:cs typeface="+mj-cs"/>
        </a:defRPr>
      </a:lvl1pPr>
    </p:titleStyle>
    <p:bodyStyle>
      <a:lvl1pPr marL="1163345" indent="-1163345" algn="l" defTabSz="3102252" rtl="0" eaLnBrk="1" latinLnBrk="0" hangingPunct="1">
        <a:spcBef>
          <a:spcPct val="20000"/>
        </a:spcBef>
        <a:buFont typeface="Arial" pitchFamily="34" charset="0"/>
        <a:buChar char="•"/>
        <a:defRPr sz="10900" kern="1200">
          <a:solidFill>
            <a:schemeClr val="tx1"/>
          </a:solidFill>
          <a:latin typeface="+mn-lt"/>
          <a:ea typeface="+mn-ea"/>
          <a:cs typeface="+mn-cs"/>
        </a:defRPr>
      </a:lvl1pPr>
      <a:lvl2pPr marL="2520580" indent="-969453" algn="l" defTabSz="3102252"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77815" indent="-775563" algn="l" defTabSz="3102252"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28941"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80067"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531194"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82319"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633445"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84571" indent="-775563" algn="l" defTabSz="3102252"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102252" rtl="0" eaLnBrk="1" latinLnBrk="0" hangingPunct="1">
        <a:defRPr sz="6100" kern="1200">
          <a:solidFill>
            <a:schemeClr val="tx1"/>
          </a:solidFill>
          <a:latin typeface="+mn-lt"/>
          <a:ea typeface="+mn-ea"/>
          <a:cs typeface="+mn-cs"/>
        </a:defRPr>
      </a:lvl1pPr>
      <a:lvl2pPr marL="1551126" algn="l" defTabSz="3102252" rtl="0" eaLnBrk="1" latinLnBrk="0" hangingPunct="1">
        <a:defRPr sz="6100" kern="1200">
          <a:solidFill>
            <a:schemeClr val="tx1"/>
          </a:solidFill>
          <a:latin typeface="+mn-lt"/>
          <a:ea typeface="+mn-ea"/>
          <a:cs typeface="+mn-cs"/>
        </a:defRPr>
      </a:lvl2pPr>
      <a:lvl3pPr marL="3102252" algn="l" defTabSz="3102252" rtl="0" eaLnBrk="1" latinLnBrk="0" hangingPunct="1">
        <a:defRPr sz="6100" kern="1200">
          <a:solidFill>
            <a:schemeClr val="tx1"/>
          </a:solidFill>
          <a:latin typeface="+mn-lt"/>
          <a:ea typeface="+mn-ea"/>
          <a:cs typeface="+mn-cs"/>
        </a:defRPr>
      </a:lvl3pPr>
      <a:lvl4pPr marL="4653378" algn="l" defTabSz="3102252" rtl="0" eaLnBrk="1" latinLnBrk="0" hangingPunct="1">
        <a:defRPr sz="6100" kern="1200">
          <a:solidFill>
            <a:schemeClr val="tx1"/>
          </a:solidFill>
          <a:latin typeface="+mn-lt"/>
          <a:ea typeface="+mn-ea"/>
          <a:cs typeface="+mn-cs"/>
        </a:defRPr>
      </a:lvl4pPr>
      <a:lvl5pPr marL="6204504" algn="l" defTabSz="3102252" rtl="0" eaLnBrk="1" latinLnBrk="0" hangingPunct="1">
        <a:defRPr sz="6100" kern="1200">
          <a:solidFill>
            <a:schemeClr val="tx1"/>
          </a:solidFill>
          <a:latin typeface="+mn-lt"/>
          <a:ea typeface="+mn-ea"/>
          <a:cs typeface="+mn-cs"/>
        </a:defRPr>
      </a:lvl5pPr>
      <a:lvl6pPr marL="7755630" algn="l" defTabSz="3102252" rtl="0" eaLnBrk="1" latinLnBrk="0" hangingPunct="1">
        <a:defRPr sz="6100" kern="1200">
          <a:solidFill>
            <a:schemeClr val="tx1"/>
          </a:solidFill>
          <a:latin typeface="+mn-lt"/>
          <a:ea typeface="+mn-ea"/>
          <a:cs typeface="+mn-cs"/>
        </a:defRPr>
      </a:lvl6pPr>
      <a:lvl7pPr marL="9306756" algn="l" defTabSz="3102252" rtl="0" eaLnBrk="1" latinLnBrk="0" hangingPunct="1">
        <a:defRPr sz="6100" kern="1200">
          <a:solidFill>
            <a:schemeClr val="tx1"/>
          </a:solidFill>
          <a:latin typeface="+mn-lt"/>
          <a:ea typeface="+mn-ea"/>
          <a:cs typeface="+mn-cs"/>
        </a:defRPr>
      </a:lvl7pPr>
      <a:lvl8pPr marL="10857882" algn="l" defTabSz="3102252" rtl="0" eaLnBrk="1" latinLnBrk="0" hangingPunct="1">
        <a:defRPr sz="6100" kern="1200">
          <a:solidFill>
            <a:schemeClr val="tx1"/>
          </a:solidFill>
          <a:latin typeface="+mn-lt"/>
          <a:ea typeface="+mn-ea"/>
          <a:cs typeface="+mn-cs"/>
        </a:defRPr>
      </a:lvl8pPr>
      <a:lvl9pPr marL="12409008" algn="l" defTabSz="31022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9.tiff"/><Relationship Id="rId10" Type="http://schemas.openxmlformats.org/officeDocument/2006/relationships/image" Target="../media/image7.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7801" y="2819400"/>
            <a:ext cx="2173024" cy="1316497"/>
          </a:xfrm>
          <a:prstGeom prst="rect">
            <a:avLst/>
          </a:prstGeom>
        </p:spPr>
      </p:pic>
      <p:sp>
        <p:nvSpPr>
          <p:cNvPr id="4" name="TextBox 3"/>
          <p:cNvSpPr txBox="1"/>
          <p:nvPr/>
        </p:nvSpPr>
        <p:spPr>
          <a:xfrm>
            <a:off x="1263719" y="1188495"/>
            <a:ext cx="18815017" cy="2528582"/>
          </a:xfrm>
          <a:prstGeom prst="rect">
            <a:avLst/>
          </a:prstGeom>
          <a:noFill/>
        </p:spPr>
        <p:txBody>
          <a:bodyPr wrap="square" lIns="65727" tIns="32864" rIns="65727" bIns="32864" rtlCol="0">
            <a:spAutoFit/>
          </a:bodyPr>
          <a:lstStyle/>
          <a:p>
            <a:pPr algn="ctr"/>
            <a:r>
              <a:rPr lang="en-US" sz="5400" b="1" dirty="0"/>
              <a:t>Data Mining</a:t>
            </a:r>
            <a:r>
              <a:rPr lang="en-US" sz="5400" dirty="0"/>
              <a:t> </a:t>
            </a:r>
            <a:r>
              <a:rPr lang="en-US" sz="5400" b="1" dirty="0"/>
              <a:t>and Machine Learning Tools for Combinatorial Material Science of All-Oxide Photovoltaic Cells</a:t>
            </a:r>
            <a:endParaRPr lang="en-US" sz="5400" dirty="0"/>
          </a:p>
          <a:p>
            <a:pPr algn="ctr"/>
            <a:endParaRPr lang="en-US" sz="5200" b="1" dirty="0"/>
          </a:p>
        </p:txBody>
      </p:sp>
      <p:sp>
        <p:nvSpPr>
          <p:cNvPr id="5" name="TextBox 4"/>
          <p:cNvSpPr txBox="1"/>
          <p:nvPr/>
        </p:nvSpPr>
        <p:spPr>
          <a:xfrm>
            <a:off x="1245763" y="2961531"/>
            <a:ext cx="18815017" cy="1174366"/>
          </a:xfrm>
          <a:prstGeom prst="rect">
            <a:avLst/>
          </a:prstGeom>
          <a:noFill/>
        </p:spPr>
        <p:txBody>
          <a:bodyPr wrap="square" lIns="65727" tIns="32864" rIns="65727" bIns="32864" rtlCol="0">
            <a:spAutoFit/>
          </a:bodyPr>
          <a:lstStyle/>
          <a:p>
            <a:pPr algn="ctr"/>
            <a:r>
              <a:rPr lang="en-US" sz="2400" b="1" dirty="0"/>
              <a:t>Abraham Yosipof</a:t>
            </a:r>
            <a:r>
              <a:rPr lang="en-US" sz="2400" dirty="0"/>
              <a:t>,* </a:t>
            </a:r>
            <a:r>
              <a:rPr lang="en-US" sz="2400" dirty="0" err="1"/>
              <a:t>Assaf</a:t>
            </a:r>
            <a:r>
              <a:rPr lang="en-US" sz="2400" dirty="0"/>
              <a:t> Y. Anderson, Hannah </a:t>
            </a:r>
            <a:r>
              <a:rPr lang="en-US" sz="2400" dirty="0" err="1"/>
              <a:t>Noa</a:t>
            </a:r>
            <a:r>
              <a:rPr lang="en-US" sz="2400" dirty="0"/>
              <a:t> </a:t>
            </a:r>
            <a:r>
              <a:rPr lang="en-US" sz="2400" dirty="0" err="1"/>
              <a:t>Barad</a:t>
            </a:r>
            <a:r>
              <a:rPr lang="en-US" sz="2400" dirty="0"/>
              <a:t>, Sven </a:t>
            </a:r>
            <a:r>
              <a:rPr lang="en-US" sz="2400" dirty="0" err="1"/>
              <a:t>Rühle</a:t>
            </a:r>
            <a:r>
              <a:rPr lang="en-US" sz="2400" dirty="0"/>
              <a:t>, </a:t>
            </a:r>
            <a:r>
              <a:rPr lang="en-US" sz="2400" dirty="0" err="1"/>
              <a:t>Arie</a:t>
            </a:r>
            <a:r>
              <a:rPr lang="en-US" sz="2400" dirty="0"/>
              <a:t> </a:t>
            </a:r>
            <a:r>
              <a:rPr lang="en-US" sz="2400" dirty="0" err="1"/>
              <a:t>Zaban</a:t>
            </a:r>
            <a:r>
              <a:rPr lang="en-US" sz="2400" dirty="0"/>
              <a:t> and Hanoch Senderowitz</a:t>
            </a:r>
          </a:p>
          <a:p>
            <a:pPr algn="ctr"/>
            <a:r>
              <a:rPr lang="en-US" sz="2400" dirty="0"/>
              <a:t>Department of Chemistry, Center for Nanotechnology &amp; Advanced Materials, Bar </a:t>
            </a:r>
            <a:r>
              <a:rPr lang="en-US" sz="2400" dirty="0" err="1" smtClean="0"/>
              <a:t>Ilan</a:t>
            </a:r>
            <a:r>
              <a:rPr lang="en-US" sz="2400" dirty="0" smtClean="0"/>
              <a:t> </a:t>
            </a:r>
            <a:r>
              <a:rPr lang="en-US" sz="2400" dirty="0"/>
              <a:t>University, 52900 Ramat </a:t>
            </a:r>
            <a:r>
              <a:rPr lang="en-US" sz="2400" dirty="0" err="1"/>
              <a:t>Gan</a:t>
            </a:r>
            <a:r>
              <a:rPr lang="en-US" sz="2400" dirty="0"/>
              <a:t>, Israel</a:t>
            </a:r>
          </a:p>
          <a:p>
            <a:pPr algn="ctr"/>
            <a:r>
              <a:rPr lang="en-US" sz="2400" dirty="0" smtClean="0"/>
              <a:t>*e-mail </a:t>
            </a:r>
            <a:r>
              <a:rPr lang="en-US" sz="2400" dirty="0"/>
              <a:t>address: avi.yosipof@gmail.com</a:t>
            </a:r>
          </a:p>
        </p:txBody>
      </p:sp>
      <p:sp>
        <p:nvSpPr>
          <p:cNvPr id="6" name="TextBox 5"/>
          <p:cNvSpPr txBox="1"/>
          <p:nvPr/>
        </p:nvSpPr>
        <p:spPr>
          <a:xfrm>
            <a:off x="1252340" y="4138991"/>
            <a:ext cx="18884293" cy="4867684"/>
          </a:xfrm>
          <a:prstGeom prst="rect">
            <a:avLst/>
          </a:prstGeom>
          <a:solidFill>
            <a:srgbClr val="F6F5EE"/>
          </a:solidFill>
          <a:ln w="12700">
            <a:noFill/>
          </a:ln>
        </p:spPr>
        <p:txBody>
          <a:bodyPr wrap="square" lIns="65727" tIns="32864" rIns="65727" bIns="32864" rtlCol="0">
            <a:spAutoFit/>
          </a:bodyPr>
          <a:lstStyle/>
          <a:p>
            <a:pPr algn="ctr"/>
            <a:r>
              <a:rPr lang="en-US" sz="2400" b="1" dirty="0" smtClean="0"/>
              <a:t>ABSTRACT</a:t>
            </a:r>
          </a:p>
          <a:p>
            <a:pPr algn="just">
              <a:spcBef>
                <a:spcPts val="25"/>
              </a:spcBef>
            </a:pPr>
            <a:r>
              <a:rPr lang="en-US" sz="2400" dirty="0" smtClean="0"/>
              <a:t>   Recently a new field in </a:t>
            </a:r>
            <a:r>
              <a:rPr lang="en-US" sz="2400" dirty="0" err="1" smtClean="0"/>
              <a:t>photovoltaics</a:t>
            </a:r>
            <a:r>
              <a:rPr lang="en-US" sz="2400" dirty="0" smtClean="0"/>
              <a:t> (PV) is emerging focusing on solar cells that are entirely based on metal oxide (MO) semiconductors. All-Oxide based </a:t>
            </a:r>
            <a:r>
              <a:rPr lang="en-US" sz="2400" dirty="0" err="1" smtClean="0"/>
              <a:t>photovoltaics</a:t>
            </a:r>
            <a:r>
              <a:rPr lang="en-US" sz="2400" dirty="0" smtClean="0"/>
              <a:t> have the potential for extremely low cost solar cells, provided they can show an order of magnitude improvement in their power conversion efficiencies. The development of such cells could benefit from combining combinatorial material sciences of compounds with data mining and machine learning tools to analyze and rationalize the empirical results and for the design of new compounds. </a:t>
            </a:r>
          </a:p>
          <a:p>
            <a:pPr algn="just"/>
            <a:r>
              <a:rPr lang="en-US" sz="2400" dirty="0" smtClean="0"/>
              <a:t>   Here </a:t>
            </a:r>
            <a:r>
              <a:rPr lang="en-US" sz="2400" dirty="0"/>
              <a:t>we describe what we believe to be the first reported application of data mining and machine learning techniques in the field of </a:t>
            </a:r>
            <a:r>
              <a:rPr lang="en-US" sz="2400" dirty="0" err="1"/>
              <a:t>photovoltaics</a:t>
            </a:r>
            <a:r>
              <a:rPr lang="en-US" sz="2400" dirty="0"/>
              <a:t>. </a:t>
            </a:r>
            <a:r>
              <a:rPr lang="en-US" sz="2400" dirty="0" smtClean="0"/>
              <a:t>      To </a:t>
            </a:r>
            <a:r>
              <a:rPr lang="en-US" sz="2400" dirty="0"/>
              <a:t>establish the tools in this new field, we focused on a library of 169 solar cells of </a:t>
            </a:r>
            <a:r>
              <a:rPr lang="en-US" sz="2400" dirty="0" smtClean="0"/>
              <a:t>TiO</a:t>
            </a:r>
            <a:r>
              <a:rPr lang="en-US" sz="2400" baseline="-25000" dirty="0" smtClean="0"/>
              <a:t>2</a:t>
            </a:r>
            <a:r>
              <a:rPr lang="en-US" sz="2400" dirty="0" smtClean="0"/>
              <a:t>/</a:t>
            </a:r>
            <a:r>
              <a:rPr lang="en-US" sz="2400" dirty="0" err="1" smtClean="0"/>
              <a:t>CuO</a:t>
            </a:r>
            <a:r>
              <a:rPr lang="en-US" sz="2400" dirty="0" smtClean="0"/>
              <a:t>. Each </a:t>
            </a:r>
            <a:r>
              <a:rPr lang="en-US" sz="2400" dirty="0"/>
              <a:t>cell was characterized by 7 independent variables (i.e., descriptors) and by 3 dependent variables (photovoltaic parameters).  Following characterization, cells were divided into training and test sets using a newly developed representativeness function. Individual models were derived for all independent variables with various techniques leading to good </a:t>
            </a:r>
            <a:r>
              <a:rPr lang="en-US" sz="2400" dirty="0" smtClean="0"/>
              <a:t>models </a:t>
            </a:r>
            <a:r>
              <a:rPr lang="en-US" sz="2400" dirty="0"/>
              <a:t>with </a:t>
            </a:r>
            <a:r>
              <a:rPr lang="en-US" sz="2400" dirty="0" smtClean="0"/>
              <a:t>R</a:t>
            </a:r>
            <a:r>
              <a:rPr lang="en-US" sz="2400" baseline="30000" dirty="0" smtClean="0"/>
              <a:t>2</a:t>
            </a:r>
            <a:r>
              <a:rPr lang="en-US" sz="2400" baseline="-25000" dirty="0" smtClean="0"/>
              <a:t>CV </a:t>
            </a:r>
            <a:r>
              <a:rPr lang="en-US" sz="2400" dirty="0"/>
              <a:t>and </a:t>
            </a:r>
            <a:r>
              <a:rPr lang="en-US" sz="2400" dirty="0" smtClean="0"/>
              <a:t>R</a:t>
            </a:r>
            <a:r>
              <a:rPr lang="en-US" sz="2400" baseline="30000" dirty="0" smtClean="0"/>
              <a:t>2</a:t>
            </a:r>
            <a:r>
              <a:rPr lang="en-US" sz="2400" baseline="-25000" dirty="0" smtClean="0"/>
              <a:t>Test  </a:t>
            </a:r>
            <a:r>
              <a:rPr lang="en-US" sz="2400" dirty="0" smtClean="0"/>
              <a:t> </a:t>
            </a:r>
            <a:r>
              <a:rPr lang="en-US" sz="2400" dirty="0"/>
              <a:t>typically &gt; 0.8.  For </a:t>
            </a:r>
            <a:r>
              <a:rPr lang="en-US" sz="2400" dirty="0" smtClean="0"/>
              <a:t>the open </a:t>
            </a:r>
            <a:r>
              <a:rPr lang="en-US" sz="2400" dirty="0"/>
              <a:t>circuit </a:t>
            </a:r>
            <a:r>
              <a:rPr lang="en-US" sz="2400" dirty="0" err="1"/>
              <a:t>photovoltage</a:t>
            </a:r>
            <a:r>
              <a:rPr lang="en-US" sz="2400" dirty="0"/>
              <a:t> </a:t>
            </a:r>
            <a:r>
              <a:rPr lang="en-US" sz="2400" dirty="0" smtClean="0"/>
              <a:t>(</a:t>
            </a:r>
            <a:r>
              <a:rPr lang="en-US" sz="2400" dirty="0"/>
              <a:t>VOC), no models could be derived presumably due to the presence of outliers. Ten outliers were removed using an in-house developed outlier removal algorithm and the remaining compounds were re-subjected to the model building procedures yielding this time reliable models. In summary we have demonstrated the usefulness of data mining and machine learning tools in the field of </a:t>
            </a:r>
            <a:r>
              <a:rPr lang="en-US" sz="2400" dirty="0" err="1"/>
              <a:t>photovoltaics</a:t>
            </a:r>
            <a:r>
              <a:rPr lang="en-US" sz="2400" dirty="0"/>
              <a:t>.</a:t>
            </a:r>
          </a:p>
        </p:txBody>
      </p:sp>
      <p:grpSp>
        <p:nvGrpSpPr>
          <p:cNvPr id="19" name="Group 18"/>
          <p:cNvGrpSpPr/>
          <p:nvPr/>
        </p:nvGrpSpPr>
        <p:grpSpPr>
          <a:xfrm>
            <a:off x="1252340" y="9330873"/>
            <a:ext cx="18884293" cy="6887091"/>
            <a:chOff x="1239160" y="9551829"/>
            <a:chExt cx="18884293" cy="6887091"/>
          </a:xfrm>
        </p:grpSpPr>
        <p:sp>
          <p:nvSpPr>
            <p:cNvPr id="110" name="TextBox 109"/>
            <p:cNvSpPr txBox="1"/>
            <p:nvPr/>
          </p:nvSpPr>
          <p:spPr>
            <a:xfrm>
              <a:off x="9052870" y="9553488"/>
              <a:ext cx="11070583" cy="688543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lIns="65727" tIns="32864" rIns="65727" bIns="32864" rtlCol="0">
              <a:spAutoFit/>
            </a:bodyPr>
            <a:lstStyle/>
            <a:p>
              <a:pPr algn="ctr"/>
              <a:r>
                <a:rPr lang="en-US" sz="2400" b="1" dirty="0" smtClean="0"/>
                <a:t>Model Building and Validation</a:t>
              </a:r>
              <a:endParaRPr lang="en-US" sz="2000" b="1" baseline="30000" dirty="0" smtClean="0">
                <a:ea typeface="MS PGothic" pitchFamily="34" charset="-128"/>
              </a:endParaRPr>
            </a:p>
            <a:p>
              <a:endParaRPr lang="en-US" sz="1000" b="1" dirty="0">
                <a:ea typeface="MS PGothic" pitchFamily="34" charset="-128"/>
              </a:endParaRPr>
            </a:p>
            <a:p>
              <a:r>
                <a:rPr lang="en-US" sz="1600" b="1" i="1" dirty="0">
                  <a:ea typeface="MS PGothic" pitchFamily="34" charset="-128"/>
                </a:rPr>
                <a:t> </a:t>
              </a:r>
              <a:r>
                <a:rPr lang="en-US" sz="1600" b="1" i="1" dirty="0" smtClean="0">
                  <a:ea typeface="MS PGothic" pitchFamily="34" charset="-128"/>
                </a:rPr>
                <a:t>   </a:t>
              </a:r>
              <a:r>
                <a:rPr lang="en-US" sz="2000" b="1" i="1" dirty="0" smtClean="0">
                  <a:ea typeface="MS PGothic" pitchFamily="34" charset="-128"/>
                </a:rPr>
                <a:t>k-Nearest Neighbors optimization models </a:t>
              </a:r>
            </a:p>
            <a:p>
              <a:endParaRPr lang="en-US" sz="2000" b="1" dirty="0">
                <a:ea typeface="MS PGothic" pitchFamily="34" charset="-128"/>
              </a:endParaRPr>
            </a:p>
            <a:p>
              <a:endParaRPr lang="en-US" sz="2000" b="1" dirty="0" smtClean="0">
                <a:ea typeface="MS PGothic" pitchFamily="34" charset="-128"/>
              </a:endParaRPr>
            </a:p>
            <a:p>
              <a:endParaRPr lang="en-US" sz="2000" b="1" dirty="0">
                <a:ea typeface="MS PGothic" pitchFamily="34" charset="-128"/>
              </a:endParaRPr>
            </a:p>
            <a:p>
              <a:endParaRPr lang="en-US" sz="2000" b="1" dirty="0" smtClean="0">
                <a:ea typeface="MS PGothic" pitchFamily="34" charset="-128"/>
              </a:endParaRPr>
            </a:p>
            <a:p>
              <a:endParaRPr lang="en-US" sz="2000" b="1" dirty="0">
                <a:ea typeface="MS PGothic" pitchFamily="34" charset="-128"/>
              </a:endParaRPr>
            </a:p>
            <a:p>
              <a:endParaRPr lang="en-US" sz="2000" b="1" dirty="0" smtClean="0">
                <a:ea typeface="MS PGothic" pitchFamily="34" charset="-128"/>
              </a:endParaRPr>
            </a:p>
            <a:p>
              <a:endParaRPr lang="en-US" sz="2000" b="1" dirty="0">
                <a:ea typeface="MS PGothic" pitchFamily="34" charset="-128"/>
              </a:endParaRPr>
            </a:p>
            <a:p>
              <a:endParaRPr lang="en-US" sz="2000" b="1" dirty="0" smtClean="0">
                <a:ea typeface="MS PGothic" pitchFamily="34" charset="-128"/>
              </a:endParaRPr>
            </a:p>
            <a:p>
              <a:r>
                <a:rPr lang="en-US" sz="2000" b="1" i="1" dirty="0" smtClean="0">
                  <a:ea typeface="MS PGothic" pitchFamily="34" charset="-128"/>
                </a:rPr>
                <a:t>   Genetic </a:t>
              </a:r>
              <a:r>
                <a:rPr lang="en-US" sz="2000" b="1" i="1" dirty="0">
                  <a:ea typeface="MS PGothic" pitchFamily="34" charset="-128"/>
                </a:rPr>
                <a:t>Programing models</a:t>
              </a:r>
              <a:endParaRPr lang="en-US" sz="2000" b="1" dirty="0" smtClean="0">
                <a:ea typeface="MS PGothic" pitchFamily="34" charset="-128"/>
              </a:endParaRPr>
            </a:p>
            <a:p>
              <a:endParaRPr lang="en-US" sz="2000" b="1"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a:ea typeface="MS PGothic" pitchFamily="34" charset="-128"/>
              </a:endParaRPr>
            </a:p>
            <a:p>
              <a:pPr algn="ctr"/>
              <a:endParaRPr lang="en-US" sz="2000" b="1" baseline="30000" dirty="0">
                <a:ea typeface="MS PGothic" pitchFamily="34" charset="-128"/>
              </a:endParaRPr>
            </a:p>
            <a:p>
              <a:pPr algn="ctr"/>
              <a:endParaRPr lang="en-US" sz="2000" b="1" baseline="30000" dirty="0" smtClean="0">
                <a:ea typeface="MS PGothic" pitchFamily="34" charset="-128"/>
              </a:endParaRPr>
            </a:p>
            <a:p>
              <a:pPr algn="ctr"/>
              <a:endParaRPr lang="en-US" sz="2000" b="1" baseline="30000" dirty="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a:ea typeface="MS PGothic" pitchFamily="34" charset="-128"/>
              </a:endParaRPr>
            </a:p>
          </p:txBody>
        </p:sp>
        <p:sp>
          <p:nvSpPr>
            <p:cNvPr id="33" name="TextBox 32"/>
            <p:cNvSpPr txBox="1"/>
            <p:nvPr/>
          </p:nvSpPr>
          <p:spPr>
            <a:xfrm>
              <a:off x="1239160" y="9551829"/>
              <a:ext cx="7584259" cy="6885432"/>
            </a:xfrm>
            <a:prstGeom prst="rect">
              <a:avLst/>
            </a:prstGeom>
            <a:ln/>
          </p:spPr>
          <p:style>
            <a:lnRef idx="2">
              <a:schemeClr val="accent1"/>
            </a:lnRef>
            <a:fillRef idx="1">
              <a:schemeClr val="lt1"/>
            </a:fillRef>
            <a:effectRef idx="0">
              <a:schemeClr val="accent1"/>
            </a:effectRef>
            <a:fontRef idx="minor">
              <a:schemeClr val="dk1"/>
            </a:fontRef>
          </p:style>
          <p:txBody>
            <a:bodyPr wrap="square" lIns="65727" tIns="32864" rIns="65727" bIns="32864" rtlCol="0">
              <a:spAutoFit/>
            </a:bodyPr>
            <a:lstStyle/>
            <a:p>
              <a:pPr algn="ctr"/>
              <a:r>
                <a:rPr lang="en-US" sz="2400" b="1" dirty="0" smtClean="0"/>
                <a:t>Experimental Data</a:t>
              </a:r>
            </a:p>
            <a:p>
              <a:pPr algn="ctr"/>
              <a:endParaRPr lang="en-US" sz="2300" b="1" baseline="30000" dirty="0" smtClean="0">
                <a:ea typeface="MS PGothic" pitchFamily="34" charset="-128"/>
              </a:endParaRPr>
            </a:p>
            <a:p>
              <a:pPr algn="ctr"/>
              <a:r>
                <a:rPr lang="en-US" sz="2400" b="1" dirty="0" smtClean="0"/>
                <a:t>Solar </a:t>
              </a:r>
              <a:r>
                <a:rPr lang="en-US" sz="2400" b="1" dirty="0"/>
                <a:t>cells library of TiO</a:t>
              </a:r>
              <a:r>
                <a:rPr lang="en-US" sz="2400" b="1" baseline="-25000" dirty="0"/>
                <a:t>2</a:t>
              </a:r>
              <a:r>
                <a:rPr lang="en-US" sz="2400" b="1" dirty="0"/>
                <a:t>/</a:t>
              </a:r>
              <a:r>
                <a:rPr lang="en-US" sz="2400" b="1" dirty="0" err="1"/>
                <a:t>CuO</a:t>
              </a:r>
              <a:endParaRPr lang="en-US" sz="2300" b="1" baseline="30000" dirty="0">
                <a:ea typeface="MS PGothic" pitchFamily="34" charset="-128"/>
              </a:endParaRPr>
            </a:p>
            <a:p>
              <a:pPr algn="ctr"/>
              <a:endParaRPr lang="en-US" sz="2300" b="1" baseline="30000" dirty="0">
                <a:ea typeface="MS PGothic" pitchFamily="34" charset="-128"/>
              </a:endParaRPr>
            </a:p>
            <a:p>
              <a:pPr algn="ctr"/>
              <a:r>
                <a:rPr lang="en-US" sz="2000" b="1" baseline="30000" dirty="0" smtClean="0">
                  <a:ea typeface="MS PGothic" pitchFamily="34" charset="-128"/>
                </a:rPr>
                <a:t>	             </a:t>
              </a:r>
              <a:r>
                <a:rPr lang="en-US" sz="2000" b="1" dirty="0" smtClean="0"/>
                <a:t> </a:t>
              </a:r>
              <a:r>
                <a:rPr lang="en-US" sz="2000" b="1" dirty="0"/>
                <a:t>library</a:t>
              </a:r>
              <a:endParaRPr lang="en-US" sz="2300" b="1" baseline="30000" dirty="0" smtClean="0">
                <a:ea typeface="MS PGothic" pitchFamily="34" charset="-128"/>
              </a:endParaRPr>
            </a:p>
            <a:p>
              <a:pPr algn="ctr"/>
              <a:r>
                <a:rPr lang="en-US" sz="2300" b="1" baseline="30000" dirty="0" smtClean="0">
                  <a:ea typeface="MS PGothic" pitchFamily="34" charset="-128"/>
                </a:rPr>
                <a:t>	</a:t>
              </a:r>
              <a:endParaRPr lang="en-US" sz="2300" b="1" baseline="30000" dirty="0">
                <a:ea typeface="MS PGothic" pitchFamily="34" charset="-128"/>
              </a:endParaRPr>
            </a:p>
            <a:p>
              <a:pPr algn="ctr"/>
              <a:endParaRPr lang="en-US" sz="2300" b="1" baseline="30000" dirty="0" smtClean="0">
                <a:ea typeface="MS PGothic" pitchFamily="34" charset="-128"/>
              </a:endParaRPr>
            </a:p>
            <a:p>
              <a:pPr algn="ctr"/>
              <a:endParaRPr lang="en-US" sz="2300" b="1" baseline="30000" dirty="0">
                <a:ea typeface="MS PGothic" pitchFamily="34" charset="-128"/>
              </a:endParaRPr>
            </a:p>
            <a:p>
              <a:pPr algn="ctr"/>
              <a:endParaRPr lang="en-US" sz="2300" b="1" baseline="30000" dirty="0" smtClean="0">
                <a:ea typeface="MS PGothic" pitchFamily="34" charset="-128"/>
              </a:endParaRPr>
            </a:p>
            <a:p>
              <a:pPr algn="ctr"/>
              <a:endParaRPr lang="en-US" sz="2300" b="1" baseline="30000" dirty="0">
                <a:ea typeface="MS PGothic" pitchFamily="34" charset="-128"/>
              </a:endParaRPr>
            </a:p>
            <a:p>
              <a:pPr algn="ctr"/>
              <a:endParaRPr lang="en-US" sz="2300" b="1" baseline="30000" dirty="0" smtClean="0">
                <a:ea typeface="MS PGothic" pitchFamily="34" charset="-128"/>
              </a:endParaRPr>
            </a:p>
            <a:p>
              <a:pPr algn="ctr"/>
              <a:endParaRPr lang="en-US" sz="2300" b="1" baseline="30000" dirty="0">
                <a:ea typeface="MS PGothic" pitchFamily="34" charset="-128"/>
              </a:endParaRPr>
            </a:p>
            <a:p>
              <a:pPr algn="ctr"/>
              <a:endParaRPr lang="en-US" sz="2800" b="1" dirty="0"/>
            </a:p>
            <a:p>
              <a:endParaRPr lang="en-US" sz="1800" dirty="0" smtClean="0"/>
            </a:p>
            <a:p>
              <a:endParaRPr lang="en-US" sz="1800" dirty="0"/>
            </a:p>
            <a:p>
              <a:endParaRPr lang="en-US" sz="1800" dirty="0" smtClean="0"/>
            </a:p>
            <a:p>
              <a:r>
                <a:rPr lang="en-US" sz="1800" dirty="0" smtClean="0"/>
                <a:t>(</a:t>
              </a:r>
              <a:r>
                <a:rPr lang="en-US" sz="1800" b="1" dirty="0" smtClean="0"/>
                <a:t>a</a:t>
              </a:r>
              <a:r>
                <a:rPr lang="en-US" sz="1800" dirty="0" smtClean="0"/>
                <a:t>) Transparent </a:t>
              </a:r>
              <a:r>
                <a:rPr lang="en-US" sz="1800" dirty="0"/>
                <a:t>conducting </a:t>
              </a:r>
              <a:r>
                <a:rPr lang="en-US" sz="1800" dirty="0" smtClean="0"/>
                <a:t>oxide (TCO)</a:t>
              </a:r>
            </a:p>
            <a:p>
              <a:pPr marL="320040"/>
              <a:r>
                <a:rPr lang="en-US" sz="1800" dirty="0" smtClean="0"/>
                <a:t>coated </a:t>
              </a:r>
              <a:r>
                <a:rPr lang="en-US" sz="1800" dirty="0"/>
                <a:t>glass </a:t>
              </a:r>
              <a:endParaRPr lang="en-US" sz="1800" dirty="0" smtClean="0"/>
            </a:p>
            <a:p>
              <a:r>
                <a:rPr lang="en-US" sz="1800" dirty="0" smtClean="0"/>
                <a:t>(</a:t>
              </a:r>
              <a:r>
                <a:rPr lang="en-US" sz="1800" b="1" dirty="0"/>
                <a:t>b</a:t>
              </a:r>
              <a:r>
                <a:rPr lang="en-US" sz="1800" dirty="0" smtClean="0"/>
                <a:t>) Sprayed </a:t>
              </a:r>
              <a:r>
                <a:rPr lang="en-US" sz="1800" dirty="0"/>
                <a:t>TiO</a:t>
              </a:r>
              <a:r>
                <a:rPr lang="en-US" sz="1800" baseline="-25000" dirty="0"/>
                <a:t>2</a:t>
              </a:r>
              <a:r>
                <a:rPr lang="en-US" sz="1800" dirty="0"/>
                <a:t> layer </a:t>
              </a:r>
            </a:p>
            <a:p>
              <a:r>
                <a:rPr lang="en-US" sz="1800" dirty="0"/>
                <a:t>(</a:t>
              </a:r>
              <a:r>
                <a:rPr lang="en-US" sz="1800" b="1" dirty="0"/>
                <a:t>c</a:t>
              </a:r>
              <a:r>
                <a:rPr lang="en-US" sz="1800" dirty="0"/>
                <a:t>) Pulsed Laser Deposition (PLD) of Cu–O</a:t>
              </a:r>
            </a:p>
            <a:p>
              <a:r>
                <a:rPr lang="en-US" sz="1800" dirty="0"/>
                <a:t>(</a:t>
              </a:r>
              <a:r>
                <a:rPr lang="en-US" sz="1800" b="1" dirty="0" smtClean="0"/>
                <a:t>d</a:t>
              </a:r>
              <a:r>
                <a:rPr lang="en-US" sz="1800" dirty="0" smtClean="0"/>
                <a:t>) Round </a:t>
              </a:r>
              <a:r>
                <a:rPr lang="en-US" sz="1800" dirty="0"/>
                <a:t>Ag back contacts sputtered </a:t>
              </a:r>
              <a:endParaRPr lang="en-US" sz="1800" dirty="0" smtClean="0"/>
            </a:p>
            <a:p>
              <a:pPr marL="320040"/>
              <a:r>
                <a:rPr lang="en-US" sz="1800" dirty="0" smtClean="0"/>
                <a:t>on </a:t>
              </a:r>
              <a:r>
                <a:rPr lang="en-US" sz="1800" dirty="0"/>
                <a:t>top of the Cu–O </a:t>
              </a:r>
              <a:r>
                <a:rPr lang="en-US" sz="1800" dirty="0" smtClean="0"/>
                <a:t>layer</a:t>
              </a:r>
              <a:endParaRPr lang="en-US" sz="2300" b="1" baseline="30000" dirty="0" smtClean="0">
                <a:ea typeface="MS PGothic" pitchFamily="34" charset="-128"/>
              </a:endParaRPr>
            </a:p>
            <a:p>
              <a:pPr algn="ctr"/>
              <a:endParaRPr lang="en-US" sz="2300" b="1" baseline="30000" dirty="0" smtClean="0">
                <a:ea typeface="MS PGothic" pitchFamily="34" charset="-128"/>
              </a:endParaRPr>
            </a:p>
            <a:p>
              <a:pPr algn="ctr"/>
              <a:endParaRPr lang="en-US" sz="2300" b="1" baseline="30000" dirty="0">
                <a:ea typeface="MS PGothic" pitchFamily="34" charset="-128"/>
              </a:endParaRPr>
            </a:p>
            <a:p>
              <a:pPr algn="ctr"/>
              <a:endParaRPr lang="en-US" sz="2300" b="1" baseline="30000" dirty="0">
                <a:ea typeface="MS PGothic" pitchFamily="34" charset="-128"/>
              </a:endParaRPr>
            </a:p>
            <a:p>
              <a:pPr algn="ctr"/>
              <a:endParaRPr lang="en-US" sz="2300" b="1" baseline="30000" dirty="0">
                <a:ea typeface="MS PGothic" pitchFamily="34" charset="-128"/>
              </a:endParaRPr>
            </a:p>
          </p:txBody>
        </p:sp>
      </p:grpSp>
      <p:grpSp>
        <p:nvGrpSpPr>
          <p:cNvPr id="16" name="Group 15"/>
          <p:cNvGrpSpPr/>
          <p:nvPr/>
        </p:nvGrpSpPr>
        <p:grpSpPr>
          <a:xfrm>
            <a:off x="1342184" y="10381282"/>
            <a:ext cx="7431983" cy="5727124"/>
            <a:chOff x="1342184" y="10609882"/>
            <a:chExt cx="7431983" cy="5727124"/>
          </a:xfrm>
        </p:grpSpPr>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184" y="10609882"/>
              <a:ext cx="3625609" cy="306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Group 20"/>
            <p:cNvGrpSpPr/>
            <p:nvPr/>
          </p:nvGrpSpPr>
          <p:grpSpPr>
            <a:xfrm>
              <a:off x="5242955" y="13351792"/>
              <a:ext cx="3531212" cy="2985214"/>
              <a:chOff x="5281628" y="10201791"/>
              <a:chExt cx="3531212" cy="2985214"/>
            </a:xfrm>
          </p:grpSpPr>
          <p:sp>
            <p:nvSpPr>
              <p:cNvPr id="18" name="TextBox 17"/>
              <p:cNvSpPr txBox="1"/>
              <p:nvPr/>
            </p:nvSpPr>
            <p:spPr>
              <a:xfrm>
                <a:off x="5281628" y="10201791"/>
                <a:ext cx="3531212" cy="400110"/>
              </a:xfrm>
              <a:prstGeom prst="rect">
                <a:avLst/>
              </a:prstGeom>
              <a:noFill/>
            </p:spPr>
            <p:txBody>
              <a:bodyPr wrap="square" rtlCol="0">
                <a:spAutoFit/>
              </a:bodyPr>
              <a:lstStyle/>
              <a:p>
                <a:pPr algn="ctr"/>
                <a:r>
                  <a:rPr lang="en-US" sz="2000" b="1" dirty="0" smtClean="0"/>
                  <a:t>Experimental Data collection</a:t>
                </a:r>
                <a:endParaRPr lang="en-US" sz="2000" b="1" dirty="0"/>
              </a:p>
            </p:txBody>
          </p:sp>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587" y="10587836"/>
                <a:ext cx="2967472" cy="259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8716" y="10689312"/>
              <a:ext cx="2228150" cy="2232802"/>
            </a:xfrm>
            <a:prstGeom prst="rect">
              <a:avLst/>
            </a:prstGeom>
          </p:spPr>
        </p:pic>
        <p:cxnSp>
          <p:nvCxnSpPr>
            <p:cNvPr id="8" name="Straight Arrow Connector 7"/>
            <p:cNvCxnSpPr/>
            <p:nvPr/>
          </p:nvCxnSpPr>
          <p:spPr>
            <a:xfrm flipH="1">
              <a:off x="4804574" y="11859693"/>
              <a:ext cx="1244142" cy="0"/>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7140909" y="12922114"/>
              <a:ext cx="0" cy="5309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88" name="TextBox 87"/>
          <p:cNvSpPr txBox="1"/>
          <p:nvPr/>
        </p:nvSpPr>
        <p:spPr>
          <a:xfrm>
            <a:off x="7184268" y="27703753"/>
            <a:ext cx="2682236" cy="830997"/>
          </a:xfrm>
          <a:prstGeom prst="rect">
            <a:avLst/>
          </a:prstGeom>
          <a:noFill/>
        </p:spPr>
        <p:txBody>
          <a:bodyPr wrap="square" rtlCol="0">
            <a:spAutoFit/>
          </a:bodyPr>
          <a:lstStyle/>
          <a:p>
            <a:r>
              <a:rPr lang="en-US" sz="1600" dirty="0"/>
              <a:t>C</a:t>
            </a:r>
            <a:r>
              <a:rPr lang="en-US" sz="1600" dirty="0" smtClean="0"/>
              <a:t>alculated </a:t>
            </a:r>
            <a:r>
              <a:rPr lang="en-US" sz="1600" dirty="0"/>
              <a:t>Internal Quantum Efficiency (IQE) as a function of cell position</a:t>
            </a:r>
            <a:endParaRPr lang="en-US" sz="1600" b="1" dirty="0"/>
          </a:p>
        </p:txBody>
      </p:sp>
      <p:grpSp>
        <p:nvGrpSpPr>
          <p:cNvPr id="31" name="Group 30"/>
          <p:cNvGrpSpPr/>
          <p:nvPr/>
        </p:nvGrpSpPr>
        <p:grpSpPr>
          <a:xfrm>
            <a:off x="1268147" y="16542962"/>
            <a:ext cx="18852678" cy="6822065"/>
            <a:chOff x="1268147" y="16542962"/>
            <a:chExt cx="18852678" cy="6822065"/>
          </a:xfrm>
        </p:grpSpPr>
        <p:sp>
          <p:nvSpPr>
            <p:cNvPr id="34" name="TextBox 33"/>
            <p:cNvSpPr txBox="1"/>
            <p:nvPr/>
          </p:nvSpPr>
          <p:spPr>
            <a:xfrm>
              <a:off x="1268147" y="16543282"/>
              <a:ext cx="6476226" cy="6821424"/>
            </a:xfrm>
            <a:prstGeom prst="rect">
              <a:avLst/>
            </a:prstGeom>
            <a:ln/>
          </p:spPr>
          <p:style>
            <a:lnRef idx="2">
              <a:schemeClr val="accent4"/>
            </a:lnRef>
            <a:fillRef idx="1">
              <a:schemeClr val="lt1"/>
            </a:fillRef>
            <a:effectRef idx="0">
              <a:schemeClr val="accent4"/>
            </a:effectRef>
            <a:fontRef idx="minor">
              <a:schemeClr val="dk1"/>
            </a:fontRef>
          </p:style>
          <p:txBody>
            <a:bodyPr wrap="square" lIns="65727" tIns="32864" rIns="65727" bIns="32864" rtlCol="0">
              <a:spAutoFit/>
            </a:bodyPr>
            <a:lstStyle/>
            <a:p>
              <a:pPr algn="ctr"/>
              <a:r>
                <a:rPr lang="en-US" sz="2400" b="1" dirty="0" smtClean="0"/>
                <a:t>Library Characterization</a:t>
              </a:r>
            </a:p>
            <a:p>
              <a:pPr algn="ctr"/>
              <a:endParaRPr lang="en-US" sz="2300" b="1" dirty="0"/>
            </a:p>
            <a:p>
              <a:pPr marL="342900" indent="-342900">
                <a:lnSpc>
                  <a:spcPct val="150000"/>
                </a:lnSpc>
                <a:buFont typeface="Arial" panose="020B0604020202020204" pitchFamily="34" charset="0"/>
                <a:buChar char="•"/>
              </a:pPr>
              <a:r>
                <a:rPr lang="en-US" sz="2000" b="1" dirty="0"/>
                <a:t>Dependent variable Y: </a:t>
              </a:r>
              <a:r>
                <a:rPr lang="en-US" sz="2000" b="1" dirty="0" smtClean="0"/>
                <a:t>Photovoltaic parameters</a:t>
              </a:r>
            </a:p>
            <a:p>
              <a:pPr marL="914400" lvl="1" indent="-342900">
                <a:lnSpc>
                  <a:spcPct val="150000"/>
                </a:lnSpc>
                <a:buFont typeface="Wingdings" panose="05000000000000000000" pitchFamily="2" charset="2"/>
                <a:buChar char="§"/>
              </a:pPr>
              <a:r>
                <a:rPr lang="en-US" sz="2000" b="1" dirty="0" err="1" smtClean="0"/>
                <a:t>Jsc</a:t>
              </a:r>
              <a:r>
                <a:rPr lang="en-US" sz="2000" b="1" dirty="0" smtClean="0"/>
                <a:t>:</a:t>
              </a:r>
              <a:r>
                <a:rPr lang="en-US" sz="2000" dirty="0" smtClean="0"/>
                <a:t> The </a:t>
              </a:r>
              <a:r>
                <a:rPr lang="en-US" sz="2000" dirty="0"/>
                <a:t>short circuit photocurrent </a:t>
              </a:r>
              <a:endParaRPr lang="en-US" sz="2000" dirty="0" smtClean="0"/>
            </a:p>
            <a:p>
              <a:pPr marL="914400" lvl="1" indent="-342900">
                <a:buFont typeface="Wingdings" panose="05000000000000000000" pitchFamily="2" charset="2"/>
                <a:buChar char="§"/>
              </a:pPr>
              <a:r>
                <a:rPr lang="en-US" sz="2000" b="1" dirty="0"/>
                <a:t>VOC: </a:t>
              </a:r>
              <a:r>
                <a:rPr lang="en-US" sz="2000" dirty="0" smtClean="0"/>
                <a:t>The </a:t>
              </a:r>
              <a:r>
                <a:rPr lang="en-US" sz="2000" dirty="0"/>
                <a:t>open circuit </a:t>
              </a:r>
              <a:r>
                <a:rPr lang="en-US" sz="2000" dirty="0" err="1"/>
                <a:t>photovoltage</a:t>
              </a:r>
              <a:r>
                <a:rPr lang="en-US" sz="2000" dirty="0"/>
                <a:t> </a:t>
              </a:r>
              <a:endParaRPr lang="en-US" sz="2000" dirty="0" smtClean="0"/>
            </a:p>
            <a:p>
              <a:pPr marL="914400" lvl="1" indent="-342900">
                <a:buFont typeface="Wingdings" panose="05000000000000000000" pitchFamily="2" charset="2"/>
                <a:buChar char="§"/>
              </a:pPr>
              <a:r>
                <a:rPr lang="en-US" sz="2000" b="1" dirty="0"/>
                <a:t>IQE: </a:t>
              </a:r>
              <a:r>
                <a:rPr lang="en-US" sz="2000" dirty="0" smtClean="0"/>
                <a:t>The </a:t>
              </a:r>
              <a:r>
                <a:rPr lang="en-US" sz="2000" dirty="0"/>
                <a:t>internal quantum efficiency </a:t>
              </a:r>
              <a:r>
                <a:rPr lang="en-US" sz="2000" dirty="0" smtClean="0"/>
                <a:t> </a:t>
              </a:r>
            </a:p>
            <a:p>
              <a:endParaRPr lang="en-US" sz="2000" dirty="0" smtClean="0"/>
            </a:p>
            <a:p>
              <a:endParaRPr lang="en-US" sz="2000" dirty="0"/>
            </a:p>
            <a:p>
              <a:pPr marL="342900" indent="-342900">
                <a:lnSpc>
                  <a:spcPct val="150000"/>
                </a:lnSpc>
                <a:buFont typeface="Arial" panose="020B0604020202020204" pitchFamily="34" charset="0"/>
                <a:buChar char="•"/>
              </a:pPr>
              <a:r>
                <a:rPr lang="en-US" sz="2000" b="1" dirty="0"/>
                <a:t>Independent variable X: Cells characterization </a:t>
              </a:r>
            </a:p>
            <a:p>
              <a:pPr marL="914400" lvl="1" indent="-342900">
                <a:lnSpc>
                  <a:spcPct val="150000"/>
                </a:lnSpc>
                <a:buFont typeface="Wingdings" panose="05000000000000000000" pitchFamily="2" charset="2"/>
                <a:buChar char="§"/>
              </a:pPr>
              <a:r>
                <a:rPr lang="en-US" sz="2000" b="1" dirty="0" smtClean="0"/>
                <a:t>d_</a:t>
              </a:r>
              <a:r>
                <a:rPr lang="en-US" sz="2000" b="1" dirty="0"/>
                <a:t> </a:t>
              </a:r>
              <a:r>
                <a:rPr lang="en-US" sz="2000" b="1" dirty="0" smtClean="0"/>
                <a:t>TiO</a:t>
              </a:r>
              <a:r>
                <a:rPr lang="en-US" sz="2000" b="1" baseline="-25000" dirty="0" smtClean="0"/>
                <a:t>2</a:t>
              </a:r>
              <a:r>
                <a:rPr lang="en-US" sz="2000" dirty="0" smtClean="0"/>
                <a:t>: The </a:t>
              </a:r>
              <a:r>
                <a:rPr lang="en-US" sz="2000" dirty="0"/>
                <a:t>thickness of the TiO</a:t>
              </a:r>
              <a:r>
                <a:rPr lang="en-US" sz="2000" baseline="-25000" dirty="0"/>
                <a:t>2</a:t>
              </a:r>
              <a:r>
                <a:rPr lang="en-US" sz="2000" dirty="0"/>
                <a:t> </a:t>
              </a:r>
              <a:r>
                <a:rPr lang="en-US" sz="2000" dirty="0" smtClean="0"/>
                <a:t>layer</a:t>
              </a:r>
            </a:p>
            <a:p>
              <a:pPr marL="914400" lvl="1" indent="-342900">
                <a:buFont typeface="Wingdings" panose="05000000000000000000" pitchFamily="2" charset="2"/>
                <a:buChar char="§"/>
              </a:pPr>
              <a:r>
                <a:rPr lang="en-US" sz="2000" b="1" dirty="0"/>
                <a:t>d_ </a:t>
              </a:r>
              <a:r>
                <a:rPr lang="en-US" sz="2000" b="1" dirty="0" err="1"/>
                <a:t>CuO</a:t>
              </a:r>
              <a:r>
                <a:rPr lang="en-US" sz="2000" b="1" dirty="0"/>
                <a:t>: </a:t>
              </a:r>
              <a:r>
                <a:rPr lang="en-US" sz="2000" dirty="0" smtClean="0"/>
                <a:t>The </a:t>
              </a:r>
              <a:r>
                <a:rPr lang="en-US" sz="2000" dirty="0"/>
                <a:t>thickness of the </a:t>
              </a:r>
              <a:r>
                <a:rPr lang="en-US" sz="2000" dirty="0" err="1" smtClean="0"/>
                <a:t>CuO</a:t>
              </a:r>
              <a:r>
                <a:rPr lang="en-US" sz="2000" dirty="0" smtClean="0"/>
                <a:t> layer</a:t>
              </a:r>
            </a:p>
            <a:p>
              <a:pPr marL="914400" lvl="1" indent="-342900">
                <a:buFont typeface="Wingdings" panose="05000000000000000000" pitchFamily="2" charset="2"/>
                <a:buChar char="§"/>
              </a:pPr>
              <a:r>
                <a:rPr lang="en-US" sz="2000" b="1" dirty="0"/>
                <a:t>Ratio:</a:t>
              </a:r>
              <a:r>
                <a:rPr lang="en-US" sz="2000" dirty="0" smtClean="0"/>
                <a:t> The thickness </a:t>
              </a:r>
              <a:r>
                <a:rPr lang="en-US" sz="2000" dirty="0"/>
                <a:t>ratio between the two </a:t>
              </a:r>
              <a:r>
                <a:rPr lang="en-US" sz="2000" dirty="0" smtClean="0"/>
                <a:t>layers</a:t>
              </a:r>
            </a:p>
            <a:p>
              <a:pPr marL="914400" lvl="1" indent="-342900">
                <a:buFont typeface="Wingdings" panose="05000000000000000000" pitchFamily="2" charset="2"/>
                <a:buChar char="§"/>
              </a:pPr>
              <a:r>
                <a:rPr lang="en-US" sz="2000" b="1" dirty="0" err="1"/>
                <a:t>d_c</a:t>
              </a:r>
              <a:r>
                <a:rPr lang="en-US" sz="2000" b="1" dirty="0"/>
                <a:t> [</a:t>
              </a:r>
              <a:r>
                <a:rPr lang="en-US" sz="2000" b="1" dirty="0" err="1"/>
                <a:t>CuO</a:t>
              </a:r>
              <a:r>
                <a:rPr lang="en-US" sz="2000" b="1" dirty="0"/>
                <a:t>]_plume: </a:t>
              </a:r>
              <a:r>
                <a:rPr lang="en-US" sz="2000" dirty="0"/>
                <a:t>T</a:t>
              </a:r>
              <a:r>
                <a:rPr lang="en-US" sz="2000" dirty="0" smtClean="0"/>
                <a:t>he </a:t>
              </a:r>
              <a:r>
                <a:rPr lang="en-US" sz="2000" dirty="0"/>
                <a:t>distance of the cell from the center of the </a:t>
              </a:r>
              <a:r>
                <a:rPr lang="en-US" sz="2000" dirty="0" err="1" smtClean="0"/>
                <a:t>CuO</a:t>
              </a:r>
              <a:r>
                <a:rPr lang="en-US" sz="2000" dirty="0" smtClean="0"/>
                <a:t> </a:t>
              </a:r>
              <a:r>
                <a:rPr lang="en-US" sz="2000" dirty="0"/>
                <a:t>depositing </a:t>
              </a:r>
              <a:r>
                <a:rPr lang="en-US" sz="2000" dirty="0" smtClean="0"/>
                <a:t>plume</a:t>
              </a:r>
            </a:p>
            <a:p>
              <a:pPr marL="914400" lvl="1" indent="-342900">
                <a:buFont typeface="Wingdings" panose="05000000000000000000" pitchFamily="2" charset="2"/>
                <a:buChar char="§"/>
              </a:pPr>
              <a:r>
                <a:rPr lang="en-US" sz="2000" b="1" dirty="0"/>
                <a:t>BGP: </a:t>
              </a:r>
              <a:r>
                <a:rPr lang="en-US" sz="2000" dirty="0" smtClean="0"/>
                <a:t>The </a:t>
              </a:r>
              <a:r>
                <a:rPr lang="en-US" sz="2000" dirty="0"/>
                <a:t>band gap of </a:t>
              </a:r>
              <a:r>
                <a:rPr lang="en-US" sz="2000" dirty="0" smtClean="0"/>
                <a:t>the </a:t>
              </a:r>
              <a:r>
                <a:rPr lang="en-US" sz="2000" dirty="0" err="1" smtClean="0"/>
                <a:t>CuO</a:t>
              </a:r>
              <a:endParaRPr lang="en-US" sz="2000" dirty="0" smtClean="0"/>
            </a:p>
            <a:p>
              <a:pPr marL="914400" lvl="1" indent="-342900">
                <a:buFont typeface="Wingdings" panose="05000000000000000000" pitchFamily="2" charset="2"/>
                <a:buChar char="§"/>
              </a:pPr>
              <a:r>
                <a:rPr lang="pt-BR" sz="2000" b="1" dirty="0"/>
                <a:t>Ex situ R : </a:t>
              </a:r>
              <a:r>
                <a:rPr lang="en-US" sz="2000" dirty="0" smtClean="0"/>
                <a:t>The </a:t>
              </a:r>
              <a:r>
                <a:rPr lang="en-US" sz="2000" dirty="0"/>
                <a:t>resistance </a:t>
              </a:r>
              <a:r>
                <a:rPr lang="pt-BR" sz="2000" dirty="0" smtClean="0"/>
                <a:t>of the </a:t>
              </a:r>
              <a:r>
                <a:rPr lang="en-US" sz="2000" dirty="0" err="1" smtClean="0"/>
                <a:t>CuO</a:t>
              </a:r>
              <a:endParaRPr lang="pt-BR" sz="2000" dirty="0" smtClean="0"/>
            </a:p>
            <a:p>
              <a:pPr marL="914400" lvl="1" indent="-342900">
                <a:buFont typeface="Wingdings" panose="05000000000000000000" pitchFamily="2" charset="2"/>
                <a:buChar char="§"/>
              </a:pPr>
              <a:r>
                <a:rPr lang="en-US" sz="2000" b="1" dirty="0" err="1"/>
                <a:t>Max_J</a:t>
              </a:r>
              <a:r>
                <a:rPr lang="en-US" sz="2000" b="1" dirty="0"/>
                <a:t>:</a:t>
              </a:r>
              <a:r>
                <a:rPr lang="en-US" sz="2000" dirty="0"/>
                <a:t> The maximum calculated photocurrent</a:t>
              </a:r>
            </a:p>
            <a:p>
              <a:pPr lvl="1"/>
              <a:r>
                <a:rPr lang="en-US" sz="2000" dirty="0"/>
                <a:t> </a:t>
              </a:r>
              <a:endParaRPr lang="en-US" sz="2000" dirty="0" smtClean="0"/>
            </a:p>
            <a:p>
              <a:pPr lvl="1"/>
              <a:endParaRPr lang="en-US" sz="2900" dirty="0"/>
            </a:p>
          </p:txBody>
        </p:sp>
        <p:grpSp>
          <p:nvGrpSpPr>
            <p:cNvPr id="10" name="Group 9"/>
            <p:cNvGrpSpPr/>
            <p:nvPr/>
          </p:nvGrpSpPr>
          <p:grpSpPr>
            <a:xfrm>
              <a:off x="8066698" y="16542962"/>
              <a:ext cx="7229349" cy="6822065"/>
              <a:chOff x="12344399" y="9650787"/>
              <a:chExt cx="7229349" cy="6822065"/>
            </a:xfrm>
          </p:grpSpPr>
          <p:sp>
            <p:nvSpPr>
              <p:cNvPr id="199" name="TextBox 198"/>
              <p:cNvSpPr txBox="1"/>
              <p:nvPr/>
            </p:nvSpPr>
            <p:spPr>
              <a:xfrm>
                <a:off x="12344399" y="9650787"/>
                <a:ext cx="7148217" cy="6822065"/>
              </a:xfrm>
              <a:prstGeom prst="rect">
                <a:avLst/>
              </a:prstGeom>
              <a:ln w="19050">
                <a:solidFill>
                  <a:srgbClr val="0000FF"/>
                </a:solidFill>
              </a:ln>
            </p:spPr>
            <p:style>
              <a:lnRef idx="1">
                <a:schemeClr val="accent1"/>
              </a:lnRef>
              <a:fillRef idx="2">
                <a:schemeClr val="accent1"/>
              </a:fillRef>
              <a:effectRef idx="1">
                <a:schemeClr val="accent1"/>
              </a:effectRef>
              <a:fontRef idx="minor">
                <a:schemeClr val="dk1"/>
              </a:fontRef>
            </p:style>
            <p:txBody>
              <a:bodyPr wrap="square" lIns="65727" tIns="32864" rIns="65727" bIns="32864" rtlCol="0">
                <a:spAutoFit/>
              </a:bodyPr>
              <a:lstStyle/>
              <a:p>
                <a:pPr algn="ctr"/>
                <a:r>
                  <a:rPr lang="en-US" sz="2400" b="1" dirty="0"/>
                  <a:t>Workflow</a:t>
                </a:r>
              </a:p>
              <a:p>
                <a:pPr algn="ctr"/>
                <a:endParaRPr lang="en-US" sz="2000" b="1" dirty="0"/>
              </a:p>
              <a:p>
                <a:pPr algn="ctr"/>
                <a:endParaRPr lang="en-US" sz="2000" b="1" dirty="0"/>
              </a:p>
              <a:p>
                <a:pPr algn="ctr"/>
                <a:endParaRPr lang="en-US" sz="2300" b="1" dirty="0"/>
              </a:p>
              <a:p>
                <a:pPr algn="ctr"/>
                <a:endParaRPr lang="en-US" sz="3500" b="1" dirty="0"/>
              </a:p>
              <a:p>
                <a:pPr algn="ctr"/>
                <a:endParaRPr lang="en-US" sz="4300" b="1" dirty="0"/>
              </a:p>
              <a:p>
                <a:pPr algn="ctr"/>
                <a:endParaRPr lang="en-US" sz="3900" b="1" dirty="0"/>
              </a:p>
              <a:p>
                <a:pPr algn="ctr"/>
                <a:endParaRPr lang="en-US" sz="2300" b="1" dirty="0">
                  <a:solidFill>
                    <a:srgbClr val="00B050"/>
                  </a:solidFill>
                </a:endParaRPr>
              </a:p>
              <a:p>
                <a:pPr algn="ctr"/>
                <a:endParaRPr lang="en-US" sz="2000" b="1" dirty="0"/>
              </a:p>
              <a:p>
                <a:pPr algn="ctr"/>
                <a:endParaRPr lang="en-US" sz="1200" b="1" dirty="0"/>
              </a:p>
              <a:p>
                <a:pPr algn="ctr"/>
                <a:endParaRPr lang="en-US" sz="2000" b="1" dirty="0"/>
              </a:p>
              <a:p>
                <a:pPr algn="ctr"/>
                <a:endParaRPr lang="en-US" sz="2300" b="1" dirty="0"/>
              </a:p>
              <a:p>
                <a:pPr algn="ctr"/>
                <a:endParaRPr lang="en-US" sz="2300" b="1" dirty="0"/>
              </a:p>
              <a:p>
                <a:pPr algn="ctr"/>
                <a:endParaRPr lang="en-US" sz="2300" b="1" dirty="0"/>
              </a:p>
              <a:p>
                <a:pPr algn="ctr"/>
                <a:endParaRPr lang="en-US" sz="2300" b="1" dirty="0"/>
              </a:p>
              <a:p>
                <a:pPr algn="ctr"/>
                <a:endParaRPr lang="en-US" sz="2300" b="1" dirty="0"/>
              </a:p>
              <a:p>
                <a:pPr algn="ctr"/>
                <a:endParaRPr lang="en-US" sz="2300" b="1" dirty="0"/>
              </a:p>
              <a:p>
                <a:pPr algn="ctr"/>
                <a:endParaRPr lang="en-US" sz="2300" b="1" dirty="0"/>
              </a:p>
            </p:txBody>
          </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44400" y="10038851"/>
                <a:ext cx="7229348" cy="64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15618372" y="16543282"/>
              <a:ext cx="4502453" cy="6821424"/>
              <a:chOff x="15621000" y="16675797"/>
              <a:chExt cx="4502453" cy="6821424"/>
            </a:xfrm>
          </p:grpSpPr>
          <p:sp>
            <p:nvSpPr>
              <p:cNvPr id="108" name="TextBox 107"/>
              <p:cNvSpPr txBox="1"/>
              <p:nvPr/>
            </p:nvSpPr>
            <p:spPr>
              <a:xfrm>
                <a:off x="15621000" y="16675797"/>
                <a:ext cx="4502453" cy="6821424"/>
              </a:xfrm>
              <a:prstGeom prst="rect">
                <a:avLst/>
              </a:prstGeom>
              <a:ln/>
            </p:spPr>
            <p:style>
              <a:lnRef idx="2">
                <a:schemeClr val="accent4"/>
              </a:lnRef>
              <a:fillRef idx="1">
                <a:schemeClr val="lt1"/>
              </a:fillRef>
              <a:effectRef idx="0">
                <a:schemeClr val="accent4"/>
              </a:effectRef>
              <a:fontRef idx="minor">
                <a:schemeClr val="dk1"/>
              </a:fontRef>
            </p:style>
            <p:txBody>
              <a:bodyPr wrap="square" lIns="65727" tIns="32864" rIns="65727" bIns="32864" rtlCol="0">
                <a:spAutoFit/>
              </a:bodyPr>
              <a:lstStyle/>
              <a:p>
                <a:pPr algn="ctr">
                  <a:lnSpc>
                    <a:spcPct val="150000"/>
                  </a:lnSpc>
                </a:pPr>
                <a:r>
                  <a:rPr lang="en-US" sz="2400" b="1" dirty="0" smtClean="0"/>
                  <a:t>Model Building: Spilt Data </a:t>
                </a:r>
              </a:p>
              <a:p>
                <a:pPr algn="ctr"/>
                <a:r>
                  <a:rPr lang="en-US" sz="2000" dirty="0"/>
                  <a:t>Representativeness optimization algorithm to split the data for </a:t>
                </a:r>
                <a:r>
                  <a:rPr lang="en-US" sz="2000" dirty="0" smtClean="0"/>
                  <a:t>Training set </a:t>
                </a:r>
                <a:r>
                  <a:rPr lang="en-US" sz="2000" dirty="0"/>
                  <a:t>and </a:t>
                </a:r>
                <a:r>
                  <a:rPr lang="en-US" sz="2000" dirty="0" smtClean="0"/>
                  <a:t>Validation test </a:t>
                </a:r>
                <a:r>
                  <a:rPr lang="en-US" sz="2000" dirty="0"/>
                  <a:t>set. </a:t>
                </a:r>
                <a:endParaRPr lang="en-US" sz="2000" dirty="0" smtClean="0"/>
              </a:p>
              <a:p>
                <a:endParaRPr lang="en-US" sz="2000" dirty="0" smtClean="0"/>
              </a:p>
              <a:p>
                <a:endParaRPr lang="en-US" sz="2000" dirty="0"/>
              </a:p>
              <a:p>
                <a:pPr>
                  <a:lnSpc>
                    <a:spcPct val="150000"/>
                  </a:lnSpc>
                </a:pPr>
                <a:endParaRPr lang="en-US" sz="2000" b="1" dirty="0"/>
              </a:p>
              <a:p>
                <a:pPr marL="342900" indent="-342900">
                  <a:lnSpc>
                    <a:spcPct val="150000"/>
                  </a:lnSpc>
                  <a:buFont typeface="Arial" panose="020B0604020202020204" pitchFamily="34" charset="0"/>
                  <a:buChar char="•"/>
                </a:pP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endParaRPr lang="en-US" sz="2000" b="1" dirty="0" smtClean="0"/>
              </a:p>
              <a:p>
                <a:pPr>
                  <a:lnSpc>
                    <a:spcPct val="150000"/>
                  </a:lnSpc>
                </a:pPr>
                <a:endParaRPr lang="en-US" sz="2000" b="1" dirty="0" smtClean="0"/>
              </a:p>
              <a:p>
                <a:pPr lvl="1"/>
                <a:endParaRPr lang="en-US" sz="2000" dirty="0"/>
              </a:p>
            </p:txBody>
          </p:sp>
          <p:grpSp>
            <p:nvGrpSpPr>
              <p:cNvPr id="96" name="Group 95"/>
              <p:cNvGrpSpPr/>
              <p:nvPr/>
            </p:nvGrpSpPr>
            <p:grpSpPr>
              <a:xfrm>
                <a:off x="15836720" y="18183702"/>
                <a:ext cx="4104464" cy="2870192"/>
                <a:chOff x="15747820" y="18082102"/>
                <a:chExt cx="4104464" cy="2870192"/>
              </a:xfrm>
            </p:grpSpPr>
            <p:sp>
              <p:nvSpPr>
                <p:cNvPr id="83" name="Text Box 14"/>
                <p:cNvSpPr txBox="1">
                  <a:spLocks noChangeArrowheads="1"/>
                </p:cNvSpPr>
                <p:nvPr/>
              </p:nvSpPr>
              <p:spPr bwMode="auto">
                <a:xfrm rot="16200000">
                  <a:off x="18185646" y="19276046"/>
                  <a:ext cx="2860582" cy="472694"/>
                </a:xfrm>
                <a:prstGeom prst="rect">
                  <a:avLst/>
                </a:prstGeom>
                <a:noFill/>
                <a:ln w="9525" algn="ctr">
                  <a:noFill/>
                  <a:miter lim="800000"/>
                  <a:headEnd/>
                  <a:tailEnd/>
                </a:ln>
                <a:effectLst/>
              </p:spPr>
              <p:txBody>
                <a:bodyPr wrap="square">
                  <a:noAutofit/>
                </a:bodyPr>
                <a:lstStyle/>
                <a:p>
                  <a:pPr marL="0" marR="0" algn="ctr">
                    <a:spcBef>
                      <a:spcPts val="0"/>
                    </a:spcBef>
                    <a:spcAft>
                      <a:spcPts val="0"/>
                    </a:spcAft>
                  </a:pPr>
                  <a:r>
                    <a:rPr lang="en-US" sz="1600" kern="1200" dirty="0">
                      <a:solidFill>
                        <a:srgbClr val="000000"/>
                      </a:solidFill>
                      <a:effectLst/>
                      <a:ea typeface="Times New Roman"/>
                      <a:cs typeface="Times New Roman"/>
                    </a:rPr>
                    <a:t>Minimize Representativeness function subset through</a:t>
                  </a:r>
                  <a:r>
                    <a:rPr lang="en-US" sz="1600" kern="1200" dirty="0">
                      <a:solidFill>
                        <a:srgbClr val="000000"/>
                      </a:solidFill>
                      <a:effectLst/>
                      <a:ea typeface="Times New Roman"/>
                      <a:cs typeface="Arial"/>
                    </a:rPr>
                    <a:t> </a:t>
                  </a:r>
                  <a:r>
                    <a:rPr lang="en-US" sz="1600" kern="1200" dirty="0" smtClean="0">
                      <a:solidFill>
                        <a:srgbClr val="000000"/>
                      </a:solidFill>
                      <a:effectLst/>
                      <a:ea typeface="Times New Roman"/>
                      <a:cs typeface="Times New Roman"/>
                    </a:rPr>
                    <a:t>MC</a:t>
                  </a:r>
                  <a:endParaRPr lang="en-US" sz="1600" dirty="0">
                    <a:effectLst/>
                    <a:ea typeface="Times New Roman"/>
                  </a:endParaRPr>
                </a:p>
              </p:txBody>
            </p:sp>
            <p:cxnSp>
              <p:nvCxnSpPr>
                <p:cNvPr id="84" name="AutoShape 78"/>
                <p:cNvCxnSpPr>
                  <a:cxnSpLocks noChangeShapeType="1"/>
                </p:cNvCxnSpPr>
                <p:nvPr/>
              </p:nvCxnSpPr>
              <p:spPr bwMode="auto">
                <a:xfrm flipV="1">
                  <a:off x="19158619" y="18816342"/>
                  <a:ext cx="12700" cy="1392101"/>
                </a:xfrm>
                <a:prstGeom prst="bentConnector3">
                  <a:avLst>
                    <a:gd name="adj1" fmla="val 1800000"/>
                  </a:avLst>
                </a:prstGeom>
                <a:noFill/>
                <a:ln w="19050">
                  <a:solidFill>
                    <a:schemeClr val="tx1"/>
                  </a:solidFill>
                  <a:miter lim="800000"/>
                  <a:headEnd/>
                  <a:tailEnd type="triangle" w="med" len="med"/>
                </a:ln>
                <a:effectLst/>
              </p:spPr>
            </p:cxnSp>
            <p:grpSp>
              <p:nvGrpSpPr>
                <p:cNvPr id="93" name="Group 92"/>
                <p:cNvGrpSpPr/>
                <p:nvPr/>
              </p:nvGrpSpPr>
              <p:grpSpPr>
                <a:xfrm>
                  <a:off x="15747820" y="18139238"/>
                  <a:ext cx="3411369" cy="2813056"/>
                  <a:chOff x="15747820" y="17745538"/>
                  <a:chExt cx="3411369" cy="2813056"/>
                </a:xfrm>
              </p:grpSpPr>
              <p:sp>
                <p:nvSpPr>
                  <p:cNvPr id="76" name="Text Box 4"/>
                  <p:cNvSpPr txBox="1">
                    <a:spLocks noChangeArrowheads="1"/>
                  </p:cNvSpPr>
                  <p:nvPr/>
                </p:nvSpPr>
                <p:spPr bwMode="auto">
                  <a:xfrm>
                    <a:off x="15748389" y="18287980"/>
                    <a:ext cx="3410230" cy="28967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nchorCtr="1"/>
                  <a:lstStyle/>
                  <a:p>
                    <a:pPr marL="0" marR="0" algn="ctr">
                      <a:spcBef>
                        <a:spcPts val="0"/>
                      </a:spcBef>
                      <a:spcAft>
                        <a:spcPts val="0"/>
                      </a:spcAft>
                    </a:pPr>
                    <a:r>
                      <a:rPr lang="en-US" sz="1600" kern="1200" dirty="0">
                        <a:solidFill>
                          <a:srgbClr val="000000"/>
                        </a:solidFill>
                        <a:effectLst/>
                        <a:ea typeface="Times New Roman"/>
                        <a:cs typeface="Times New Roman"/>
                      </a:rPr>
                      <a:t>Randomly select a subset of Cells</a:t>
                    </a:r>
                    <a:endParaRPr lang="en-US" sz="1600" dirty="0">
                      <a:effectLst/>
                      <a:latin typeface="Times New Roman"/>
                      <a:ea typeface="Times New Roman"/>
                    </a:endParaRPr>
                  </a:p>
                </p:txBody>
              </p:sp>
              <p:sp>
                <p:nvSpPr>
                  <p:cNvPr id="77" name="Text Box 5"/>
                  <p:cNvSpPr txBox="1">
                    <a:spLocks noChangeArrowheads="1"/>
                  </p:cNvSpPr>
                  <p:nvPr/>
                </p:nvSpPr>
                <p:spPr bwMode="auto">
                  <a:xfrm>
                    <a:off x="15747820" y="18830422"/>
                    <a:ext cx="3411369" cy="55050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nchorCtr="1"/>
                  <a:lstStyle/>
                  <a:p>
                    <a:pPr marL="0" marR="0" algn="ctr">
                      <a:spcBef>
                        <a:spcPts val="0"/>
                      </a:spcBef>
                      <a:spcAft>
                        <a:spcPts val="0"/>
                      </a:spcAft>
                    </a:pPr>
                    <a:r>
                      <a:rPr lang="en-US" sz="1600" kern="1200" dirty="0">
                        <a:solidFill>
                          <a:srgbClr val="000000"/>
                        </a:solidFill>
                        <a:effectLst/>
                        <a:ea typeface="Times New Roman"/>
                        <a:cs typeface="Times New Roman"/>
                      </a:rPr>
                      <a:t>Calculate distances between </a:t>
                    </a:r>
                    <a:r>
                      <a:rPr lang="en-US" sz="1600" kern="1200" dirty="0" smtClean="0">
                        <a:solidFill>
                          <a:srgbClr val="000000"/>
                        </a:solidFill>
                        <a:effectLst/>
                        <a:ea typeface="Times New Roman"/>
                        <a:cs typeface="Times New Roman"/>
                      </a:rPr>
                      <a:t>dataset and </a:t>
                    </a:r>
                    <a:r>
                      <a:rPr lang="en-US" sz="1600" kern="1200" dirty="0">
                        <a:solidFill>
                          <a:srgbClr val="000000"/>
                        </a:solidFill>
                        <a:effectLst/>
                        <a:ea typeface="Times New Roman"/>
                        <a:cs typeface="Times New Roman"/>
                      </a:rPr>
                      <a:t>subset </a:t>
                    </a:r>
                    <a:endParaRPr lang="en-US" sz="1600" dirty="0">
                      <a:effectLst/>
                      <a:latin typeface="Times New Roman"/>
                      <a:ea typeface="Times New Roman"/>
                    </a:endParaRPr>
                  </a:p>
                </p:txBody>
              </p:sp>
              <p:sp>
                <p:nvSpPr>
                  <p:cNvPr id="78" name="Text Box 7"/>
                  <p:cNvSpPr txBox="1">
                    <a:spLocks noChangeArrowheads="1"/>
                  </p:cNvSpPr>
                  <p:nvPr/>
                </p:nvSpPr>
                <p:spPr bwMode="auto">
                  <a:xfrm>
                    <a:off x="15748389" y="19633687"/>
                    <a:ext cx="3410230" cy="38246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nchorCtr="1"/>
                  <a:lstStyle/>
                  <a:p>
                    <a:pPr marL="0" marR="0" algn="ctr">
                      <a:spcBef>
                        <a:spcPts val="0"/>
                      </a:spcBef>
                      <a:spcAft>
                        <a:spcPts val="0"/>
                      </a:spcAft>
                    </a:pPr>
                    <a:r>
                      <a:rPr lang="en-US" sz="1600" i="1" kern="1200" dirty="0" smtClean="0">
                        <a:solidFill>
                          <a:srgbClr val="000000"/>
                        </a:solidFill>
                        <a:effectLst/>
                        <a:ea typeface="Times New Roman"/>
                        <a:cs typeface="Times New Roman"/>
                      </a:rPr>
                      <a:t>f</a:t>
                    </a:r>
                    <a:r>
                      <a:rPr lang="en-US" sz="1600" kern="1200" dirty="0" smtClean="0">
                        <a:solidFill>
                          <a:srgbClr val="000000"/>
                        </a:solidFill>
                        <a:effectLst/>
                        <a:ea typeface="Times New Roman"/>
                        <a:cs typeface="Times New Roman"/>
                      </a:rPr>
                      <a:t>(</a:t>
                    </a:r>
                    <a:r>
                      <a:rPr lang="en-US" sz="1600" i="1" kern="1200" dirty="0" smtClean="0">
                        <a:solidFill>
                          <a:srgbClr val="000000"/>
                        </a:solidFill>
                        <a:effectLst/>
                        <a:ea typeface="Times New Roman"/>
                        <a:cs typeface="Times New Roman"/>
                      </a:rPr>
                      <a:t>distance </a:t>
                    </a:r>
                    <a:r>
                      <a:rPr lang="en-US" sz="1600" i="1" kern="1200" dirty="0">
                        <a:solidFill>
                          <a:srgbClr val="000000"/>
                        </a:solidFill>
                        <a:effectLst/>
                        <a:ea typeface="Times New Roman"/>
                        <a:cs typeface="Times New Roman"/>
                      </a:rPr>
                      <a:t>between </a:t>
                    </a:r>
                    <a:r>
                      <a:rPr lang="en-US" sz="1600" i="1" kern="1200" dirty="0" smtClean="0">
                        <a:solidFill>
                          <a:srgbClr val="000000"/>
                        </a:solidFill>
                        <a:effectLst/>
                        <a:ea typeface="Times New Roman"/>
                        <a:cs typeface="Times New Roman"/>
                      </a:rPr>
                      <a:t>dataset &amp; subset</a:t>
                    </a:r>
                    <a:r>
                      <a:rPr lang="en-US" sz="1600" kern="1200" dirty="0">
                        <a:solidFill>
                          <a:srgbClr val="000000"/>
                        </a:solidFill>
                        <a:effectLst/>
                        <a:ea typeface="Times New Roman"/>
                        <a:cs typeface="Times New Roman"/>
                      </a:rPr>
                      <a:t>)</a:t>
                    </a:r>
                    <a:endParaRPr lang="en-US" sz="1600" dirty="0">
                      <a:effectLst/>
                      <a:latin typeface="Times New Roman"/>
                      <a:ea typeface="Times New Roman"/>
                    </a:endParaRPr>
                  </a:p>
                </p:txBody>
              </p:sp>
              <p:sp>
                <p:nvSpPr>
                  <p:cNvPr id="79" name="Text Box 9"/>
                  <p:cNvSpPr txBox="1">
                    <a:spLocks noChangeArrowheads="1"/>
                  </p:cNvSpPr>
                  <p:nvPr/>
                </p:nvSpPr>
                <p:spPr bwMode="auto">
                  <a:xfrm>
                    <a:off x="15748389" y="20268915"/>
                    <a:ext cx="3410230" cy="28967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nchorCtr="1"/>
                  <a:lstStyle/>
                  <a:p>
                    <a:pPr marL="0" marR="0" algn="ctr">
                      <a:spcBef>
                        <a:spcPts val="0"/>
                      </a:spcBef>
                      <a:spcAft>
                        <a:spcPts val="0"/>
                      </a:spcAft>
                    </a:pPr>
                    <a:r>
                      <a:rPr lang="en-US" sz="1600" kern="1200" dirty="0">
                        <a:solidFill>
                          <a:srgbClr val="000000"/>
                        </a:solidFill>
                        <a:effectLst/>
                        <a:ea typeface="Times New Roman"/>
                        <a:cs typeface="Times New Roman"/>
                      </a:rPr>
                      <a:t>Select most representative subset</a:t>
                    </a:r>
                    <a:endParaRPr lang="en-US" sz="1600" dirty="0">
                      <a:effectLst/>
                      <a:latin typeface="Times New Roman"/>
                      <a:ea typeface="Times New Roman"/>
                    </a:endParaRPr>
                  </a:p>
                </p:txBody>
              </p:sp>
              <p:sp>
                <p:nvSpPr>
                  <p:cNvPr id="85" name="Text Box 82"/>
                  <p:cNvSpPr txBox="1">
                    <a:spLocks noChangeArrowheads="1"/>
                  </p:cNvSpPr>
                  <p:nvPr/>
                </p:nvSpPr>
                <p:spPr bwMode="auto">
                  <a:xfrm>
                    <a:off x="15748389" y="17745538"/>
                    <a:ext cx="3410230" cy="28967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nchorCtr="1"/>
                  <a:lstStyle/>
                  <a:p>
                    <a:pPr algn="ctr"/>
                    <a:r>
                      <a:rPr lang="en-US" sz="1600" dirty="0" smtClean="0">
                        <a:solidFill>
                          <a:srgbClr val="000000"/>
                        </a:solidFill>
                        <a:ea typeface="Times New Roman"/>
                        <a:cs typeface="Times New Roman"/>
                      </a:rPr>
                      <a:t>Input: Cells and descriptors </a:t>
                    </a:r>
                    <a:endParaRPr lang="en-US" sz="1600" dirty="0">
                      <a:effectLst/>
                      <a:latin typeface="Times New Roman"/>
                      <a:ea typeface="Times New Roman"/>
                    </a:endParaRPr>
                  </a:p>
                </p:txBody>
              </p:sp>
              <p:cxnSp>
                <p:nvCxnSpPr>
                  <p:cNvPr id="115" name="Straight Arrow Connector 114"/>
                  <p:cNvCxnSpPr>
                    <a:endCxn id="79" idx="0"/>
                  </p:cNvCxnSpPr>
                  <p:nvPr/>
                </p:nvCxnSpPr>
                <p:spPr>
                  <a:xfrm flipH="1">
                    <a:off x="17453504" y="20025179"/>
                    <a:ext cx="1" cy="2437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p:nvPr/>
                </p:nvCxnSpPr>
                <p:spPr>
                  <a:xfrm flipH="1">
                    <a:off x="17453503" y="19379315"/>
                    <a:ext cx="1" cy="2437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p:nvPr/>
                </p:nvCxnSpPr>
                <p:spPr>
                  <a:xfrm flipH="1">
                    <a:off x="17453505" y="18577659"/>
                    <a:ext cx="1" cy="2437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p:nvPr/>
                </p:nvCxnSpPr>
                <p:spPr>
                  <a:xfrm flipH="1">
                    <a:off x="17453502" y="18017621"/>
                    <a:ext cx="1" cy="2437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pic>
            <p:nvPicPr>
              <p:cNvPr id="1042"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938591" y="21247275"/>
                <a:ext cx="3732001" cy="2152862"/>
              </a:xfrm>
              <a:prstGeom prst="rect">
                <a:avLst/>
              </a:prstGeom>
              <a:ln/>
              <a:extLst/>
            </p:spPr>
            <p:style>
              <a:lnRef idx="2">
                <a:schemeClr val="dk1"/>
              </a:lnRef>
              <a:fillRef idx="1">
                <a:schemeClr val="lt1"/>
              </a:fillRef>
              <a:effectRef idx="0">
                <a:schemeClr val="dk1"/>
              </a:effectRef>
              <a:fontRef idx="minor">
                <a:schemeClr val="dk1"/>
              </a:fontRef>
            </p:style>
          </p:pic>
        </p:grpSp>
      </p:grpSp>
      <p:grpSp>
        <p:nvGrpSpPr>
          <p:cNvPr id="23" name="Group 22"/>
          <p:cNvGrpSpPr/>
          <p:nvPr/>
        </p:nvGrpSpPr>
        <p:grpSpPr>
          <a:xfrm>
            <a:off x="9052870" y="9991191"/>
            <a:ext cx="10888314" cy="5945627"/>
            <a:chOff x="9052870" y="9991191"/>
            <a:chExt cx="10888314" cy="5945627"/>
          </a:xfrm>
        </p:grpSpPr>
        <mc:AlternateContent xmlns:mc="http://schemas.openxmlformats.org/markup-compatibility/2006" xmlns:a14="http://schemas.microsoft.com/office/drawing/2010/main">
          <mc:Choice Requires="a14">
            <p:sp>
              <p:nvSpPr>
                <p:cNvPr id="94" name="TextBox 1"/>
                <p:cNvSpPr txBox="1"/>
                <p:nvPr/>
              </p:nvSpPr>
              <p:spPr>
                <a:xfrm>
                  <a:off x="9201108" y="13793436"/>
                  <a:ext cx="7012659" cy="742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nSpc>
                      <a:spcPct val="150000"/>
                    </a:lnSpc>
                  </a:pPr>
                  <a14:m>
                    <m:oMathPara xmlns:m="http://schemas.openxmlformats.org/officeDocument/2006/math">
                      <m:oMathParaPr>
                        <m:jc m:val="left"/>
                      </m:oMathParaPr>
                      <m:oMath xmlns:m="http://schemas.openxmlformats.org/officeDocument/2006/math">
                        <m:r>
                          <a:rPr lang="en-US" sz="1600" b="1" i="1" smtClean="0">
                            <a:latin typeface="Cambria Math"/>
                          </a:rPr>
                          <m:t>𝑽𝑶𝑪</m:t>
                        </m:r>
                        <m:r>
                          <a:rPr lang="en-US" sz="1600" i="1" smtClean="0">
                            <a:latin typeface="Cambria Math"/>
                          </a:rPr>
                          <m:t> =</m:t>
                        </m:r>
                        <m:r>
                          <a:rPr lang="en-US" sz="1600" i="1" smtClean="0">
                            <a:latin typeface="Cambria Math"/>
                          </a:rPr>
                          <m:t>𝑎</m:t>
                        </m:r>
                        <m:r>
                          <a:rPr lang="en-US" sz="1600" i="1" smtClean="0">
                            <a:latin typeface="Cambria Math"/>
                          </a:rPr>
                          <m:t>∗</m:t>
                        </m:r>
                        <m:r>
                          <a:rPr lang="en-US" sz="1600" b="1" i="1" smtClean="0">
                            <a:latin typeface="Cambria Math"/>
                          </a:rPr>
                          <m:t>𝒅</m:t>
                        </m:r>
                        <m:r>
                          <a:rPr lang="en-US" sz="1600" b="1" i="1" smtClean="0">
                            <a:latin typeface="Cambria Math"/>
                          </a:rPr>
                          <m:t>_</m:t>
                        </m:r>
                        <m:r>
                          <a:rPr lang="en-US" sz="1600" b="1" i="1">
                            <a:latin typeface="Cambria Math"/>
                          </a:rPr>
                          <m:t>𝑻𝒊𝑶</m:t>
                        </m:r>
                        <m:r>
                          <a:rPr lang="en-US" sz="1600" b="1" i="1" baseline="-25000">
                            <a:latin typeface="Cambria Math"/>
                          </a:rPr>
                          <m:t>𝟐</m:t>
                        </m:r>
                        <m:r>
                          <a:rPr lang="en-US" sz="1600" i="1">
                            <a:latin typeface="Cambria Math"/>
                          </a:rPr>
                          <m:t>+ </m:t>
                        </m:r>
                        <m:r>
                          <a:rPr lang="en-US" sz="1600" i="1">
                            <a:latin typeface="Cambria Math"/>
                          </a:rPr>
                          <m:t>𝑏</m:t>
                        </m:r>
                        <m:r>
                          <a:rPr lang="en-US" sz="1600" i="1">
                            <a:latin typeface="Cambria Math"/>
                          </a:rPr>
                          <m:t>∗</m:t>
                        </m:r>
                        <m:r>
                          <a:rPr lang="en-US" sz="1600" b="1" i="1" smtClean="0">
                            <a:latin typeface="Cambria Math"/>
                          </a:rPr>
                          <m:t>𝑴𝒂𝒙</m:t>
                        </m:r>
                        <m:r>
                          <a:rPr lang="en-US" sz="1600" b="0" i="1" smtClean="0">
                            <a:latin typeface="Cambria Math"/>
                          </a:rPr>
                          <m:t>_</m:t>
                        </m:r>
                        <m:r>
                          <a:rPr lang="en-US" sz="1600" b="0" i="1" smtClean="0">
                            <a:latin typeface="Cambria Math"/>
                          </a:rPr>
                          <m:t>𝐽</m:t>
                        </m:r>
                        <m:r>
                          <a:rPr lang="en-US" sz="1600" i="1">
                            <a:latin typeface="Cambria Math"/>
                          </a:rPr>
                          <m:t>+</m:t>
                        </m:r>
                        <m:f>
                          <m:fPr>
                            <m:ctrlPr>
                              <a:rPr lang="en-US" sz="1600" i="1">
                                <a:latin typeface="Cambria Math"/>
                              </a:rPr>
                            </m:ctrlPr>
                          </m:fPr>
                          <m:num>
                            <m:r>
                              <a:rPr lang="en-US" sz="1600" i="1">
                                <a:latin typeface="Cambria Math"/>
                              </a:rPr>
                              <m:t>𝑐</m:t>
                            </m:r>
                          </m:num>
                          <m:den>
                            <m:r>
                              <a:rPr lang="en-US" sz="1600" b="1" i="1">
                                <a:latin typeface="Cambria Math"/>
                              </a:rPr>
                              <m:t>𝒅</m:t>
                            </m:r>
                            <m:r>
                              <a:rPr lang="en-US" sz="1600" b="1" i="1">
                                <a:latin typeface="Cambria Math"/>
                              </a:rPr>
                              <m:t>_</m:t>
                            </m:r>
                            <m:r>
                              <a:rPr lang="en-US" sz="1600" b="1" i="1">
                                <a:latin typeface="Cambria Math"/>
                              </a:rPr>
                              <m:t>𝑻𝒊𝑶</m:t>
                            </m:r>
                            <m:r>
                              <a:rPr lang="en-US" sz="1600" b="1" i="1" baseline="-25000">
                                <a:latin typeface="Cambria Math"/>
                              </a:rPr>
                              <m:t>𝟐</m:t>
                            </m:r>
                          </m:den>
                        </m:f>
                        <m:r>
                          <a:rPr lang="en-US" sz="1600" i="1">
                            <a:latin typeface="Cambria Math"/>
                          </a:rPr>
                          <m:t>+ −</m:t>
                        </m:r>
                        <m:r>
                          <a:rPr lang="en-US" sz="1600" i="1">
                            <a:latin typeface="Cambria Math"/>
                          </a:rPr>
                          <m:t>𝑑</m:t>
                        </m:r>
                        <m:r>
                          <a:rPr lang="en-US" sz="1600" i="1">
                            <a:latin typeface="Cambria Math"/>
                          </a:rPr>
                          <m:t>∗</m:t>
                        </m:r>
                        <m:f>
                          <m:fPr>
                            <m:ctrlPr>
                              <a:rPr lang="en-US" sz="1600" b="1" i="1">
                                <a:latin typeface="Cambria Math"/>
                              </a:rPr>
                            </m:ctrlPr>
                          </m:fPr>
                          <m:num>
                            <m:r>
                              <a:rPr lang="en-US" sz="1600" b="1" i="1">
                                <a:latin typeface="Cambria Math"/>
                              </a:rPr>
                              <m:t>𝑹𝒂𝒕𝒊𝒐</m:t>
                            </m:r>
                          </m:num>
                          <m:den>
                            <m:r>
                              <a:rPr lang="en-US" sz="1600" b="1" i="1" smtClean="0">
                                <a:latin typeface="Cambria Math"/>
                              </a:rPr>
                              <m:t>𝑩𝑮𝑷</m:t>
                            </m:r>
                          </m:den>
                        </m:f>
                        <m:r>
                          <a:rPr lang="en-US" sz="1600" i="1">
                            <a:latin typeface="Cambria Math"/>
                          </a:rPr>
                          <m:t>− </m:t>
                        </m:r>
                        <m:r>
                          <a:rPr lang="en-US" sz="1600" i="1">
                            <a:latin typeface="Cambria Math"/>
                          </a:rPr>
                          <m:t>𝑒</m:t>
                        </m:r>
                        <m:r>
                          <a:rPr lang="en-US" sz="1600" i="1">
                            <a:latin typeface="Cambria Math"/>
                          </a:rPr>
                          <m:t> − </m:t>
                        </m:r>
                        <m:r>
                          <a:rPr lang="en-US" sz="1600" i="1">
                            <a:latin typeface="Cambria Math"/>
                          </a:rPr>
                          <m:t>𝑓</m:t>
                        </m:r>
                        <m:r>
                          <a:rPr lang="en-US" sz="1600" i="1">
                            <a:latin typeface="Cambria Math"/>
                          </a:rPr>
                          <m:t>∗</m:t>
                        </m:r>
                        <m:d>
                          <m:dPr>
                            <m:ctrlPr>
                              <a:rPr lang="en-US" sz="1600" i="1">
                                <a:latin typeface="Cambria Math"/>
                              </a:rPr>
                            </m:ctrlPr>
                          </m:dPr>
                          <m:e>
                            <m:r>
                              <a:rPr lang="en-US" sz="1600" b="1" i="1">
                                <a:latin typeface="Cambria Math"/>
                              </a:rPr>
                              <m:t>𝑬𝒙</m:t>
                            </m:r>
                            <m:r>
                              <a:rPr lang="en-US" sz="1600" b="1" i="1">
                                <a:latin typeface="Cambria Math"/>
                              </a:rPr>
                              <m:t> </m:t>
                            </m:r>
                            <m:r>
                              <a:rPr lang="en-US" sz="1600" b="1" i="1">
                                <a:latin typeface="Cambria Math"/>
                              </a:rPr>
                              <m:t>𝒔𝒊𝒕𝒖</m:t>
                            </m:r>
                            <m:r>
                              <a:rPr lang="en-US" sz="1600" b="1" i="1">
                                <a:latin typeface="Cambria Math"/>
                              </a:rPr>
                              <m:t> </m:t>
                            </m:r>
                            <m:r>
                              <a:rPr lang="en-US" sz="1600" b="1" i="1">
                                <a:latin typeface="Cambria Math"/>
                              </a:rPr>
                              <m:t>𝑹</m:t>
                            </m:r>
                          </m:e>
                        </m:d>
                        <m:r>
                          <a:rPr lang="en-US" sz="1600" i="1">
                            <a:latin typeface="Cambria Math"/>
                          </a:rPr>
                          <m:t>− </m:t>
                        </m:r>
                        <m:r>
                          <a:rPr lang="en-US" sz="1600" i="1">
                            <a:latin typeface="Cambria Math"/>
                          </a:rPr>
                          <m:t>𝑔</m:t>
                        </m:r>
                        <m:r>
                          <a:rPr lang="en-US" sz="1600" i="1">
                            <a:latin typeface="Cambria Math"/>
                          </a:rPr>
                          <m:t>∗</m:t>
                        </m:r>
                        <m:r>
                          <a:rPr lang="en-US" sz="1600" b="1" i="1" smtClean="0">
                            <a:latin typeface="Cambria Math"/>
                          </a:rPr>
                          <m:t>𝒅</m:t>
                        </m:r>
                        <m:r>
                          <a:rPr lang="en-US" sz="1600" b="1" i="1" smtClean="0">
                            <a:latin typeface="Cambria Math"/>
                          </a:rPr>
                          <m:t>_</m:t>
                        </m:r>
                        <m:r>
                          <a:rPr lang="en-US" sz="1600" b="1" i="1">
                            <a:latin typeface="Cambria Math"/>
                          </a:rPr>
                          <m:t>𝑻𝒊𝑶</m:t>
                        </m:r>
                        <m:r>
                          <a:rPr lang="en-US" sz="1600" b="1" i="1" baseline="-25000">
                            <a:latin typeface="Cambria Math"/>
                          </a:rPr>
                          <m:t>𝟐</m:t>
                        </m:r>
                        <m:r>
                          <a:rPr lang="en-US" sz="1600" b="1" i="1" baseline="30000">
                            <a:latin typeface="Cambria Math"/>
                          </a:rPr>
                          <m:t>𝟐</m:t>
                        </m:r>
                        <m:sSubSup>
                          <m:sSubSupPr>
                            <m:ctrlPr>
                              <a:rPr lang="en-US" sz="1600" b="1" i="1" smtClean="0">
                                <a:solidFill>
                                  <a:schemeClr val="tx2"/>
                                </a:solidFill>
                                <a:latin typeface="Cambria Math"/>
                              </a:rPr>
                            </m:ctrlPr>
                          </m:sSubSupPr>
                          <m:e>
                            <m:r>
                              <a:rPr lang="en-US" sz="1600" b="1" i="1">
                                <a:solidFill>
                                  <a:schemeClr val="tx2"/>
                                </a:solidFill>
                                <a:latin typeface="Cambria Math"/>
                              </a:rPr>
                              <m:t>;</m:t>
                            </m:r>
                            <m:r>
                              <a:rPr lang="en-US" sz="1600" b="1" i="1" smtClean="0">
                                <a:solidFill>
                                  <a:schemeClr val="tx2"/>
                                </a:solidFill>
                                <a:latin typeface="Cambria Math"/>
                              </a:rPr>
                              <m:t> </m:t>
                            </m:r>
                            <m:r>
                              <a:rPr lang="en-US" sz="1600" b="1" i="1">
                                <a:solidFill>
                                  <a:schemeClr val="tx2"/>
                                </a:solidFill>
                                <a:latin typeface="Cambria Math"/>
                              </a:rPr>
                              <m:t>𝑹</m:t>
                            </m:r>
                          </m:e>
                          <m:sub>
                            <m:r>
                              <a:rPr lang="en-US" sz="1600" b="1" i="1">
                                <a:solidFill>
                                  <a:schemeClr val="tx2"/>
                                </a:solidFill>
                                <a:latin typeface="Cambria Math"/>
                              </a:rPr>
                              <m:t>𝑪𝑽</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smtClean="0">
                            <a:solidFill>
                              <a:schemeClr val="tx2"/>
                            </a:solidFill>
                            <a:latin typeface="Cambria Math"/>
                          </a:rPr>
                          <m:t>𝟎</m:t>
                        </m:r>
                        <m:r>
                          <a:rPr lang="en-US" sz="1600" b="1" i="1" smtClean="0">
                            <a:solidFill>
                              <a:schemeClr val="tx2"/>
                            </a:solidFill>
                            <a:latin typeface="Cambria Math"/>
                          </a:rPr>
                          <m:t>.</m:t>
                        </m:r>
                        <m:r>
                          <a:rPr lang="en-US" sz="1600" b="1" i="1" smtClean="0">
                            <a:solidFill>
                              <a:schemeClr val="tx2"/>
                            </a:solidFill>
                            <a:latin typeface="Cambria Math"/>
                          </a:rPr>
                          <m:t>𝟔𝟐</m:t>
                        </m:r>
                        <m:r>
                          <a:rPr lang="en-US" sz="1600" b="1" i="1">
                            <a:solidFill>
                              <a:schemeClr val="tx2"/>
                            </a:solidFill>
                            <a:latin typeface="Cambria Math"/>
                          </a:rPr>
                          <m:t>, </m:t>
                        </m:r>
                        <m:sSubSup>
                          <m:sSubSupPr>
                            <m:ctrlPr>
                              <a:rPr lang="en-US" sz="1600" b="1" i="1">
                                <a:solidFill>
                                  <a:schemeClr val="tx2"/>
                                </a:solidFill>
                                <a:latin typeface="Cambria Math"/>
                              </a:rPr>
                            </m:ctrlPr>
                          </m:sSubSupPr>
                          <m:e>
                            <m:r>
                              <a:rPr lang="en-US" sz="1600" b="1" i="1">
                                <a:solidFill>
                                  <a:schemeClr val="tx2"/>
                                </a:solidFill>
                                <a:latin typeface="Cambria Math"/>
                              </a:rPr>
                              <m:t> </m:t>
                            </m:r>
                            <m:r>
                              <a:rPr lang="en-US" sz="1600" b="1" i="1">
                                <a:solidFill>
                                  <a:schemeClr val="tx2"/>
                                </a:solidFill>
                                <a:latin typeface="Cambria Math"/>
                              </a:rPr>
                              <m:t>𝑹</m:t>
                            </m:r>
                          </m:e>
                          <m:sub>
                            <m:r>
                              <a:rPr lang="en-US" sz="1600" b="1" i="1">
                                <a:solidFill>
                                  <a:schemeClr val="tx2"/>
                                </a:solidFill>
                                <a:latin typeface="Cambria Math"/>
                              </a:rPr>
                              <m:t>𝑻𝒆𝒔𝒕</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smtClean="0">
                            <a:solidFill>
                              <a:schemeClr val="tx2"/>
                            </a:solidFill>
                            <a:latin typeface="Cambria Math"/>
                          </a:rPr>
                          <m:t>𝟎</m:t>
                        </m:r>
                        <m:r>
                          <a:rPr lang="en-US" sz="1600" b="1" i="1" smtClean="0">
                            <a:solidFill>
                              <a:schemeClr val="tx2"/>
                            </a:solidFill>
                            <a:latin typeface="Cambria Math"/>
                          </a:rPr>
                          <m:t>.</m:t>
                        </m:r>
                        <m:r>
                          <a:rPr lang="en-US" sz="1600" b="1" i="1" smtClean="0">
                            <a:solidFill>
                              <a:schemeClr val="tx2"/>
                            </a:solidFill>
                            <a:latin typeface="Cambria Math"/>
                          </a:rPr>
                          <m:t>𝟕𝟔</m:t>
                        </m:r>
                      </m:oMath>
                    </m:oMathPara>
                  </a14:m>
                  <a:endParaRPr lang="en-US" sz="1600" b="1" i="1" baseline="30000" dirty="0" smtClean="0">
                    <a:solidFill>
                      <a:schemeClr val="tx2"/>
                    </a:solidFill>
                  </a:endParaRPr>
                </a:p>
                <a:p>
                  <a:pPr>
                    <a:lnSpc>
                      <a:spcPct val="150000"/>
                    </a:lnSpc>
                  </a:pPr>
                  <a:endParaRPr lang="en-US" sz="1600" b="1" i="1" baseline="30000" dirty="0" smtClean="0"/>
                </a:p>
                <a:p>
                  <a:pPr>
                    <a:lnSpc>
                      <a:spcPct val="150000"/>
                    </a:lnSpc>
                  </a:pPr>
                  <a:endParaRPr lang="en-US" sz="1600" b="0" i="1" baseline="30000" dirty="0" smtClean="0"/>
                </a:p>
                <a:p>
                  <a:endParaRPr lang="en-US" sz="1600" i="1" baseline="30000" dirty="0"/>
                </a:p>
                <a:p>
                  <a:endParaRPr lang="en-US" sz="1600" b="0" i="1" baseline="30000" dirty="0" smtClean="0"/>
                </a:p>
                <a:p>
                  <a:endParaRPr lang="en-US" sz="1600" i="1" baseline="30000" dirty="0"/>
                </a:p>
                <a:p>
                  <a:endParaRPr lang="en-US" sz="1600" b="0" i="1" baseline="30000" dirty="0"/>
                </a:p>
                <a:p>
                  <a:endParaRPr lang="en-US" sz="1600" b="0" baseline="30000" dirty="0"/>
                </a:p>
                <a:p>
                  <a:endParaRPr lang="en-US" sz="1600" b="0" baseline="30000" dirty="0"/>
                </a:p>
              </p:txBody>
            </p:sp>
          </mc:Choice>
          <mc:Fallback xmlns="">
            <p:sp>
              <p:nvSpPr>
                <p:cNvPr id="94" name="TextBox 1"/>
                <p:cNvSpPr txBox="1">
                  <a:spLocks noRot="1" noChangeAspect="1" noMove="1" noResize="1" noEditPoints="1" noAdjustHandles="1" noChangeArrowheads="1" noChangeShapeType="1" noTextEdit="1"/>
                </p:cNvSpPr>
                <p:nvPr/>
              </p:nvSpPr>
              <p:spPr>
                <a:xfrm>
                  <a:off x="9201108" y="13793436"/>
                  <a:ext cx="7012659" cy="742949"/>
                </a:xfrm>
                <a:prstGeom prst="rect">
                  <a:avLst/>
                </a:prstGeom>
                <a:blipFill rotWithShape="1">
                  <a:blip r:embed="rId9"/>
                  <a:stretch>
                    <a:fillRect b="-50000"/>
                  </a:stretch>
                </a:blipFill>
              </p:spPr>
              <p:txBody>
                <a:bodyPr/>
                <a:lstStyle/>
                <a:p>
                  <a:r>
                    <a:rPr lang="en-US">
                      <a:noFill/>
                    </a:rPr>
                    <a:t> </a:t>
                  </a:r>
                </a:p>
              </p:txBody>
            </p:sp>
          </mc:Fallback>
        </mc:AlternateContent>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01109" y="10442259"/>
              <a:ext cx="6061267" cy="1746250"/>
            </a:xfrm>
            <a:prstGeom prst="rect">
              <a:avLst/>
            </a:prstGeom>
            <a:ln/>
          </p:spPr>
          <p:style>
            <a:lnRef idx="1">
              <a:schemeClr val="accent6"/>
            </a:lnRef>
            <a:fillRef idx="2">
              <a:schemeClr val="accent6"/>
            </a:fillRef>
            <a:effectRef idx="1">
              <a:schemeClr val="accent6"/>
            </a:effectRef>
            <a:fontRef idx="minor">
              <a:schemeClr val="dk1"/>
            </a:fontRef>
          </p:style>
        </p:pic>
        <p:pic>
          <p:nvPicPr>
            <p:cNvPr id="1039" name="Picture 1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923850" y="9991191"/>
              <a:ext cx="3017334" cy="594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5" name="TextBox 1"/>
                <p:cNvSpPr txBox="1"/>
                <p:nvPr/>
              </p:nvSpPr>
              <p:spPr>
                <a:xfrm>
                  <a:off x="9052870" y="12767604"/>
                  <a:ext cx="6635611" cy="742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nSpc>
                      <a:spcPct val="150000"/>
                    </a:lnSpc>
                  </a:pPr>
                  <a14:m>
                    <m:oMathPara xmlns:m="http://schemas.openxmlformats.org/officeDocument/2006/math">
                      <m:oMathParaPr>
                        <m:jc m:val="centerGroup"/>
                      </m:oMathParaPr>
                      <m:oMath xmlns:m="http://schemas.openxmlformats.org/officeDocument/2006/math">
                        <m:r>
                          <a:rPr lang="en-US" sz="1600" b="1" i="1" smtClean="0">
                            <a:latin typeface="Cambria Math"/>
                          </a:rPr>
                          <m:t>𝑱𝒔𝒄</m:t>
                        </m:r>
                        <m:r>
                          <a:rPr lang="en-US" sz="1600" b="1" i="1" smtClean="0">
                            <a:latin typeface="Cambria Math"/>
                          </a:rPr>
                          <m:t> = </m:t>
                        </m:r>
                        <m:r>
                          <a:rPr lang="en-US" sz="1600" i="1">
                            <a:latin typeface="Cambria Math"/>
                          </a:rPr>
                          <m:t>𝑎</m:t>
                        </m:r>
                        <m:r>
                          <a:rPr lang="en-US" sz="1600" b="1" i="1">
                            <a:latin typeface="Cambria Math"/>
                          </a:rPr>
                          <m:t>∗</m:t>
                        </m:r>
                        <m:r>
                          <a:rPr lang="en-US" sz="1600" b="1" i="1">
                            <a:latin typeface="Cambria Math"/>
                          </a:rPr>
                          <m:t>𝑴𝒂𝒙</m:t>
                        </m:r>
                        <m:r>
                          <a:rPr lang="en-US" sz="1600" b="1" i="1">
                            <a:latin typeface="Cambria Math"/>
                          </a:rPr>
                          <m:t>_</m:t>
                        </m:r>
                        <m:r>
                          <a:rPr lang="en-US" sz="1600" b="1" i="1">
                            <a:latin typeface="Cambria Math"/>
                          </a:rPr>
                          <m:t>𝑱</m:t>
                        </m:r>
                        <m:r>
                          <a:rPr lang="en-US" sz="1600" b="1" i="1" baseline="30000">
                            <a:latin typeface="Cambria Math"/>
                          </a:rPr>
                          <m:t>𝟐</m:t>
                        </m:r>
                        <m:r>
                          <a:rPr lang="en-US" sz="1600" b="1" i="1">
                            <a:latin typeface="Cambria Math"/>
                          </a:rPr>
                          <m:t>+ </m:t>
                        </m:r>
                        <m:r>
                          <a:rPr lang="en-US" sz="1600" i="1">
                            <a:latin typeface="Cambria Math"/>
                          </a:rPr>
                          <m:t>−</m:t>
                        </m:r>
                        <m:f>
                          <m:fPr>
                            <m:ctrlPr>
                              <a:rPr lang="en-US" sz="1600" i="1">
                                <a:latin typeface="Cambria Math"/>
                              </a:rPr>
                            </m:ctrlPr>
                          </m:fPr>
                          <m:num>
                            <m:r>
                              <a:rPr lang="en-US" sz="1600" i="1">
                                <a:latin typeface="Cambria Math"/>
                              </a:rPr>
                              <m:t>𝑏</m:t>
                            </m:r>
                          </m:num>
                          <m:den>
                            <m:r>
                              <a:rPr lang="en-US" sz="1600" i="1">
                                <a:latin typeface="Cambria Math"/>
                              </a:rPr>
                              <m:t>𝑐</m:t>
                            </m:r>
                            <m:r>
                              <a:rPr lang="en-US" sz="1600" b="1" i="1">
                                <a:latin typeface="Cambria Math"/>
                              </a:rPr>
                              <m:t> + </m:t>
                            </m:r>
                            <m:d>
                              <m:dPr>
                                <m:ctrlPr>
                                  <a:rPr lang="en-US" sz="1600" b="1" i="1">
                                    <a:latin typeface="Cambria Math"/>
                                  </a:rPr>
                                </m:ctrlPr>
                              </m:dPr>
                              <m:e>
                                <m:r>
                                  <a:rPr lang="en-US" sz="1600" b="1" i="1">
                                    <a:latin typeface="Cambria Math"/>
                                  </a:rPr>
                                  <m:t>𝒆𝒙</m:t>
                                </m:r>
                                <m:r>
                                  <a:rPr lang="en-US" sz="1600" b="1" i="1">
                                    <a:latin typeface="Cambria Math"/>
                                  </a:rPr>
                                  <m:t> </m:t>
                                </m:r>
                                <m:r>
                                  <a:rPr lang="en-US" sz="1600" b="1" i="1">
                                    <a:latin typeface="Cambria Math"/>
                                  </a:rPr>
                                  <m:t>𝒔𝒊𝒕𝒖</m:t>
                                </m:r>
                                <m:r>
                                  <a:rPr lang="en-US" sz="1600" b="1" i="1">
                                    <a:latin typeface="Cambria Math"/>
                                  </a:rPr>
                                  <m:t> </m:t>
                                </m:r>
                                <m:r>
                                  <a:rPr lang="en-US" sz="1600" b="1" i="1">
                                    <a:latin typeface="Cambria Math"/>
                                  </a:rPr>
                                  <m:t>𝑹</m:t>
                                </m:r>
                              </m:e>
                            </m:d>
                          </m:den>
                        </m:f>
                        <m:r>
                          <a:rPr lang="en-US" sz="1600" b="0" i="1" smtClean="0">
                            <a:latin typeface="Cambria Math"/>
                          </a:rPr>
                          <m:t>+</m:t>
                        </m:r>
                        <m:r>
                          <a:rPr lang="en-US" sz="1600" i="1">
                            <a:latin typeface="Cambria Math"/>
                          </a:rPr>
                          <m:t>𝑑</m:t>
                        </m:r>
                        <m:r>
                          <a:rPr lang="en-US" sz="1600" b="1" i="1">
                            <a:latin typeface="Cambria Math"/>
                          </a:rPr>
                          <m:t>∗</m:t>
                        </m:r>
                        <m:r>
                          <a:rPr lang="en-US" sz="1600" b="1" i="1">
                            <a:latin typeface="Cambria Math"/>
                          </a:rPr>
                          <m:t>𝒅</m:t>
                        </m:r>
                        <m:r>
                          <a:rPr lang="en-US" sz="1600" b="1" i="1">
                            <a:latin typeface="Cambria Math"/>
                          </a:rPr>
                          <m:t>_</m:t>
                        </m:r>
                        <m:r>
                          <a:rPr lang="en-US" sz="1600" b="1" i="1">
                            <a:latin typeface="Cambria Math"/>
                          </a:rPr>
                          <m:t>𝑪𝒖𝑶</m:t>
                        </m:r>
                        <m:r>
                          <a:rPr lang="en-US" sz="1600" b="1" i="1">
                            <a:latin typeface="Cambria Math"/>
                          </a:rPr>
                          <m:t>∗(</m:t>
                        </m:r>
                        <m:r>
                          <a:rPr lang="en-US" sz="1600" b="1" i="1">
                            <a:latin typeface="Cambria Math"/>
                          </a:rPr>
                          <m:t>𝑬𝒙</m:t>
                        </m:r>
                        <m:r>
                          <a:rPr lang="en-US" sz="1600" b="1" i="1">
                            <a:latin typeface="Cambria Math"/>
                          </a:rPr>
                          <m:t> </m:t>
                        </m:r>
                        <m:r>
                          <a:rPr lang="en-US" sz="1600" b="1" i="1">
                            <a:latin typeface="Cambria Math"/>
                          </a:rPr>
                          <m:t>𝒔𝒊𝒕𝒖</m:t>
                        </m:r>
                        <m:r>
                          <a:rPr lang="en-US" sz="1600" b="1" i="1">
                            <a:latin typeface="Cambria Math"/>
                          </a:rPr>
                          <m:t> </m:t>
                        </m:r>
                        <m:r>
                          <a:rPr lang="en-US" sz="1600" b="1" i="1">
                            <a:latin typeface="Cambria Math"/>
                          </a:rPr>
                          <m:t>𝑹</m:t>
                        </m:r>
                        <m:r>
                          <a:rPr lang="en-US" sz="1600" b="1" i="1">
                            <a:latin typeface="Cambria Math"/>
                          </a:rPr>
                          <m:t>)∗</m:t>
                        </m:r>
                        <m:r>
                          <a:rPr lang="en-US" sz="1600" b="1" i="1" smtClean="0">
                            <a:latin typeface="Cambria Math"/>
                          </a:rPr>
                          <m:t>𝑴</m:t>
                        </m:r>
                        <m:r>
                          <a:rPr lang="en-US" sz="1600" b="1" i="1">
                            <a:latin typeface="Cambria Math"/>
                          </a:rPr>
                          <m:t>𝒂𝒙</m:t>
                        </m:r>
                        <m:r>
                          <a:rPr lang="en-US" sz="1600" b="1" i="1">
                            <a:latin typeface="Cambria Math"/>
                          </a:rPr>
                          <m:t>_</m:t>
                        </m:r>
                        <m:r>
                          <a:rPr lang="en-US" sz="1600" b="1" i="1">
                            <a:latin typeface="Cambria Math"/>
                          </a:rPr>
                          <m:t>𝑱</m:t>
                        </m:r>
                        <m:r>
                          <a:rPr lang="en-US" sz="1600" b="1" i="1" baseline="30000">
                            <a:latin typeface="Cambria Math"/>
                          </a:rPr>
                          <m:t>𝟐</m:t>
                        </m:r>
                        <m:r>
                          <a:rPr lang="en-US" sz="1600" b="1" i="1">
                            <a:latin typeface="Cambria Math"/>
                          </a:rPr>
                          <m:t> − </m:t>
                        </m:r>
                        <m:r>
                          <a:rPr lang="en-US" sz="1600" i="1">
                            <a:latin typeface="Cambria Math"/>
                          </a:rPr>
                          <m:t>𝑒</m:t>
                        </m:r>
                        <m:r>
                          <a:rPr lang="en-US" sz="1600" b="1" i="1">
                            <a:latin typeface="Cambria Math"/>
                          </a:rPr>
                          <m:t>∗</m:t>
                        </m:r>
                        <m:r>
                          <a:rPr lang="en-US" sz="1600" b="1" i="1">
                            <a:latin typeface="Cambria Math"/>
                          </a:rPr>
                          <m:t>𝒅</m:t>
                        </m:r>
                        <m:r>
                          <a:rPr lang="en-US" sz="1600" b="1" i="1">
                            <a:latin typeface="Cambria Math"/>
                          </a:rPr>
                          <m:t>_</m:t>
                        </m:r>
                        <m:r>
                          <a:rPr lang="en-US" sz="1600" b="1" i="1">
                            <a:latin typeface="Cambria Math"/>
                          </a:rPr>
                          <m:t>𝑻𝒊𝑶</m:t>
                        </m:r>
                        <m:r>
                          <a:rPr lang="en-US" sz="1600" b="1" i="1">
                            <a:latin typeface="Cambria Math"/>
                          </a:rPr>
                          <m:t>𝟐</m:t>
                        </m:r>
                        <m:r>
                          <a:rPr lang="en-US" sz="1600" b="1" i="1">
                            <a:latin typeface="Cambria Math"/>
                          </a:rPr>
                          <m:t>∗</m:t>
                        </m:r>
                        <m:r>
                          <a:rPr lang="en-US" sz="1600" b="1" i="1">
                            <a:latin typeface="Cambria Math"/>
                          </a:rPr>
                          <m:t>𝒎𝒂𝒙</m:t>
                        </m:r>
                        <m:r>
                          <a:rPr lang="en-US" sz="1600" b="1" i="1">
                            <a:latin typeface="Cambria Math"/>
                          </a:rPr>
                          <m:t>_</m:t>
                        </m:r>
                        <m:r>
                          <a:rPr lang="en-US" sz="1600" b="1" i="1">
                            <a:latin typeface="Cambria Math"/>
                          </a:rPr>
                          <m:t>𝑱</m:t>
                        </m:r>
                        <m:r>
                          <a:rPr lang="en-US" sz="1600" b="1" i="1" baseline="30000">
                            <a:latin typeface="Cambria Math"/>
                          </a:rPr>
                          <m:t>𝟐</m:t>
                        </m:r>
                        <m:sSubSup>
                          <m:sSubSupPr>
                            <m:ctrlPr>
                              <a:rPr lang="en-US" sz="1600" b="1" i="1" smtClean="0">
                                <a:solidFill>
                                  <a:schemeClr val="tx2"/>
                                </a:solidFill>
                                <a:latin typeface="Cambria Math"/>
                              </a:rPr>
                            </m:ctrlPr>
                          </m:sSubSupPr>
                          <m:e>
                            <m:r>
                              <a:rPr lang="en-US" sz="1600" b="1" i="1" smtClean="0">
                                <a:solidFill>
                                  <a:schemeClr val="tx2"/>
                                </a:solidFill>
                                <a:latin typeface="Cambria Math"/>
                              </a:rPr>
                              <m:t>; </m:t>
                            </m:r>
                            <m:r>
                              <a:rPr lang="en-US" sz="1600" b="1" i="1">
                                <a:solidFill>
                                  <a:schemeClr val="tx2"/>
                                </a:solidFill>
                                <a:latin typeface="Cambria Math"/>
                              </a:rPr>
                              <m:t>𝑹</m:t>
                            </m:r>
                          </m:e>
                          <m:sub>
                            <m:r>
                              <a:rPr lang="en-US" sz="1600" b="1" i="1" smtClean="0">
                                <a:solidFill>
                                  <a:schemeClr val="tx2"/>
                                </a:solidFill>
                                <a:latin typeface="Cambria Math"/>
                              </a:rPr>
                              <m:t>𝑪𝑽</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a:solidFill>
                              <a:schemeClr val="tx2"/>
                            </a:solidFill>
                            <a:latin typeface="Cambria Math"/>
                          </a:rPr>
                          <m:t>𝟎</m:t>
                        </m:r>
                        <m:r>
                          <a:rPr lang="en-US" sz="1600" b="1" i="1">
                            <a:solidFill>
                              <a:schemeClr val="tx2"/>
                            </a:solidFill>
                            <a:latin typeface="Cambria Math"/>
                          </a:rPr>
                          <m:t>.</m:t>
                        </m:r>
                        <m:r>
                          <a:rPr lang="en-US" sz="1600" b="1" i="1" smtClean="0">
                            <a:solidFill>
                              <a:schemeClr val="tx2"/>
                            </a:solidFill>
                            <a:latin typeface="Cambria Math"/>
                          </a:rPr>
                          <m:t>𝟗𝟑</m:t>
                        </m:r>
                        <m:r>
                          <a:rPr lang="en-US" sz="1600" b="1" i="1">
                            <a:solidFill>
                              <a:schemeClr val="tx2"/>
                            </a:solidFill>
                            <a:latin typeface="Cambria Math"/>
                          </a:rPr>
                          <m:t>, </m:t>
                        </m:r>
                        <m:sSubSup>
                          <m:sSubSupPr>
                            <m:ctrlPr>
                              <a:rPr lang="en-US" sz="1600" b="1" i="1">
                                <a:solidFill>
                                  <a:schemeClr val="tx2"/>
                                </a:solidFill>
                                <a:latin typeface="Cambria Math"/>
                              </a:rPr>
                            </m:ctrlPr>
                          </m:sSubSupPr>
                          <m:e>
                            <m:r>
                              <a:rPr lang="en-US" sz="1600" b="1" i="1" smtClean="0">
                                <a:solidFill>
                                  <a:schemeClr val="tx2"/>
                                </a:solidFill>
                                <a:latin typeface="Cambria Math"/>
                              </a:rPr>
                              <m:t> </m:t>
                            </m:r>
                            <m:r>
                              <a:rPr lang="en-US" sz="1600" b="1" i="1">
                                <a:solidFill>
                                  <a:schemeClr val="tx2"/>
                                </a:solidFill>
                                <a:latin typeface="Cambria Math"/>
                              </a:rPr>
                              <m:t>𝑹</m:t>
                            </m:r>
                          </m:e>
                          <m:sub>
                            <m:r>
                              <a:rPr lang="en-US" sz="1600" b="1" i="1" smtClean="0">
                                <a:solidFill>
                                  <a:schemeClr val="tx2"/>
                                </a:solidFill>
                                <a:latin typeface="Cambria Math"/>
                              </a:rPr>
                              <m:t>𝑻</m:t>
                            </m:r>
                            <m:r>
                              <a:rPr lang="en-US" sz="1600" b="1" i="1">
                                <a:solidFill>
                                  <a:schemeClr val="tx2"/>
                                </a:solidFill>
                                <a:latin typeface="Cambria Math"/>
                              </a:rPr>
                              <m:t>𝒆𝒔𝒕</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smtClean="0">
                            <a:solidFill>
                              <a:schemeClr val="tx2"/>
                            </a:solidFill>
                            <a:latin typeface="Cambria Math"/>
                          </a:rPr>
                          <m:t>𝟎</m:t>
                        </m:r>
                        <m:r>
                          <a:rPr lang="en-US" sz="1600" b="1" i="1" smtClean="0">
                            <a:solidFill>
                              <a:schemeClr val="tx2"/>
                            </a:solidFill>
                            <a:latin typeface="Cambria Math"/>
                          </a:rPr>
                          <m:t>.</m:t>
                        </m:r>
                        <m:r>
                          <a:rPr lang="en-US" sz="1600" b="1" i="1" smtClean="0">
                            <a:solidFill>
                              <a:schemeClr val="tx2"/>
                            </a:solidFill>
                            <a:latin typeface="Cambria Math"/>
                          </a:rPr>
                          <m:t>𝟗𝟒</m:t>
                        </m:r>
                      </m:oMath>
                    </m:oMathPara>
                  </a14:m>
                  <a:endParaRPr lang="en-US" sz="1600" b="1" i="1" dirty="0" smtClean="0">
                    <a:solidFill>
                      <a:schemeClr val="tx2"/>
                    </a:solidFill>
                  </a:endParaRPr>
                </a:p>
              </p:txBody>
            </p:sp>
          </mc:Choice>
          <mc:Fallback xmlns="">
            <p:sp>
              <p:nvSpPr>
                <p:cNvPr id="135" name="TextBox 1"/>
                <p:cNvSpPr txBox="1">
                  <a:spLocks noRot="1" noChangeAspect="1" noMove="1" noResize="1" noEditPoints="1" noAdjustHandles="1" noChangeArrowheads="1" noChangeShapeType="1" noTextEdit="1"/>
                </p:cNvSpPr>
                <p:nvPr/>
              </p:nvSpPr>
              <p:spPr>
                <a:xfrm>
                  <a:off x="9052870" y="12767604"/>
                  <a:ext cx="6635611" cy="742949"/>
                </a:xfrm>
                <a:prstGeom prst="rect">
                  <a:avLst/>
                </a:prstGeom>
                <a:blipFill rotWithShape="1">
                  <a:blip r:embed="rId12"/>
                  <a:stretch>
                    <a:fillRect b="-54098"/>
                  </a:stretch>
                </a:blipFill>
              </p:spPr>
              <p:txBody>
                <a:bodyPr/>
                <a:lstStyle/>
                <a:p>
                  <a:r>
                    <a:rPr lang="en-US">
                      <a:noFill/>
                    </a:rPr>
                    <a:t> </a:t>
                  </a:r>
                </a:p>
              </p:txBody>
            </p:sp>
          </mc:Fallback>
        </mc:AlternateContent>
        <p:cxnSp>
          <p:nvCxnSpPr>
            <p:cNvPr id="136" name="Straight Arrow Connector 135"/>
            <p:cNvCxnSpPr/>
            <p:nvPr/>
          </p:nvCxnSpPr>
          <p:spPr>
            <a:xfrm flipV="1">
              <a:off x="15257590" y="10892645"/>
              <a:ext cx="1830260" cy="3909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8" name="Straight Arrow Connector 137"/>
            <p:cNvCxnSpPr/>
            <p:nvPr/>
          </p:nvCxnSpPr>
          <p:spPr>
            <a:xfrm>
              <a:off x="15257590" y="11541271"/>
              <a:ext cx="1830260" cy="760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0" name="Straight Arrow Connector 139"/>
            <p:cNvCxnSpPr/>
            <p:nvPr/>
          </p:nvCxnSpPr>
          <p:spPr>
            <a:xfrm>
              <a:off x="15257590" y="11998471"/>
              <a:ext cx="1830260" cy="22556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6" name="TextBox 14"/>
                <p:cNvSpPr txBox="1"/>
                <p:nvPr/>
              </p:nvSpPr>
              <p:spPr>
                <a:xfrm>
                  <a:off x="9201110" y="14956562"/>
                  <a:ext cx="6737482" cy="742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nSpc>
                      <a:spcPct val="150000"/>
                    </a:lnSpc>
                  </a:pPr>
                  <a14:m>
                    <m:oMathPara xmlns:m="http://schemas.openxmlformats.org/officeDocument/2006/math">
                      <m:oMathParaPr>
                        <m:jc m:val="left"/>
                      </m:oMathParaPr>
                      <m:oMath xmlns:m="http://schemas.openxmlformats.org/officeDocument/2006/math">
                        <m:r>
                          <a:rPr lang="en-US" sz="1600" b="1" i="1" smtClean="0">
                            <a:latin typeface="Cambria Math"/>
                          </a:rPr>
                          <m:t>𝑰𝑸𝑬</m:t>
                        </m:r>
                        <m:r>
                          <a:rPr lang="en-US" sz="1600" b="1" i="1" smtClean="0">
                            <a:latin typeface="Cambria Math"/>
                          </a:rPr>
                          <m:t>= </m:t>
                        </m:r>
                        <m:r>
                          <a:rPr lang="en-US" sz="1600" b="1" i="1" smtClean="0">
                            <a:latin typeface="Cambria Math"/>
                          </a:rPr>
                          <m:t>𝒂</m:t>
                        </m:r>
                        <m:r>
                          <a:rPr lang="en-US" sz="1600" b="1" i="1" smtClean="0">
                            <a:latin typeface="Cambria Math"/>
                          </a:rPr>
                          <m:t>∗</m:t>
                        </m:r>
                        <m:r>
                          <a:rPr lang="en-US" sz="1600" b="1" i="1" smtClean="0">
                            <a:latin typeface="Cambria Math"/>
                          </a:rPr>
                          <m:t>𝑹𝒂𝒕𝒊𝒐</m:t>
                        </m:r>
                        <m:r>
                          <a:rPr lang="en-US" sz="1600" b="1" i="1" smtClean="0">
                            <a:latin typeface="Cambria Math"/>
                          </a:rPr>
                          <m:t> + </m:t>
                        </m:r>
                        <m:r>
                          <a:rPr lang="en-US" sz="1600" b="1" i="1" smtClean="0">
                            <a:latin typeface="Cambria Math"/>
                          </a:rPr>
                          <m:t>𝒃</m:t>
                        </m:r>
                        <m:r>
                          <a:rPr lang="en-US" sz="1600" b="1" i="1" smtClean="0">
                            <a:latin typeface="Cambria Math"/>
                          </a:rPr>
                          <m:t>∗</m:t>
                        </m:r>
                        <m:r>
                          <a:rPr lang="en-US" sz="1600" b="1" i="1" smtClean="0">
                            <a:latin typeface="Cambria Math"/>
                          </a:rPr>
                          <m:t>𝒅</m:t>
                        </m:r>
                        <m:r>
                          <a:rPr lang="en-US" sz="1600" b="1" i="1" smtClean="0">
                            <a:latin typeface="Cambria Math"/>
                          </a:rPr>
                          <m:t>_</m:t>
                        </m:r>
                        <m:r>
                          <a:rPr lang="en-US" sz="1600" b="1" i="1" smtClean="0">
                            <a:latin typeface="Cambria Math"/>
                          </a:rPr>
                          <m:t>𝑻𝒊𝑶</m:t>
                        </m:r>
                        <m:r>
                          <a:rPr lang="en-US" sz="1600" b="1" i="1" smtClean="0">
                            <a:latin typeface="Cambria Math"/>
                          </a:rPr>
                          <m:t>𝟐</m:t>
                        </m:r>
                        <m:r>
                          <a:rPr lang="en-US" sz="1600" b="1" i="1" smtClean="0">
                            <a:latin typeface="Cambria Math"/>
                          </a:rPr>
                          <m:t> +</m:t>
                        </m:r>
                        <m:f>
                          <m:fPr>
                            <m:ctrlPr>
                              <a:rPr lang="en-US" sz="1600" b="1" i="1">
                                <a:latin typeface="Cambria Math"/>
                              </a:rPr>
                            </m:ctrlPr>
                          </m:fPr>
                          <m:num>
                            <m:r>
                              <a:rPr lang="en-US" sz="1600" b="1" i="1">
                                <a:latin typeface="Cambria Math"/>
                              </a:rPr>
                              <m:t>𝒄</m:t>
                            </m:r>
                          </m:num>
                          <m:den>
                            <m:r>
                              <a:rPr lang="en-US" sz="1600" b="1" i="1">
                                <a:latin typeface="Cambria Math"/>
                              </a:rPr>
                              <m:t>𝒅</m:t>
                            </m:r>
                            <m:r>
                              <a:rPr lang="en-US" sz="1600" b="1" i="1" smtClean="0">
                                <a:latin typeface="Cambria Math"/>
                              </a:rPr>
                              <m:t>_</m:t>
                            </m:r>
                            <m:r>
                              <a:rPr lang="en-US" sz="1600" b="1" i="1">
                                <a:latin typeface="Cambria Math"/>
                              </a:rPr>
                              <m:t>𝑪𝒖𝑶</m:t>
                            </m:r>
                          </m:den>
                        </m:f>
                        <m:r>
                          <a:rPr lang="en-US" sz="1600" b="1" i="1">
                            <a:latin typeface="Cambria Math"/>
                          </a:rPr>
                          <m:t>+</m:t>
                        </m:r>
                        <m:f>
                          <m:fPr>
                            <m:ctrlPr>
                              <a:rPr lang="en-US" sz="1600" b="1" i="1">
                                <a:latin typeface="Cambria Math"/>
                              </a:rPr>
                            </m:ctrlPr>
                          </m:fPr>
                          <m:num>
                            <m:r>
                              <a:rPr lang="en-US" sz="1600" b="1" i="1">
                                <a:latin typeface="Cambria Math"/>
                              </a:rPr>
                              <m:t>𝒅</m:t>
                            </m:r>
                            <m:r>
                              <a:rPr lang="en-US" sz="1600" b="1" i="1">
                                <a:latin typeface="Cambria Math"/>
                              </a:rPr>
                              <m:t>∗</m:t>
                            </m:r>
                            <m:d>
                              <m:dPr>
                                <m:ctrlPr>
                                  <a:rPr lang="en-US" sz="1600" b="1" i="1">
                                    <a:latin typeface="Cambria Math"/>
                                  </a:rPr>
                                </m:ctrlPr>
                              </m:dPr>
                              <m:e>
                                <m:r>
                                  <a:rPr lang="en-US" sz="1600" b="1" i="1">
                                    <a:latin typeface="Cambria Math"/>
                                  </a:rPr>
                                  <m:t>𝒅</m:t>
                                </m:r>
                                <m:r>
                                  <a:rPr lang="en-US" sz="1600" b="1" i="1" smtClean="0">
                                    <a:latin typeface="Cambria Math"/>
                                  </a:rPr>
                                  <m:t>_</m:t>
                                </m:r>
                                <m:r>
                                  <a:rPr lang="en-US" sz="1600" b="1" i="1">
                                    <a:latin typeface="Cambria Math"/>
                                  </a:rPr>
                                  <m:t>𝒄</m:t>
                                </m:r>
                                <m:d>
                                  <m:dPr>
                                    <m:begChr m:val="["/>
                                    <m:endChr m:val="]"/>
                                    <m:ctrlPr>
                                      <a:rPr lang="en-US" sz="1600" b="1" i="1">
                                        <a:latin typeface="Cambria Math"/>
                                      </a:rPr>
                                    </m:ctrlPr>
                                  </m:dPr>
                                  <m:e>
                                    <m:r>
                                      <a:rPr lang="en-US" sz="1600" b="1" i="1">
                                        <a:latin typeface="Cambria Math"/>
                                      </a:rPr>
                                      <m:t>𝑪𝒖𝑶</m:t>
                                    </m:r>
                                  </m:e>
                                </m:d>
                                <m:r>
                                  <a:rPr lang="en-US" sz="1600" b="1" i="1" smtClean="0">
                                    <a:latin typeface="Cambria Math"/>
                                  </a:rPr>
                                  <m:t>_</m:t>
                                </m:r>
                                <m:r>
                                  <a:rPr lang="en-US" sz="1600" b="1" i="1">
                                    <a:latin typeface="Cambria Math"/>
                                  </a:rPr>
                                  <m:t>𝒑𝒍𝒖𝒎𝒆</m:t>
                                </m:r>
                              </m:e>
                            </m:d>
                            <m:r>
                              <a:rPr lang="en-US" sz="1600" b="1" i="1">
                                <a:latin typeface="Cambria Math"/>
                              </a:rPr>
                              <m:t>− </m:t>
                            </m:r>
                            <m:r>
                              <a:rPr lang="en-US" sz="1600" b="1" i="1">
                                <a:latin typeface="Cambria Math"/>
                              </a:rPr>
                              <m:t>𝒆</m:t>
                            </m:r>
                          </m:num>
                          <m:den>
                            <m:r>
                              <a:rPr lang="en-US" sz="1600" b="1" i="1">
                                <a:latin typeface="Cambria Math"/>
                              </a:rPr>
                              <m:t>𝒇</m:t>
                            </m:r>
                            <m:r>
                              <a:rPr lang="en-US" sz="1600" b="1" i="1">
                                <a:latin typeface="Cambria Math"/>
                              </a:rPr>
                              <m:t> + </m:t>
                            </m:r>
                            <m:d>
                              <m:dPr>
                                <m:ctrlPr>
                                  <a:rPr lang="en-US" sz="1600" b="1" i="1">
                                    <a:latin typeface="Cambria Math"/>
                                  </a:rPr>
                                </m:ctrlPr>
                              </m:dPr>
                              <m:e>
                                <m:r>
                                  <a:rPr lang="en-US" sz="1600" b="1" i="1">
                                    <a:latin typeface="Cambria Math"/>
                                  </a:rPr>
                                  <m:t>𝑬𝒙</m:t>
                                </m:r>
                                <m:r>
                                  <a:rPr lang="en-US" sz="1600" b="1" i="1">
                                    <a:latin typeface="Cambria Math"/>
                                  </a:rPr>
                                  <m:t> </m:t>
                                </m:r>
                                <m:r>
                                  <a:rPr lang="en-US" sz="1600" b="1" i="1">
                                    <a:latin typeface="Cambria Math"/>
                                  </a:rPr>
                                  <m:t>𝒔𝒊𝒕𝒖</m:t>
                                </m:r>
                                <m:r>
                                  <a:rPr lang="en-US" sz="1600" b="1" i="1">
                                    <a:latin typeface="Cambria Math"/>
                                  </a:rPr>
                                  <m:t> </m:t>
                                </m:r>
                                <m:r>
                                  <a:rPr lang="en-US" sz="1600" b="1" i="1">
                                    <a:latin typeface="Cambria Math"/>
                                  </a:rPr>
                                  <m:t>𝑹</m:t>
                                </m:r>
                              </m:e>
                            </m:d>
                          </m:den>
                        </m:f>
                        <m:r>
                          <a:rPr lang="en-US" sz="1600" b="1" i="1">
                            <a:latin typeface="Cambria Math"/>
                          </a:rPr>
                          <m:t>− </m:t>
                        </m:r>
                        <m:r>
                          <a:rPr lang="en-US" sz="1600" b="1" i="1">
                            <a:latin typeface="Cambria Math"/>
                          </a:rPr>
                          <m:t>𝒈</m:t>
                        </m:r>
                        <m:r>
                          <a:rPr lang="en-US" sz="1600" b="1" i="1">
                            <a:latin typeface="Cambria Math"/>
                          </a:rPr>
                          <m:t>∗</m:t>
                        </m:r>
                        <m:r>
                          <a:rPr lang="en-US" sz="1600" b="1" i="1">
                            <a:latin typeface="Cambria Math"/>
                          </a:rPr>
                          <m:t>𝑹𝒂𝒕𝒊𝒐</m:t>
                        </m:r>
                        <m:r>
                          <a:rPr lang="en-US" sz="1600" b="1" i="1">
                            <a:latin typeface="Cambria Math"/>
                          </a:rPr>
                          <m:t>∗</m:t>
                        </m:r>
                        <m:d>
                          <m:dPr>
                            <m:ctrlPr>
                              <a:rPr lang="en-US" sz="1600" b="1" i="1">
                                <a:latin typeface="Cambria Math"/>
                              </a:rPr>
                            </m:ctrlPr>
                          </m:dPr>
                          <m:e>
                            <m:r>
                              <a:rPr lang="en-US" sz="1600" b="1" i="1">
                                <a:latin typeface="Cambria Math"/>
                              </a:rPr>
                              <m:t>𝒅</m:t>
                            </m:r>
                            <m:r>
                              <a:rPr lang="en-US" sz="1600" b="1" i="1" smtClean="0">
                                <a:latin typeface="Cambria Math"/>
                              </a:rPr>
                              <m:t>_</m:t>
                            </m:r>
                            <m:r>
                              <a:rPr lang="en-US" sz="1600" b="1" i="1">
                                <a:latin typeface="Cambria Math"/>
                              </a:rPr>
                              <m:t>𝒄</m:t>
                            </m:r>
                            <m:r>
                              <a:rPr lang="en-US" sz="1600" b="1" i="1">
                                <a:latin typeface="Cambria Math"/>
                              </a:rPr>
                              <m:t> </m:t>
                            </m:r>
                            <m:d>
                              <m:dPr>
                                <m:begChr m:val="["/>
                                <m:endChr m:val="]"/>
                                <m:ctrlPr>
                                  <a:rPr lang="en-US" sz="1600" b="1" i="1">
                                    <a:latin typeface="Cambria Math"/>
                                  </a:rPr>
                                </m:ctrlPr>
                              </m:dPr>
                              <m:e>
                                <m:r>
                                  <a:rPr lang="en-US" sz="1600" b="1" i="1">
                                    <a:latin typeface="Cambria Math"/>
                                  </a:rPr>
                                  <m:t>𝑪𝒖𝑶</m:t>
                                </m:r>
                              </m:e>
                            </m:d>
                            <m:r>
                              <a:rPr lang="en-US" sz="1600" b="1" i="1" smtClean="0">
                                <a:latin typeface="Cambria Math"/>
                              </a:rPr>
                              <m:t>_</m:t>
                            </m:r>
                            <m:r>
                              <a:rPr lang="en-US" sz="1600" b="1" i="1">
                                <a:latin typeface="Cambria Math"/>
                              </a:rPr>
                              <m:t>𝒑𝒍𝒖𝒎𝒆</m:t>
                            </m:r>
                            <m:r>
                              <a:rPr lang="en-US" sz="1600" b="1" i="1">
                                <a:latin typeface="Cambria Math"/>
                              </a:rPr>
                              <m:t> </m:t>
                            </m:r>
                          </m:e>
                        </m:d>
                        <m:sSubSup>
                          <m:sSubSupPr>
                            <m:ctrlPr>
                              <a:rPr lang="en-US" sz="1600" b="1" i="1" smtClean="0">
                                <a:solidFill>
                                  <a:schemeClr val="tx2"/>
                                </a:solidFill>
                                <a:latin typeface="Cambria Math"/>
                              </a:rPr>
                            </m:ctrlPr>
                          </m:sSubSupPr>
                          <m:e>
                            <m:r>
                              <a:rPr lang="en-US" sz="1600" b="1" i="1">
                                <a:solidFill>
                                  <a:schemeClr val="tx2"/>
                                </a:solidFill>
                                <a:latin typeface="Cambria Math"/>
                              </a:rPr>
                              <m:t>; </m:t>
                            </m:r>
                            <m:r>
                              <a:rPr lang="en-US" sz="1600" b="1" i="1">
                                <a:solidFill>
                                  <a:schemeClr val="tx2"/>
                                </a:solidFill>
                                <a:latin typeface="Cambria Math"/>
                              </a:rPr>
                              <m:t>𝑹</m:t>
                            </m:r>
                          </m:e>
                          <m:sub>
                            <m:r>
                              <a:rPr lang="en-US" sz="1600" b="1" i="1">
                                <a:solidFill>
                                  <a:schemeClr val="tx2"/>
                                </a:solidFill>
                                <a:latin typeface="Cambria Math"/>
                              </a:rPr>
                              <m:t>𝑪𝑽</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a:solidFill>
                              <a:schemeClr val="tx2"/>
                            </a:solidFill>
                            <a:latin typeface="Cambria Math"/>
                          </a:rPr>
                          <m:t>𝟎</m:t>
                        </m:r>
                        <m:r>
                          <a:rPr lang="en-US" sz="1600" b="1" i="1">
                            <a:solidFill>
                              <a:schemeClr val="tx2"/>
                            </a:solidFill>
                            <a:latin typeface="Cambria Math"/>
                          </a:rPr>
                          <m:t>.</m:t>
                        </m:r>
                        <m:r>
                          <a:rPr lang="en-US" sz="1600" b="1" i="1">
                            <a:solidFill>
                              <a:schemeClr val="tx2"/>
                            </a:solidFill>
                            <a:latin typeface="Cambria Math"/>
                          </a:rPr>
                          <m:t>𝟔𝟕</m:t>
                        </m:r>
                        <m:r>
                          <a:rPr lang="en-US" sz="1600" b="1" i="1">
                            <a:solidFill>
                              <a:schemeClr val="tx2"/>
                            </a:solidFill>
                            <a:latin typeface="Cambria Math"/>
                          </a:rPr>
                          <m:t>, </m:t>
                        </m:r>
                        <m:sSubSup>
                          <m:sSubSupPr>
                            <m:ctrlPr>
                              <a:rPr lang="en-US" sz="1600" b="1" i="1">
                                <a:solidFill>
                                  <a:schemeClr val="tx2"/>
                                </a:solidFill>
                                <a:latin typeface="Cambria Math"/>
                              </a:rPr>
                            </m:ctrlPr>
                          </m:sSubSupPr>
                          <m:e>
                            <m:r>
                              <a:rPr lang="en-US" sz="1600" b="1" i="1">
                                <a:solidFill>
                                  <a:schemeClr val="tx2"/>
                                </a:solidFill>
                                <a:latin typeface="Cambria Math"/>
                              </a:rPr>
                              <m:t> </m:t>
                            </m:r>
                            <m:r>
                              <a:rPr lang="en-US" sz="1600" b="1" i="1">
                                <a:solidFill>
                                  <a:schemeClr val="tx2"/>
                                </a:solidFill>
                                <a:latin typeface="Cambria Math"/>
                              </a:rPr>
                              <m:t>𝑹</m:t>
                            </m:r>
                          </m:e>
                          <m:sub>
                            <m:r>
                              <a:rPr lang="en-US" sz="1600" b="1" i="1">
                                <a:solidFill>
                                  <a:schemeClr val="tx2"/>
                                </a:solidFill>
                                <a:latin typeface="Cambria Math"/>
                              </a:rPr>
                              <m:t>𝑻𝒆𝒔𝒕</m:t>
                            </m:r>
                          </m:sub>
                          <m:sup>
                            <m:r>
                              <a:rPr lang="en-US" sz="1600" b="1" i="1">
                                <a:solidFill>
                                  <a:schemeClr val="tx2"/>
                                </a:solidFill>
                                <a:latin typeface="Cambria Math"/>
                              </a:rPr>
                              <m:t>𝟐</m:t>
                            </m:r>
                          </m:sup>
                        </m:sSubSup>
                        <m:r>
                          <a:rPr lang="en-US" sz="1600" b="1" i="1">
                            <a:solidFill>
                              <a:schemeClr val="tx2"/>
                            </a:solidFill>
                            <a:latin typeface="Cambria Math"/>
                          </a:rPr>
                          <m:t>=</m:t>
                        </m:r>
                        <m:r>
                          <a:rPr lang="en-US" sz="1600" b="1" i="1">
                            <a:solidFill>
                              <a:schemeClr val="tx2"/>
                            </a:solidFill>
                            <a:latin typeface="Cambria Math"/>
                          </a:rPr>
                          <m:t>𝟎</m:t>
                        </m:r>
                        <m:r>
                          <a:rPr lang="en-US" sz="1600" b="1" i="1">
                            <a:solidFill>
                              <a:schemeClr val="tx2"/>
                            </a:solidFill>
                            <a:latin typeface="Cambria Math"/>
                          </a:rPr>
                          <m:t>.</m:t>
                        </m:r>
                        <m:r>
                          <a:rPr lang="en-US" sz="1600" b="1" i="1">
                            <a:solidFill>
                              <a:schemeClr val="tx2"/>
                            </a:solidFill>
                            <a:latin typeface="Cambria Math"/>
                          </a:rPr>
                          <m:t>𝟕𝟖</m:t>
                        </m:r>
                      </m:oMath>
                    </m:oMathPara>
                  </a14:m>
                  <a:endParaRPr lang="en-US" sz="1600" b="1" i="1" dirty="0">
                    <a:solidFill>
                      <a:schemeClr val="tx2"/>
                    </a:solidFill>
                  </a:endParaRPr>
                </a:p>
                <a:p>
                  <a:endParaRPr lang="en-US" sz="1100" b="0" baseline="30000" dirty="0"/>
                </a:p>
                <a:p>
                  <a:endParaRPr lang="en-US" sz="1100" b="0" baseline="30000" dirty="0"/>
                </a:p>
              </p:txBody>
            </p:sp>
          </mc:Choice>
          <mc:Fallback xmlns="">
            <p:sp>
              <p:nvSpPr>
                <p:cNvPr id="166" name="TextBox 14"/>
                <p:cNvSpPr txBox="1">
                  <a:spLocks noRot="1" noChangeAspect="1" noMove="1" noResize="1" noEditPoints="1" noAdjustHandles="1" noChangeArrowheads="1" noChangeShapeType="1" noTextEdit="1"/>
                </p:cNvSpPr>
                <p:nvPr/>
              </p:nvSpPr>
              <p:spPr>
                <a:xfrm>
                  <a:off x="9201110" y="14956562"/>
                  <a:ext cx="6737482" cy="742949"/>
                </a:xfrm>
                <a:prstGeom prst="rect">
                  <a:avLst/>
                </a:prstGeom>
                <a:blipFill rotWithShape="1">
                  <a:blip r:embed="rId13"/>
                  <a:stretch>
                    <a:fillRect b="-57851"/>
                  </a:stretch>
                </a:blipFill>
              </p:spPr>
              <p:txBody>
                <a:bodyPr/>
                <a:lstStyle/>
                <a:p>
                  <a:r>
                    <a:rPr lang="en-US">
                      <a:noFill/>
                    </a:rPr>
                    <a:t> </a:t>
                  </a:r>
                </a:p>
              </p:txBody>
            </p:sp>
          </mc:Fallback>
        </mc:AlternateContent>
      </p:grpSp>
      <p:grpSp>
        <p:nvGrpSpPr>
          <p:cNvPr id="30" name="Group 29"/>
          <p:cNvGrpSpPr/>
          <p:nvPr/>
        </p:nvGrpSpPr>
        <p:grpSpPr>
          <a:xfrm>
            <a:off x="1252743" y="23690023"/>
            <a:ext cx="18883486" cy="5358384"/>
            <a:chOff x="1266327" y="23690023"/>
            <a:chExt cx="18883486" cy="5358384"/>
          </a:xfrm>
        </p:grpSpPr>
        <p:grpSp>
          <p:nvGrpSpPr>
            <p:cNvPr id="29" name="Group 28"/>
            <p:cNvGrpSpPr/>
            <p:nvPr/>
          </p:nvGrpSpPr>
          <p:grpSpPr>
            <a:xfrm>
              <a:off x="1266327" y="23690023"/>
              <a:ext cx="9008818" cy="5358384"/>
              <a:chOff x="1266327" y="23690023"/>
              <a:chExt cx="9008818" cy="5358384"/>
            </a:xfrm>
          </p:grpSpPr>
          <p:sp>
            <p:nvSpPr>
              <p:cNvPr id="98" name="TextBox 97"/>
              <p:cNvSpPr txBox="1"/>
              <p:nvPr/>
            </p:nvSpPr>
            <p:spPr>
              <a:xfrm>
                <a:off x="1266327" y="23690023"/>
                <a:ext cx="9008818" cy="5358384"/>
              </a:xfrm>
              <a:prstGeom prst="rect">
                <a:avLst/>
              </a:prstGeom>
              <a:ln/>
            </p:spPr>
            <p:style>
              <a:lnRef idx="2">
                <a:schemeClr val="dk1"/>
              </a:lnRef>
              <a:fillRef idx="1">
                <a:schemeClr val="lt1"/>
              </a:fillRef>
              <a:effectRef idx="0">
                <a:schemeClr val="dk1"/>
              </a:effectRef>
              <a:fontRef idx="minor">
                <a:schemeClr val="dk1"/>
              </a:fontRef>
            </p:style>
            <p:txBody>
              <a:bodyPr wrap="square" lIns="65727" tIns="32864" rIns="65727" bIns="32864" rtlCol="0">
                <a:spAutoFit/>
              </a:bodyPr>
              <a:lstStyle/>
              <a:p>
                <a:pPr algn="ctr"/>
                <a:r>
                  <a:rPr lang="en-US" sz="2400" b="1" dirty="0" smtClean="0"/>
                  <a:t>Data Visualization</a:t>
                </a:r>
              </a:p>
              <a:p>
                <a:pPr algn="ctr"/>
                <a:endParaRPr lang="en-US" sz="2000" b="1" baseline="30000" dirty="0" smtClean="0">
                  <a:ea typeface="MS PGothic" pitchFamily="34" charset="-128"/>
                </a:endParaRPr>
              </a:p>
              <a:p>
                <a:pPr algn="ctr"/>
                <a:r>
                  <a:rPr lang="en-US" sz="2000" b="1" dirty="0" smtClean="0"/>
                  <a:t>Principal Components Analysis (PCA)</a:t>
                </a:r>
                <a:endParaRPr lang="en-US" sz="2000" dirty="0" smtClean="0"/>
              </a:p>
              <a:p>
                <a:pPr marL="2926080" lvl="2" indent="-342900">
                  <a:buFont typeface="Arial" panose="020B0604020202020204" pitchFamily="34" charset="0"/>
                  <a:buChar char="•"/>
                </a:pPr>
                <a:r>
                  <a:rPr lang="en-US" sz="2000" dirty="0" smtClean="0"/>
                  <a:t>Reduce dimensions for visualization</a:t>
                </a:r>
              </a:p>
              <a:p>
                <a:pPr marL="2926080" lvl="2" indent="-342900">
                  <a:buFont typeface="Arial" panose="020B0604020202020204" pitchFamily="34" charset="0"/>
                  <a:buChar char="•"/>
                </a:pPr>
                <a:r>
                  <a:rPr lang="en-US" sz="2000" dirty="0" smtClean="0"/>
                  <a:t>Deduct outliers</a:t>
                </a: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a:ea typeface="MS PGothic" pitchFamily="34" charset="-128"/>
                </a:endParaRPr>
              </a:p>
            </p:txBody>
          </p:sp>
          <p:grpSp>
            <p:nvGrpSpPr>
              <p:cNvPr id="17" name="Group 16"/>
              <p:cNvGrpSpPr/>
              <p:nvPr/>
            </p:nvGrpSpPr>
            <p:grpSpPr>
              <a:xfrm>
                <a:off x="1634050" y="25724046"/>
                <a:ext cx="8445818" cy="3034616"/>
                <a:chOff x="1587479" y="23670976"/>
                <a:chExt cx="8445818" cy="3034616"/>
              </a:xfrm>
            </p:grpSpPr>
            <p:graphicFrame>
              <p:nvGraphicFramePr>
                <p:cNvPr id="97" name="Chart 96"/>
                <p:cNvGraphicFramePr/>
                <p:nvPr>
                  <p:extLst>
                    <p:ext uri="{D42A27DB-BD31-4B8C-83A1-F6EECF244321}">
                      <p14:modId xmlns:p14="http://schemas.microsoft.com/office/powerpoint/2010/main" val="2760946237"/>
                    </p:ext>
                  </p:extLst>
                </p:nvPr>
              </p:nvGraphicFramePr>
              <p:xfrm>
                <a:off x="1587479" y="23670976"/>
                <a:ext cx="5366476" cy="3034616"/>
              </p:xfrm>
              <a:graphic>
                <a:graphicData uri="http://schemas.openxmlformats.org/drawingml/2006/chart">
                  <c:chart xmlns:c="http://schemas.openxmlformats.org/drawingml/2006/chart" xmlns:r="http://schemas.openxmlformats.org/officeDocument/2006/relationships" r:id="rId14"/>
                </a:graphicData>
              </a:graphic>
            </p:graphicFrame>
            <p:grpSp>
              <p:nvGrpSpPr>
                <p:cNvPr id="13" name="Group 12"/>
                <p:cNvGrpSpPr/>
                <p:nvPr/>
              </p:nvGrpSpPr>
              <p:grpSpPr>
                <a:xfrm>
                  <a:off x="7137697" y="23756005"/>
                  <a:ext cx="2895600" cy="1866900"/>
                  <a:chOff x="7403772" y="24526355"/>
                  <a:chExt cx="2895600" cy="1866900"/>
                </a:xfrm>
              </p:grpSpPr>
              <p:pic>
                <p:nvPicPr>
                  <p:cNvPr id="99" name="Picture 98" descr="C:\Users\user\Dropbox\BIU\Avi&amp;Assaf\120618e\120618e IQE map.tif"/>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03772" y="24526355"/>
                    <a:ext cx="2895600" cy="1866900"/>
                  </a:xfrm>
                  <a:prstGeom prst="rect">
                    <a:avLst/>
                  </a:prstGeom>
                  <a:noFill/>
                  <a:extLst>
                    <a:ext uri="{909E8E84-426E-40DD-AFC4-6F175D3DCCD1}">
                      <a14:hiddenFill xmlns:a14="http://schemas.microsoft.com/office/drawing/2010/main">
                        <a:solidFill>
                          <a:srgbClr val="FFFFFF"/>
                        </a:solidFill>
                      </a14:hiddenFill>
                    </a:ext>
                  </a:extLst>
                </p:spPr>
              </p:pic>
              <p:sp>
                <p:nvSpPr>
                  <p:cNvPr id="100" name="Oval 99"/>
                  <p:cNvSpPr/>
                  <p:nvPr/>
                </p:nvSpPr>
                <p:spPr>
                  <a:xfrm>
                    <a:off x="8906614" y="25811634"/>
                    <a:ext cx="36576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2" name="Straight Arrow Connector 11"/>
                <p:cNvCxnSpPr/>
                <p:nvPr/>
              </p:nvCxnSpPr>
              <p:spPr>
                <a:xfrm>
                  <a:off x="3073379" y="24330303"/>
                  <a:ext cx="5567160" cy="8579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grpSp>
          <p:nvGrpSpPr>
            <p:cNvPr id="26" name="Group 25"/>
            <p:cNvGrpSpPr/>
            <p:nvPr/>
          </p:nvGrpSpPr>
          <p:grpSpPr>
            <a:xfrm>
              <a:off x="10427660" y="23690023"/>
              <a:ext cx="9722153" cy="5358384"/>
              <a:chOff x="10427660" y="23690023"/>
              <a:chExt cx="9722153" cy="5358384"/>
            </a:xfrm>
          </p:grpSpPr>
          <p:sp>
            <p:nvSpPr>
              <p:cNvPr id="109" name="TextBox 108"/>
              <p:cNvSpPr txBox="1"/>
              <p:nvPr/>
            </p:nvSpPr>
            <p:spPr>
              <a:xfrm>
                <a:off x="10427660" y="23690023"/>
                <a:ext cx="9722153" cy="5358384"/>
              </a:xfrm>
              <a:prstGeom prst="rect">
                <a:avLst/>
              </a:prstGeom>
              <a:ln/>
            </p:spPr>
            <p:style>
              <a:lnRef idx="2">
                <a:schemeClr val="dk1"/>
              </a:lnRef>
              <a:fillRef idx="1">
                <a:schemeClr val="lt1"/>
              </a:fillRef>
              <a:effectRef idx="0">
                <a:schemeClr val="dk1"/>
              </a:effectRef>
              <a:fontRef idx="minor">
                <a:schemeClr val="dk1"/>
              </a:fontRef>
            </p:style>
            <p:txBody>
              <a:bodyPr wrap="square" lIns="65727" tIns="32864" rIns="65727" bIns="32864" rtlCol="0">
                <a:spAutoFit/>
              </a:bodyPr>
              <a:lstStyle/>
              <a:p>
                <a:pPr algn="ctr"/>
                <a:r>
                  <a:rPr lang="en-US" sz="2400" b="1" dirty="0" smtClean="0"/>
                  <a:t>Model Building: </a:t>
                </a:r>
                <a:r>
                  <a:rPr lang="en-US" sz="2400" b="1" i="1" dirty="0" err="1" smtClean="0"/>
                  <a:t>k</a:t>
                </a:r>
                <a:r>
                  <a:rPr lang="en-US" sz="2400" b="1" dirty="0" err="1" smtClean="0"/>
                  <a:t>NN</a:t>
                </a:r>
                <a:r>
                  <a:rPr lang="en-US" sz="2400" b="1" dirty="0" smtClean="0"/>
                  <a:t> optimization based outlier removal </a:t>
                </a:r>
              </a:p>
              <a:p>
                <a:endParaRPr lang="en-US" sz="2000" b="1" baseline="30000" dirty="0" smtClean="0">
                  <a:ea typeface="MS PGothic" pitchFamily="34" charset="-128"/>
                </a:endParaRPr>
              </a:p>
              <a:p>
                <a:pPr marL="342900" indent="-342900">
                  <a:buFont typeface="Arial" panose="020B0604020202020204" pitchFamily="34" charset="0"/>
                  <a:buChar char="•"/>
                </a:pPr>
                <a:r>
                  <a:rPr lang="en-US" sz="2000" dirty="0" smtClean="0"/>
                  <a:t>For VOC</a:t>
                </a:r>
                <a:r>
                  <a:rPr lang="en-US" sz="2000" dirty="0"/>
                  <a:t> </a:t>
                </a:r>
                <a:r>
                  <a:rPr lang="en-US" sz="2000" dirty="0" smtClean="0"/>
                  <a:t>no model </a:t>
                </a:r>
                <a:r>
                  <a:rPr lang="en-US" sz="2000" dirty="0"/>
                  <a:t>was </a:t>
                </a:r>
                <a:r>
                  <a:rPr lang="en-US" sz="2000" dirty="0" smtClean="0"/>
                  <a:t>obtained for the entire library  </a:t>
                </a:r>
              </a:p>
              <a:p>
                <a:pPr marL="342900" indent="-342900">
                  <a:buFont typeface="Arial" panose="020B0604020202020204" pitchFamily="34" charset="0"/>
                  <a:buChar char="•"/>
                </a:pPr>
                <a:r>
                  <a:rPr lang="en-US" sz="2000" dirty="0" smtClean="0"/>
                  <a:t>Outliers removed using a new </a:t>
                </a:r>
                <a:r>
                  <a:rPr lang="en-US" sz="2000" i="1" dirty="0" err="1" smtClean="0"/>
                  <a:t>k</a:t>
                </a:r>
                <a:r>
                  <a:rPr lang="en-US" sz="2000" dirty="0" err="1" smtClean="0"/>
                  <a:t>NN</a:t>
                </a:r>
                <a:r>
                  <a:rPr lang="en-US" sz="2000" dirty="0" smtClean="0"/>
                  <a:t>-based algorithm </a:t>
                </a:r>
              </a:p>
              <a:p>
                <a:endParaRPr lang="en-US" sz="2000" b="1" baseline="30000" dirty="0" smtClean="0">
                  <a:ea typeface="MS PGothic" pitchFamily="34" charset="-128"/>
                </a:endParaRPr>
              </a:p>
              <a:p>
                <a:endParaRPr lang="en-US" sz="2000" b="1" baseline="30000" dirty="0" smtClean="0">
                  <a:ea typeface="MS PGothic" pitchFamily="34" charset="-128"/>
                </a:endParaRPr>
              </a:p>
              <a:p>
                <a:pPr algn="ctr"/>
                <a:r>
                  <a:rPr lang="en-US" sz="2000" b="1" baseline="30000" dirty="0">
                    <a:ea typeface="MS PGothic" pitchFamily="34" charset="-128"/>
                  </a:rPr>
                  <a:t>	</a:t>
                </a:r>
              </a:p>
              <a:p>
                <a:pPr algn="ctr"/>
                <a:r>
                  <a:rPr lang="en-US" sz="2000" b="1" baseline="30000" dirty="0" smtClean="0">
                    <a:ea typeface="MS PGothic" pitchFamily="34" charset="-128"/>
                  </a:rPr>
                  <a:t>	</a:t>
                </a:r>
                <a:r>
                  <a:rPr lang="en-US" sz="2000" baseline="30000" dirty="0" smtClean="0">
                    <a:ea typeface="MS PGothic" pitchFamily="34" charset="-128"/>
                  </a:rPr>
                  <a:t>                                      </a:t>
                </a:r>
                <a:r>
                  <a:rPr lang="en-US" sz="1800" dirty="0" smtClean="0">
                    <a:ea typeface="MS PGothic" pitchFamily="34" charset="-128"/>
                  </a:rPr>
                  <a:t>The </a:t>
                </a:r>
                <a:r>
                  <a:rPr lang="en-US" sz="1800" dirty="0">
                    <a:ea typeface="MS PGothic" pitchFamily="34" charset="-128"/>
                  </a:rPr>
                  <a:t>improvement of the VOC model in each cycle</a:t>
                </a:r>
                <a:r>
                  <a:rPr lang="en-US" sz="1800" baseline="30000" dirty="0" smtClean="0">
                    <a:ea typeface="MS PGothic" pitchFamily="34" charset="-128"/>
                  </a:rPr>
                  <a:t>       </a:t>
                </a:r>
              </a:p>
              <a:p>
                <a:pPr algn="ctr"/>
                <a:r>
                  <a:rPr lang="en-US" sz="2000" b="1" baseline="30000" dirty="0">
                    <a:ea typeface="MS PGothic" pitchFamily="34" charset="-128"/>
                  </a:rPr>
                  <a:t>	</a:t>
                </a:r>
                <a:endParaRPr lang="en-US" sz="2000" b="1"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a:p>
                <a:pPr algn="ctr"/>
                <a:endParaRPr lang="en-US" sz="2000" b="1" baseline="30000" dirty="0" smtClean="0">
                  <a:ea typeface="MS PGothic" pitchFamily="34" charset="-128"/>
                </a:endParaRPr>
              </a:p>
            </p:txBody>
          </p:sp>
          <p:grpSp>
            <p:nvGrpSpPr>
              <p:cNvPr id="92" name="Group 91"/>
              <p:cNvGrpSpPr/>
              <p:nvPr/>
            </p:nvGrpSpPr>
            <p:grpSpPr>
              <a:xfrm>
                <a:off x="10505000" y="25158680"/>
                <a:ext cx="4593384" cy="3588357"/>
                <a:chOff x="10505000" y="24612580"/>
                <a:chExt cx="4593384" cy="3588357"/>
              </a:xfrm>
            </p:grpSpPr>
            <p:sp>
              <p:nvSpPr>
                <p:cNvPr id="61" name="Text Box 3"/>
                <p:cNvSpPr txBox="1">
                  <a:spLocks noChangeArrowheads="1"/>
                </p:cNvSpPr>
                <p:nvPr/>
              </p:nvSpPr>
              <p:spPr bwMode="auto">
                <a:xfrm>
                  <a:off x="10505000" y="26988377"/>
                  <a:ext cx="4593384"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000" b="1">
                      <a:solidFill>
                        <a:schemeClr val="tx1"/>
                      </a:solidFill>
                      <a:latin typeface="Arial Narrow" pitchFamily="34" charset="0"/>
                      <a:cs typeface="Times New Roman" pitchFamily="18" charset="0"/>
                    </a:defRPr>
                  </a:lvl1pPr>
                  <a:lvl2pPr marL="742950" indent="-285750">
                    <a:defRPr sz="2000" b="1">
                      <a:solidFill>
                        <a:schemeClr val="tx1"/>
                      </a:solidFill>
                      <a:latin typeface="Arial Narrow" pitchFamily="34" charset="0"/>
                      <a:cs typeface="Times New Roman" pitchFamily="18" charset="0"/>
                    </a:defRPr>
                  </a:lvl2pPr>
                  <a:lvl3pPr marL="1143000" indent="-228600">
                    <a:defRPr sz="2000" b="1">
                      <a:solidFill>
                        <a:schemeClr val="tx1"/>
                      </a:solidFill>
                      <a:latin typeface="Arial Narrow" pitchFamily="34" charset="0"/>
                      <a:cs typeface="Times New Roman" pitchFamily="18" charset="0"/>
                    </a:defRPr>
                  </a:lvl3pPr>
                  <a:lvl4pPr marL="1600200" indent="-228600">
                    <a:defRPr sz="2000" b="1">
                      <a:solidFill>
                        <a:schemeClr val="tx1"/>
                      </a:solidFill>
                      <a:latin typeface="Arial Narrow" pitchFamily="34" charset="0"/>
                      <a:cs typeface="Times New Roman" pitchFamily="18" charset="0"/>
                    </a:defRPr>
                  </a:lvl4pPr>
                  <a:lvl5pPr marL="2057400" indent="-228600">
                    <a:defRPr sz="2000" b="1">
                      <a:solidFill>
                        <a:schemeClr val="tx1"/>
                      </a:solidFill>
                      <a:latin typeface="Arial Narrow" pitchFamily="34" charset="0"/>
                      <a:cs typeface="Times New Roman" pitchFamily="18" charset="0"/>
                    </a:defRPr>
                  </a:lvl5pPr>
                  <a:lvl6pPr marL="25146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6pPr>
                  <a:lvl7pPr marL="29718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7pPr>
                  <a:lvl8pPr marL="34290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8pPr>
                  <a:lvl9pPr marL="38862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9pPr>
                </a:lstStyle>
                <a:p>
                  <a:pPr algn="ctr"/>
                  <a:r>
                    <a:rPr lang="en-US" altLang="en-US" sz="1600" dirty="0"/>
                    <a:t>Remove that </a:t>
                  </a:r>
                  <a:r>
                    <a:rPr lang="en-US" altLang="en-US" sz="1600" dirty="0" smtClean="0"/>
                    <a:t>cell which </a:t>
                  </a:r>
                  <a:r>
                    <a:rPr lang="en-US" altLang="en-US" sz="1600" dirty="0"/>
                    <a:t>provides the largest increase in </a:t>
                  </a:r>
                  <a:r>
                    <a:rPr lang="en-US" altLang="en-US" sz="1600" dirty="0" smtClean="0"/>
                    <a:t>R</a:t>
                  </a:r>
                  <a:r>
                    <a:rPr lang="en-US" altLang="en-US" sz="1600" baseline="30000" dirty="0"/>
                    <a:t>2</a:t>
                  </a:r>
                  <a:r>
                    <a:rPr lang="en-US" altLang="en-US" sz="1600" baseline="-25000" dirty="0" smtClean="0"/>
                    <a:t>cv</a:t>
                  </a:r>
                  <a:r>
                    <a:rPr lang="en-US" altLang="en-US" sz="1600" dirty="0" smtClean="0"/>
                    <a:t> </a:t>
                  </a:r>
                  <a:r>
                    <a:rPr lang="en-US" altLang="en-US" sz="1600" dirty="0"/>
                    <a:t>upon its removal from the dataset</a:t>
                  </a:r>
                </a:p>
              </p:txBody>
            </p:sp>
            <p:sp>
              <p:nvSpPr>
                <p:cNvPr id="62" name="Text Box 6"/>
                <p:cNvSpPr txBox="1">
                  <a:spLocks noChangeArrowheads="1"/>
                </p:cNvSpPr>
                <p:nvPr/>
              </p:nvSpPr>
              <p:spPr bwMode="auto">
                <a:xfrm>
                  <a:off x="11000298" y="24612580"/>
                  <a:ext cx="3602789"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000" b="1">
                      <a:solidFill>
                        <a:schemeClr val="tx1"/>
                      </a:solidFill>
                      <a:latin typeface="Arial Narrow" pitchFamily="34" charset="0"/>
                      <a:cs typeface="Times New Roman" pitchFamily="18" charset="0"/>
                    </a:defRPr>
                  </a:lvl1pPr>
                  <a:lvl2pPr marL="742950" indent="-285750">
                    <a:defRPr sz="2000" b="1">
                      <a:solidFill>
                        <a:schemeClr val="tx1"/>
                      </a:solidFill>
                      <a:latin typeface="Arial Narrow" pitchFamily="34" charset="0"/>
                      <a:cs typeface="Times New Roman" pitchFamily="18" charset="0"/>
                    </a:defRPr>
                  </a:lvl2pPr>
                  <a:lvl3pPr marL="1143000" indent="-228600">
                    <a:defRPr sz="2000" b="1">
                      <a:solidFill>
                        <a:schemeClr val="tx1"/>
                      </a:solidFill>
                      <a:latin typeface="Arial Narrow" pitchFamily="34" charset="0"/>
                      <a:cs typeface="Times New Roman" pitchFamily="18" charset="0"/>
                    </a:defRPr>
                  </a:lvl3pPr>
                  <a:lvl4pPr marL="1600200" indent="-228600">
                    <a:defRPr sz="2000" b="1">
                      <a:solidFill>
                        <a:schemeClr val="tx1"/>
                      </a:solidFill>
                      <a:latin typeface="Arial Narrow" pitchFamily="34" charset="0"/>
                      <a:cs typeface="Times New Roman" pitchFamily="18" charset="0"/>
                    </a:defRPr>
                  </a:lvl4pPr>
                  <a:lvl5pPr marL="2057400" indent="-228600">
                    <a:defRPr sz="2000" b="1">
                      <a:solidFill>
                        <a:schemeClr val="tx1"/>
                      </a:solidFill>
                      <a:latin typeface="Arial Narrow" pitchFamily="34" charset="0"/>
                      <a:cs typeface="Times New Roman" pitchFamily="18" charset="0"/>
                    </a:defRPr>
                  </a:lvl5pPr>
                  <a:lvl6pPr marL="25146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6pPr>
                  <a:lvl7pPr marL="29718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7pPr>
                  <a:lvl8pPr marL="34290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8pPr>
                  <a:lvl9pPr marL="38862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9pPr>
                </a:lstStyle>
                <a:p>
                  <a:pPr algn="ctr"/>
                  <a:r>
                    <a:rPr lang="en-US" altLang="en-US" sz="1600" dirty="0" smtClean="0"/>
                    <a:t>Dataset </a:t>
                  </a:r>
                  <a:endParaRPr lang="en-US" altLang="en-US" sz="1600" dirty="0"/>
                </a:p>
              </p:txBody>
            </p:sp>
            <p:sp>
              <p:nvSpPr>
                <p:cNvPr id="63" name="Text Box 7"/>
                <p:cNvSpPr txBox="1">
                  <a:spLocks noChangeArrowheads="1"/>
                </p:cNvSpPr>
                <p:nvPr/>
              </p:nvSpPr>
              <p:spPr bwMode="auto">
                <a:xfrm>
                  <a:off x="10721994" y="26114371"/>
                  <a:ext cx="4159396"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000" b="1">
                      <a:solidFill>
                        <a:schemeClr val="tx1"/>
                      </a:solidFill>
                      <a:latin typeface="Arial Narrow" pitchFamily="34" charset="0"/>
                      <a:cs typeface="Times New Roman" pitchFamily="18" charset="0"/>
                    </a:defRPr>
                  </a:lvl1pPr>
                  <a:lvl2pPr marL="742950" indent="-285750">
                    <a:defRPr sz="2000" b="1">
                      <a:solidFill>
                        <a:schemeClr val="tx1"/>
                      </a:solidFill>
                      <a:latin typeface="Arial Narrow" pitchFamily="34" charset="0"/>
                      <a:cs typeface="Times New Roman" pitchFamily="18" charset="0"/>
                    </a:defRPr>
                  </a:lvl2pPr>
                  <a:lvl3pPr marL="1143000" indent="-228600">
                    <a:defRPr sz="2000" b="1">
                      <a:solidFill>
                        <a:schemeClr val="tx1"/>
                      </a:solidFill>
                      <a:latin typeface="Arial Narrow" pitchFamily="34" charset="0"/>
                      <a:cs typeface="Times New Roman" pitchFamily="18" charset="0"/>
                    </a:defRPr>
                  </a:lvl3pPr>
                  <a:lvl4pPr marL="1600200" indent="-228600">
                    <a:defRPr sz="2000" b="1">
                      <a:solidFill>
                        <a:schemeClr val="tx1"/>
                      </a:solidFill>
                      <a:latin typeface="Arial Narrow" pitchFamily="34" charset="0"/>
                      <a:cs typeface="Times New Roman" pitchFamily="18" charset="0"/>
                    </a:defRPr>
                  </a:lvl4pPr>
                  <a:lvl5pPr marL="2057400" indent="-228600">
                    <a:defRPr sz="2000" b="1">
                      <a:solidFill>
                        <a:schemeClr val="tx1"/>
                      </a:solidFill>
                      <a:latin typeface="Arial Narrow" pitchFamily="34" charset="0"/>
                      <a:cs typeface="Times New Roman" pitchFamily="18" charset="0"/>
                    </a:defRPr>
                  </a:lvl5pPr>
                  <a:lvl6pPr marL="25146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6pPr>
                  <a:lvl7pPr marL="29718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7pPr>
                  <a:lvl8pPr marL="34290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8pPr>
                  <a:lvl9pPr marL="38862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9pPr>
                </a:lstStyle>
                <a:p>
                  <a:pPr algn="ctr"/>
                  <a:r>
                    <a:rPr lang="en-US" altLang="en-US" sz="1600" dirty="0"/>
                    <a:t>For each </a:t>
                  </a:r>
                  <a:r>
                    <a:rPr lang="en-US" altLang="en-US" sz="1600" dirty="0" smtClean="0"/>
                    <a:t>cell, </a:t>
                  </a:r>
                  <a:r>
                    <a:rPr lang="en-US" altLang="en-US" sz="1600" dirty="0"/>
                    <a:t>calculate the </a:t>
                  </a:r>
                  <a:r>
                    <a:rPr lang="en-US" altLang="en-US" sz="1600" dirty="0" smtClean="0"/>
                    <a:t>improvement </a:t>
                  </a:r>
                  <a:r>
                    <a:rPr lang="en-US" altLang="en-US" sz="1600" dirty="0"/>
                    <a:t>in R</a:t>
                  </a:r>
                  <a:r>
                    <a:rPr lang="en-US" altLang="en-US" sz="1600" baseline="30000" dirty="0"/>
                    <a:t>2</a:t>
                  </a:r>
                  <a:r>
                    <a:rPr lang="en-US" altLang="en-US" sz="1600" baseline="-25000" dirty="0"/>
                    <a:t>cv </a:t>
                  </a:r>
                  <a:r>
                    <a:rPr lang="en-US" altLang="en-US" sz="1600" dirty="0" smtClean="0"/>
                    <a:t>upon </a:t>
                  </a:r>
                  <a:r>
                    <a:rPr lang="en-US" altLang="en-US" sz="1600" dirty="0"/>
                    <a:t>its removal from the dataset</a:t>
                  </a:r>
                </a:p>
              </p:txBody>
            </p:sp>
            <p:sp>
              <p:nvSpPr>
                <p:cNvPr id="64" name="Text Box 9"/>
                <p:cNvSpPr txBox="1">
                  <a:spLocks noChangeArrowheads="1"/>
                </p:cNvSpPr>
                <p:nvPr/>
              </p:nvSpPr>
              <p:spPr bwMode="auto">
                <a:xfrm>
                  <a:off x="11202826" y="27862383"/>
                  <a:ext cx="3197733"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000" b="1">
                      <a:solidFill>
                        <a:schemeClr val="tx1"/>
                      </a:solidFill>
                      <a:latin typeface="Arial Narrow" pitchFamily="34" charset="0"/>
                      <a:cs typeface="Times New Roman" pitchFamily="18" charset="0"/>
                    </a:defRPr>
                  </a:lvl1pPr>
                  <a:lvl2pPr marL="742950" indent="-285750">
                    <a:defRPr sz="2000" b="1">
                      <a:solidFill>
                        <a:schemeClr val="tx1"/>
                      </a:solidFill>
                      <a:latin typeface="Arial Narrow" pitchFamily="34" charset="0"/>
                      <a:cs typeface="Times New Roman" pitchFamily="18" charset="0"/>
                    </a:defRPr>
                  </a:lvl2pPr>
                  <a:lvl3pPr marL="1143000" indent="-228600">
                    <a:defRPr sz="2000" b="1">
                      <a:solidFill>
                        <a:schemeClr val="tx1"/>
                      </a:solidFill>
                      <a:latin typeface="Arial Narrow" pitchFamily="34" charset="0"/>
                      <a:cs typeface="Times New Roman" pitchFamily="18" charset="0"/>
                    </a:defRPr>
                  </a:lvl3pPr>
                  <a:lvl4pPr marL="1600200" indent="-228600">
                    <a:defRPr sz="2000" b="1">
                      <a:solidFill>
                        <a:schemeClr val="tx1"/>
                      </a:solidFill>
                      <a:latin typeface="Arial Narrow" pitchFamily="34" charset="0"/>
                      <a:cs typeface="Times New Roman" pitchFamily="18" charset="0"/>
                    </a:defRPr>
                  </a:lvl4pPr>
                  <a:lvl5pPr marL="2057400" indent="-228600">
                    <a:defRPr sz="2000" b="1">
                      <a:solidFill>
                        <a:schemeClr val="tx1"/>
                      </a:solidFill>
                      <a:latin typeface="Arial Narrow" pitchFamily="34" charset="0"/>
                      <a:cs typeface="Times New Roman" pitchFamily="18" charset="0"/>
                    </a:defRPr>
                  </a:lvl5pPr>
                  <a:lvl6pPr marL="25146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6pPr>
                  <a:lvl7pPr marL="29718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7pPr>
                  <a:lvl8pPr marL="34290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8pPr>
                  <a:lvl9pPr marL="38862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9pPr>
                </a:lstStyle>
                <a:p>
                  <a:pPr algn="ctr"/>
                  <a:r>
                    <a:rPr lang="en-US" altLang="en-US" sz="1600" dirty="0" smtClean="0"/>
                    <a:t>Stopping criteria: </a:t>
                  </a:r>
                  <a:r>
                    <a:rPr lang="en-US" sz="1600" dirty="0"/>
                    <a:t>model with </a:t>
                  </a:r>
                  <a:r>
                    <a:rPr lang="en-US" altLang="en-US" sz="1600" dirty="0"/>
                    <a:t>R</a:t>
                  </a:r>
                  <a:r>
                    <a:rPr lang="en-US" altLang="en-US" sz="1600" baseline="30000" dirty="0"/>
                    <a:t>2</a:t>
                  </a:r>
                  <a:r>
                    <a:rPr lang="en-US" altLang="en-US" sz="1600" baseline="-25000" dirty="0"/>
                    <a:t>cv </a:t>
                  </a:r>
                  <a:r>
                    <a:rPr lang="en-US" sz="1600" dirty="0" smtClean="0"/>
                    <a:t>&gt;</a:t>
                  </a:r>
                  <a:r>
                    <a:rPr lang="en-US" sz="1600" dirty="0"/>
                    <a:t>0.9</a:t>
                  </a:r>
                  <a:endParaRPr lang="en-US" altLang="en-US" sz="1600" dirty="0"/>
                </a:p>
              </p:txBody>
            </p:sp>
            <p:sp>
              <p:nvSpPr>
                <p:cNvPr id="66" name="Text Box 15"/>
                <p:cNvSpPr txBox="1">
                  <a:spLocks noChangeArrowheads="1"/>
                </p:cNvSpPr>
                <p:nvPr/>
              </p:nvSpPr>
              <p:spPr bwMode="auto">
                <a:xfrm>
                  <a:off x="10899722" y="25240365"/>
                  <a:ext cx="380394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000" b="1">
                      <a:solidFill>
                        <a:schemeClr val="tx1"/>
                      </a:solidFill>
                      <a:latin typeface="Arial Narrow" pitchFamily="34" charset="0"/>
                      <a:cs typeface="Times New Roman" pitchFamily="18" charset="0"/>
                    </a:defRPr>
                  </a:lvl1pPr>
                  <a:lvl2pPr marL="742950" indent="-285750">
                    <a:defRPr sz="2000" b="1">
                      <a:solidFill>
                        <a:schemeClr val="tx1"/>
                      </a:solidFill>
                      <a:latin typeface="Arial Narrow" pitchFamily="34" charset="0"/>
                      <a:cs typeface="Times New Roman" pitchFamily="18" charset="0"/>
                    </a:defRPr>
                  </a:lvl2pPr>
                  <a:lvl3pPr marL="1143000" indent="-228600">
                    <a:defRPr sz="2000" b="1">
                      <a:solidFill>
                        <a:schemeClr val="tx1"/>
                      </a:solidFill>
                      <a:latin typeface="Arial Narrow" pitchFamily="34" charset="0"/>
                      <a:cs typeface="Times New Roman" pitchFamily="18" charset="0"/>
                    </a:defRPr>
                  </a:lvl3pPr>
                  <a:lvl4pPr marL="1600200" indent="-228600">
                    <a:defRPr sz="2000" b="1">
                      <a:solidFill>
                        <a:schemeClr val="tx1"/>
                      </a:solidFill>
                      <a:latin typeface="Arial Narrow" pitchFamily="34" charset="0"/>
                      <a:cs typeface="Times New Roman" pitchFamily="18" charset="0"/>
                    </a:defRPr>
                  </a:lvl4pPr>
                  <a:lvl5pPr marL="2057400" indent="-228600">
                    <a:defRPr sz="2000" b="1">
                      <a:solidFill>
                        <a:schemeClr val="tx1"/>
                      </a:solidFill>
                      <a:latin typeface="Arial Narrow" pitchFamily="34" charset="0"/>
                      <a:cs typeface="Times New Roman" pitchFamily="18" charset="0"/>
                    </a:defRPr>
                  </a:lvl5pPr>
                  <a:lvl6pPr marL="25146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6pPr>
                  <a:lvl7pPr marL="29718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7pPr>
                  <a:lvl8pPr marL="34290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8pPr>
                  <a:lvl9pPr marL="3886200" indent="-228600" algn="ctr" eaLnBrk="0" fontAlgn="base" hangingPunct="0">
                    <a:spcBef>
                      <a:spcPct val="50000"/>
                    </a:spcBef>
                    <a:spcAft>
                      <a:spcPct val="0"/>
                    </a:spcAft>
                    <a:defRPr sz="2000" b="1">
                      <a:solidFill>
                        <a:schemeClr val="tx1"/>
                      </a:solidFill>
                      <a:latin typeface="Arial Narrow" pitchFamily="34" charset="0"/>
                      <a:cs typeface="Times New Roman" pitchFamily="18" charset="0"/>
                    </a:defRPr>
                  </a:lvl9pPr>
                </a:lstStyle>
                <a:p>
                  <a:pPr algn="ctr"/>
                  <a:r>
                    <a:rPr lang="en-US" altLang="en-US" sz="1600" dirty="0"/>
                    <a:t>Run </a:t>
                  </a:r>
                  <a:r>
                    <a:rPr lang="en-US" altLang="en-US" sz="1600" i="1" dirty="0" err="1" smtClean="0"/>
                    <a:t>k</a:t>
                  </a:r>
                  <a:r>
                    <a:rPr lang="en-US" altLang="en-US" sz="1600" dirty="0" err="1" smtClean="0"/>
                    <a:t>NN</a:t>
                  </a:r>
                  <a:r>
                    <a:rPr lang="en-US" altLang="en-US" sz="1600" dirty="0" smtClean="0"/>
                    <a:t> optimization</a:t>
                  </a:r>
                  <a:r>
                    <a:rPr lang="en-US" altLang="en-US" sz="1600" i="1" dirty="0" smtClean="0"/>
                    <a:t> </a:t>
                  </a:r>
                  <a:r>
                    <a:rPr lang="en-US" altLang="en-US" sz="1600" dirty="0" smtClean="0"/>
                    <a:t>to </a:t>
                  </a:r>
                  <a:r>
                    <a:rPr lang="en-US" altLang="en-US" sz="1600" dirty="0"/>
                    <a:t>obtain the best </a:t>
                  </a:r>
                  <a:r>
                    <a:rPr lang="en-US" altLang="en-US" sz="1600" dirty="0" smtClean="0"/>
                    <a:t>model</a:t>
                  </a:r>
                  <a:endParaRPr lang="en-US" altLang="en-US" sz="1600" dirty="0"/>
                </a:p>
              </p:txBody>
            </p:sp>
            <p:cxnSp>
              <p:nvCxnSpPr>
                <p:cNvPr id="27" name="Straight Arrow Connector 26"/>
                <p:cNvCxnSpPr>
                  <a:stCxn id="62" idx="2"/>
                  <a:endCxn id="66" idx="0"/>
                </p:cNvCxnSpPr>
                <p:nvPr/>
              </p:nvCxnSpPr>
              <p:spPr>
                <a:xfrm flipH="1">
                  <a:off x="12801692" y="24951134"/>
                  <a:ext cx="1" cy="2892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Straight Arrow Connector 111"/>
                <p:cNvCxnSpPr/>
                <p:nvPr/>
              </p:nvCxnSpPr>
              <p:spPr>
                <a:xfrm flipH="1">
                  <a:off x="12801690" y="25820882"/>
                  <a:ext cx="1" cy="2892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3" name="Straight Arrow Connector 112"/>
                <p:cNvCxnSpPr/>
                <p:nvPr/>
              </p:nvCxnSpPr>
              <p:spPr>
                <a:xfrm flipH="1">
                  <a:off x="12801691" y="26720654"/>
                  <a:ext cx="1" cy="2892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4" name="Straight Arrow Connector 113"/>
                <p:cNvCxnSpPr/>
                <p:nvPr/>
              </p:nvCxnSpPr>
              <p:spPr>
                <a:xfrm flipH="1">
                  <a:off x="12801784" y="27567864"/>
                  <a:ext cx="1" cy="2892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grpSp>
      <p:sp>
        <p:nvSpPr>
          <p:cNvPr id="80" name="TextBox 79"/>
          <p:cNvSpPr txBox="1"/>
          <p:nvPr/>
        </p:nvSpPr>
        <p:spPr>
          <a:xfrm>
            <a:off x="7140909" y="27676159"/>
            <a:ext cx="2682236" cy="830997"/>
          </a:xfrm>
          <a:prstGeom prst="rect">
            <a:avLst/>
          </a:prstGeom>
          <a:noFill/>
        </p:spPr>
        <p:txBody>
          <a:bodyPr wrap="square" rtlCol="0">
            <a:spAutoFit/>
          </a:bodyPr>
          <a:lstStyle/>
          <a:p>
            <a:r>
              <a:rPr lang="en-US" sz="1600" dirty="0"/>
              <a:t>C</a:t>
            </a:r>
            <a:r>
              <a:rPr lang="en-US" sz="1600" dirty="0" smtClean="0"/>
              <a:t>alculated </a:t>
            </a:r>
            <a:r>
              <a:rPr lang="en-US" sz="1600" dirty="0"/>
              <a:t>Internal Quantum Efficiency (IQE) as a function of cell position</a:t>
            </a:r>
            <a:endParaRPr lang="en-US" sz="1600" b="1" dirty="0"/>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14915" y="25932962"/>
            <a:ext cx="4799947" cy="2885287"/>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32391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11842</TotalTime>
  <Words>831</Words>
  <Application>Microsoft Office PowerPoint</Application>
  <PresentationFormat>Custom</PresentationFormat>
  <Paragraphs>170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Yocheved Baime</dc:creator>
  <cp:lastModifiedBy>Abraham Yosipof</cp:lastModifiedBy>
  <cp:revision>328</cp:revision>
  <cp:lastPrinted>2013-10-13T10:20:17Z</cp:lastPrinted>
  <dcterms:created xsi:type="dcterms:W3CDTF">2012-01-31T11:43:36Z</dcterms:created>
  <dcterms:modified xsi:type="dcterms:W3CDTF">2013-10-13T20:38:06Z</dcterms:modified>
</cp:coreProperties>
</file>