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96325" cy="30267275"/>
  <p:notesSz cx="6888163" cy="10021888"/>
  <p:defaultTextStyle>
    <a:defPPr>
      <a:defRPr lang="en-US"/>
    </a:defPPr>
    <a:lvl1pPr algn="r" defTabSz="3101975" rtl="1" fontAlgn="base">
      <a:spcBef>
        <a:spcPct val="0"/>
      </a:spcBef>
      <a:spcAft>
        <a:spcPct val="0"/>
      </a:spcAft>
      <a:defRPr sz="6100" kern="1200">
        <a:solidFill>
          <a:schemeClr val="tx1"/>
        </a:solidFill>
        <a:latin typeface="Arial" pitchFamily="34" charset="0"/>
        <a:ea typeface="+mn-ea"/>
        <a:cs typeface="Arial" pitchFamily="34" charset="0"/>
      </a:defRPr>
    </a:lvl1pPr>
    <a:lvl2pPr marL="1550988" indent="-1093788" algn="r" defTabSz="3101975" rtl="1" fontAlgn="base">
      <a:spcBef>
        <a:spcPct val="0"/>
      </a:spcBef>
      <a:spcAft>
        <a:spcPct val="0"/>
      </a:spcAft>
      <a:defRPr sz="6100" kern="1200">
        <a:solidFill>
          <a:schemeClr val="tx1"/>
        </a:solidFill>
        <a:latin typeface="Arial" pitchFamily="34" charset="0"/>
        <a:ea typeface="+mn-ea"/>
        <a:cs typeface="Arial" pitchFamily="34" charset="0"/>
      </a:defRPr>
    </a:lvl2pPr>
    <a:lvl3pPr marL="3101975" indent="-2187575" algn="r" defTabSz="3101975" rtl="1" fontAlgn="base">
      <a:spcBef>
        <a:spcPct val="0"/>
      </a:spcBef>
      <a:spcAft>
        <a:spcPct val="0"/>
      </a:spcAft>
      <a:defRPr sz="6100" kern="1200">
        <a:solidFill>
          <a:schemeClr val="tx1"/>
        </a:solidFill>
        <a:latin typeface="Arial" pitchFamily="34" charset="0"/>
        <a:ea typeface="+mn-ea"/>
        <a:cs typeface="Arial" pitchFamily="34" charset="0"/>
      </a:defRPr>
    </a:lvl3pPr>
    <a:lvl4pPr marL="4652963" indent="-3281363" algn="r" defTabSz="3101975" rtl="1" fontAlgn="base">
      <a:spcBef>
        <a:spcPct val="0"/>
      </a:spcBef>
      <a:spcAft>
        <a:spcPct val="0"/>
      </a:spcAft>
      <a:defRPr sz="6100" kern="1200">
        <a:solidFill>
          <a:schemeClr val="tx1"/>
        </a:solidFill>
        <a:latin typeface="Arial" pitchFamily="34" charset="0"/>
        <a:ea typeface="+mn-ea"/>
        <a:cs typeface="Arial" pitchFamily="34" charset="0"/>
      </a:defRPr>
    </a:lvl4pPr>
    <a:lvl5pPr marL="6203950" indent="-4375150" algn="r" defTabSz="3101975" rtl="1" fontAlgn="base">
      <a:spcBef>
        <a:spcPct val="0"/>
      </a:spcBef>
      <a:spcAft>
        <a:spcPct val="0"/>
      </a:spcAft>
      <a:defRPr sz="6100" kern="1200">
        <a:solidFill>
          <a:schemeClr val="tx1"/>
        </a:solidFill>
        <a:latin typeface="Arial" pitchFamily="34" charset="0"/>
        <a:ea typeface="+mn-ea"/>
        <a:cs typeface="Arial" pitchFamily="34" charset="0"/>
      </a:defRPr>
    </a:lvl5pPr>
    <a:lvl6pPr marL="2286000" algn="l" defTabSz="914400" rtl="0" eaLnBrk="1" latinLnBrk="0" hangingPunct="1">
      <a:defRPr sz="6100" kern="1200">
        <a:solidFill>
          <a:schemeClr val="tx1"/>
        </a:solidFill>
        <a:latin typeface="Arial" pitchFamily="34" charset="0"/>
        <a:ea typeface="+mn-ea"/>
        <a:cs typeface="Arial" pitchFamily="34" charset="0"/>
      </a:defRPr>
    </a:lvl6pPr>
    <a:lvl7pPr marL="2743200" algn="l" defTabSz="914400" rtl="0" eaLnBrk="1" latinLnBrk="0" hangingPunct="1">
      <a:defRPr sz="6100" kern="1200">
        <a:solidFill>
          <a:schemeClr val="tx1"/>
        </a:solidFill>
        <a:latin typeface="Arial" pitchFamily="34" charset="0"/>
        <a:ea typeface="+mn-ea"/>
        <a:cs typeface="Arial" pitchFamily="34" charset="0"/>
      </a:defRPr>
    </a:lvl7pPr>
    <a:lvl8pPr marL="3200400" algn="l" defTabSz="914400" rtl="0" eaLnBrk="1" latinLnBrk="0" hangingPunct="1">
      <a:defRPr sz="6100" kern="1200">
        <a:solidFill>
          <a:schemeClr val="tx1"/>
        </a:solidFill>
        <a:latin typeface="Arial" pitchFamily="34" charset="0"/>
        <a:ea typeface="+mn-ea"/>
        <a:cs typeface="Arial" pitchFamily="34" charset="0"/>
      </a:defRPr>
    </a:lvl8pPr>
    <a:lvl9pPr marL="3657600" algn="l" defTabSz="914400" rtl="0" eaLnBrk="1" latinLnBrk="0" hangingPunct="1">
      <a:defRPr sz="61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E161"/>
    <a:srgbClr val="FCFAFF"/>
    <a:srgbClr val="FCFDFE"/>
    <a:srgbClr val="E9EFF7"/>
    <a:srgbClr val="F2F6EA"/>
    <a:srgbClr val="FFFF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966" autoAdjust="0"/>
  </p:normalViewPr>
  <p:slideViewPr>
    <p:cSldViewPr snapToGrid="0">
      <p:cViewPr>
        <p:scale>
          <a:sx n="60" d="100"/>
          <a:sy n="60" d="100"/>
        </p:scale>
        <p:origin x="28" y="-8444"/>
      </p:cViewPr>
      <p:guideLst>
        <p:guide orient="horz" pos="9533"/>
        <p:guide pos="67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665" cy="501437"/>
          </a:xfrm>
          <a:prstGeom prst="rect">
            <a:avLst/>
          </a:prstGeom>
        </p:spPr>
        <p:txBody>
          <a:bodyPr vert="horz" lIns="95573" tIns="47787" rIns="95573" bIns="47787" rtlCol="0"/>
          <a:lstStyle>
            <a:lvl1pPr algn="l" defTabSz="3242474" rtl="0"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900909" y="0"/>
            <a:ext cx="2985664" cy="501437"/>
          </a:xfrm>
          <a:prstGeom prst="rect">
            <a:avLst/>
          </a:prstGeom>
        </p:spPr>
        <p:txBody>
          <a:bodyPr vert="horz" lIns="95573" tIns="47787" rIns="95573" bIns="47787" rtlCol="0"/>
          <a:lstStyle>
            <a:lvl1pPr algn="r" defTabSz="3242474" rtl="0" fontAlgn="auto">
              <a:spcBef>
                <a:spcPts val="0"/>
              </a:spcBef>
              <a:spcAft>
                <a:spcPts val="0"/>
              </a:spcAft>
              <a:defRPr sz="1300">
                <a:latin typeface="+mn-lt"/>
                <a:cs typeface="+mn-cs"/>
              </a:defRPr>
            </a:lvl1pPr>
          </a:lstStyle>
          <a:p>
            <a:pPr>
              <a:defRPr/>
            </a:pPr>
            <a:fld id="{D3674DD3-C9E2-445A-85C3-70C9873B4B15}" type="datetimeFigureOut">
              <a:rPr lang="en-US"/>
              <a:pPr>
                <a:defRPr/>
              </a:pPr>
              <a:t>11/16/2016</a:t>
            </a:fld>
            <a:endParaRPr lang="en-US"/>
          </a:p>
        </p:txBody>
      </p:sp>
      <p:sp>
        <p:nvSpPr>
          <p:cNvPr id="4" name="Slide Image Placeholder 3"/>
          <p:cNvSpPr>
            <a:spLocks noGrp="1" noRot="1" noChangeAspect="1"/>
          </p:cNvSpPr>
          <p:nvPr>
            <p:ph type="sldImg" idx="2"/>
          </p:nvPr>
        </p:nvSpPr>
        <p:spPr>
          <a:xfrm>
            <a:off x="2117725" y="750888"/>
            <a:ext cx="2654300" cy="3759200"/>
          </a:xfrm>
          <a:prstGeom prst="rect">
            <a:avLst/>
          </a:prstGeom>
          <a:noFill/>
          <a:ln w="12700">
            <a:solidFill>
              <a:prstClr val="black"/>
            </a:solidFill>
          </a:ln>
        </p:spPr>
        <p:txBody>
          <a:bodyPr vert="horz" lIns="95573" tIns="47787" rIns="95573" bIns="47787" rtlCol="0" anchor="ctr"/>
          <a:lstStyle/>
          <a:p>
            <a:pPr lvl="0"/>
            <a:endParaRPr lang="en-US" noProof="0"/>
          </a:p>
        </p:txBody>
      </p:sp>
      <p:sp>
        <p:nvSpPr>
          <p:cNvPr id="5" name="Notes Placeholder 4"/>
          <p:cNvSpPr>
            <a:spLocks noGrp="1"/>
          </p:cNvSpPr>
          <p:nvPr>
            <p:ph type="body" sz="quarter" idx="3"/>
          </p:nvPr>
        </p:nvSpPr>
        <p:spPr>
          <a:xfrm>
            <a:off x="689611" y="4761082"/>
            <a:ext cx="5510530" cy="4509508"/>
          </a:xfrm>
          <a:prstGeom prst="rect">
            <a:avLst/>
          </a:prstGeom>
        </p:spPr>
        <p:txBody>
          <a:bodyPr vert="horz" lIns="95573" tIns="47787" rIns="95573" bIns="47787"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9518740"/>
            <a:ext cx="2985665" cy="501437"/>
          </a:xfrm>
          <a:prstGeom prst="rect">
            <a:avLst/>
          </a:prstGeom>
        </p:spPr>
        <p:txBody>
          <a:bodyPr vert="horz" lIns="95573" tIns="47787" rIns="95573" bIns="47787" rtlCol="0" anchor="b"/>
          <a:lstStyle>
            <a:lvl1pPr algn="l" defTabSz="3242474" rtl="0"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00909" y="9518740"/>
            <a:ext cx="2985664" cy="501437"/>
          </a:xfrm>
          <a:prstGeom prst="rect">
            <a:avLst/>
          </a:prstGeom>
        </p:spPr>
        <p:txBody>
          <a:bodyPr vert="horz" wrap="square" lIns="95573" tIns="47787" rIns="95573" bIns="47787" numCol="1" anchor="b" anchorCtr="0" compatLnSpc="1">
            <a:prstTxWarp prst="textNoShape">
              <a:avLst/>
            </a:prstTxWarp>
          </a:bodyPr>
          <a:lstStyle>
            <a:lvl1pPr rtl="0">
              <a:defRPr sz="1300">
                <a:latin typeface="Calibri" pitchFamily="34" charset="0"/>
              </a:defRPr>
            </a:lvl1pPr>
          </a:lstStyle>
          <a:p>
            <a:pPr>
              <a:defRPr/>
            </a:pPr>
            <a:fld id="{86B2166A-0189-4BB0-A7ED-39FC2FE56293}" type="slidenum">
              <a:rPr lang="he-IL" altLang="en-US"/>
              <a:pPr>
                <a:defRPr/>
              </a:pPr>
              <a:t>‹#›</a:t>
            </a:fld>
            <a:endParaRPr lang="en-US" altLang="en-US"/>
          </a:p>
        </p:txBody>
      </p:sp>
    </p:spTree>
    <p:extLst>
      <p:ext uri="{BB962C8B-B14F-4D97-AF65-F5344CB8AC3E}">
        <p14:creationId xmlns:p14="http://schemas.microsoft.com/office/powerpoint/2010/main" val="1292722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400">
                <a:solidFill>
                  <a:schemeClr val="tx1"/>
                </a:solidFill>
                <a:latin typeface="Arial" pitchFamily="34" charset="0"/>
                <a:cs typeface="Arial" pitchFamily="34" charset="0"/>
              </a:defRPr>
            </a:lvl1pPr>
            <a:lvl2pPr marL="776531" indent="-298666">
              <a:defRPr sz="6400">
                <a:solidFill>
                  <a:schemeClr val="tx1"/>
                </a:solidFill>
                <a:latin typeface="Arial" pitchFamily="34" charset="0"/>
                <a:cs typeface="Arial" pitchFamily="34" charset="0"/>
              </a:defRPr>
            </a:lvl2pPr>
            <a:lvl3pPr marL="1194664" indent="-238933">
              <a:defRPr sz="6400">
                <a:solidFill>
                  <a:schemeClr val="tx1"/>
                </a:solidFill>
                <a:latin typeface="Arial" pitchFamily="34" charset="0"/>
                <a:cs typeface="Arial" pitchFamily="34" charset="0"/>
              </a:defRPr>
            </a:lvl3pPr>
            <a:lvl4pPr marL="1672529" indent="-238933">
              <a:defRPr sz="6400">
                <a:solidFill>
                  <a:schemeClr val="tx1"/>
                </a:solidFill>
                <a:latin typeface="Arial" pitchFamily="34" charset="0"/>
                <a:cs typeface="Arial" pitchFamily="34" charset="0"/>
              </a:defRPr>
            </a:lvl4pPr>
            <a:lvl5pPr marL="2150394" indent="-238933">
              <a:defRPr sz="6400">
                <a:solidFill>
                  <a:schemeClr val="tx1"/>
                </a:solidFill>
                <a:latin typeface="Arial" pitchFamily="34" charset="0"/>
                <a:cs typeface="Arial" pitchFamily="34" charset="0"/>
              </a:defRPr>
            </a:lvl5pPr>
            <a:lvl6pPr marL="2628260" indent="-238933" algn="r" defTabSz="3242184" rtl="1" fontAlgn="base">
              <a:spcBef>
                <a:spcPct val="0"/>
              </a:spcBef>
              <a:spcAft>
                <a:spcPct val="0"/>
              </a:spcAft>
              <a:defRPr sz="6400">
                <a:solidFill>
                  <a:schemeClr val="tx1"/>
                </a:solidFill>
                <a:latin typeface="Arial" pitchFamily="34" charset="0"/>
                <a:cs typeface="Arial" pitchFamily="34" charset="0"/>
              </a:defRPr>
            </a:lvl6pPr>
            <a:lvl7pPr marL="3106125" indent="-238933" algn="r" defTabSz="3242184" rtl="1" fontAlgn="base">
              <a:spcBef>
                <a:spcPct val="0"/>
              </a:spcBef>
              <a:spcAft>
                <a:spcPct val="0"/>
              </a:spcAft>
              <a:defRPr sz="6400">
                <a:solidFill>
                  <a:schemeClr val="tx1"/>
                </a:solidFill>
                <a:latin typeface="Arial" pitchFamily="34" charset="0"/>
                <a:cs typeface="Arial" pitchFamily="34" charset="0"/>
              </a:defRPr>
            </a:lvl7pPr>
            <a:lvl8pPr marL="3583991" indent="-238933" algn="r" defTabSz="3242184" rtl="1" fontAlgn="base">
              <a:spcBef>
                <a:spcPct val="0"/>
              </a:spcBef>
              <a:spcAft>
                <a:spcPct val="0"/>
              </a:spcAft>
              <a:defRPr sz="6400">
                <a:solidFill>
                  <a:schemeClr val="tx1"/>
                </a:solidFill>
                <a:latin typeface="Arial" pitchFamily="34" charset="0"/>
                <a:cs typeface="Arial" pitchFamily="34" charset="0"/>
              </a:defRPr>
            </a:lvl8pPr>
            <a:lvl9pPr marL="4061856" indent="-238933" algn="r" defTabSz="3242184" rtl="1" fontAlgn="base">
              <a:spcBef>
                <a:spcPct val="0"/>
              </a:spcBef>
              <a:spcAft>
                <a:spcPct val="0"/>
              </a:spcAft>
              <a:defRPr sz="6400">
                <a:solidFill>
                  <a:schemeClr val="tx1"/>
                </a:solidFill>
                <a:latin typeface="Arial" pitchFamily="34" charset="0"/>
                <a:cs typeface="Arial" pitchFamily="34" charset="0"/>
              </a:defRPr>
            </a:lvl9pPr>
          </a:lstStyle>
          <a:p>
            <a:fld id="{F35CB102-4E84-4508-AF09-11248C1E410B}" type="slidenum">
              <a:rPr lang="he-IL" altLang="en-US" sz="1300">
                <a:latin typeface="Calibri" pitchFamily="34" charset="0"/>
              </a:rPr>
              <a:pPr/>
              <a:t>1</a:t>
            </a:fld>
            <a:endParaRPr lang="en-US" altLang="en-US" sz="1300">
              <a:latin typeface="Calibri" pitchFamily="34" charset="0"/>
            </a:endParaRPr>
          </a:p>
        </p:txBody>
      </p:sp>
    </p:spTree>
    <p:extLst>
      <p:ext uri="{BB962C8B-B14F-4D97-AF65-F5344CB8AC3E}">
        <p14:creationId xmlns:p14="http://schemas.microsoft.com/office/powerpoint/2010/main" val="222678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6" y="9402477"/>
            <a:ext cx="18186876" cy="6487847"/>
          </a:xfrm>
        </p:spPr>
        <p:txBody>
          <a:bodyPr/>
          <a:lstStyle/>
          <a:p>
            <a:r>
              <a:rPr lang="en-US" smtClean="0"/>
              <a:t>Click to edit Master title style</a:t>
            </a:r>
            <a:endParaRPr lang="en-US"/>
          </a:p>
        </p:txBody>
      </p:sp>
      <p:sp>
        <p:nvSpPr>
          <p:cNvPr id="3" name="Subtitle 2"/>
          <p:cNvSpPr>
            <a:spLocks noGrp="1"/>
          </p:cNvSpPr>
          <p:nvPr>
            <p:ph type="subTitle" idx="1"/>
          </p:nvPr>
        </p:nvSpPr>
        <p:spPr>
          <a:xfrm>
            <a:off x="3209450" y="17151456"/>
            <a:ext cx="14977428" cy="7734971"/>
          </a:xfrm>
        </p:spPr>
        <p:txBody>
          <a:bodyPr/>
          <a:lstStyle>
            <a:lvl1pPr marL="0" indent="0" algn="ctr">
              <a:buNone/>
              <a:defRPr>
                <a:solidFill>
                  <a:schemeClr val="tx1">
                    <a:tint val="75000"/>
                  </a:schemeClr>
                </a:solidFill>
              </a:defRPr>
            </a:lvl1pPr>
            <a:lvl2pPr marL="1551126" indent="0" algn="ctr">
              <a:buNone/>
              <a:defRPr>
                <a:solidFill>
                  <a:schemeClr val="tx1">
                    <a:tint val="75000"/>
                  </a:schemeClr>
                </a:solidFill>
              </a:defRPr>
            </a:lvl2pPr>
            <a:lvl3pPr marL="3102252" indent="0" algn="ctr">
              <a:buNone/>
              <a:defRPr>
                <a:solidFill>
                  <a:schemeClr val="tx1">
                    <a:tint val="75000"/>
                  </a:schemeClr>
                </a:solidFill>
              </a:defRPr>
            </a:lvl3pPr>
            <a:lvl4pPr marL="4653378" indent="0" algn="ctr">
              <a:buNone/>
              <a:defRPr>
                <a:solidFill>
                  <a:schemeClr val="tx1">
                    <a:tint val="75000"/>
                  </a:schemeClr>
                </a:solidFill>
              </a:defRPr>
            </a:lvl4pPr>
            <a:lvl5pPr marL="6204504" indent="0" algn="ctr">
              <a:buNone/>
              <a:defRPr>
                <a:solidFill>
                  <a:schemeClr val="tx1">
                    <a:tint val="75000"/>
                  </a:schemeClr>
                </a:solidFill>
              </a:defRPr>
            </a:lvl5pPr>
            <a:lvl6pPr marL="7755630" indent="0" algn="ctr">
              <a:buNone/>
              <a:defRPr>
                <a:solidFill>
                  <a:schemeClr val="tx1">
                    <a:tint val="75000"/>
                  </a:schemeClr>
                </a:solidFill>
              </a:defRPr>
            </a:lvl6pPr>
            <a:lvl7pPr marL="9306756" indent="0" algn="ctr">
              <a:buNone/>
              <a:defRPr>
                <a:solidFill>
                  <a:schemeClr val="tx1">
                    <a:tint val="75000"/>
                  </a:schemeClr>
                </a:solidFill>
              </a:defRPr>
            </a:lvl7pPr>
            <a:lvl8pPr marL="10857882" indent="0" algn="ctr">
              <a:buNone/>
              <a:defRPr>
                <a:solidFill>
                  <a:schemeClr val="tx1">
                    <a:tint val="75000"/>
                  </a:schemeClr>
                </a:solidFill>
              </a:defRPr>
            </a:lvl8pPr>
            <a:lvl9pPr marL="1240900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22B3B35-A5E2-441A-B991-2A86C558FAD8}" type="datetimeFigureOut">
              <a:rPr lang="en-US"/>
              <a:pPr>
                <a:defRPr/>
              </a:pPr>
              <a:t>11/16/2016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712FFD-89D7-4253-8811-0BF2FC9A9F9F}" type="slidenum">
              <a:rPr lang="he-IL" altLang="en-US"/>
              <a:pPr>
                <a:defRPr/>
              </a:pPr>
              <a:t>‹#›</a:t>
            </a:fld>
            <a:endParaRPr lang="en-US" altLang="en-US"/>
          </a:p>
        </p:txBody>
      </p:sp>
    </p:spTree>
    <p:extLst>
      <p:ext uri="{BB962C8B-B14F-4D97-AF65-F5344CB8AC3E}">
        <p14:creationId xmlns:p14="http://schemas.microsoft.com/office/powerpoint/2010/main" val="396678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88701A-35AB-41F3-B8E7-301C16B26C69}" type="datetimeFigureOut">
              <a:rPr lang="en-US"/>
              <a:pPr>
                <a:defRPr/>
              </a:pPr>
              <a:t>11/16/2016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166D0-EB51-48AF-86DE-77E045EBB1FD}" type="slidenum">
              <a:rPr lang="he-IL" altLang="en-US"/>
              <a:pPr>
                <a:defRPr/>
              </a:pPr>
              <a:t>‹#›</a:t>
            </a:fld>
            <a:endParaRPr lang="en-US" altLang="en-US"/>
          </a:p>
        </p:txBody>
      </p:sp>
    </p:spTree>
    <p:extLst>
      <p:ext uri="{BB962C8B-B14F-4D97-AF65-F5344CB8AC3E}">
        <p14:creationId xmlns:p14="http://schemas.microsoft.com/office/powerpoint/2010/main" val="185432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913522" y="7629883"/>
            <a:ext cx="17042767" cy="1625254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85220" y="7629883"/>
            <a:ext cx="50771696" cy="1625254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B5B1D5-49BC-415C-ADE1-4028ACA302A2}" type="datetimeFigureOut">
              <a:rPr lang="en-US"/>
              <a:pPr>
                <a:defRPr/>
              </a:pPr>
              <a:t>11/16/2016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BC36BE-2067-4271-815E-7A1E7E0BC8A3}" type="slidenum">
              <a:rPr lang="he-IL" altLang="en-US"/>
              <a:pPr>
                <a:defRPr/>
              </a:pPr>
              <a:t>‹#›</a:t>
            </a:fld>
            <a:endParaRPr lang="en-US" altLang="en-US"/>
          </a:p>
        </p:txBody>
      </p:sp>
    </p:spTree>
    <p:extLst>
      <p:ext uri="{BB962C8B-B14F-4D97-AF65-F5344CB8AC3E}">
        <p14:creationId xmlns:p14="http://schemas.microsoft.com/office/powerpoint/2010/main" val="408758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375C23-F4A1-436D-8180-DF8B5BE0D634}" type="datetimeFigureOut">
              <a:rPr lang="en-US"/>
              <a:pPr>
                <a:defRPr/>
              </a:pPr>
              <a:t>11/16/2016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99AA47-71AF-4287-B253-8ED756B20126}" type="slidenum">
              <a:rPr lang="he-IL" altLang="en-US"/>
              <a:pPr>
                <a:defRPr/>
              </a:pPr>
              <a:t>‹#›</a:t>
            </a:fld>
            <a:endParaRPr lang="en-US" altLang="en-US"/>
          </a:p>
        </p:txBody>
      </p:sp>
    </p:spTree>
    <p:extLst>
      <p:ext uri="{BB962C8B-B14F-4D97-AF65-F5344CB8AC3E}">
        <p14:creationId xmlns:p14="http://schemas.microsoft.com/office/powerpoint/2010/main" val="204120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3" y="19449529"/>
            <a:ext cx="18186876" cy="6011417"/>
          </a:xfrm>
        </p:spPr>
        <p:txBody>
          <a:bodyPr anchor="t"/>
          <a:lstStyle>
            <a:lvl1pPr algn="l">
              <a:defRPr sz="13600" b="1" cap="all"/>
            </a:lvl1pPr>
          </a:lstStyle>
          <a:p>
            <a:r>
              <a:rPr lang="en-US" smtClean="0"/>
              <a:t>Click to edit Master title style</a:t>
            </a:r>
            <a:endParaRPr lang="en-US"/>
          </a:p>
        </p:txBody>
      </p:sp>
      <p:sp>
        <p:nvSpPr>
          <p:cNvPr id="3" name="Text Placeholder 2"/>
          <p:cNvSpPr>
            <a:spLocks noGrp="1"/>
          </p:cNvSpPr>
          <p:nvPr>
            <p:ph type="body" idx="1"/>
          </p:nvPr>
        </p:nvSpPr>
        <p:spPr>
          <a:xfrm>
            <a:off x="1690163" y="12828566"/>
            <a:ext cx="18186876" cy="6620965"/>
          </a:xfrm>
        </p:spPr>
        <p:txBody>
          <a:bodyPr anchor="b"/>
          <a:lstStyle>
            <a:lvl1pPr marL="0" indent="0">
              <a:buNone/>
              <a:defRPr sz="6800">
                <a:solidFill>
                  <a:schemeClr val="tx1">
                    <a:tint val="75000"/>
                  </a:schemeClr>
                </a:solidFill>
              </a:defRPr>
            </a:lvl1pPr>
            <a:lvl2pPr marL="1551126" indent="0">
              <a:buNone/>
              <a:defRPr sz="6100">
                <a:solidFill>
                  <a:schemeClr val="tx1">
                    <a:tint val="75000"/>
                  </a:schemeClr>
                </a:solidFill>
              </a:defRPr>
            </a:lvl2pPr>
            <a:lvl3pPr marL="3102252" indent="0">
              <a:buNone/>
              <a:defRPr sz="5500">
                <a:solidFill>
                  <a:schemeClr val="tx1">
                    <a:tint val="75000"/>
                  </a:schemeClr>
                </a:solidFill>
              </a:defRPr>
            </a:lvl3pPr>
            <a:lvl4pPr marL="4653378" indent="0">
              <a:buNone/>
              <a:defRPr sz="4700">
                <a:solidFill>
                  <a:schemeClr val="tx1">
                    <a:tint val="75000"/>
                  </a:schemeClr>
                </a:solidFill>
              </a:defRPr>
            </a:lvl4pPr>
            <a:lvl5pPr marL="6204504" indent="0">
              <a:buNone/>
              <a:defRPr sz="4700">
                <a:solidFill>
                  <a:schemeClr val="tx1">
                    <a:tint val="75000"/>
                  </a:schemeClr>
                </a:solidFill>
              </a:defRPr>
            </a:lvl5pPr>
            <a:lvl6pPr marL="7755630" indent="0">
              <a:buNone/>
              <a:defRPr sz="4700">
                <a:solidFill>
                  <a:schemeClr val="tx1">
                    <a:tint val="75000"/>
                  </a:schemeClr>
                </a:solidFill>
              </a:defRPr>
            </a:lvl6pPr>
            <a:lvl7pPr marL="9306756" indent="0">
              <a:buNone/>
              <a:defRPr sz="4700">
                <a:solidFill>
                  <a:schemeClr val="tx1">
                    <a:tint val="75000"/>
                  </a:schemeClr>
                </a:solidFill>
              </a:defRPr>
            </a:lvl7pPr>
            <a:lvl8pPr marL="10857882" indent="0">
              <a:buNone/>
              <a:defRPr sz="4700">
                <a:solidFill>
                  <a:schemeClr val="tx1">
                    <a:tint val="75000"/>
                  </a:schemeClr>
                </a:solidFill>
              </a:defRPr>
            </a:lvl8pPr>
            <a:lvl9pPr marL="12409008" indent="0">
              <a:buNone/>
              <a:defRPr sz="4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75D886-383D-4E79-AB13-E8393BF614F2}" type="datetimeFigureOut">
              <a:rPr lang="en-US"/>
              <a:pPr>
                <a:defRPr/>
              </a:pPr>
              <a:t>11/16/2016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22D872-AC73-49A8-A369-2723B36D8E38}" type="slidenum">
              <a:rPr lang="he-IL" altLang="en-US"/>
              <a:pPr>
                <a:defRPr/>
              </a:pPr>
              <a:t>‹#›</a:t>
            </a:fld>
            <a:endParaRPr lang="en-US" altLang="en-US"/>
          </a:p>
        </p:txBody>
      </p:sp>
    </p:spTree>
    <p:extLst>
      <p:ext uri="{BB962C8B-B14F-4D97-AF65-F5344CB8AC3E}">
        <p14:creationId xmlns:p14="http://schemas.microsoft.com/office/powerpoint/2010/main" val="279608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85221" y="44448057"/>
            <a:ext cx="33907231" cy="125707280"/>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049058" y="44448057"/>
            <a:ext cx="33907231" cy="125707280"/>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2D1CDD2-42EB-4C26-A28E-957554EA7D9F}" type="datetimeFigureOut">
              <a:rPr lang="en-US"/>
              <a:pPr>
                <a:defRPr/>
              </a:pPr>
              <a:t>11/16/2016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BB7540-CB30-4636-AFE0-CE3AB8E9BBE7}" type="slidenum">
              <a:rPr lang="he-IL" altLang="en-US"/>
              <a:pPr>
                <a:defRPr/>
              </a:pPr>
              <a:t>‹#›</a:t>
            </a:fld>
            <a:endParaRPr lang="en-US" altLang="en-US"/>
          </a:p>
        </p:txBody>
      </p:sp>
    </p:spTree>
    <p:extLst>
      <p:ext uri="{BB962C8B-B14F-4D97-AF65-F5344CB8AC3E}">
        <p14:creationId xmlns:p14="http://schemas.microsoft.com/office/powerpoint/2010/main" val="87313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6" y="1212095"/>
            <a:ext cx="19256693" cy="50445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818" y="6775108"/>
            <a:ext cx="9453759" cy="2823542"/>
          </a:xfrm>
        </p:spPr>
        <p:txBody>
          <a:bodyPr anchor="b"/>
          <a:lstStyle>
            <a:lvl1pPr marL="0" indent="0">
              <a:buNone/>
              <a:defRPr sz="8100" b="1"/>
            </a:lvl1pPr>
            <a:lvl2pPr marL="1551126" indent="0">
              <a:buNone/>
              <a:defRPr sz="6800" b="1"/>
            </a:lvl2pPr>
            <a:lvl3pPr marL="3102252" indent="0">
              <a:buNone/>
              <a:defRPr sz="6100" b="1"/>
            </a:lvl3pPr>
            <a:lvl4pPr marL="4653378" indent="0">
              <a:buNone/>
              <a:defRPr sz="5500" b="1"/>
            </a:lvl4pPr>
            <a:lvl5pPr marL="6204504" indent="0">
              <a:buNone/>
              <a:defRPr sz="5500" b="1"/>
            </a:lvl5pPr>
            <a:lvl6pPr marL="7755630" indent="0">
              <a:buNone/>
              <a:defRPr sz="5500" b="1"/>
            </a:lvl6pPr>
            <a:lvl7pPr marL="9306756" indent="0">
              <a:buNone/>
              <a:defRPr sz="5500" b="1"/>
            </a:lvl7pPr>
            <a:lvl8pPr marL="10857882" indent="0">
              <a:buNone/>
              <a:defRPr sz="5500" b="1"/>
            </a:lvl8pPr>
            <a:lvl9pPr marL="12409008"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69818" y="9598650"/>
            <a:ext cx="9453759" cy="17438716"/>
          </a:xfrm>
        </p:spPr>
        <p:txBody>
          <a:bodyPr/>
          <a:lstStyle>
            <a:lvl1pPr>
              <a:defRPr sz="81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9038" y="6775108"/>
            <a:ext cx="9457474" cy="2823542"/>
          </a:xfrm>
        </p:spPr>
        <p:txBody>
          <a:bodyPr anchor="b"/>
          <a:lstStyle>
            <a:lvl1pPr marL="0" indent="0">
              <a:buNone/>
              <a:defRPr sz="8100" b="1"/>
            </a:lvl1pPr>
            <a:lvl2pPr marL="1551126" indent="0">
              <a:buNone/>
              <a:defRPr sz="6800" b="1"/>
            </a:lvl2pPr>
            <a:lvl3pPr marL="3102252" indent="0">
              <a:buNone/>
              <a:defRPr sz="6100" b="1"/>
            </a:lvl3pPr>
            <a:lvl4pPr marL="4653378" indent="0">
              <a:buNone/>
              <a:defRPr sz="5500" b="1"/>
            </a:lvl4pPr>
            <a:lvl5pPr marL="6204504" indent="0">
              <a:buNone/>
              <a:defRPr sz="5500" b="1"/>
            </a:lvl5pPr>
            <a:lvl6pPr marL="7755630" indent="0">
              <a:buNone/>
              <a:defRPr sz="5500" b="1"/>
            </a:lvl6pPr>
            <a:lvl7pPr marL="9306756" indent="0">
              <a:buNone/>
              <a:defRPr sz="5500" b="1"/>
            </a:lvl7pPr>
            <a:lvl8pPr marL="10857882" indent="0">
              <a:buNone/>
              <a:defRPr sz="5500" b="1"/>
            </a:lvl8pPr>
            <a:lvl9pPr marL="12409008"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0869038" y="9598650"/>
            <a:ext cx="9457474" cy="17438716"/>
          </a:xfrm>
        </p:spPr>
        <p:txBody>
          <a:bodyPr/>
          <a:lstStyle>
            <a:lvl1pPr>
              <a:defRPr sz="81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B76CDF7-7EB4-4C74-966C-5384D3D2DEC5}" type="datetimeFigureOut">
              <a:rPr lang="en-US"/>
              <a:pPr>
                <a:defRPr/>
              </a:pPr>
              <a:t>11/16/2016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C6E3BA-A90F-4F33-979C-58732F882320}" type="slidenum">
              <a:rPr lang="he-IL" altLang="en-US"/>
              <a:pPr>
                <a:defRPr/>
              </a:pPr>
              <a:t>‹#›</a:t>
            </a:fld>
            <a:endParaRPr lang="en-US" altLang="en-US"/>
          </a:p>
        </p:txBody>
      </p:sp>
    </p:spTree>
    <p:extLst>
      <p:ext uri="{BB962C8B-B14F-4D97-AF65-F5344CB8AC3E}">
        <p14:creationId xmlns:p14="http://schemas.microsoft.com/office/powerpoint/2010/main" val="276219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922F4C1-5EDB-470B-9F6B-940A5096E8D6}" type="datetimeFigureOut">
              <a:rPr lang="en-US"/>
              <a:pPr>
                <a:defRPr/>
              </a:pPr>
              <a:t>11/16/2016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EA7CBD1-F248-4332-A3DB-F3CD24D68F36}" type="slidenum">
              <a:rPr lang="he-IL" altLang="en-US"/>
              <a:pPr>
                <a:defRPr/>
              </a:pPr>
              <a:t>‹#›</a:t>
            </a:fld>
            <a:endParaRPr lang="en-US" altLang="en-US"/>
          </a:p>
        </p:txBody>
      </p:sp>
    </p:spTree>
    <p:extLst>
      <p:ext uri="{BB962C8B-B14F-4D97-AF65-F5344CB8AC3E}">
        <p14:creationId xmlns:p14="http://schemas.microsoft.com/office/powerpoint/2010/main" val="55543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7BADDD-CA06-48B1-A616-08647694F515}" type="datetimeFigureOut">
              <a:rPr lang="en-US"/>
              <a:pPr>
                <a:defRPr/>
              </a:pPr>
              <a:t>11/16/2016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415E94-F81E-42BC-8B1F-B5C5193510DE}" type="slidenum">
              <a:rPr lang="he-IL" altLang="en-US"/>
              <a:pPr>
                <a:defRPr/>
              </a:pPr>
              <a:t>‹#›</a:t>
            </a:fld>
            <a:endParaRPr lang="en-US" altLang="en-US"/>
          </a:p>
        </p:txBody>
      </p:sp>
    </p:spTree>
    <p:extLst>
      <p:ext uri="{BB962C8B-B14F-4D97-AF65-F5344CB8AC3E}">
        <p14:creationId xmlns:p14="http://schemas.microsoft.com/office/powerpoint/2010/main" val="47313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9" y="1205087"/>
            <a:ext cx="7039244" cy="5128621"/>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8365370" y="1205090"/>
            <a:ext cx="11961140" cy="25832281"/>
          </a:xfrm>
        </p:spPr>
        <p:txBody>
          <a:bodyPr/>
          <a:lstStyle>
            <a:lvl1pPr>
              <a:defRPr sz="109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819" y="6333711"/>
            <a:ext cx="7039244" cy="20703659"/>
          </a:xfrm>
        </p:spPr>
        <p:txBody>
          <a:bodyPr/>
          <a:lstStyle>
            <a:lvl1pPr marL="0" indent="0">
              <a:buNone/>
              <a:defRPr sz="4700"/>
            </a:lvl1pPr>
            <a:lvl2pPr marL="1551126" indent="0">
              <a:buNone/>
              <a:defRPr sz="4100"/>
            </a:lvl2pPr>
            <a:lvl3pPr marL="3102252" indent="0">
              <a:buNone/>
              <a:defRPr sz="3400"/>
            </a:lvl3pPr>
            <a:lvl4pPr marL="4653378" indent="0">
              <a:buNone/>
              <a:defRPr sz="3000"/>
            </a:lvl4pPr>
            <a:lvl5pPr marL="6204504" indent="0">
              <a:buNone/>
              <a:defRPr sz="3000"/>
            </a:lvl5pPr>
            <a:lvl6pPr marL="7755630" indent="0">
              <a:buNone/>
              <a:defRPr sz="3000"/>
            </a:lvl6pPr>
            <a:lvl7pPr marL="9306756" indent="0">
              <a:buNone/>
              <a:defRPr sz="3000"/>
            </a:lvl7pPr>
            <a:lvl8pPr marL="10857882" indent="0">
              <a:buNone/>
              <a:defRPr sz="3000"/>
            </a:lvl8pPr>
            <a:lvl9pPr marL="12409008" indent="0">
              <a:buNone/>
              <a:defRPr sz="3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52352E-3AE3-47A2-8D2F-6085961C0FB0}" type="datetimeFigureOut">
              <a:rPr lang="en-US"/>
              <a:pPr>
                <a:defRPr/>
              </a:pPr>
              <a:t>11/16/2016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3790CE-6354-4D77-B377-9E27AF535E43}" type="slidenum">
              <a:rPr lang="he-IL" altLang="en-US"/>
              <a:pPr>
                <a:defRPr/>
              </a:pPr>
              <a:t>‹#›</a:t>
            </a:fld>
            <a:endParaRPr lang="en-US" altLang="en-US"/>
          </a:p>
        </p:txBody>
      </p:sp>
    </p:spTree>
    <p:extLst>
      <p:ext uri="{BB962C8B-B14F-4D97-AF65-F5344CB8AC3E}">
        <p14:creationId xmlns:p14="http://schemas.microsoft.com/office/powerpoint/2010/main" val="238435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1" y="21187093"/>
            <a:ext cx="12837795" cy="2501256"/>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4193831" y="2704438"/>
            <a:ext cx="12837795" cy="18160365"/>
          </a:xfrm>
        </p:spPr>
        <p:txBody>
          <a:bodyPr rtlCol="0">
            <a:normAutofit/>
          </a:bodyPr>
          <a:lstStyle>
            <a:lvl1pPr marL="0" indent="0">
              <a:buNone/>
              <a:defRPr sz="10900"/>
            </a:lvl1pPr>
            <a:lvl2pPr marL="1551126" indent="0">
              <a:buNone/>
              <a:defRPr sz="9500"/>
            </a:lvl2pPr>
            <a:lvl3pPr marL="3102252" indent="0">
              <a:buNone/>
              <a:defRPr sz="8100"/>
            </a:lvl3pPr>
            <a:lvl4pPr marL="4653378" indent="0">
              <a:buNone/>
              <a:defRPr sz="6800"/>
            </a:lvl4pPr>
            <a:lvl5pPr marL="6204504" indent="0">
              <a:buNone/>
              <a:defRPr sz="6800"/>
            </a:lvl5pPr>
            <a:lvl6pPr marL="7755630" indent="0">
              <a:buNone/>
              <a:defRPr sz="6800"/>
            </a:lvl6pPr>
            <a:lvl7pPr marL="9306756" indent="0">
              <a:buNone/>
              <a:defRPr sz="6800"/>
            </a:lvl7pPr>
            <a:lvl8pPr marL="10857882" indent="0">
              <a:buNone/>
              <a:defRPr sz="6800"/>
            </a:lvl8pPr>
            <a:lvl9pPr marL="12409008" indent="0">
              <a:buNone/>
              <a:defRPr sz="6800"/>
            </a:lvl9pPr>
          </a:lstStyle>
          <a:p>
            <a:pPr lvl="0"/>
            <a:endParaRPr lang="en-US" noProof="0"/>
          </a:p>
        </p:txBody>
      </p:sp>
      <p:sp>
        <p:nvSpPr>
          <p:cNvPr id="4" name="Text Placeholder 3"/>
          <p:cNvSpPr>
            <a:spLocks noGrp="1"/>
          </p:cNvSpPr>
          <p:nvPr>
            <p:ph type="body" sz="half" idx="2"/>
          </p:nvPr>
        </p:nvSpPr>
        <p:spPr>
          <a:xfrm>
            <a:off x="4193831" y="23688350"/>
            <a:ext cx="12837795" cy="3552199"/>
          </a:xfrm>
        </p:spPr>
        <p:txBody>
          <a:bodyPr/>
          <a:lstStyle>
            <a:lvl1pPr marL="0" indent="0">
              <a:buNone/>
              <a:defRPr sz="4700"/>
            </a:lvl1pPr>
            <a:lvl2pPr marL="1551126" indent="0">
              <a:buNone/>
              <a:defRPr sz="4100"/>
            </a:lvl2pPr>
            <a:lvl3pPr marL="3102252" indent="0">
              <a:buNone/>
              <a:defRPr sz="3400"/>
            </a:lvl3pPr>
            <a:lvl4pPr marL="4653378" indent="0">
              <a:buNone/>
              <a:defRPr sz="3000"/>
            </a:lvl4pPr>
            <a:lvl5pPr marL="6204504" indent="0">
              <a:buNone/>
              <a:defRPr sz="3000"/>
            </a:lvl5pPr>
            <a:lvl6pPr marL="7755630" indent="0">
              <a:buNone/>
              <a:defRPr sz="3000"/>
            </a:lvl6pPr>
            <a:lvl7pPr marL="9306756" indent="0">
              <a:buNone/>
              <a:defRPr sz="3000"/>
            </a:lvl7pPr>
            <a:lvl8pPr marL="10857882" indent="0">
              <a:buNone/>
              <a:defRPr sz="3000"/>
            </a:lvl8pPr>
            <a:lvl9pPr marL="12409008" indent="0">
              <a:buNone/>
              <a:defRPr sz="3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8A7BD1-3704-490E-B5FC-4BDEFD1EC563}" type="datetimeFigureOut">
              <a:rPr lang="en-US"/>
              <a:pPr>
                <a:defRPr/>
              </a:pPr>
              <a:t>11/16/2016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2930EE-277A-4507-A7A4-E95A49FF01FA}" type="slidenum">
              <a:rPr lang="he-IL" altLang="en-US"/>
              <a:pPr>
                <a:defRPr/>
              </a:pPr>
              <a:t>‹#›</a:t>
            </a:fld>
            <a:endParaRPr lang="en-US" altLang="en-US"/>
          </a:p>
        </p:txBody>
      </p:sp>
    </p:spTree>
    <p:extLst>
      <p:ext uri="{BB962C8B-B14F-4D97-AF65-F5344CB8AC3E}">
        <p14:creationId xmlns:p14="http://schemas.microsoft.com/office/powerpoint/2010/main" val="14485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975" y="1212850"/>
            <a:ext cx="19256375"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0225" tIns="155113" rIns="310225" bIns="155113"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069975" y="7062788"/>
            <a:ext cx="19256375" cy="1997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0225" tIns="155113" rIns="310225" bIns="155113"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69975" y="28052713"/>
            <a:ext cx="4992688" cy="1611312"/>
          </a:xfrm>
          <a:prstGeom prst="rect">
            <a:avLst/>
          </a:prstGeom>
        </p:spPr>
        <p:txBody>
          <a:bodyPr vert="horz" lIns="310225" tIns="155113" rIns="310225" bIns="155113" rtlCol="0" anchor="ctr"/>
          <a:lstStyle>
            <a:lvl1pPr algn="l" defTabSz="3102252" rtl="0" fontAlgn="auto">
              <a:spcBef>
                <a:spcPts val="0"/>
              </a:spcBef>
              <a:spcAft>
                <a:spcPts val="0"/>
              </a:spcAft>
              <a:defRPr sz="4100">
                <a:solidFill>
                  <a:schemeClr val="tx1">
                    <a:tint val="75000"/>
                  </a:schemeClr>
                </a:solidFill>
                <a:latin typeface="+mn-lt"/>
                <a:cs typeface="+mn-cs"/>
              </a:defRPr>
            </a:lvl1pPr>
          </a:lstStyle>
          <a:p>
            <a:pPr>
              <a:defRPr/>
            </a:pPr>
            <a:fld id="{8A5CA301-4EA2-41AA-933E-32CC36584409}" type="datetimeFigureOut">
              <a:rPr lang="en-US"/>
              <a:pPr>
                <a:defRPr/>
              </a:pPr>
              <a:t>11/16/2016</a:t>
            </a:fld>
            <a:endParaRPr lang="en-US"/>
          </a:p>
        </p:txBody>
      </p:sp>
      <p:sp>
        <p:nvSpPr>
          <p:cNvPr id="5" name="Footer Placeholder 4"/>
          <p:cNvSpPr>
            <a:spLocks noGrp="1"/>
          </p:cNvSpPr>
          <p:nvPr>
            <p:ph type="ftr" sz="quarter" idx="3"/>
          </p:nvPr>
        </p:nvSpPr>
        <p:spPr>
          <a:xfrm>
            <a:off x="7310438" y="28052713"/>
            <a:ext cx="6775450" cy="1611312"/>
          </a:xfrm>
          <a:prstGeom prst="rect">
            <a:avLst/>
          </a:prstGeom>
        </p:spPr>
        <p:txBody>
          <a:bodyPr vert="horz" lIns="310225" tIns="155113" rIns="310225" bIns="155113" rtlCol="0" anchor="ctr"/>
          <a:lstStyle>
            <a:lvl1pPr algn="ctr" defTabSz="3102252" rtl="0" fontAlgn="auto">
              <a:spcBef>
                <a:spcPts val="0"/>
              </a:spcBef>
              <a:spcAft>
                <a:spcPts val="0"/>
              </a:spcAft>
              <a:defRPr sz="41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5333663" y="28052713"/>
            <a:ext cx="4992687" cy="1611312"/>
          </a:xfrm>
          <a:prstGeom prst="rect">
            <a:avLst/>
          </a:prstGeom>
        </p:spPr>
        <p:txBody>
          <a:bodyPr vert="horz" wrap="square" lIns="310225" tIns="155113" rIns="310225" bIns="155113" numCol="1" anchor="ctr" anchorCtr="0" compatLnSpc="1">
            <a:prstTxWarp prst="textNoShape">
              <a:avLst/>
            </a:prstTxWarp>
          </a:bodyPr>
          <a:lstStyle>
            <a:lvl1pPr rtl="0">
              <a:defRPr sz="4100">
                <a:solidFill>
                  <a:srgbClr val="898989"/>
                </a:solidFill>
                <a:latin typeface="Calibri" pitchFamily="34" charset="0"/>
              </a:defRPr>
            </a:lvl1pPr>
          </a:lstStyle>
          <a:p>
            <a:pPr>
              <a:defRPr/>
            </a:pPr>
            <a:fld id="{A7050299-30FA-4D81-A71A-EFA867EBE6B2}" type="slidenum">
              <a:rPr lang="he-IL"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101975" rtl="0" eaLnBrk="0" fontAlgn="base" hangingPunct="0">
        <a:spcBef>
          <a:spcPct val="0"/>
        </a:spcBef>
        <a:spcAft>
          <a:spcPct val="0"/>
        </a:spcAft>
        <a:defRPr sz="15000" kern="1200">
          <a:solidFill>
            <a:schemeClr val="tx1"/>
          </a:solidFill>
          <a:latin typeface="+mj-lt"/>
          <a:ea typeface="+mj-ea"/>
          <a:cs typeface="+mj-cs"/>
        </a:defRPr>
      </a:lvl1pPr>
      <a:lvl2pPr algn="ctr" defTabSz="3101975" rtl="0" eaLnBrk="0" fontAlgn="base" hangingPunct="0">
        <a:spcBef>
          <a:spcPct val="0"/>
        </a:spcBef>
        <a:spcAft>
          <a:spcPct val="0"/>
        </a:spcAft>
        <a:defRPr sz="15000">
          <a:solidFill>
            <a:schemeClr val="tx1"/>
          </a:solidFill>
          <a:latin typeface="Calibri" pitchFamily="34" charset="0"/>
        </a:defRPr>
      </a:lvl2pPr>
      <a:lvl3pPr algn="ctr" defTabSz="3101975" rtl="0" eaLnBrk="0" fontAlgn="base" hangingPunct="0">
        <a:spcBef>
          <a:spcPct val="0"/>
        </a:spcBef>
        <a:spcAft>
          <a:spcPct val="0"/>
        </a:spcAft>
        <a:defRPr sz="15000">
          <a:solidFill>
            <a:schemeClr val="tx1"/>
          </a:solidFill>
          <a:latin typeface="Calibri" pitchFamily="34" charset="0"/>
        </a:defRPr>
      </a:lvl3pPr>
      <a:lvl4pPr algn="ctr" defTabSz="3101975" rtl="0" eaLnBrk="0" fontAlgn="base" hangingPunct="0">
        <a:spcBef>
          <a:spcPct val="0"/>
        </a:spcBef>
        <a:spcAft>
          <a:spcPct val="0"/>
        </a:spcAft>
        <a:defRPr sz="15000">
          <a:solidFill>
            <a:schemeClr val="tx1"/>
          </a:solidFill>
          <a:latin typeface="Calibri" pitchFamily="34" charset="0"/>
        </a:defRPr>
      </a:lvl4pPr>
      <a:lvl5pPr algn="ctr" defTabSz="3101975" rtl="0" eaLnBrk="0" fontAlgn="base" hangingPunct="0">
        <a:spcBef>
          <a:spcPct val="0"/>
        </a:spcBef>
        <a:spcAft>
          <a:spcPct val="0"/>
        </a:spcAft>
        <a:defRPr sz="15000">
          <a:solidFill>
            <a:schemeClr val="tx1"/>
          </a:solidFill>
          <a:latin typeface="Calibri" pitchFamily="34" charset="0"/>
        </a:defRPr>
      </a:lvl5pPr>
      <a:lvl6pPr marL="457200" algn="ctr" defTabSz="3101975" rtl="0" fontAlgn="base">
        <a:spcBef>
          <a:spcPct val="0"/>
        </a:spcBef>
        <a:spcAft>
          <a:spcPct val="0"/>
        </a:spcAft>
        <a:defRPr sz="15000">
          <a:solidFill>
            <a:schemeClr val="tx1"/>
          </a:solidFill>
          <a:latin typeface="Calibri" pitchFamily="34" charset="0"/>
        </a:defRPr>
      </a:lvl6pPr>
      <a:lvl7pPr marL="914400" algn="ctr" defTabSz="3101975" rtl="0" fontAlgn="base">
        <a:spcBef>
          <a:spcPct val="0"/>
        </a:spcBef>
        <a:spcAft>
          <a:spcPct val="0"/>
        </a:spcAft>
        <a:defRPr sz="15000">
          <a:solidFill>
            <a:schemeClr val="tx1"/>
          </a:solidFill>
          <a:latin typeface="Calibri" pitchFamily="34" charset="0"/>
        </a:defRPr>
      </a:lvl7pPr>
      <a:lvl8pPr marL="1371600" algn="ctr" defTabSz="3101975" rtl="0" fontAlgn="base">
        <a:spcBef>
          <a:spcPct val="0"/>
        </a:spcBef>
        <a:spcAft>
          <a:spcPct val="0"/>
        </a:spcAft>
        <a:defRPr sz="15000">
          <a:solidFill>
            <a:schemeClr val="tx1"/>
          </a:solidFill>
          <a:latin typeface="Calibri" pitchFamily="34" charset="0"/>
        </a:defRPr>
      </a:lvl8pPr>
      <a:lvl9pPr marL="1828800" algn="ctr" defTabSz="3101975" rtl="0" fontAlgn="base">
        <a:spcBef>
          <a:spcPct val="0"/>
        </a:spcBef>
        <a:spcAft>
          <a:spcPct val="0"/>
        </a:spcAft>
        <a:defRPr sz="15000">
          <a:solidFill>
            <a:schemeClr val="tx1"/>
          </a:solidFill>
          <a:latin typeface="Calibri" pitchFamily="34" charset="0"/>
        </a:defRPr>
      </a:lvl9pPr>
    </p:titleStyle>
    <p:bodyStyle>
      <a:lvl1pPr marL="1162050" indent="-1162050" algn="l" defTabSz="3101975" rtl="0" eaLnBrk="0" fontAlgn="base" hangingPunct="0">
        <a:spcBef>
          <a:spcPct val="20000"/>
        </a:spcBef>
        <a:spcAft>
          <a:spcPct val="0"/>
        </a:spcAft>
        <a:buFont typeface="Arial" pitchFamily="34" charset="0"/>
        <a:buChar char="•"/>
        <a:defRPr sz="10900" kern="1200">
          <a:solidFill>
            <a:schemeClr val="tx1"/>
          </a:solidFill>
          <a:latin typeface="+mn-lt"/>
          <a:ea typeface="+mn-ea"/>
          <a:cs typeface="+mn-cs"/>
        </a:defRPr>
      </a:lvl1pPr>
      <a:lvl2pPr marL="2519363" indent="-968375" algn="l" defTabSz="3101975" rtl="0" eaLnBrk="0" fontAlgn="base" hangingPunct="0">
        <a:spcBef>
          <a:spcPct val="20000"/>
        </a:spcBef>
        <a:spcAft>
          <a:spcPct val="0"/>
        </a:spcAft>
        <a:buFont typeface="Arial" pitchFamily="34" charset="0"/>
        <a:buChar char="–"/>
        <a:defRPr sz="9500" kern="1200">
          <a:solidFill>
            <a:schemeClr val="tx1"/>
          </a:solidFill>
          <a:latin typeface="+mn-lt"/>
          <a:ea typeface="+mn-ea"/>
          <a:cs typeface="+mn-cs"/>
        </a:defRPr>
      </a:lvl2pPr>
      <a:lvl3pPr marL="3876675" indent="-774700" algn="l" defTabSz="3101975" rtl="0" eaLnBrk="0" fontAlgn="base" hangingPunct="0">
        <a:spcBef>
          <a:spcPct val="20000"/>
        </a:spcBef>
        <a:spcAft>
          <a:spcPct val="0"/>
        </a:spcAft>
        <a:buFont typeface="Arial" pitchFamily="34" charset="0"/>
        <a:buChar char="•"/>
        <a:defRPr sz="8100" kern="1200">
          <a:solidFill>
            <a:schemeClr val="tx1"/>
          </a:solidFill>
          <a:latin typeface="+mn-lt"/>
          <a:ea typeface="+mn-ea"/>
          <a:cs typeface="+mn-cs"/>
        </a:defRPr>
      </a:lvl3pPr>
      <a:lvl4pPr marL="5427663" indent="-774700" algn="l" defTabSz="3101975" rtl="0" eaLnBrk="0" fontAlgn="base" hangingPunct="0">
        <a:spcBef>
          <a:spcPct val="20000"/>
        </a:spcBef>
        <a:spcAft>
          <a:spcPct val="0"/>
        </a:spcAft>
        <a:buFont typeface="Arial" pitchFamily="34" charset="0"/>
        <a:buChar char="–"/>
        <a:defRPr sz="6800" kern="1200">
          <a:solidFill>
            <a:schemeClr val="tx1"/>
          </a:solidFill>
          <a:latin typeface="+mn-lt"/>
          <a:ea typeface="+mn-ea"/>
          <a:cs typeface="+mn-cs"/>
        </a:defRPr>
      </a:lvl4pPr>
      <a:lvl5pPr marL="6978650" indent="-774700" algn="l" defTabSz="3101975" rtl="0" eaLnBrk="0" fontAlgn="base" hangingPunct="0">
        <a:spcBef>
          <a:spcPct val="20000"/>
        </a:spcBef>
        <a:spcAft>
          <a:spcPct val="0"/>
        </a:spcAft>
        <a:buFont typeface="Arial" pitchFamily="34" charset="0"/>
        <a:buChar char="»"/>
        <a:defRPr sz="6800" kern="1200">
          <a:solidFill>
            <a:schemeClr val="tx1"/>
          </a:solidFill>
          <a:latin typeface="+mn-lt"/>
          <a:ea typeface="+mn-ea"/>
          <a:cs typeface="+mn-cs"/>
        </a:defRPr>
      </a:lvl5pPr>
      <a:lvl6pPr marL="8531194"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82319"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633445"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84571"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102252" rtl="0" eaLnBrk="1" latinLnBrk="0" hangingPunct="1">
        <a:defRPr sz="6100" kern="1200">
          <a:solidFill>
            <a:schemeClr val="tx1"/>
          </a:solidFill>
          <a:latin typeface="+mn-lt"/>
          <a:ea typeface="+mn-ea"/>
          <a:cs typeface="+mn-cs"/>
        </a:defRPr>
      </a:lvl1pPr>
      <a:lvl2pPr marL="1551126" algn="l" defTabSz="3102252" rtl="0" eaLnBrk="1" latinLnBrk="0" hangingPunct="1">
        <a:defRPr sz="6100" kern="1200">
          <a:solidFill>
            <a:schemeClr val="tx1"/>
          </a:solidFill>
          <a:latin typeface="+mn-lt"/>
          <a:ea typeface="+mn-ea"/>
          <a:cs typeface="+mn-cs"/>
        </a:defRPr>
      </a:lvl2pPr>
      <a:lvl3pPr marL="3102252" algn="l" defTabSz="3102252" rtl="0" eaLnBrk="1" latinLnBrk="0" hangingPunct="1">
        <a:defRPr sz="6100" kern="1200">
          <a:solidFill>
            <a:schemeClr val="tx1"/>
          </a:solidFill>
          <a:latin typeface="+mn-lt"/>
          <a:ea typeface="+mn-ea"/>
          <a:cs typeface="+mn-cs"/>
        </a:defRPr>
      </a:lvl3pPr>
      <a:lvl4pPr marL="4653378" algn="l" defTabSz="3102252" rtl="0" eaLnBrk="1" latinLnBrk="0" hangingPunct="1">
        <a:defRPr sz="6100" kern="1200">
          <a:solidFill>
            <a:schemeClr val="tx1"/>
          </a:solidFill>
          <a:latin typeface="+mn-lt"/>
          <a:ea typeface="+mn-ea"/>
          <a:cs typeface="+mn-cs"/>
        </a:defRPr>
      </a:lvl4pPr>
      <a:lvl5pPr marL="6204504" algn="l" defTabSz="3102252" rtl="0" eaLnBrk="1" latinLnBrk="0" hangingPunct="1">
        <a:defRPr sz="6100" kern="1200">
          <a:solidFill>
            <a:schemeClr val="tx1"/>
          </a:solidFill>
          <a:latin typeface="+mn-lt"/>
          <a:ea typeface="+mn-ea"/>
          <a:cs typeface="+mn-cs"/>
        </a:defRPr>
      </a:lvl5pPr>
      <a:lvl6pPr marL="7755630" algn="l" defTabSz="3102252" rtl="0" eaLnBrk="1" latinLnBrk="0" hangingPunct="1">
        <a:defRPr sz="6100" kern="1200">
          <a:solidFill>
            <a:schemeClr val="tx1"/>
          </a:solidFill>
          <a:latin typeface="+mn-lt"/>
          <a:ea typeface="+mn-ea"/>
          <a:cs typeface="+mn-cs"/>
        </a:defRPr>
      </a:lvl6pPr>
      <a:lvl7pPr marL="9306756" algn="l" defTabSz="3102252" rtl="0" eaLnBrk="1" latinLnBrk="0" hangingPunct="1">
        <a:defRPr sz="6100" kern="1200">
          <a:solidFill>
            <a:schemeClr val="tx1"/>
          </a:solidFill>
          <a:latin typeface="+mn-lt"/>
          <a:ea typeface="+mn-ea"/>
          <a:cs typeface="+mn-cs"/>
        </a:defRPr>
      </a:lvl7pPr>
      <a:lvl8pPr marL="10857882" algn="l" defTabSz="3102252" rtl="0" eaLnBrk="1" latinLnBrk="0" hangingPunct="1">
        <a:defRPr sz="6100" kern="1200">
          <a:solidFill>
            <a:schemeClr val="tx1"/>
          </a:solidFill>
          <a:latin typeface="+mn-lt"/>
          <a:ea typeface="+mn-ea"/>
          <a:cs typeface="+mn-cs"/>
        </a:defRPr>
      </a:lvl8pPr>
      <a:lvl9pPr marL="12409008" algn="l" defTabSz="31022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jp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avi.yosipof@gmail.co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Rectangle 3"/>
          <p:cNvSpPr>
            <a:spLocks noChangeArrowheads="1"/>
          </p:cNvSpPr>
          <p:nvPr/>
        </p:nvSpPr>
        <p:spPr bwMode="auto">
          <a:xfrm>
            <a:off x="805193" y="14163808"/>
            <a:ext cx="7311285" cy="6740307"/>
          </a:xfrm>
          <a:prstGeom prst="rect">
            <a:avLst/>
          </a:prstGeom>
          <a:noFill/>
          <a:ln>
            <a:headEnd/>
            <a:tailEnd/>
          </a:ln>
          <a:extLst/>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defRPr sz="6100">
                <a:solidFill>
                  <a:schemeClr val="tx1"/>
                </a:solidFill>
                <a:latin typeface="Arial" pitchFamily="34" charset="0"/>
                <a:cs typeface="Arial" pitchFamily="34" charset="0"/>
              </a:defRPr>
            </a:lvl1pPr>
            <a:lvl2pPr>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lvl="1" algn="ctr" rtl="0"/>
            <a:r>
              <a:rPr lang="en-US" sz="2400" b="1" dirty="0" smtClean="0">
                <a:latin typeface="Calibri" panose="020F0502020204030204" pitchFamily="34" charset="0"/>
                <a:ea typeface="Calibri" panose="020F0502020204030204" pitchFamily="34" charset="0"/>
              </a:rPr>
              <a:t>t-Distributed </a:t>
            </a:r>
            <a:r>
              <a:rPr lang="en-US" sz="2400" b="1" dirty="0">
                <a:latin typeface="Calibri" panose="020F0502020204030204" pitchFamily="34" charset="0"/>
                <a:ea typeface="Calibri" panose="020F0502020204030204" pitchFamily="34" charset="0"/>
              </a:rPr>
              <a:t>Stochastic </a:t>
            </a:r>
            <a:r>
              <a:rPr lang="en-US" sz="2400" b="1" dirty="0" smtClean="0">
                <a:latin typeface="Calibri" panose="020F0502020204030204" pitchFamily="34" charset="0"/>
                <a:ea typeface="Calibri" panose="020F0502020204030204" pitchFamily="34" charset="0"/>
              </a:rPr>
              <a:t>Neighbor </a:t>
            </a:r>
          </a:p>
          <a:p>
            <a:pPr lvl="1" algn="ctr" rtl="0"/>
            <a:r>
              <a:rPr lang="en-US" sz="2400" b="1" dirty="0" smtClean="0">
                <a:latin typeface="Calibri" panose="020F0502020204030204" pitchFamily="34" charset="0"/>
                <a:ea typeface="Calibri" panose="020F0502020204030204" pitchFamily="34" charset="0"/>
              </a:rPr>
              <a:t>Embedding </a:t>
            </a:r>
            <a:r>
              <a:rPr lang="en-US" sz="2400" b="1" dirty="0">
                <a:latin typeface="Calibri" panose="020F0502020204030204" pitchFamily="34" charset="0"/>
                <a:ea typeface="Calibri" panose="020F0502020204030204" pitchFamily="34" charset="0"/>
              </a:rPr>
              <a:t>(</a:t>
            </a:r>
            <a:r>
              <a:rPr lang="en-US" sz="2400" b="1" dirty="0" smtClean="0">
                <a:latin typeface="Calibri" panose="020F0502020204030204" pitchFamily="34" charset="0"/>
                <a:ea typeface="Calibri" panose="020F0502020204030204" pitchFamily="34" charset="0"/>
              </a:rPr>
              <a:t>t-SNE)</a:t>
            </a:r>
            <a:r>
              <a:rPr lang="en-US" sz="2400" b="1" dirty="0"/>
              <a:t> </a:t>
            </a:r>
            <a:r>
              <a:rPr lang="en-US" sz="2400" b="1" dirty="0" smtClean="0">
                <a:latin typeface="Calibri" panose="020F0502020204030204" pitchFamily="34" charset="0"/>
                <a:ea typeface="Calibri" panose="020F0502020204030204" pitchFamily="34" charset="0"/>
              </a:rPr>
              <a:t>Optimization Algorithm </a:t>
            </a: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a:p>
            <a:pPr lvl="1" algn="ctr" rtl="0"/>
            <a:endParaRPr lang="en-US" altLang="en-US" sz="2400" b="1" dirty="0" smtClean="0">
              <a:latin typeface="Calibri" panose="020F0502020204030204" pitchFamily="34" charset="0"/>
            </a:endParaRPr>
          </a:p>
          <a:p>
            <a:pPr lvl="1" algn="ctr" rtl="0"/>
            <a:endParaRPr lang="en-US" altLang="en-US" sz="2400" b="1" dirty="0">
              <a:latin typeface="Calibri" panose="020F0502020204030204"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972" t="6055" r="40179" b="9065"/>
          <a:stretch/>
        </p:blipFill>
        <p:spPr>
          <a:xfrm>
            <a:off x="895093" y="25177278"/>
            <a:ext cx="5957543" cy="3461570"/>
          </a:xfrm>
          <a:prstGeom prst="rect">
            <a:avLst/>
          </a:prstGeom>
        </p:spPr>
      </p:pic>
      <p:pic>
        <p:nvPicPr>
          <p:cNvPr id="14337" name="Picture 6"/>
          <p:cNvPicPr>
            <a:picLocks noChangeAspect="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8334369" y="317497"/>
            <a:ext cx="2377997"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Box 3"/>
          <p:cNvSpPr txBox="1">
            <a:spLocks noChangeArrowheads="1"/>
          </p:cNvSpPr>
          <p:nvPr/>
        </p:nvSpPr>
        <p:spPr bwMode="auto">
          <a:xfrm>
            <a:off x="1263650" y="1638214"/>
            <a:ext cx="18815050" cy="130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727" tIns="32864" rIns="65727" bIns="32864">
            <a:spAutoFit/>
          </a:bodyPr>
          <a:lstStyle>
            <a:lvl1pPr>
              <a:defRPr sz="6100">
                <a:solidFill>
                  <a:schemeClr val="tx1"/>
                </a:solidFill>
                <a:latin typeface="Arial" pitchFamily="34" charset="0"/>
                <a:cs typeface="Arial" pitchFamily="34" charset="0"/>
              </a:defRPr>
            </a:lvl1pPr>
            <a:lvl2pPr marL="742950" indent="-285750">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a:lnSpc>
                <a:spcPct val="150000"/>
              </a:lnSpc>
              <a:spcAft>
                <a:spcPts val="600"/>
              </a:spcAft>
            </a:pPr>
            <a:r>
              <a:rPr lang="en-US" sz="6000" b="1" dirty="0" smtClean="0">
                <a:latin typeface="Calibri" panose="020F0502020204030204" pitchFamily="34" charset="0"/>
                <a:ea typeface="Calibri" panose="020F0502020204030204" pitchFamily="34" charset="0"/>
              </a:rPr>
              <a:t>The </a:t>
            </a:r>
            <a:r>
              <a:rPr lang="en-US" sz="6000" b="1" dirty="0">
                <a:latin typeface="Calibri" panose="020F0502020204030204" pitchFamily="34" charset="0"/>
                <a:ea typeface="Calibri" panose="020F0502020204030204" pitchFamily="34" charset="0"/>
              </a:rPr>
              <a:t>Big Data Challenge in Drug Design: Data Visualization </a:t>
            </a:r>
            <a:endParaRPr lang="en-US" sz="4800" dirty="0">
              <a:latin typeface="Calibri" panose="020F0502020204030204" pitchFamily="34" charset="0"/>
              <a:ea typeface="Calibri" panose="020F0502020204030204" pitchFamily="34" charset="0"/>
            </a:endParaRPr>
          </a:p>
        </p:txBody>
      </p:sp>
      <p:sp>
        <p:nvSpPr>
          <p:cNvPr id="14339" name="TextBox 4"/>
          <p:cNvSpPr txBox="1">
            <a:spLocks noChangeArrowheads="1"/>
          </p:cNvSpPr>
          <p:nvPr/>
        </p:nvSpPr>
        <p:spPr bwMode="auto">
          <a:xfrm>
            <a:off x="1246188" y="3228975"/>
            <a:ext cx="18815050" cy="23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727" tIns="32864" rIns="65727" bIns="32864">
            <a:spAutoFit/>
          </a:bodyPr>
          <a:lstStyle>
            <a:lvl1pPr>
              <a:defRPr sz="6100">
                <a:solidFill>
                  <a:schemeClr val="tx1"/>
                </a:solidFill>
                <a:latin typeface="Arial" pitchFamily="34" charset="0"/>
                <a:cs typeface="Arial" pitchFamily="34" charset="0"/>
              </a:defRPr>
            </a:lvl1pPr>
            <a:lvl2pPr marL="742950" indent="-285750">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lnSpc>
                <a:spcPct val="150000"/>
              </a:lnSpc>
            </a:pPr>
            <a:r>
              <a:rPr lang="en-US" altLang="en-US" sz="2400" u="sng" dirty="0" smtClean="0">
                <a:latin typeface="Calibri" pitchFamily="34" charset="0"/>
              </a:rPr>
              <a:t>Abraham </a:t>
            </a:r>
            <a:r>
              <a:rPr lang="en-US" altLang="en-US" sz="2400" u="sng" dirty="0" err="1" smtClean="0">
                <a:latin typeface="Calibri" pitchFamily="34" charset="0"/>
              </a:rPr>
              <a:t>Yosipof,</a:t>
            </a:r>
            <a:r>
              <a:rPr lang="en-US" altLang="en-US" sz="2400" u="sng" baseline="30000" dirty="0" err="1" smtClean="0">
                <a:latin typeface="Calibri" pitchFamily="34" charset="0"/>
              </a:rPr>
              <a:t>a</a:t>
            </a:r>
            <a:r>
              <a:rPr lang="en-US" altLang="en-US" sz="2400" dirty="0" smtClean="0">
                <a:latin typeface="Calibri" pitchFamily="34" charset="0"/>
              </a:rPr>
              <a:t>* Shy </a:t>
            </a:r>
            <a:r>
              <a:rPr lang="en-US" altLang="en-US" sz="2400" dirty="0" err="1" smtClean="0">
                <a:latin typeface="Calibri" pitchFamily="34" charset="0"/>
              </a:rPr>
              <a:t>Alon,</a:t>
            </a:r>
            <a:r>
              <a:rPr lang="en-US" altLang="en-US" sz="2400" baseline="30000" dirty="0" err="1" smtClean="0">
                <a:latin typeface="Calibri" pitchFamily="34" charset="0"/>
              </a:rPr>
              <a:t>b</a:t>
            </a:r>
            <a:r>
              <a:rPr lang="en-US" altLang="en-US" sz="2400" dirty="0" smtClean="0">
                <a:latin typeface="Calibri" pitchFamily="34" charset="0"/>
              </a:rPr>
              <a:t> and </a:t>
            </a:r>
            <a:r>
              <a:rPr lang="en-US" altLang="en-US" sz="2400" dirty="0" err="1" smtClean="0">
                <a:latin typeface="Calibri" pitchFamily="34" charset="0"/>
              </a:rPr>
              <a:t>Hanoch</a:t>
            </a:r>
            <a:r>
              <a:rPr lang="en-US" altLang="en-US" sz="2400" dirty="0" smtClean="0">
                <a:latin typeface="Calibri" pitchFamily="34" charset="0"/>
              </a:rPr>
              <a:t> </a:t>
            </a:r>
            <a:r>
              <a:rPr lang="en-US" altLang="en-US" sz="2400" dirty="0" err="1" smtClean="0">
                <a:latin typeface="Calibri" pitchFamily="34" charset="0"/>
              </a:rPr>
              <a:t>Senderowitz</a:t>
            </a:r>
            <a:r>
              <a:rPr lang="en-US" altLang="en-US" sz="2400" baseline="30000" dirty="0" err="1" smtClean="0">
                <a:latin typeface="Calibri" pitchFamily="34" charset="0"/>
              </a:rPr>
              <a:t>c</a:t>
            </a:r>
            <a:endParaRPr lang="en-US" altLang="en-US" sz="2400" baseline="30000" dirty="0" smtClean="0">
              <a:latin typeface="Calibri" pitchFamily="34" charset="0"/>
            </a:endParaRPr>
          </a:p>
          <a:p>
            <a:pPr algn="ctr">
              <a:spcAft>
                <a:spcPts val="600"/>
              </a:spcAft>
            </a:pPr>
            <a:r>
              <a:rPr lang="en-US" sz="2400" i="1" baseline="30000" dirty="0" smtClean="0">
                <a:latin typeface="Calibri" panose="020F0502020204030204" pitchFamily="34" charset="0"/>
                <a:ea typeface="Calibri" panose="020F0502020204030204" pitchFamily="34" charset="0"/>
              </a:rPr>
              <a:t>a</a:t>
            </a:r>
            <a:r>
              <a:rPr lang="en-US" sz="2400" i="1" dirty="0" smtClean="0">
                <a:latin typeface="Calibri" panose="020F0502020204030204" pitchFamily="34" charset="0"/>
                <a:ea typeface="Calibri" panose="020F0502020204030204" pitchFamily="34" charset="0"/>
              </a:rPr>
              <a:t> </a:t>
            </a:r>
            <a:r>
              <a:rPr lang="en-US" sz="2400" i="1" dirty="0" err="1">
                <a:latin typeface="Calibri" panose="020F0502020204030204" pitchFamily="34" charset="0"/>
                <a:ea typeface="Calibri" panose="020F0502020204030204" pitchFamily="34" charset="0"/>
              </a:rPr>
              <a:t>Dept</a:t>
            </a:r>
            <a:r>
              <a:rPr lang="en-US" sz="2400" i="1" dirty="0">
                <a:latin typeface="Calibri" panose="020F0502020204030204" pitchFamily="34" charset="0"/>
                <a:ea typeface="Calibri" panose="020F0502020204030204" pitchFamily="34" charset="0"/>
              </a:rPr>
              <a:t> of Business Administration, College of Law &amp; Business, Ramat-</a:t>
            </a:r>
            <a:r>
              <a:rPr lang="en-US" sz="2400" i="1" dirty="0" err="1">
                <a:latin typeface="Calibri" panose="020F0502020204030204" pitchFamily="34" charset="0"/>
                <a:ea typeface="Calibri" panose="020F0502020204030204" pitchFamily="34" charset="0"/>
              </a:rPr>
              <a:t>Gan</a:t>
            </a:r>
            <a:r>
              <a:rPr lang="en-US" sz="2400" i="1" dirty="0">
                <a:latin typeface="Calibri" panose="020F0502020204030204" pitchFamily="34" charset="0"/>
                <a:ea typeface="Calibri" panose="020F0502020204030204" pitchFamily="34" charset="0"/>
              </a:rPr>
              <a:t>, Israel </a:t>
            </a:r>
            <a:endParaRPr lang="en-US" sz="2400" i="1" dirty="0" smtClean="0">
              <a:latin typeface="Calibri" panose="020F0502020204030204" pitchFamily="34" charset="0"/>
              <a:ea typeface="Calibri" panose="020F0502020204030204" pitchFamily="34" charset="0"/>
            </a:endParaRPr>
          </a:p>
          <a:p>
            <a:pPr marL="114300" indent="-114300" algn="ctr">
              <a:spcAft>
                <a:spcPts val="600"/>
              </a:spcAft>
            </a:pPr>
            <a:r>
              <a:rPr lang="en-US" sz="2400" i="1" baseline="30000" dirty="0" smtClean="0">
                <a:latin typeface="Calibri" panose="020F0502020204030204" pitchFamily="34" charset="0"/>
                <a:ea typeface="Calibri" panose="020F0502020204030204" pitchFamily="34" charset="0"/>
              </a:rPr>
              <a:t>b</a:t>
            </a:r>
            <a:r>
              <a:rPr lang="en-US" sz="2400" i="1" dirty="0" smtClean="0">
                <a:latin typeface="Calibri" panose="020F0502020204030204" pitchFamily="34" charset="0"/>
                <a:ea typeface="Calibri" panose="020F0502020204030204" pitchFamily="34" charset="0"/>
              </a:rPr>
              <a:t> </a:t>
            </a:r>
            <a:r>
              <a:rPr lang="en-US" sz="2400" i="1" dirty="0" err="1">
                <a:latin typeface="Calibri" panose="020F0502020204030204" pitchFamily="34" charset="0"/>
                <a:ea typeface="Calibri" panose="020F0502020204030204" pitchFamily="34" charset="0"/>
              </a:rPr>
              <a:t>Dept</a:t>
            </a:r>
            <a:r>
              <a:rPr lang="en-US" sz="2400" i="1" dirty="0">
                <a:latin typeface="Calibri" panose="020F0502020204030204" pitchFamily="34" charset="0"/>
                <a:ea typeface="Calibri" panose="020F0502020204030204" pitchFamily="34" charset="0"/>
              </a:rPr>
              <a:t> </a:t>
            </a:r>
            <a:r>
              <a:rPr lang="en-US" sz="2400" i="1" dirty="0" smtClean="0">
                <a:latin typeface="Calibri" panose="020F0502020204030204" pitchFamily="34" charset="0"/>
                <a:ea typeface="Calibri" panose="020F0502020204030204" pitchFamily="34" charset="0"/>
              </a:rPr>
              <a:t>of </a:t>
            </a:r>
            <a:r>
              <a:rPr lang="en-US" sz="2400" i="1" dirty="0">
                <a:latin typeface="Calibri" panose="020F0502020204030204" pitchFamily="34" charset="0"/>
                <a:ea typeface="Calibri" panose="020F0502020204030204" pitchFamily="34" charset="0"/>
              </a:rPr>
              <a:t>Systems Engineering, </a:t>
            </a:r>
            <a:r>
              <a:rPr lang="en-US" sz="2400" i="1" dirty="0" err="1">
                <a:latin typeface="Calibri" panose="020F0502020204030204" pitchFamily="34" charset="0"/>
                <a:ea typeface="Calibri" panose="020F0502020204030204" pitchFamily="34" charset="0"/>
              </a:rPr>
              <a:t>Afeka</a:t>
            </a:r>
            <a:r>
              <a:rPr lang="en-US" sz="2400" i="1" dirty="0">
                <a:latin typeface="Calibri" panose="020F0502020204030204" pitchFamily="34" charset="0"/>
                <a:ea typeface="Calibri" panose="020F0502020204030204" pitchFamily="34" charset="0"/>
              </a:rPr>
              <a:t> – Tel-Aviv Academic College of Engineering, Tel-Aviv, </a:t>
            </a:r>
            <a:r>
              <a:rPr lang="en-US" sz="2400" i="1" dirty="0" smtClean="0">
                <a:latin typeface="Calibri" panose="020F0502020204030204" pitchFamily="34" charset="0"/>
                <a:ea typeface="Calibri" panose="020F0502020204030204" pitchFamily="34" charset="0"/>
              </a:rPr>
              <a:t>Israel</a:t>
            </a:r>
            <a:endParaRPr lang="en-US" sz="2400" dirty="0">
              <a:latin typeface="Calibri" panose="020F0502020204030204" pitchFamily="34" charset="0"/>
              <a:ea typeface="Calibri" panose="020F0502020204030204" pitchFamily="34" charset="0"/>
            </a:endParaRPr>
          </a:p>
          <a:p>
            <a:pPr algn="ctr">
              <a:spcAft>
                <a:spcPts val="600"/>
              </a:spcAft>
            </a:pPr>
            <a:r>
              <a:rPr lang="en-US" sz="2400" i="1" baseline="30000" dirty="0" smtClean="0">
                <a:latin typeface="Calibri" panose="020F0502020204030204" pitchFamily="34" charset="0"/>
                <a:ea typeface="Calibri" panose="020F0502020204030204" pitchFamily="34" charset="0"/>
              </a:rPr>
              <a:t>c</a:t>
            </a:r>
            <a:r>
              <a:rPr lang="en-US" sz="2400" i="1" dirty="0" smtClean="0">
                <a:latin typeface="Calibri" panose="020F0502020204030204" pitchFamily="34" charset="0"/>
                <a:ea typeface="Calibri" panose="020F0502020204030204" pitchFamily="34" charset="0"/>
              </a:rPr>
              <a:t> </a:t>
            </a:r>
            <a:r>
              <a:rPr lang="en-US" sz="2400" i="1" dirty="0" err="1">
                <a:latin typeface="Calibri" panose="020F0502020204030204" pitchFamily="34" charset="0"/>
                <a:ea typeface="Calibri" panose="020F0502020204030204" pitchFamily="34" charset="0"/>
              </a:rPr>
              <a:t>Dept</a:t>
            </a:r>
            <a:r>
              <a:rPr lang="en-US" sz="2400" i="1" dirty="0">
                <a:latin typeface="Calibri" panose="020F0502020204030204" pitchFamily="34" charset="0"/>
                <a:ea typeface="Calibri" panose="020F0502020204030204" pitchFamily="34" charset="0"/>
              </a:rPr>
              <a:t> of Chemistry, Bar-</a:t>
            </a:r>
            <a:r>
              <a:rPr lang="en-US" sz="2400" i="1" dirty="0" err="1">
                <a:latin typeface="Calibri" panose="020F0502020204030204" pitchFamily="34" charset="0"/>
                <a:ea typeface="Calibri" panose="020F0502020204030204" pitchFamily="34" charset="0"/>
              </a:rPr>
              <a:t>Ilan</a:t>
            </a:r>
            <a:r>
              <a:rPr lang="en-US" sz="2400" i="1" dirty="0">
                <a:latin typeface="Calibri" panose="020F0502020204030204" pitchFamily="34" charset="0"/>
                <a:ea typeface="Calibri" panose="020F0502020204030204" pitchFamily="34" charset="0"/>
              </a:rPr>
              <a:t> University , 5290002, Ramat-</a:t>
            </a:r>
            <a:r>
              <a:rPr lang="en-US" sz="2400" i="1" dirty="0" err="1">
                <a:latin typeface="Calibri" panose="020F0502020204030204" pitchFamily="34" charset="0"/>
                <a:ea typeface="Calibri" panose="020F0502020204030204" pitchFamily="34" charset="0"/>
              </a:rPr>
              <a:t>Gan</a:t>
            </a:r>
            <a:r>
              <a:rPr lang="en-US" sz="2400" i="1" dirty="0">
                <a:latin typeface="Calibri" panose="020F0502020204030204" pitchFamily="34" charset="0"/>
                <a:ea typeface="Calibri" panose="020F0502020204030204" pitchFamily="34" charset="0"/>
              </a:rPr>
              <a:t>, </a:t>
            </a:r>
            <a:r>
              <a:rPr lang="en-US" sz="2400" i="1" dirty="0" smtClean="0">
                <a:latin typeface="Calibri" panose="020F0502020204030204" pitchFamily="34" charset="0"/>
                <a:ea typeface="Calibri" panose="020F0502020204030204" pitchFamily="34" charset="0"/>
              </a:rPr>
              <a:t>Israel</a:t>
            </a:r>
            <a:endParaRPr lang="en-US" sz="2400" dirty="0">
              <a:latin typeface="Calibri" panose="020F0502020204030204" pitchFamily="34" charset="0"/>
              <a:ea typeface="Calibri" panose="020F0502020204030204" pitchFamily="34" charset="0"/>
            </a:endParaRPr>
          </a:p>
          <a:p>
            <a:pPr algn="ctr" rtl="0"/>
            <a:r>
              <a:rPr lang="en-US" altLang="en-US" sz="2400" dirty="0" smtClean="0">
                <a:latin typeface="Calibri" pitchFamily="34" charset="0"/>
              </a:rPr>
              <a:t>*</a:t>
            </a:r>
            <a:r>
              <a:rPr lang="en-US" altLang="en-US" sz="2400" dirty="0">
                <a:latin typeface="Calibri" pitchFamily="34" charset="0"/>
              </a:rPr>
              <a:t>e-mail address: </a:t>
            </a:r>
            <a:r>
              <a:rPr lang="en-US" altLang="en-US" sz="2400" dirty="0">
                <a:latin typeface="Calibri" pitchFamily="34" charset="0"/>
                <a:hlinkClick r:id="rId5"/>
              </a:rPr>
              <a:t>avi.yosipof@gmail.com</a:t>
            </a:r>
            <a:endParaRPr lang="en-US" altLang="en-US" sz="2400" dirty="0">
              <a:latin typeface="Calibri" pitchFamily="34" charset="0"/>
            </a:endParaRPr>
          </a:p>
        </p:txBody>
      </p:sp>
      <p:sp>
        <p:nvSpPr>
          <p:cNvPr id="14340" name="TextBox 5"/>
          <p:cNvSpPr txBox="1">
            <a:spLocks noChangeArrowheads="1"/>
          </p:cNvSpPr>
          <p:nvPr/>
        </p:nvSpPr>
        <p:spPr bwMode="auto">
          <a:xfrm>
            <a:off x="819404" y="5880186"/>
            <a:ext cx="19892962" cy="8145505"/>
          </a:xfrm>
          <a:prstGeom prst="rect">
            <a:avLst/>
          </a:prstGeom>
          <a:solidFill>
            <a:srgbClr val="F6F5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5727" tIns="32864" rIns="65727" bIns="32864">
            <a:spAutoFit/>
          </a:bodyPr>
          <a:lstStyle>
            <a:lvl1pPr>
              <a:defRPr sz="6100">
                <a:solidFill>
                  <a:schemeClr val="tx1"/>
                </a:solidFill>
                <a:latin typeface="Arial" pitchFamily="34" charset="0"/>
                <a:cs typeface="Arial" pitchFamily="34" charset="0"/>
              </a:defRPr>
            </a:lvl1pPr>
            <a:lvl2pPr marL="742950" indent="-285750">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r>
              <a:rPr lang="en-US" altLang="en-US" sz="2200" b="1" dirty="0">
                <a:latin typeface="Calibri" pitchFamily="34" charset="0"/>
              </a:rPr>
              <a:t>ABSTRACT</a:t>
            </a:r>
          </a:p>
          <a:p>
            <a:pPr algn="just" rtl="0">
              <a:spcAft>
                <a:spcPts val="600"/>
              </a:spcAft>
            </a:pPr>
            <a:r>
              <a:rPr lang="en-US" sz="2400" dirty="0" smtClean="0">
                <a:latin typeface="Calibri" panose="020F0502020204030204" pitchFamily="34" charset="0"/>
                <a:ea typeface="Calibri" panose="020F0502020204030204" pitchFamily="34" charset="0"/>
              </a:rPr>
              <a:t>Today</a:t>
            </a:r>
            <a:r>
              <a:rPr lang="en-US" sz="2400" dirty="0">
                <a:latin typeface="Calibri" panose="020F0502020204030204" pitchFamily="34" charset="0"/>
                <a:ea typeface="Calibri" panose="020F0502020204030204" pitchFamily="34" charset="0"/>
              </a:rPr>
              <a:t>, </a:t>
            </a:r>
            <a:r>
              <a:rPr lang="en-US" sz="2400" dirty="0" smtClean="0">
                <a:latin typeface="Calibri" panose="020F0502020204030204" pitchFamily="34" charset="0"/>
                <a:ea typeface="Calibri" panose="020F0502020204030204" pitchFamily="34" charset="0"/>
              </a:rPr>
              <a:t>databases </a:t>
            </a:r>
            <a:r>
              <a:rPr lang="en-US" sz="2400" dirty="0">
                <a:latin typeface="Calibri" panose="020F0502020204030204" pitchFamily="34" charset="0"/>
                <a:ea typeface="Calibri" panose="020F0502020204030204" pitchFamily="34" charset="0"/>
              </a:rPr>
              <a:t>become increasingly large as well as increasingly complex. Visualization of high dimensional data is an important problem in many different domains and especially in drug design.  Visualization of chemical data and a good representation of the chemical space is useful in many </a:t>
            </a:r>
            <a:r>
              <a:rPr lang="en-US" sz="2400" dirty="0" err="1">
                <a:latin typeface="Calibri" panose="020F0502020204030204" pitchFamily="34" charset="0"/>
                <a:ea typeface="Calibri" panose="020F0502020204030204" pitchFamily="34" charset="0"/>
              </a:rPr>
              <a:t>chemoinformatic</a:t>
            </a:r>
            <a:r>
              <a:rPr lang="en-US" sz="2400" dirty="0">
                <a:latin typeface="Calibri" panose="020F0502020204030204" pitchFamily="34" charset="0"/>
                <a:ea typeface="Calibri" panose="020F0502020204030204" pitchFamily="34" charset="0"/>
              </a:rPr>
              <a:t> and drug design applications including the selection of compounds </a:t>
            </a:r>
            <a:r>
              <a:rPr lang="en-US" sz="2400" dirty="0" smtClean="0">
                <a:latin typeface="Calibri" panose="020F0502020204030204" pitchFamily="34" charset="0"/>
                <a:ea typeface="Calibri" panose="020F0502020204030204" pitchFamily="34" charset="0"/>
              </a:rPr>
              <a:t>for </a:t>
            </a:r>
            <a:r>
              <a:rPr lang="en-US" sz="2400" dirty="0">
                <a:latin typeface="Calibri" panose="020F0502020204030204" pitchFamily="34" charset="0"/>
                <a:ea typeface="Calibri" panose="020F0502020204030204" pitchFamily="34" charset="0"/>
              </a:rPr>
              <a:t>synthesis, the selection of compounds for biological evaluation, selection of subsets for the design of information-rich compound libraries, and even for the development of reliable QSAR models. The main problem of visualization of high dimensional data concerns the data representation in 2D or 3D with minimal loss of information. Furthermore, data visualization techniques are using dimensionality reduction methods in order to get a 2D or 3D representation of the data. The dimensionality reduction aim is to preserve as much of the significant structure of the high-dimensional data as possible in the low-dimensional map. </a:t>
            </a:r>
            <a:endParaRPr lang="en-US" sz="3200" dirty="0">
              <a:latin typeface="Calibri" panose="020F0502020204030204" pitchFamily="34" charset="0"/>
              <a:ea typeface="Calibri" panose="020F0502020204030204" pitchFamily="34" charset="0"/>
            </a:endParaRPr>
          </a:p>
          <a:p>
            <a:pPr algn="just" rtl="0">
              <a:spcAft>
                <a:spcPts val="600"/>
              </a:spcAft>
            </a:pPr>
            <a:r>
              <a:rPr lang="en-US" sz="2400" dirty="0" smtClean="0">
                <a:latin typeface="Calibri" panose="020F0502020204030204" pitchFamily="34" charset="0"/>
                <a:ea typeface="Calibri" panose="020F0502020204030204" pitchFamily="34" charset="0"/>
              </a:rPr>
              <a:t>Here we present the first implementation of t-Distributed Stochastic Neighbor Embedding (t-SNE)</a:t>
            </a:r>
            <a:r>
              <a:rPr lang="en-US" sz="2400" baseline="30000" dirty="0" smtClean="0">
                <a:latin typeface="Calibri" panose="020F0502020204030204" pitchFamily="34" charset="0"/>
                <a:ea typeface="Calibri" panose="020F0502020204030204" pitchFamily="34" charset="0"/>
              </a:rPr>
              <a:t>1</a:t>
            </a:r>
            <a:r>
              <a:rPr lang="en-US" sz="2400" dirty="0" smtClean="0">
                <a:latin typeface="Calibri" panose="020F0502020204030204" pitchFamily="34" charset="0"/>
                <a:ea typeface="Calibri" panose="020F0502020204030204" pitchFamily="34" charset="0"/>
              </a:rPr>
              <a:t> method for the visualization and the representation of the chemical space. In order to get a good representation of the chemical space we have coupled the t-SNE algorithm with an optimization engine for feature selection. To test the algorithm, three databases were used: (1) The Comprehensive Medicinal Chemistry (CMC) database</a:t>
            </a:r>
            <a:r>
              <a:rPr lang="en-US" sz="2400" b="1" dirty="0" smtClean="0">
                <a:latin typeface="Calibri" panose="020F0502020204030204" pitchFamily="34" charset="0"/>
                <a:ea typeface="Calibri" panose="020F0502020204030204" pitchFamily="34" charset="0"/>
              </a:rPr>
              <a:t>. </a:t>
            </a:r>
            <a:r>
              <a:rPr lang="en-US" sz="2400" dirty="0" smtClean="0">
                <a:latin typeface="Calibri" panose="020F0502020204030204" pitchFamily="34" charset="0"/>
                <a:ea typeface="Calibri" panose="020F0502020204030204" pitchFamily="34" charset="0"/>
              </a:rPr>
              <a:t>This database contains 4,855 pharmaceutical compounds classified into 105 different biological indications, were each compound is characterized by 39 calculated descriptors. (2) The Bitter database. This database contains 1527 non-bitter compounds and 547 bitter compounds, were each compound is characterized by 19 calculated descriptors. </a:t>
            </a:r>
            <a:r>
              <a:rPr lang="en-US" sz="2400" dirty="0">
                <a:latin typeface="Calibri" panose="020F0502020204030204" pitchFamily="34" charset="0"/>
                <a:ea typeface="Calibri" panose="020F0502020204030204" pitchFamily="34" charset="0"/>
              </a:rPr>
              <a:t> </a:t>
            </a:r>
            <a:r>
              <a:rPr lang="en-US" sz="2400" dirty="0" smtClean="0">
                <a:latin typeface="Calibri" panose="020F0502020204030204" pitchFamily="34" charset="0"/>
                <a:ea typeface="Calibri" panose="020F0502020204030204" pitchFamily="34" charset="0"/>
              </a:rPr>
              <a:t>(</a:t>
            </a:r>
            <a:r>
              <a:rPr lang="en-US" sz="2400" dirty="0" smtClean="0">
                <a:latin typeface="Calibri" panose="020F0502020204030204" pitchFamily="34" charset="0"/>
                <a:ea typeface="Calibri" panose="020F0502020204030204" pitchFamily="34" charset="0"/>
              </a:rPr>
              <a:t>3) The </a:t>
            </a:r>
            <a:r>
              <a:rPr lang="en-US" sz="2400" dirty="0" err="1">
                <a:latin typeface="Calibri" panose="020F0502020204030204" pitchFamily="34" charset="0"/>
                <a:ea typeface="Calibri" panose="020F0502020204030204" pitchFamily="34" charset="0"/>
              </a:rPr>
              <a:t>L</a:t>
            </a:r>
            <a:r>
              <a:rPr lang="en-US" sz="2400" dirty="0" err="1" smtClean="0">
                <a:latin typeface="Calibri" panose="020F0502020204030204" pitchFamily="34" charset="0"/>
                <a:ea typeface="Calibri" panose="020F0502020204030204" pitchFamily="34" charset="0"/>
              </a:rPr>
              <a:t>ogBBB</a:t>
            </a:r>
            <a:r>
              <a:rPr lang="en-US" sz="2400" dirty="0" smtClean="0">
                <a:latin typeface="Calibri" panose="020F0502020204030204" pitchFamily="34" charset="0"/>
                <a:ea typeface="Calibri" panose="020F0502020204030204" pitchFamily="34" charset="0"/>
              </a:rPr>
              <a:t> database. This database contains 152 compounds with known </a:t>
            </a:r>
            <a:r>
              <a:rPr lang="en-US" sz="2400" dirty="0" err="1" smtClean="0">
                <a:latin typeface="Calibri" panose="020F0502020204030204" pitchFamily="34" charset="0"/>
                <a:ea typeface="Calibri" panose="020F0502020204030204" pitchFamily="34" charset="0"/>
              </a:rPr>
              <a:t>LogBBB</a:t>
            </a:r>
            <a:r>
              <a:rPr lang="en-US" sz="2400" dirty="0" smtClean="0">
                <a:latin typeface="Calibri" panose="020F0502020204030204" pitchFamily="34" charset="0"/>
                <a:ea typeface="Calibri" panose="020F0502020204030204" pitchFamily="34" charset="0"/>
              </a:rPr>
              <a:t> values, classified into two groups namely</a:t>
            </a:r>
            <a:r>
              <a:rPr lang="en-US" sz="2400" dirty="0">
                <a:latin typeface="Calibri" panose="020F0502020204030204" pitchFamily="34" charset="0"/>
                <a:ea typeface="Calibri" panose="020F0502020204030204" pitchFamily="34" charset="0"/>
              </a:rPr>
              <a:t>, BBB permeable (BBB+, </a:t>
            </a:r>
            <a:r>
              <a:rPr lang="en-US" sz="2400" dirty="0" smtClean="0">
                <a:latin typeface="Calibri" panose="020F0502020204030204" pitchFamily="34" charset="0"/>
                <a:ea typeface="Calibri" panose="020F0502020204030204" pitchFamily="34" charset="0"/>
              </a:rPr>
              <a:t>81 </a:t>
            </a:r>
            <a:r>
              <a:rPr lang="en-US" sz="2400" dirty="0">
                <a:latin typeface="Calibri" panose="020F0502020204030204" pitchFamily="34" charset="0"/>
                <a:ea typeface="Calibri" panose="020F0502020204030204" pitchFamily="34" charset="0"/>
              </a:rPr>
              <a:t>compounds) and BBB non-permeable (BBB-, </a:t>
            </a:r>
            <a:r>
              <a:rPr lang="en-US" sz="2400" dirty="0" smtClean="0">
                <a:latin typeface="Calibri" panose="020F0502020204030204" pitchFamily="34" charset="0"/>
                <a:ea typeface="Calibri" panose="020F0502020204030204" pitchFamily="34" charset="0"/>
              </a:rPr>
              <a:t>71 </a:t>
            </a:r>
            <a:r>
              <a:rPr lang="en-US" sz="2400" dirty="0">
                <a:latin typeface="Calibri" panose="020F0502020204030204" pitchFamily="34" charset="0"/>
                <a:ea typeface="Calibri" panose="020F0502020204030204" pitchFamily="34" charset="0"/>
              </a:rPr>
              <a:t>compounds</a:t>
            </a:r>
            <a:r>
              <a:rPr lang="en-US" sz="2400" dirty="0" smtClean="0">
                <a:latin typeface="Calibri" panose="020F0502020204030204" pitchFamily="34" charset="0"/>
                <a:ea typeface="Calibri" panose="020F0502020204030204" pitchFamily="34" charset="0"/>
              </a:rPr>
              <a:t>), were </a:t>
            </a:r>
            <a:r>
              <a:rPr lang="en-US" sz="2400" dirty="0">
                <a:solidFill>
                  <a:prstClr val="black"/>
                </a:solidFill>
                <a:latin typeface="Calibri" panose="020F0502020204030204" pitchFamily="34" charset="0"/>
                <a:ea typeface="Calibri" panose="020F0502020204030204" pitchFamily="34" charset="0"/>
              </a:rPr>
              <a:t>e</a:t>
            </a:r>
            <a:r>
              <a:rPr lang="en-US" sz="2400" dirty="0" smtClean="0">
                <a:solidFill>
                  <a:prstClr val="black"/>
                </a:solidFill>
                <a:latin typeface="Calibri" panose="020F0502020204030204" pitchFamily="34" charset="0"/>
                <a:ea typeface="Calibri" panose="020F0502020204030204" pitchFamily="34" charset="0"/>
              </a:rPr>
              <a:t>ach </a:t>
            </a:r>
            <a:r>
              <a:rPr lang="en-US" sz="2400" dirty="0">
                <a:solidFill>
                  <a:prstClr val="black"/>
                </a:solidFill>
                <a:latin typeface="Calibri" panose="020F0502020204030204" pitchFamily="34" charset="0"/>
                <a:ea typeface="Calibri" panose="020F0502020204030204" pitchFamily="34" charset="0"/>
              </a:rPr>
              <a:t>compound is characterized by </a:t>
            </a:r>
            <a:r>
              <a:rPr lang="en-US" sz="2400" dirty="0" smtClean="0">
                <a:solidFill>
                  <a:prstClr val="black"/>
                </a:solidFill>
                <a:latin typeface="Calibri" panose="020F0502020204030204" pitchFamily="34" charset="0"/>
                <a:ea typeface="Calibri" panose="020F0502020204030204" pitchFamily="34" charset="0"/>
              </a:rPr>
              <a:t>15 </a:t>
            </a:r>
            <a:r>
              <a:rPr lang="en-US" sz="2400" dirty="0">
                <a:solidFill>
                  <a:prstClr val="black"/>
                </a:solidFill>
                <a:latin typeface="Calibri" panose="020F0502020204030204" pitchFamily="34" charset="0"/>
                <a:ea typeface="Calibri" panose="020F0502020204030204" pitchFamily="34" charset="0"/>
              </a:rPr>
              <a:t>calculated descriptors</a:t>
            </a:r>
            <a:endParaRPr lang="en-US" sz="3200" dirty="0" smtClean="0">
              <a:latin typeface="Calibri" panose="020F0502020204030204" pitchFamily="34" charset="0"/>
              <a:ea typeface="Calibri" panose="020F0502020204030204" pitchFamily="34" charset="0"/>
            </a:endParaRPr>
          </a:p>
          <a:p>
            <a:pPr algn="just" rtl="0">
              <a:spcAft>
                <a:spcPts val="600"/>
              </a:spcAft>
            </a:pPr>
            <a:r>
              <a:rPr lang="en-US" sz="2400" dirty="0" smtClean="0">
                <a:latin typeface="Calibri" panose="020F0502020204030204" pitchFamily="34" charset="0"/>
                <a:ea typeface="Calibri" panose="020F0502020204030204" pitchFamily="34" charset="0"/>
              </a:rPr>
              <a:t>The newly presented </a:t>
            </a:r>
            <a:r>
              <a:rPr lang="en-US" sz="2400" dirty="0">
                <a:latin typeface="Calibri" panose="020F0502020204030204" pitchFamily="34" charset="0"/>
                <a:ea typeface="Calibri" panose="020F0502020204030204" pitchFamily="34" charset="0"/>
              </a:rPr>
              <a:t>t-SNE optimization algorithm </a:t>
            </a:r>
            <a:r>
              <a:rPr lang="en-US" sz="2400" dirty="0" smtClean="0">
                <a:latin typeface="Calibri" panose="020F0502020204030204" pitchFamily="34" charset="0"/>
                <a:ea typeface="Calibri" panose="020F0502020204030204" pitchFamily="34" charset="0"/>
              </a:rPr>
              <a:t>produced </a:t>
            </a:r>
            <a:r>
              <a:rPr lang="en-US" sz="2400" dirty="0">
                <a:latin typeface="Calibri" panose="020F0502020204030204" pitchFamily="34" charset="0"/>
                <a:ea typeface="Calibri" panose="020F0502020204030204" pitchFamily="34" charset="0"/>
              </a:rPr>
              <a:t>a 2D representations of the </a:t>
            </a:r>
            <a:r>
              <a:rPr lang="en-US" sz="2400" dirty="0" smtClean="0">
                <a:latin typeface="Calibri" panose="020F0502020204030204" pitchFamily="34" charset="0"/>
                <a:ea typeface="Calibri" panose="020F0502020204030204" pitchFamily="34" charset="0"/>
              </a:rPr>
              <a:t>databases</a:t>
            </a:r>
            <a:r>
              <a:rPr lang="en-US" sz="2400" dirty="0">
                <a:latin typeface="Calibri" panose="020F0502020204030204" pitchFamily="34" charset="0"/>
                <a:ea typeface="Calibri" panose="020F0502020204030204" pitchFamily="34" charset="0"/>
              </a:rPr>
              <a:t>. The 2D representations were evaluated by standard parameters such as the trustworthiness of the low-dimensional embedding. The algorithm </a:t>
            </a:r>
            <a:r>
              <a:rPr lang="en-US" sz="2400" dirty="0" smtClean="0">
                <a:latin typeface="Calibri" panose="020F0502020204030204" pitchFamily="34" charset="0"/>
                <a:ea typeface="Calibri" panose="020F0502020204030204" pitchFamily="34" charset="0"/>
              </a:rPr>
              <a:t>captured </a:t>
            </a:r>
            <a:r>
              <a:rPr lang="en-US" sz="2400" dirty="0">
                <a:latin typeface="Calibri" panose="020F0502020204030204" pitchFamily="34" charset="0"/>
                <a:ea typeface="Calibri" panose="020F0502020204030204" pitchFamily="34" charset="0"/>
              </a:rPr>
              <a:t>much of the local information of the high-dimensional data very well, while also revealing global information such as the chemical space, which clearly shows visual separation of the data to the correct clusters.</a:t>
            </a:r>
            <a:endParaRPr lang="en-US" sz="3200" dirty="0">
              <a:latin typeface="Calibri" panose="020F0502020204030204" pitchFamily="34" charset="0"/>
              <a:ea typeface="Calibri" panose="020F0502020204030204" pitchFamily="34" charset="0"/>
            </a:endParaRPr>
          </a:p>
          <a:p>
            <a:pPr algn="just" rtl="0">
              <a:spcAft>
                <a:spcPts val="600"/>
              </a:spcAft>
            </a:pPr>
            <a:r>
              <a:rPr lang="en-US" sz="2400" u="sng" dirty="0" smtClean="0">
                <a:latin typeface="Calibri" panose="020F0502020204030204" pitchFamily="34" charset="0"/>
                <a:ea typeface="Calibri" panose="020F0502020204030204" pitchFamily="34" charset="0"/>
              </a:rPr>
              <a:t> </a:t>
            </a:r>
            <a:endParaRPr lang="en-US" sz="3200" dirty="0" smtClean="0">
              <a:latin typeface="Calibri" panose="020F0502020204030204" pitchFamily="34" charset="0"/>
              <a:ea typeface="Calibri" panose="020F0502020204030204" pitchFamily="34" charset="0"/>
            </a:endParaRPr>
          </a:p>
          <a:p>
            <a:pPr algn="l" rtl="0">
              <a:spcAft>
                <a:spcPts val="600"/>
              </a:spcAft>
            </a:pPr>
            <a:r>
              <a:rPr lang="en-US" sz="2400" baseline="30000" dirty="0" smtClean="0">
                <a:latin typeface="Calibri" panose="020F0502020204030204" pitchFamily="34" charset="0"/>
                <a:ea typeface="Calibri" panose="020F0502020204030204" pitchFamily="34" charset="0"/>
              </a:rPr>
              <a:t>1 </a:t>
            </a:r>
            <a:r>
              <a:rPr lang="it-IT" sz="2400" dirty="0">
                <a:latin typeface="Calibri" panose="020F0502020204030204" pitchFamily="34" charset="0"/>
                <a:ea typeface="Calibri" panose="020F0502020204030204" pitchFamily="34" charset="0"/>
              </a:rPr>
              <a:t>Maaten, L. v. d.; Hinton, G., Visualizing data using t-SNE. </a:t>
            </a:r>
            <a:r>
              <a:rPr lang="it-IT" sz="2400" i="1" dirty="0">
                <a:latin typeface="Calibri" panose="020F0502020204030204" pitchFamily="34" charset="0"/>
                <a:ea typeface="Calibri" panose="020F0502020204030204" pitchFamily="34" charset="0"/>
              </a:rPr>
              <a:t>Journal of Machine Learning Research </a:t>
            </a:r>
            <a:r>
              <a:rPr lang="it-IT" sz="2400" b="1" dirty="0">
                <a:latin typeface="Calibri" panose="020F0502020204030204" pitchFamily="34" charset="0"/>
                <a:ea typeface="Calibri" panose="020F0502020204030204" pitchFamily="34" charset="0"/>
              </a:rPr>
              <a:t>2008</a:t>
            </a:r>
            <a:r>
              <a:rPr lang="it-IT" sz="2400" dirty="0">
                <a:latin typeface="Calibri" panose="020F0502020204030204" pitchFamily="34" charset="0"/>
                <a:ea typeface="Calibri" panose="020F0502020204030204" pitchFamily="34" charset="0"/>
              </a:rPr>
              <a:t>, 9, 2579-2605.</a:t>
            </a:r>
            <a:endParaRPr lang="en-US" sz="3200" dirty="0">
              <a:latin typeface="Calibri" panose="020F0502020204030204" pitchFamily="34" charset="0"/>
              <a:ea typeface="Calibri" panose="020F0502020204030204" pitchFamily="34" charset="0"/>
            </a:endParaRPr>
          </a:p>
          <a:p>
            <a:pPr algn="just" rtl="0">
              <a:spcBef>
                <a:spcPts val="25"/>
              </a:spcBef>
            </a:pPr>
            <a:endParaRPr lang="en-US" altLang="en-US" sz="2200" dirty="0">
              <a:latin typeface="Calibri" pitchFamily="34" charset="0"/>
            </a:endParaRPr>
          </a:p>
        </p:txBody>
      </p:sp>
      <p:pic>
        <p:nvPicPr>
          <p:cNvPr id="40" name="Picture 39"/>
          <p:cNvPicPr/>
          <p:nvPr/>
        </p:nvPicPr>
        <p:blipFill>
          <a:blip r:embed="rId6">
            <a:clrChange>
              <a:clrFrom>
                <a:srgbClr val="FFFFFF"/>
              </a:clrFrom>
              <a:clrTo>
                <a:srgbClr val="FFFFFF">
                  <a:alpha val="0"/>
                </a:srgbClr>
              </a:clrTo>
            </a:clrChange>
          </a:blip>
          <a:stretch>
            <a:fillRect/>
          </a:stretch>
        </p:blipFill>
        <p:spPr>
          <a:xfrm>
            <a:off x="813054" y="459207"/>
            <a:ext cx="2774773" cy="1104363"/>
          </a:xfrm>
          <a:prstGeom prst="rect">
            <a:avLst/>
          </a:prstGeom>
        </p:spPr>
      </p:pic>
      <p:grpSp>
        <p:nvGrpSpPr>
          <p:cNvPr id="53" name="Group 52"/>
          <p:cNvGrpSpPr/>
          <p:nvPr/>
        </p:nvGrpSpPr>
        <p:grpSpPr>
          <a:xfrm>
            <a:off x="1974592" y="15552505"/>
            <a:ext cx="5965280" cy="4546789"/>
            <a:chOff x="4806891" y="1252969"/>
            <a:chExt cx="4333375" cy="3602251"/>
          </a:xfrm>
        </p:grpSpPr>
        <p:sp>
          <p:nvSpPr>
            <p:cNvPr id="54" name="Flowchart: Process 53"/>
            <p:cNvSpPr/>
            <p:nvPr/>
          </p:nvSpPr>
          <p:spPr>
            <a:xfrm>
              <a:off x="4806891" y="1252969"/>
              <a:ext cx="3735227" cy="531628"/>
            </a:xfrm>
            <a:prstGeom prst="flowChartProcess">
              <a:avLst/>
            </a:prstGeom>
            <a:solidFill>
              <a:srgbClr val="5B9BD5">
                <a:lumMod val="40000"/>
                <a:lumOff val="60000"/>
              </a:srgbClr>
            </a:solidFill>
            <a:ln w="12700" cap="flat" cmpd="sng" algn="ctr">
              <a:solidFill>
                <a:srgbClr val="5B9BD5">
                  <a:alpha val="93000"/>
                </a:srgbClr>
              </a:solidFill>
              <a:prstDash val="solid"/>
              <a:miter lim="800000"/>
            </a:ln>
            <a:effectLst>
              <a:outerShdw blurRad="50800" dist="50800" dir="5400000" algn="ctr" rotWithShape="0">
                <a:srgbClr val="4472C4">
                  <a:lumMod val="40000"/>
                  <a:lumOff val="60000"/>
                </a:srgbClr>
              </a:outerShdw>
              <a:softEdge rad="5080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Input Database</a:t>
              </a:r>
            </a:p>
          </p:txBody>
        </p:sp>
        <p:sp>
          <p:nvSpPr>
            <p:cNvPr id="55" name="Flowchart: Process 54"/>
            <p:cNvSpPr/>
            <p:nvPr/>
          </p:nvSpPr>
          <p:spPr>
            <a:xfrm>
              <a:off x="4806891" y="2020625"/>
              <a:ext cx="3735228" cy="531628"/>
            </a:xfrm>
            <a:prstGeom prst="flowChartProcess">
              <a:avLst/>
            </a:prstGeom>
            <a:solidFill>
              <a:srgbClr val="5B9BD5">
                <a:lumMod val="40000"/>
                <a:lumOff val="60000"/>
              </a:srgbClr>
            </a:solidFill>
            <a:ln w="12700" cap="flat" cmpd="sng" algn="ctr">
              <a:solidFill>
                <a:srgbClr val="5B9BD5">
                  <a:alpha val="93000"/>
                </a:srgbClr>
              </a:solidFill>
              <a:prstDash val="solid"/>
              <a:miter lim="800000"/>
            </a:ln>
            <a:effectLst>
              <a:outerShdw blurRad="50800" dist="50800" dir="5400000" algn="ctr" rotWithShape="0">
                <a:srgbClr val="4472C4">
                  <a:lumMod val="40000"/>
                  <a:lumOff val="60000"/>
                </a:srgbClr>
              </a:outerShdw>
              <a:softEdge rad="5080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Selection of Features</a:t>
              </a:r>
            </a:p>
          </p:txBody>
        </p:sp>
        <p:sp>
          <p:nvSpPr>
            <p:cNvPr id="56" name="Flowchart: Process 55"/>
            <p:cNvSpPr/>
            <p:nvPr/>
          </p:nvSpPr>
          <p:spPr>
            <a:xfrm>
              <a:off x="4806891" y="2788281"/>
              <a:ext cx="3735228" cy="531628"/>
            </a:xfrm>
            <a:prstGeom prst="flowChartProcess">
              <a:avLst/>
            </a:prstGeom>
            <a:solidFill>
              <a:srgbClr val="5B9BD5">
                <a:lumMod val="40000"/>
                <a:lumOff val="60000"/>
              </a:srgbClr>
            </a:solidFill>
            <a:ln w="12700" cap="flat" cmpd="sng" algn="ctr">
              <a:solidFill>
                <a:srgbClr val="5B9BD5">
                  <a:alpha val="93000"/>
                </a:srgbClr>
              </a:solidFill>
              <a:prstDash val="solid"/>
              <a:miter lim="800000"/>
            </a:ln>
            <a:effectLst>
              <a:outerShdw blurRad="50800" dist="50800" dir="5400000" algn="ctr" rotWithShape="0">
                <a:srgbClr val="4472C4">
                  <a:lumMod val="40000"/>
                  <a:lumOff val="60000"/>
                </a:srgbClr>
              </a:outerShdw>
              <a:softEdge rad="5080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Run t-SNE</a:t>
              </a:r>
            </a:p>
          </p:txBody>
        </p:sp>
        <p:cxnSp>
          <p:nvCxnSpPr>
            <p:cNvPr id="57" name="Connector: Elbow 35"/>
            <p:cNvCxnSpPr>
              <a:stCxn id="59" idx="3"/>
            </p:cNvCxnSpPr>
            <p:nvPr/>
          </p:nvCxnSpPr>
          <p:spPr>
            <a:xfrm flipV="1">
              <a:off x="8542119" y="2258685"/>
              <a:ext cx="12700" cy="1563066"/>
            </a:xfrm>
            <a:prstGeom prst="bentConnector4">
              <a:avLst>
                <a:gd name="adj1" fmla="val 2400000"/>
                <a:gd name="adj2" fmla="val 99128"/>
              </a:avLst>
            </a:prstGeom>
            <a:noFill/>
            <a:ln w="19050" cap="flat" cmpd="sng" algn="ctr">
              <a:solidFill>
                <a:sysClr val="windowText" lastClr="000000"/>
              </a:solidFill>
              <a:prstDash val="solid"/>
              <a:miter lim="800000"/>
              <a:tailEnd type="triangle"/>
            </a:ln>
            <a:effectLst/>
          </p:spPr>
        </p:cxnSp>
        <p:sp>
          <p:nvSpPr>
            <p:cNvPr id="58" name="TextBox 57"/>
            <p:cNvSpPr txBox="1"/>
            <p:nvPr/>
          </p:nvSpPr>
          <p:spPr>
            <a:xfrm rot="16200000">
              <a:off x="7636321" y="2687359"/>
              <a:ext cx="2672521" cy="3353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cs typeface="+mn-cs"/>
                </a:rPr>
                <a:t>Optimization Engine (GA)</a:t>
              </a:r>
            </a:p>
          </p:txBody>
        </p:sp>
        <p:sp>
          <p:nvSpPr>
            <p:cNvPr id="59" name="Flowchart: Process 58"/>
            <p:cNvSpPr/>
            <p:nvPr/>
          </p:nvSpPr>
          <p:spPr>
            <a:xfrm>
              <a:off x="4806891" y="3555937"/>
              <a:ext cx="3735228" cy="531628"/>
            </a:xfrm>
            <a:prstGeom prst="flowChartProcess">
              <a:avLst/>
            </a:prstGeom>
            <a:solidFill>
              <a:srgbClr val="5B9BD5">
                <a:lumMod val="40000"/>
                <a:lumOff val="60000"/>
              </a:srgbClr>
            </a:solidFill>
            <a:ln w="12700" cap="flat" cmpd="sng" algn="ctr">
              <a:solidFill>
                <a:srgbClr val="5B9BD5">
                  <a:alpha val="93000"/>
                </a:srgbClr>
              </a:solidFill>
              <a:prstDash val="solid"/>
              <a:miter lim="800000"/>
            </a:ln>
            <a:effectLst>
              <a:outerShdw blurRad="50800" dist="50800" dir="5400000" algn="ctr" rotWithShape="0">
                <a:srgbClr val="4472C4">
                  <a:lumMod val="40000"/>
                  <a:lumOff val="60000"/>
                </a:srgbClr>
              </a:outerShdw>
              <a:softEdge rad="5080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Calculate Fitness Function</a:t>
              </a:r>
            </a:p>
          </p:txBody>
        </p:sp>
        <p:sp>
          <p:nvSpPr>
            <p:cNvPr id="60" name="Flowchart: Process 59"/>
            <p:cNvSpPr/>
            <p:nvPr/>
          </p:nvSpPr>
          <p:spPr>
            <a:xfrm>
              <a:off x="4857691" y="4323592"/>
              <a:ext cx="3735228" cy="531628"/>
            </a:xfrm>
            <a:prstGeom prst="flowChartProcess">
              <a:avLst/>
            </a:prstGeom>
            <a:solidFill>
              <a:srgbClr val="5B9BD5">
                <a:lumMod val="40000"/>
                <a:lumOff val="60000"/>
              </a:srgbClr>
            </a:solidFill>
            <a:ln w="12700" cap="flat" cmpd="sng" algn="ctr">
              <a:solidFill>
                <a:srgbClr val="5B9BD5">
                  <a:alpha val="93000"/>
                </a:srgbClr>
              </a:solidFill>
              <a:prstDash val="solid"/>
              <a:miter lim="800000"/>
            </a:ln>
            <a:effectLst>
              <a:outerShdw blurRad="50800" dist="50800" dir="5400000" algn="ctr" rotWithShape="0">
                <a:srgbClr val="4472C4">
                  <a:lumMod val="40000"/>
                  <a:lumOff val="60000"/>
                </a:srgbClr>
              </a:outerShdw>
              <a:softEdge rad="5080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panose="020F0502020204030204"/>
                  <a:ea typeface="+mn-ea"/>
                  <a:cs typeface="+mn-cs"/>
                </a:rPr>
                <a:t>Select Best Model</a:t>
              </a:r>
            </a:p>
          </p:txBody>
        </p:sp>
        <p:cxnSp>
          <p:nvCxnSpPr>
            <p:cNvPr id="61" name="Straight Arrow Connector 60"/>
            <p:cNvCxnSpPr/>
            <p:nvPr/>
          </p:nvCxnSpPr>
          <p:spPr>
            <a:xfrm>
              <a:off x="6704136" y="1784597"/>
              <a:ext cx="0" cy="236028"/>
            </a:xfrm>
            <a:prstGeom prst="straightConnector1">
              <a:avLst/>
            </a:prstGeom>
            <a:noFill/>
            <a:ln w="19050" cap="flat" cmpd="sng" algn="ctr">
              <a:solidFill>
                <a:sysClr val="windowText" lastClr="000000"/>
              </a:solidFill>
              <a:prstDash val="solid"/>
              <a:miter lim="800000"/>
              <a:tailEnd type="triangle"/>
            </a:ln>
            <a:effectLst/>
          </p:spPr>
        </p:cxnSp>
        <p:cxnSp>
          <p:nvCxnSpPr>
            <p:cNvPr id="62" name="Straight Arrow Connector 61"/>
            <p:cNvCxnSpPr/>
            <p:nvPr/>
          </p:nvCxnSpPr>
          <p:spPr>
            <a:xfrm>
              <a:off x="6704136" y="2560707"/>
              <a:ext cx="0" cy="236028"/>
            </a:xfrm>
            <a:prstGeom prst="straightConnector1">
              <a:avLst/>
            </a:prstGeom>
            <a:noFill/>
            <a:ln w="19050" cap="flat" cmpd="sng" algn="ctr">
              <a:solidFill>
                <a:sysClr val="windowText" lastClr="000000"/>
              </a:solidFill>
              <a:prstDash val="solid"/>
              <a:miter lim="800000"/>
              <a:tailEnd type="triangle"/>
            </a:ln>
            <a:effectLst/>
          </p:spPr>
        </p:cxnSp>
        <p:cxnSp>
          <p:nvCxnSpPr>
            <p:cNvPr id="63" name="Straight Arrow Connector 62"/>
            <p:cNvCxnSpPr/>
            <p:nvPr/>
          </p:nvCxnSpPr>
          <p:spPr>
            <a:xfrm>
              <a:off x="6704136" y="3336817"/>
              <a:ext cx="0" cy="236028"/>
            </a:xfrm>
            <a:prstGeom prst="straightConnector1">
              <a:avLst/>
            </a:prstGeom>
            <a:noFill/>
            <a:ln w="19050" cap="flat" cmpd="sng" algn="ctr">
              <a:solidFill>
                <a:sysClr val="windowText" lastClr="000000"/>
              </a:solidFill>
              <a:prstDash val="solid"/>
              <a:miter lim="800000"/>
              <a:tailEnd type="triangle"/>
            </a:ln>
            <a:effectLst/>
          </p:spPr>
        </p:cxnSp>
        <p:cxnSp>
          <p:nvCxnSpPr>
            <p:cNvPr id="64" name="Straight Arrow Connector 63"/>
            <p:cNvCxnSpPr/>
            <p:nvPr/>
          </p:nvCxnSpPr>
          <p:spPr>
            <a:xfrm>
              <a:off x="6704136" y="4112927"/>
              <a:ext cx="0" cy="236028"/>
            </a:xfrm>
            <a:prstGeom prst="straightConnector1">
              <a:avLst/>
            </a:prstGeom>
            <a:noFill/>
            <a:ln w="19050" cap="flat" cmpd="sng" algn="ctr">
              <a:solidFill>
                <a:sysClr val="windowText" lastClr="000000"/>
              </a:solidFill>
              <a:prstDash val="solid"/>
              <a:miter lim="800000"/>
              <a:tailEnd type="triangle"/>
            </a:ln>
            <a:effectLst/>
          </p:spPr>
        </p:cxnSp>
      </p:grpSp>
      <p:sp>
        <p:nvSpPr>
          <p:cNvPr id="66" name="TextBox 65"/>
          <p:cNvSpPr txBox="1"/>
          <p:nvPr/>
        </p:nvSpPr>
        <p:spPr>
          <a:xfrm>
            <a:off x="8415407" y="14164915"/>
            <a:ext cx="12282748" cy="67392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lIns="65727" tIns="32864" rIns="65727" bIns="32864">
            <a:spAutoFit/>
          </a:bodyPr>
          <a:lstStyle>
            <a:lvl1pPr>
              <a:defRPr sz="6100">
                <a:solidFill>
                  <a:schemeClr val="tx1"/>
                </a:solidFill>
                <a:latin typeface="Arial" pitchFamily="34" charset="0"/>
                <a:cs typeface="Arial" pitchFamily="34" charset="0"/>
              </a:defRPr>
            </a:lvl1pPr>
            <a:lvl2pPr>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r>
              <a:rPr lang="en-US" sz="2400" b="1" dirty="0">
                <a:latin typeface="Calibri" panose="020F0502020204030204" pitchFamily="34" charset="0"/>
                <a:ea typeface="Calibri" panose="020F0502020204030204" pitchFamily="34" charset="0"/>
              </a:rPr>
              <a:t>The Comprehensive Medicinal Chemistry (CMC) </a:t>
            </a:r>
            <a:r>
              <a:rPr lang="en-US" sz="2400" b="1" dirty="0" smtClean="0">
                <a:latin typeface="Calibri" panose="020F0502020204030204" pitchFamily="34" charset="0"/>
                <a:ea typeface="Calibri" panose="020F0502020204030204" pitchFamily="34" charset="0"/>
              </a:rPr>
              <a:t>Database </a:t>
            </a:r>
          </a:p>
          <a:p>
            <a:pPr algn="ctr" rtl="0"/>
            <a:r>
              <a:rPr lang="en-US" sz="2400" i="1" dirty="0" smtClean="0">
                <a:latin typeface="Calibri" panose="020F0502020204030204" pitchFamily="34" charset="0"/>
                <a:ea typeface="Calibri" panose="020F0502020204030204" pitchFamily="34" charset="0"/>
              </a:rPr>
              <a:t>Data</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4,855 </a:t>
            </a:r>
            <a:r>
              <a:rPr lang="en-US" sz="2400" dirty="0">
                <a:latin typeface="Calibri" panose="020F0502020204030204" pitchFamily="34" charset="0"/>
                <a:ea typeface="Calibri" panose="020F0502020204030204" pitchFamily="34" charset="0"/>
              </a:rPr>
              <a:t>pharmaceutical </a:t>
            </a:r>
            <a:r>
              <a:rPr lang="en-US" sz="2400" dirty="0" smtClean="0">
                <a:latin typeface="Calibri" panose="020F0502020204030204" pitchFamily="34" charset="0"/>
                <a:ea typeface="Calibri" panose="020F0502020204030204" pitchFamily="34" charset="0"/>
              </a:rPr>
              <a:t>compounds</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105 clusters </a:t>
            </a:r>
          </a:p>
          <a:p>
            <a:pPr marL="1893888" lvl="1" indent="-342900" algn="l" rtl="0">
              <a:buFont typeface="Arial" panose="020B0604020202020204" pitchFamily="34" charset="0"/>
              <a:buChar char="•"/>
            </a:pPr>
            <a:r>
              <a:rPr lang="en-US" sz="2400" dirty="0">
                <a:latin typeface="Calibri" panose="020F0502020204030204" pitchFamily="34" charset="0"/>
                <a:ea typeface="Calibri" panose="020F0502020204030204" pitchFamily="34" charset="0"/>
              </a:rPr>
              <a:t>39 </a:t>
            </a:r>
            <a:r>
              <a:rPr lang="en-US" sz="2400" dirty="0" smtClean="0">
                <a:latin typeface="Calibri" panose="020F0502020204030204" pitchFamily="34" charset="0"/>
                <a:ea typeface="Calibri" panose="020F0502020204030204" pitchFamily="34" charset="0"/>
              </a:rPr>
              <a:t>descriptors</a:t>
            </a:r>
          </a:p>
          <a:p>
            <a:pPr lvl="1" indent="0" algn="l" rtl="0"/>
            <a:endParaRPr lang="en-US" sz="2400" dirty="0" smtClean="0">
              <a:latin typeface="Calibri" panose="020F0502020204030204" pitchFamily="34" charset="0"/>
              <a:ea typeface="Calibri" panose="020F0502020204030204" pitchFamily="34" charset="0"/>
            </a:endParaRPr>
          </a:p>
          <a:p>
            <a:pPr algn="ctr" rtl="0"/>
            <a:r>
              <a:rPr lang="en-US" sz="2400" i="1" dirty="0">
                <a:latin typeface="Calibri" panose="020F0502020204030204" pitchFamily="34" charset="0"/>
                <a:ea typeface="Calibri" panose="020F0502020204030204" pitchFamily="34" charset="0"/>
              </a:rPr>
              <a:t>Best model -2D representation of the chemical space using </a:t>
            </a:r>
            <a:r>
              <a:rPr lang="en-US" sz="2400" i="1" dirty="0" smtClean="0">
                <a:latin typeface="Calibri" panose="020F0502020204030204" pitchFamily="34" charset="0"/>
                <a:ea typeface="Calibri" panose="020F0502020204030204" pitchFamily="34" charset="0"/>
              </a:rPr>
              <a:t>19 descriptors</a:t>
            </a: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r>
              <a:rPr lang="en-US" sz="2400" i="1" dirty="0" smtClean="0">
                <a:latin typeface="Calibri" panose="020F0502020204030204" pitchFamily="34" charset="0"/>
                <a:ea typeface="Calibri" panose="020F0502020204030204" pitchFamily="34" charset="0"/>
              </a:rPr>
              <a:t> </a:t>
            </a:r>
            <a:endParaRPr lang="en-US" sz="2400" i="1" dirty="0">
              <a:latin typeface="Calibri" panose="020F0502020204030204" pitchFamily="34" charset="0"/>
              <a:ea typeface="Calibri" panose="020F0502020204030204" pitchFamily="34" charset="0"/>
            </a:endParaRPr>
          </a:p>
        </p:txBody>
      </p:sp>
      <p:sp>
        <p:nvSpPr>
          <p:cNvPr id="68" name="TextBox 67"/>
          <p:cNvSpPr txBox="1"/>
          <p:nvPr/>
        </p:nvSpPr>
        <p:spPr>
          <a:xfrm>
            <a:off x="805193" y="21616527"/>
            <a:ext cx="6137345" cy="8191671"/>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wrap="square" lIns="65727" tIns="32864" rIns="65727" bIns="32864">
            <a:spAutoFit/>
          </a:bodyPr>
          <a:lstStyle>
            <a:lvl1pPr>
              <a:defRPr sz="6100">
                <a:solidFill>
                  <a:schemeClr val="tx1"/>
                </a:solidFill>
                <a:latin typeface="Arial" pitchFamily="34" charset="0"/>
                <a:cs typeface="Arial" pitchFamily="34" charset="0"/>
              </a:defRPr>
            </a:lvl1pPr>
            <a:lvl2pPr>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r>
              <a:rPr lang="en-US" sz="2400" b="1" dirty="0" smtClean="0">
                <a:latin typeface="Calibri" panose="020F0502020204030204" pitchFamily="34" charset="0"/>
                <a:ea typeface="Calibri" panose="020F0502020204030204" pitchFamily="34" charset="0"/>
              </a:rPr>
              <a:t>The </a:t>
            </a:r>
            <a:r>
              <a:rPr lang="en-US" sz="2400" b="1" dirty="0" err="1" smtClean="0">
                <a:latin typeface="Calibri" panose="020F0502020204030204" pitchFamily="34" charset="0"/>
                <a:ea typeface="Calibri" panose="020F0502020204030204" pitchFamily="34" charset="0"/>
              </a:rPr>
              <a:t>LogBBB</a:t>
            </a:r>
            <a:r>
              <a:rPr lang="en-US" sz="2400" b="1" dirty="0" smtClean="0">
                <a:latin typeface="Calibri" panose="020F0502020204030204" pitchFamily="34" charset="0"/>
                <a:ea typeface="Calibri" panose="020F0502020204030204" pitchFamily="34" charset="0"/>
              </a:rPr>
              <a:t> Database</a:t>
            </a:r>
          </a:p>
          <a:p>
            <a:pPr algn="ctr" rtl="0"/>
            <a:r>
              <a:rPr lang="en-US" sz="2400" i="1" dirty="0" smtClean="0">
                <a:latin typeface="Calibri" panose="020F0502020204030204" pitchFamily="34" charset="0"/>
                <a:ea typeface="Calibri" panose="020F0502020204030204" pitchFamily="34" charset="0"/>
              </a:rPr>
              <a:t>Data</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152 </a:t>
            </a:r>
            <a:r>
              <a:rPr lang="en-US" sz="2400" dirty="0">
                <a:latin typeface="Calibri" panose="020F0502020204030204" pitchFamily="34" charset="0"/>
                <a:ea typeface="Calibri" panose="020F0502020204030204" pitchFamily="34" charset="0"/>
              </a:rPr>
              <a:t>compounds</a:t>
            </a:r>
          </a:p>
          <a:p>
            <a:pPr marL="1893888" lvl="1" indent="-342900" algn="l" rtl="0">
              <a:buFont typeface="Arial" panose="020B0604020202020204" pitchFamily="34" charset="0"/>
              <a:buChar char="•"/>
            </a:pPr>
            <a:r>
              <a:rPr lang="en-US" sz="2400" dirty="0">
                <a:latin typeface="Calibri" panose="020F0502020204030204" pitchFamily="34" charset="0"/>
                <a:ea typeface="Calibri" panose="020F0502020204030204" pitchFamily="34" charset="0"/>
              </a:rPr>
              <a:t>2 clusters </a:t>
            </a:r>
            <a:r>
              <a:rPr lang="en-US" sz="2400" dirty="0" smtClean="0">
                <a:latin typeface="Calibri" panose="020F0502020204030204" pitchFamily="34" charset="0"/>
                <a:ea typeface="Calibri" panose="020F0502020204030204" pitchFamily="34" charset="0"/>
              </a:rPr>
              <a:t>(</a:t>
            </a:r>
            <a:r>
              <a:rPr lang="en-US" sz="2400" dirty="0">
                <a:latin typeface="Calibri" panose="020F0502020204030204" pitchFamily="34" charset="0"/>
                <a:ea typeface="Calibri" panose="020F0502020204030204" pitchFamily="34" charset="0"/>
              </a:rPr>
              <a:t>BBB</a:t>
            </a:r>
            <a:r>
              <a:rPr lang="en-US" sz="2400" dirty="0" smtClean="0">
                <a:latin typeface="Calibri" panose="020F0502020204030204" pitchFamily="34" charset="0"/>
                <a:ea typeface="Calibri" panose="020F0502020204030204" pitchFamily="34" charset="0"/>
              </a:rPr>
              <a:t>+, BBB</a:t>
            </a:r>
            <a:r>
              <a:rPr lang="en-US" sz="2400" dirty="0">
                <a:latin typeface="Calibri" panose="020F0502020204030204" pitchFamily="34" charset="0"/>
                <a:ea typeface="Calibri" panose="020F0502020204030204" pitchFamily="34" charset="0"/>
              </a:rPr>
              <a:t>-</a:t>
            </a:r>
            <a:r>
              <a:rPr lang="en-US" sz="2400" dirty="0" smtClean="0">
                <a:latin typeface="Calibri" panose="020F0502020204030204" pitchFamily="34" charset="0"/>
                <a:ea typeface="Calibri" panose="020F0502020204030204" pitchFamily="34" charset="0"/>
              </a:rPr>
              <a:t>)</a:t>
            </a:r>
            <a:endParaRPr lang="en-US" sz="2400" dirty="0">
              <a:latin typeface="Calibri" panose="020F0502020204030204" pitchFamily="34" charset="0"/>
              <a:ea typeface="Calibri" panose="020F0502020204030204" pitchFamily="34" charset="0"/>
            </a:endParaRP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15 descriptors</a:t>
            </a:r>
          </a:p>
          <a:p>
            <a:pPr algn="ctr" rtl="0"/>
            <a:endParaRPr lang="en-US" sz="2400"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r>
              <a:rPr lang="en-US" sz="2400" i="1" dirty="0">
                <a:latin typeface="Calibri" panose="020F0502020204030204" pitchFamily="34" charset="0"/>
                <a:ea typeface="Calibri" panose="020F0502020204030204" pitchFamily="34" charset="0"/>
              </a:rPr>
              <a:t>Best model -2D representation of the chemical space using </a:t>
            </a:r>
            <a:r>
              <a:rPr lang="en-US" sz="2400" i="1" dirty="0" smtClean="0">
                <a:latin typeface="Calibri" panose="020F0502020204030204" pitchFamily="34" charset="0"/>
                <a:ea typeface="Calibri" panose="020F0502020204030204" pitchFamily="34" charset="0"/>
              </a:rPr>
              <a:t>5 </a:t>
            </a:r>
            <a:r>
              <a:rPr lang="en-US" sz="2400" i="1" dirty="0">
                <a:latin typeface="Calibri" panose="020F0502020204030204" pitchFamily="34" charset="0"/>
                <a:ea typeface="Calibri" panose="020F0502020204030204" pitchFamily="34" charset="0"/>
              </a:rPr>
              <a:t>descriptors </a:t>
            </a:r>
          </a:p>
          <a:p>
            <a:pPr algn="l" rtl="0"/>
            <a:endParaRPr lang="en-US" sz="2400" i="1" dirty="0" smtClean="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p:txBody>
      </p:sp>
      <p:sp>
        <p:nvSpPr>
          <p:cNvPr id="65" name="TextBox 64"/>
          <p:cNvSpPr txBox="1"/>
          <p:nvPr/>
        </p:nvSpPr>
        <p:spPr>
          <a:xfrm>
            <a:off x="7186400" y="21616527"/>
            <a:ext cx="5828378" cy="819167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lIns="65727" tIns="32864" rIns="65727" bIns="32864">
            <a:spAutoFit/>
          </a:bodyPr>
          <a:lstStyle>
            <a:lvl1pPr>
              <a:defRPr sz="6100">
                <a:solidFill>
                  <a:schemeClr val="tx1"/>
                </a:solidFill>
                <a:latin typeface="Arial" pitchFamily="34" charset="0"/>
                <a:cs typeface="Arial" pitchFamily="34" charset="0"/>
              </a:defRPr>
            </a:lvl1pPr>
            <a:lvl2pPr>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r>
              <a:rPr lang="en-US" sz="2400" b="1" dirty="0">
                <a:latin typeface="Calibri" panose="020F0502020204030204" pitchFamily="34" charset="0"/>
                <a:ea typeface="Calibri" panose="020F0502020204030204" pitchFamily="34" charset="0"/>
              </a:rPr>
              <a:t>Statistical Parameters for Evaluation </a:t>
            </a:r>
          </a:p>
          <a:p>
            <a:pPr marL="457200" indent="-457200" algn="l" rtl="0">
              <a:buAutoNum type="arabicPeriod"/>
            </a:pPr>
            <a:endParaRPr lang="en-US" sz="2400" dirty="0" smtClean="0">
              <a:latin typeface="Calibri" panose="020F0502020204030204" pitchFamily="34" charset="0"/>
              <a:ea typeface="Calibri" panose="020F0502020204030204" pitchFamily="34" charset="0"/>
            </a:endParaRPr>
          </a:p>
          <a:p>
            <a:pPr marL="457200" indent="-457200" algn="l" rtl="0">
              <a:buAutoNum type="arabicPeriod"/>
            </a:pPr>
            <a:r>
              <a:rPr lang="en-US" sz="2400" dirty="0" smtClean="0">
                <a:latin typeface="Calibri" panose="020F0502020204030204" pitchFamily="34" charset="0"/>
                <a:ea typeface="Calibri" panose="020F0502020204030204" pitchFamily="34" charset="0"/>
              </a:rPr>
              <a:t>The 1-Nearest </a:t>
            </a:r>
            <a:r>
              <a:rPr lang="en-US" sz="2400" dirty="0">
                <a:latin typeface="Calibri" panose="020F0502020204030204" pitchFamily="34" charset="0"/>
                <a:ea typeface="Calibri" panose="020F0502020204030204" pitchFamily="34" charset="0"/>
              </a:rPr>
              <a:t>N</a:t>
            </a:r>
            <a:r>
              <a:rPr lang="en-US" sz="2400" dirty="0" smtClean="0">
                <a:latin typeface="Calibri" panose="020F0502020204030204" pitchFamily="34" charset="0"/>
                <a:ea typeface="Calibri" panose="020F0502020204030204" pitchFamily="34" charset="0"/>
              </a:rPr>
              <a:t>eighbor </a:t>
            </a:r>
            <a:r>
              <a:rPr lang="en-US" sz="2400" dirty="0">
                <a:latin typeface="Calibri" panose="020F0502020204030204" pitchFamily="34" charset="0"/>
                <a:ea typeface="Calibri" panose="020F0502020204030204" pitchFamily="34" charset="0"/>
              </a:rPr>
              <a:t>(1NN) classifier accuracy on the low-dimensional representation</a:t>
            </a:r>
            <a:r>
              <a:rPr lang="en-US" sz="2400" dirty="0" smtClean="0">
                <a:latin typeface="Calibri" panose="020F0502020204030204" pitchFamily="34" charset="0"/>
                <a:ea typeface="Calibri" panose="020F0502020204030204" pitchFamily="34" charset="0"/>
              </a:rPr>
              <a:t>.</a:t>
            </a:r>
          </a:p>
          <a:p>
            <a:pPr marL="457200" indent="-457200" algn="l" rtl="0">
              <a:buFont typeface="+mj-lt"/>
              <a:buAutoNum type="arabicPeriod"/>
            </a:pPr>
            <a:r>
              <a:rPr lang="en-US" sz="2400" dirty="0" smtClean="0">
                <a:latin typeface="Calibri" panose="020F0502020204030204" pitchFamily="34" charset="0"/>
                <a:ea typeface="Calibri" panose="020F0502020204030204" pitchFamily="34" charset="0"/>
              </a:rPr>
              <a:t>The </a:t>
            </a:r>
            <a:r>
              <a:rPr lang="en-US" sz="2400" dirty="0" err="1" smtClean="0">
                <a:latin typeface="Calibri" panose="020F0502020204030204" pitchFamily="34" charset="0"/>
                <a:ea typeface="Calibri" panose="020F0502020204030204" pitchFamily="34" charset="0"/>
              </a:rPr>
              <a:t>TrustWorthiness</a:t>
            </a:r>
            <a:r>
              <a:rPr lang="en-US" sz="2400" dirty="0" smtClean="0">
                <a:latin typeface="Calibri" panose="020F0502020204030204" pitchFamily="34" charset="0"/>
                <a:ea typeface="Calibri" panose="020F0502020204030204" pitchFamily="34" charset="0"/>
              </a:rPr>
              <a:t> (TW) </a:t>
            </a:r>
            <a:r>
              <a:rPr lang="en-US" sz="2400" dirty="0">
                <a:latin typeface="Calibri" panose="020F0502020204030204" pitchFamily="34" charset="0"/>
                <a:ea typeface="Calibri" panose="020F0502020204030204" pitchFamily="34" charset="0"/>
              </a:rPr>
              <a:t>of the low-dimensional embedding</a:t>
            </a:r>
            <a:r>
              <a:rPr lang="en-US" sz="2400" dirty="0"/>
              <a:t>. </a:t>
            </a:r>
            <a:endParaRPr lang="en-US" sz="2400" dirty="0" smtClean="0"/>
          </a:p>
          <a:p>
            <a:pPr algn="ctr" rtl="0"/>
            <a:endParaRPr lang="en-US" sz="2400" dirty="0"/>
          </a:p>
          <a:p>
            <a:pPr algn="ctr" rtl="0"/>
            <a:endParaRPr lang="en-US" sz="2400" i="1" dirty="0">
              <a:latin typeface="Calibri" panose="020F0502020204030204" pitchFamily="34" charset="0"/>
              <a:ea typeface="Calibri" panose="020F0502020204030204" pitchFamily="34" charset="0"/>
            </a:endParaRPr>
          </a:p>
          <a:p>
            <a:pPr algn="l" rtl="0"/>
            <a:endParaRPr lang="en-US" sz="2400" dirty="0"/>
          </a:p>
          <a:p>
            <a:pPr algn="ctr" rtl="0"/>
            <a:r>
              <a:rPr lang="en-US" sz="2400" b="1" dirty="0">
                <a:latin typeface="Calibri" panose="020F0502020204030204" pitchFamily="34" charset="0"/>
                <a:ea typeface="Calibri" panose="020F0502020204030204" pitchFamily="34" charset="0"/>
              </a:rPr>
              <a:t>Results</a:t>
            </a:r>
          </a:p>
          <a:p>
            <a:pPr algn="l" rtl="0"/>
            <a:endParaRPr lang="en-US" sz="2400" dirty="0"/>
          </a:p>
          <a:p>
            <a:pPr algn="l" rtl="0"/>
            <a:endParaRPr lang="en-US" sz="2400" dirty="0" smtClean="0"/>
          </a:p>
          <a:p>
            <a:pPr algn="l" rtl="0"/>
            <a:endParaRPr lang="en-US" sz="2400" dirty="0"/>
          </a:p>
          <a:p>
            <a:pPr algn="l" rtl="0"/>
            <a:endParaRPr lang="en-US" sz="2400" dirty="0" smtClean="0"/>
          </a:p>
          <a:p>
            <a:pPr algn="l" rtl="0"/>
            <a:endParaRPr lang="en-US" sz="2400" dirty="0"/>
          </a:p>
          <a:p>
            <a:pPr algn="l" rtl="0"/>
            <a:endParaRPr lang="en-US" sz="2400" dirty="0" smtClean="0"/>
          </a:p>
          <a:p>
            <a:pPr algn="l" rtl="0"/>
            <a:endParaRPr lang="en-US" sz="2400" dirty="0"/>
          </a:p>
          <a:p>
            <a:pPr algn="l" rtl="0"/>
            <a:endParaRPr lang="en-US" sz="2400" dirty="0"/>
          </a:p>
          <a:p>
            <a:pPr marL="457200" indent="-457200" algn="l" rtl="0">
              <a:buFont typeface="+mj-lt"/>
              <a:buAutoNum type="arabicPeriod"/>
            </a:pPr>
            <a:endParaRPr lang="en-US" sz="2400" dirty="0" smtClean="0"/>
          </a:p>
          <a:p>
            <a:pPr marL="457200" indent="-457200" algn="l" rtl="0">
              <a:buFont typeface="+mj-lt"/>
              <a:buAutoNum type="arabicPeriod"/>
            </a:pPr>
            <a:endParaRPr lang="en-US" sz="2400" dirty="0"/>
          </a:p>
          <a:p>
            <a:pPr marL="457200" indent="-457200" algn="l" rtl="0">
              <a:buFont typeface="+mj-lt"/>
              <a:buAutoNum type="arabicPeriod"/>
            </a:pPr>
            <a:endParaRPr lang="en-US" sz="2400" dirty="0"/>
          </a:p>
        </p:txBody>
      </p:sp>
      <p:sp>
        <p:nvSpPr>
          <p:cNvPr id="67" name="TextBox 66"/>
          <p:cNvSpPr txBox="1"/>
          <p:nvPr/>
        </p:nvSpPr>
        <p:spPr>
          <a:xfrm>
            <a:off x="13258640" y="21616527"/>
            <a:ext cx="7453726" cy="819167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lIns="65727" tIns="32864" rIns="65727" bIns="32864">
            <a:spAutoFit/>
          </a:bodyPr>
          <a:lstStyle>
            <a:lvl1pPr>
              <a:defRPr sz="6100">
                <a:solidFill>
                  <a:schemeClr val="tx1"/>
                </a:solidFill>
                <a:latin typeface="Arial" pitchFamily="34" charset="0"/>
                <a:cs typeface="Arial" pitchFamily="34" charset="0"/>
              </a:defRPr>
            </a:lvl1pPr>
            <a:lvl2pPr>
              <a:defRPr sz="6100">
                <a:solidFill>
                  <a:schemeClr val="tx1"/>
                </a:solidFill>
                <a:latin typeface="Arial" pitchFamily="34" charset="0"/>
                <a:cs typeface="Arial" pitchFamily="34" charset="0"/>
              </a:defRPr>
            </a:lvl2pPr>
            <a:lvl3pPr marL="1143000" indent="-228600">
              <a:defRPr sz="6100">
                <a:solidFill>
                  <a:schemeClr val="tx1"/>
                </a:solidFill>
                <a:latin typeface="Arial" pitchFamily="34" charset="0"/>
                <a:cs typeface="Arial" pitchFamily="34" charset="0"/>
              </a:defRPr>
            </a:lvl3pPr>
            <a:lvl4pPr marL="1600200" indent="-228600">
              <a:defRPr sz="6100">
                <a:solidFill>
                  <a:schemeClr val="tx1"/>
                </a:solidFill>
                <a:latin typeface="Arial" pitchFamily="34" charset="0"/>
                <a:cs typeface="Arial" pitchFamily="34" charset="0"/>
              </a:defRPr>
            </a:lvl4pPr>
            <a:lvl5pPr marL="2057400" indent="-228600">
              <a:defRPr sz="6100">
                <a:solidFill>
                  <a:schemeClr val="tx1"/>
                </a:solidFill>
                <a:latin typeface="Arial" pitchFamily="34" charset="0"/>
                <a:cs typeface="Arial" pitchFamily="34" charset="0"/>
              </a:defRPr>
            </a:lvl5pPr>
            <a:lvl6pPr marL="2514600" indent="-228600" algn="r" defTabSz="3101975" rtl="1" fontAlgn="base">
              <a:spcBef>
                <a:spcPct val="0"/>
              </a:spcBef>
              <a:spcAft>
                <a:spcPct val="0"/>
              </a:spcAft>
              <a:defRPr sz="6100">
                <a:solidFill>
                  <a:schemeClr val="tx1"/>
                </a:solidFill>
                <a:latin typeface="Arial" pitchFamily="34" charset="0"/>
                <a:cs typeface="Arial" pitchFamily="34" charset="0"/>
              </a:defRPr>
            </a:lvl6pPr>
            <a:lvl7pPr marL="2971800" indent="-228600" algn="r" defTabSz="3101975" rtl="1" fontAlgn="base">
              <a:spcBef>
                <a:spcPct val="0"/>
              </a:spcBef>
              <a:spcAft>
                <a:spcPct val="0"/>
              </a:spcAft>
              <a:defRPr sz="6100">
                <a:solidFill>
                  <a:schemeClr val="tx1"/>
                </a:solidFill>
                <a:latin typeface="Arial" pitchFamily="34" charset="0"/>
                <a:cs typeface="Arial" pitchFamily="34" charset="0"/>
              </a:defRPr>
            </a:lvl7pPr>
            <a:lvl8pPr marL="3429000" indent="-228600" algn="r" defTabSz="3101975" rtl="1" fontAlgn="base">
              <a:spcBef>
                <a:spcPct val="0"/>
              </a:spcBef>
              <a:spcAft>
                <a:spcPct val="0"/>
              </a:spcAft>
              <a:defRPr sz="6100">
                <a:solidFill>
                  <a:schemeClr val="tx1"/>
                </a:solidFill>
                <a:latin typeface="Arial" pitchFamily="34" charset="0"/>
                <a:cs typeface="Arial" pitchFamily="34" charset="0"/>
              </a:defRPr>
            </a:lvl8pPr>
            <a:lvl9pPr marL="3886200" indent="-228600" algn="r" defTabSz="3101975" rtl="1" fontAlgn="base">
              <a:spcBef>
                <a:spcPct val="0"/>
              </a:spcBef>
              <a:spcAft>
                <a:spcPct val="0"/>
              </a:spcAft>
              <a:defRPr sz="6100">
                <a:solidFill>
                  <a:schemeClr val="tx1"/>
                </a:solidFill>
                <a:latin typeface="Arial" pitchFamily="34" charset="0"/>
                <a:cs typeface="Arial" pitchFamily="34" charset="0"/>
              </a:defRPr>
            </a:lvl9pPr>
          </a:lstStyle>
          <a:p>
            <a:pPr algn="ctr" rtl="0"/>
            <a:r>
              <a:rPr lang="en-US" sz="2400" b="1" dirty="0" smtClean="0">
                <a:latin typeface="Calibri" panose="020F0502020204030204" pitchFamily="34" charset="0"/>
                <a:ea typeface="Calibri" panose="020F0502020204030204" pitchFamily="34" charset="0"/>
              </a:rPr>
              <a:t>The </a:t>
            </a:r>
            <a:r>
              <a:rPr lang="en-US" sz="2400" b="1" dirty="0">
                <a:latin typeface="Calibri" panose="020F0502020204030204" pitchFamily="34" charset="0"/>
                <a:ea typeface="Calibri" panose="020F0502020204030204" pitchFamily="34" charset="0"/>
              </a:rPr>
              <a:t>Bitter </a:t>
            </a:r>
            <a:r>
              <a:rPr lang="en-US" sz="2400" b="1" dirty="0" smtClean="0">
                <a:latin typeface="Calibri" panose="020F0502020204030204" pitchFamily="34" charset="0"/>
                <a:ea typeface="Calibri" panose="020F0502020204030204" pitchFamily="34" charset="0"/>
              </a:rPr>
              <a:t>Database</a:t>
            </a:r>
          </a:p>
          <a:p>
            <a:pPr algn="ctr" rtl="0"/>
            <a:r>
              <a:rPr lang="en-US" sz="2400" i="1" dirty="0">
                <a:latin typeface="Calibri" panose="020F0502020204030204" pitchFamily="34" charset="0"/>
                <a:ea typeface="Calibri" panose="020F0502020204030204" pitchFamily="34" charset="0"/>
              </a:rPr>
              <a:t>Data</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2,074 compounds</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2 clusters (Bitter, Non-Bitter)</a:t>
            </a:r>
          </a:p>
          <a:p>
            <a:pPr marL="1893888" lvl="1" indent="-342900" algn="l" rtl="0">
              <a:buFont typeface="Arial" panose="020B0604020202020204" pitchFamily="34" charset="0"/>
              <a:buChar char="•"/>
            </a:pPr>
            <a:r>
              <a:rPr lang="en-US" sz="2400" dirty="0" smtClean="0">
                <a:latin typeface="Calibri" panose="020F0502020204030204" pitchFamily="34" charset="0"/>
                <a:ea typeface="Calibri" panose="020F0502020204030204" pitchFamily="34" charset="0"/>
              </a:rPr>
              <a:t>19 descriptors</a:t>
            </a:r>
          </a:p>
          <a:p>
            <a:pPr lvl="1" indent="0" algn="l" rtl="0"/>
            <a:endParaRPr lang="en-US" sz="2400" dirty="0" smtClean="0">
              <a:latin typeface="Calibri" panose="020F0502020204030204" pitchFamily="34" charset="0"/>
              <a:ea typeface="Calibri" panose="020F0502020204030204" pitchFamily="34" charset="0"/>
            </a:endParaRPr>
          </a:p>
          <a:p>
            <a:pPr lvl="1" indent="0" algn="l" rtl="0"/>
            <a:endParaRPr lang="en-US" sz="2400" dirty="0" smtClean="0">
              <a:latin typeface="Calibri" panose="020F0502020204030204" pitchFamily="34" charset="0"/>
              <a:ea typeface="Calibri" panose="020F0502020204030204" pitchFamily="34" charset="0"/>
            </a:endParaRPr>
          </a:p>
          <a:p>
            <a:pPr algn="ctr" rtl="0"/>
            <a:r>
              <a:rPr lang="en-US" sz="2400" i="1" dirty="0" smtClean="0">
                <a:latin typeface="Calibri" panose="020F0502020204030204" pitchFamily="34" charset="0"/>
                <a:ea typeface="Calibri" panose="020F0502020204030204" pitchFamily="34" charset="0"/>
              </a:rPr>
              <a:t>Best model -2D representation of the chemical space using 9 descriptors</a:t>
            </a: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r>
              <a:rPr lang="en-US" sz="2400" i="1" dirty="0" smtClean="0">
                <a:latin typeface="Calibri" panose="020F0502020204030204" pitchFamily="34" charset="0"/>
                <a:ea typeface="Calibri" panose="020F0502020204030204" pitchFamily="34" charset="0"/>
              </a:rPr>
              <a:t> </a:t>
            </a: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a:p>
            <a:pPr algn="ctr" rtl="0"/>
            <a:endParaRPr lang="en-US" sz="2400" i="1" dirty="0" smtClean="0">
              <a:latin typeface="Calibri" panose="020F0502020204030204" pitchFamily="34" charset="0"/>
              <a:ea typeface="Calibri" panose="020F0502020204030204" pitchFamily="34" charset="0"/>
            </a:endParaRPr>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2919" t="7953" r="41827" b="10188"/>
          <a:stretch/>
        </p:blipFill>
        <p:spPr>
          <a:xfrm>
            <a:off x="14004341" y="25146848"/>
            <a:ext cx="5962324" cy="3492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585475603"/>
              </p:ext>
            </p:extLst>
          </p:nvPr>
        </p:nvGraphicFramePr>
        <p:xfrm>
          <a:off x="7344596" y="25862015"/>
          <a:ext cx="5511986" cy="1980232"/>
        </p:xfrm>
        <a:graphic>
          <a:graphicData uri="http://schemas.openxmlformats.org/drawingml/2006/table">
            <a:tbl>
              <a:tblPr>
                <a:tableStyleId>{46F890A9-2807-4EBB-B81D-B2AA78EC7F39}</a:tableStyleId>
              </a:tblPr>
              <a:tblGrid>
                <a:gridCol w="1741663">
                  <a:extLst>
                    <a:ext uri="{9D8B030D-6E8A-4147-A177-3AD203B41FA5}">
                      <a16:colId xmlns:a16="http://schemas.microsoft.com/office/drawing/2014/main" val="2324828669"/>
                    </a:ext>
                  </a:extLst>
                </a:gridCol>
                <a:gridCol w="1847963">
                  <a:extLst>
                    <a:ext uri="{9D8B030D-6E8A-4147-A177-3AD203B41FA5}">
                      <a16:colId xmlns:a16="http://schemas.microsoft.com/office/drawing/2014/main" val="1342178557"/>
                    </a:ext>
                  </a:extLst>
                </a:gridCol>
                <a:gridCol w="947029">
                  <a:extLst>
                    <a:ext uri="{9D8B030D-6E8A-4147-A177-3AD203B41FA5}">
                      <a16:colId xmlns:a16="http://schemas.microsoft.com/office/drawing/2014/main" val="2471874515"/>
                    </a:ext>
                  </a:extLst>
                </a:gridCol>
                <a:gridCol w="975331">
                  <a:extLst>
                    <a:ext uri="{9D8B030D-6E8A-4147-A177-3AD203B41FA5}">
                      <a16:colId xmlns:a16="http://schemas.microsoft.com/office/drawing/2014/main" val="1990955178"/>
                    </a:ext>
                  </a:extLst>
                </a:gridCol>
              </a:tblGrid>
              <a:tr h="495058">
                <a:tc>
                  <a:txBody>
                    <a:bodyPr/>
                    <a:lstStyle/>
                    <a:p>
                      <a:pPr algn="ctr" fontAlgn="b"/>
                      <a:r>
                        <a:rPr lang="en-US" sz="2400" i="1" u="none" strike="noStrike" dirty="0" smtClean="0">
                          <a:ln>
                            <a:noFill/>
                          </a:ln>
                          <a:effectLst/>
                        </a:rPr>
                        <a:t>Database</a:t>
                      </a:r>
                      <a:endParaRPr lang="en-US" sz="2400" b="0" i="1" u="none" strike="noStrike" dirty="0">
                        <a:ln>
                          <a:noFill/>
                        </a:ln>
                        <a:solidFill>
                          <a:sysClr val="windowText" lastClr="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400" i="1" u="none" strike="noStrike" dirty="0">
                          <a:ln>
                            <a:noFill/>
                          </a:ln>
                          <a:effectLst/>
                        </a:rPr>
                        <a:t># Descriptors</a:t>
                      </a:r>
                      <a:endParaRPr lang="en-US" sz="2400" b="0" i="1" u="none" strike="noStrike" dirty="0">
                        <a:ln>
                          <a:noFill/>
                        </a:ln>
                        <a:solidFill>
                          <a:sysClr val="windowText" lastClr="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400" i="1" u="none" strike="noStrike" dirty="0">
                          <a:ln>
                            <a:noFill/>
                          </a:ln>
                          <a:effectLst/>
                        </a:rPr>
                        <a:t>1NN</a:t>
                      </a:r>
                      <a:endParaRPr lang="en-US" sz="2400" b="0" i="1" u="none" strike="noStrike" dirty="0">
                        <a:ln>
                          <a:noFill/>
                        </a:ln>
                        <a:solidFill>
                          <a:sysClr val="windowText" lastClr="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r>
                        <a:rPr lang="en-US" sz="2400" i="1" u="none" strike="noStrike" dirty="0">
                          <a:ln>
                            <a:noFill/>
                          </a:ln>
                          <a:effectLst/>
                        </a:rPr>
                        <a:t>TW</a:t>
                      </a:r>
                      <a:endParaRPr lang="en-US" sz="2400" b="0" i="1" u="none" strike="noStrike" dirty="0">
                        <a:ln>
                          <a:noFill/>
                        </a:ln>
                        <a:solidFill>
                          <a:sysClr val="windowText" lastClr="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456679"/>
                  </a:ext>
                </a:extLst>
              </a:tr>
              <a:tr h="495058">
                <a:tc>
                  <a:txBody>
                    <a:bodyPr/>
                    <a:lstStyle/>
                    <a:p>
                      <a:pPr algn="ctr" fontAlgn="b"/>
                      <a:r>
                        <a:rPr lang="en-US" sz="2400" u="none" strike="noStrike" dirty="0">
                          <a:ln>
                            <a:noFill/>
                          </a:ln>
                          <a:effectLst/>
                        </a:rPr>
                        <a:t>CMC</a:t>
                      </a:r>
                      <a:endParaRPr lang="en-US" sz="2400" b="0" i="0" u="none" strike="noStrike" dirty="0">
                        <a:ln>
                          <a:noFill/>
                        </a:ln>
                        <a:solidFill>
                          <a:sysClr val="windowText" lastClr="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ctr" fontAlgn="b"/>
                      <a:r>
                        <a:rPr lang="he-IL" sz="2400" u="none" strike="noStrike" dirty="0">
                          <a:ln>
                            <a:noFill/>
                          </a:ln>
                          <a:effectLst/>
                        </a:rPr>
                        <a:t>19</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ctr" fontAlgn="b"/>
                      <a:r>
                        <a:rPr lang="he-IL" sz="2400" u="none" strike="noStrike">
                          <a:ln>
                            <a:noFill/>
                          </a:ln>
                          <a:effectLst/>
                        </a:rPr>
                        <a:t>0.30</a:t>
                      </a:r>
                      <a:endParaRPr lang="he-IL" sz="2400" b="0" i="0" u="none" strike="noStrike">
                        <a:ln>
                          <a:noFill/>
                        </a:ln>
                        <a:solidFill>
                          <a:sysClr val="windowText" lastClr="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ctr" fontAlgn="b"/>
                      <a:r>
                        <a:rPr lang="he-IL" sz="2400" u="none" strike="noStrike">
                          <a:ln>
                            <a:noFill/>
                          </a:ln>
                          <a:effectLst/>
                        </a:rPr>
                        <a:t>0.20</a:t>
                      </a:r>
                      <a:endParaRPr lang="he-IL" sz="2400" b="0" i="0" u="none" strike="noStrike">
                        <a:ln>
                          <a:noFill/>
                        </a:ln>
                        <a:solidFill>
                          <a:sysClr val="windowText" lastClr="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90749488"/>
                  </a:ext>
                </a:extLst>
              </a:tr>
              <a:tr h="495058">
                <a:tc>
                  <a:txBody>
                    <a:bodyPr/>
                    <a:lstStyle/>
                    <a:p>
                      <a:pPr algn="ctr" fontAlgn="b"/>
                      <a:r>
                        <a:rPr lang="en-US" sz="2400" u="none" strike="noStrike">
                          <a:ln>
                            <a:noFill/>
                          </a:ln>
                          <a:effectLst/>
                        </a:rPr>
                        <a:t>Bitter</a:t>
                      </a:r>
                      <a:endParaRPr lang="en-US" sz="2400" b="0" i="0" u="none" strike="noStrike">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dirty="0">
                          <a:ln>
                            <a:noFill/>
                          </a:ln>
                          <a:effectLst/>
                        </a:rPr>
                        <a:t>9</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dirty="0">
                          <a:ln>
                            <a:noFill/>
                          </a:ln>
                          <a:effectLst/>
                        </a:rPr>
                        <a:t>0.82</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a:ln>
                            <a:noFill/>
                          </a:ln>
                          <a:effectLst/>
                        </a:rPr>
                        <a:t>0.43</a:t>
                      </a:r>
                      <a:endParaRPr lang="he-IL" sz="2400" b="0" i="0" u="none" strike="noStrike">
                        <a:ln>
                          <a:noFill/>
                        </a:ln>
                        <a:solidFill>
                          <a:sysClr val="windowText" lastClr="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4454341"/>
                  </a:ext>
                </a:extLst>
              </a:tr>
              <a:tr h="495058">
                <a:tc>
                  <a:txBody>
                    <a:bodyPr/>
                    <a:lstStyle/>
                    <a:p>
                      <a:pPr algn="ctr" fontAlgn="b"/>
                      <a:r>
                        <a:rPr lang="en-US" sz="2400" u="none" strike="noStrike">
                          <a:ln>
                            <a:noFill/>
                          </a:ln>
                          <a:effectLst/>
                        </a:rPr>
                        <a:t>LogBBB</a:t>
                      </a:r>
                      <a:endParaRPr lang="en-US" sz="2400" b="0" i="0" u="none" strike="noStrike">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dirty="0">
                          <a:ln>
                            <a:noFill/>
                          </a:ln>
                          <a:effectLst/>
                        </a:rPr>
                        <a:t>5</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dirty="0">
                          <a:ln>
                            <a:noFill/>
                          </a:ln>
                          <a:effectLst/>
                        </a:rPr>
                        <a:t>1.00</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tc>
                <a:tc>
                  <a:txBody>
                    <a:bodyPr/>
                    <a:lstStyle/>
                    <a:p>
                      <a:pPr algn="ctr" fontAlgn="b"/>
                      <a:r>
                        <a:rPr lang="he-IL" sz="2400" u="none" strike="noStrike" dirty="0">
                          <a:ln>
                            <a:noFill/>
                          </a:ln>
                          <a:effectLst/>
                        </a:rPr>
                        <a:t>0.77</a:t>
                      </a:r>
                      <a:endParaRPr lang="he-IL" sz="2400" b="0" i="0" u="none" strike="noStrike" dirty="0">
                        <a:ln>
                          <a:noFill/>
                        </a:ln>
                        <a:solidFill>
                          <a:sysClr val="windowText" lastClr="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6340209"/>
                  </a:ext>
                </a:extLst>
              </a:tr>
            </a:tbl>
          </a:graphicData>
        </a:graphic>
      </p:graphicFrame>
      <p:pic>
        <p:nvPicPr>
          <p:cNvPr id="11" name="Picture 10"/>
          <p:cNvPicPr>
            <a:picLocks noChangeAspect="1"/>
          </p:cNvPicPr>
          <p:nvPr/>
        </p:nvPicPr>
        <p:blipFill rotWithShape="1">
          <a:blip r:embed="rId8">
            <a:extLst>
              <a:ext uri="{28A0092B-C50C-407E-A947-70E740481C1C}">
                <a14:useLocalDpi xmlns:a14="http://schemas.microsoft.com/office/drawing/2010/main" val="0"/>
              </a:ext>
            </a:extLst>
          </a:blip>
          <a:srcRect l="1898" t="4698" r="8748"/>
          <a:stretch/>
        </p:blipFill>
        <p:spPr>
          <a:xfrm>
            <a:off x="9539296" y="16961165"/>
            <a:ext cx="10427369" cy="36813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13154</TotalTime>
  <Words>616</Words>
  <Application>Microsoft Office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Yosipof</dc:creator>
  <cp:lastModifiedBy>user</cp:lastModifiedBy>
  <cp:revision>431</cp:revision>
  <cp:lastPrinted>2016-11-16T11:48:31Z</cp:lastPrinted>
  <dcterms:created xsi:type="dcterms:W3CDTF">2012-01-31T11:43:36Z</dcterms:created>
  <dcterms:modified xsi:type="dcterms:W3CDTF">2016-11-16T11:56:19Z</dcterms:modified>
</cp:coreProperties>
</file>