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1175" r:id="rId3"/>
    <p:sldId id="1186" r:id="rId4"/>
    <p:sldId id="1144" r:id="rId5"/>
    <p:sldId id="1142" r:id="rId6"/>
    <p:sldId id="1182" r:id="rId7"/>
    <p:sldId id="1191" r:id="rId8"/>
    <p:sldId id="1187" r:id="rId9"/>
    <p:sldId id="1146" r:id="rId10"/>
    <p:sldId id="1188" r:id="rId11"/>
    <p:sldId id="1179" r:id="rId12"/>
    <p:sldId id="1147" r:id="rId13"/>
    <p:sldId id="1145" r:id="rId14"/>
    <p:sldId id="1189" r:id="rId15"/>
    <p:sldId id="1180" r:id="rId16"/>
    <p:sldId id="1171" r:id="rId17"/>
    <p:sldId id="1134" r:id="rId18"/>
    <p:sldId id="1190" r:id="rId19"/>
    <p:sldId id="1170" r:id="rId20"/>
    <p:sldId id="1185" r:id="rId21"/>
    <p:sldId id="1149" r:id="rId22"/>
    <p:sldId id="1192" r:id="rId23"/>
    <p:sldId id="1150" r:id="rId24"/>
    <p:sldId id="1178" r:id="rId25"/>
    <p:sldId id="1151" r:id="rId26"/>
    <p:sldId id="11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B88"/>
    <a:srgbClr val="A5B6D6"/>
    <a:srgbClr val="D6E4F1"/>
    <a:srgbClr val="CEDEEE"/>
    <a:srgbClr val="D6E3F1"/>
    <a:srgbClr val="8AD6DC"/>
    <a:srgbClr val="C2000D"/>
    <a:srgbClr val="D7E3F2"/>
    <a:srgbClr val="8BD5DC"/>
    <a:srgbClr val="E6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93" d="100"/>
          <a:sy n="93" d="100"/>
        </p:scale>
        <p:origin x="6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14A9-7F57-064B-9498-58438E229F1C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7934-6AC1-E145-AB48-94840A833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F57D-CB97-27AB-4712-4759191A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E9A33-D5C0-F4C8-6C2C-AA0225CAE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C443-2110-B94A-FBD4-CA4F9F7D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68A9-649C-FD8A-4272-6282B03F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8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6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5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B599-93B5-F9ED-9AB4-FF06A41D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8FA18-B1D6-4437-9288-21F7A9D6E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72F5-53D0-EEB2-6329-2C281278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350-152F-9C98-1694-85C5A32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7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2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B37F-3E38-B126-DC34-24126012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CD2BB-E7A9-9A50-D081-9425EE175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2F96A-5A83-FFAB-E127-00BD2E35C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FF676-1B05-369B-9E5B-7C5D06FBC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8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1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2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1C94-4050-5E2A-B89D-EE185F10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56A68-49B2-64BE-BEB6-A77EF6153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6E87C-009D-7347-E94E-33D0ED0AB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4362-8512-C511-FF9E-5412A6D47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7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6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39FF-A192-FD9B-E63D-9CD414CA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590E4-103E-14EA-3DF5-EEEA92534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835FB-064D-97CD-6FE2-95435A2C9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B06A-8781-E096-9B9D-952FB55DC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5870-D91B-F237-CC97-DEF5105B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827E7-0D5B-55AB-11A3-186B0C0D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1AF31-BB63-D98B-4951-75DF0A7D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5816-02F6-D45D-220C-9D395AA52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4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D42C-9B6A-BBCA-3D8E-CC6C96A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5D83B-35F2-9169-5DED-02B46A89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17438-0FD1-7036-CB20-659699F6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1CDD-9C87-8A6F-470B-6C6B0A53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5495-36B9-7D40-A25B-CFB23132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1AA226-BA66-7C49-9C09-4695CBD4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B084-B845-C24C-9A8E-CC0AF86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F8E6-E0BC-D847-8A4F-F984538FE02A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56D0-42BF-6746-BD9E-F042240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D49C4-B5BB-C44D-B263-44B1DB6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D7071-DA76-2F42-8652-DB7D5A0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B05FB7-793E-4C47-8CFA-DDE5EB86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97B4E-3378-3348-B937-4586E72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9D1-0E23-3B4D-9988-0C58B9F13186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0E4F-CD4D-0E49-909D-6AE51A2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1846-242A-4349-8488-63863E9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48A47-E0E3-7045-94EA-1947ECF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6749EE-A7F2-6548-A392-A6D610D0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A05B1-E616-4346-AEE2-2308D23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75C-48C4-ED40-B7AA-BC260775E5D7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928D-38BE-3144-BBD3-443F56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6A4B-A807-C345-9BFF-16793E0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61A73-4A9B-DF41-85B5-850F42DE9EFC}"/>
              </a:ext>
            </a:extLst>
          </p:cNvPr>
          <p:cNvSpPr/>
          <p:nvPr userDrawn="1"/>
        </p:nvSpPr>
        <p:spPr>
          <a:xfrm>
            <a:off x="0" y="365126"/>
            <a:ext cx="12192000" cy="1015439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latin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8F25D-D2DE-CE45-A0A2-5D09ECB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21225-B240-D444-91AA-0870481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EC7E3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AEC7E3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AEC7E3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AEC7E3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AEC7E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1FF6E-BB16-7843-AEB1-10C619F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9EC-2DA2-A844-AD0D-D4C84DDC7539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309EB-FBB6-5047-97F0-7EBC70B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269DB-18F0-A243-BB13-06EDDD4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27599E7-8B97-7D44-BEFA-16E5B845F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4" t="20213" r="19143" b="49756"/>
          <a:stretch/>
        </p:blipFill>
        <p:spPr>
          <a:xfrm rot="14396150">
            <a:off x="10352122" y="115114"/>
            <a:ext cx="1422788" cy="1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ADFF-7CC2-DD45-B18F-7280B2A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01950-85DE-6840-9A49-D257C22B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D5140-67EC-8F4E-A7BA-B6FD9D9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FA2F-7ED3-5746-8AD2-9DE40256FB99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4FCB6-82D6-DA4A-8C21-FBD910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DB22-FCAA-3242-AC1F-4BC4CC8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94B-05E3-6245-A950-DFD3529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6A1C6-070E-A84F-BFB1-4FAB8BDB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1333E9-09BA-7A48-A431-FD9BA342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3C34-4F1B-FA4D-B764-C5CEEE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33E-81E5-F24E-ABC1-4D72B8AE4BAD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CCD1B-B676-D04E-BD99-48F6DB8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8B86E-00D9-0A43-9925-4F70A07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8F5C-A712-0647-9AC7-BD35D053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EF6FA-8C0B-504F-8AEA-A73E96C7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7F25D-2B18-9546-9011-39F268D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EB3EC-D872-984C-B4A4-B22A1B55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C7AD7-88A1-864F-929B-96A65B3F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C2A43-F72D-2E49-86C8-9AFDDB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BFF-706A-F34E-89DE-BEC8C7C43498}" type="datetime1">
              <a:rPr lang="fr-CA" smtClean="0"/>
              <a:t>2025-01-27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059CA-570B-C84A-AE52-677376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80127-6D64-0743-9036-6A7339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D0AD-DD58-5046-A797-3BE91806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FC286-8B94-4046-A9A0-0FA1668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6F-15D9-3044-B88E-CF5322E226E3}" type="datetime1">
              <a:rPr lang="fr-CA" smtClean="0"/>
              <a:t>2025-01-27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114A3B-CF4C-2E4B-8B11-9E9DEE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DDC03-D360-3949-9162-013EFD3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2868-D561-7546-B2B5-BF8DEA7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4194-0EF8-B04B-904F-19DE5315CFBD}" type="datetime1">
              <a:rPr lang="fr-CA" smtClean="0"/>
              <a:t>2025-01-27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5CF2D-9840-7743-96DD-6B0EC32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1F630-D79B-204E-8381-846EBDF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8AFFE-6E8A-9349-AEAC-E9552BA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46FE-C326-F84D-A0DF-38964A3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8AA80-3079-A740-9063-934E3CFD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C0C1-4FF9-5643-BE5E-FEDD013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2FD-58B8-7C45-AA61-0F113E772A96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735BA-A0CB-4347-B5D7-124AB7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6514-6427-C343-B0BD-080E1A7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75AB3-ECFF-8D42-86F5-90884135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6B939-5579-F347-B0F7-ED02A9F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314DA-BDC3-0C4A-AF6E-D83C2A00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04CC-86F8-E249-8A46-55C2A2A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C241-56CA-AB41-A6A7-E3D0351CF20C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E8D8A-AC46-5A4D-9F04-C58C107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8BE35-5050-BA4E-B335-4F36C9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EE7F7-6CEE-0D4C-8850-2EBECDC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B3E2-60B4-F846-81CD-22DD1140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A537DD5-4F34-5F4B-BEB2-033AF8CDB394}" type="datetime1">
              <a:rPr lang="fr-CA" smtClean="0"/>
              <a:pPr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B95F-1FDE-D346-A751-740FAD41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EB58-755C-3C4F-8F05-B59EDF8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B15ED26-301E-7946-9B9C-2C2CD640F98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A467FE2D-1E75-BC4F-B01C-4D61EF2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3EB26-6C93-B94D-BDD7-83F53956DCCC}"/>
              </a:ext>
            </a:extLst>
          </p:cNvPr>
          <p:cNvSpPr/>
          <p:nvPr/>
        </p:nvSpPr>
        <p:spPr>
          <a:xfrm>
            <a:off x="0" y="1923291"/>
            <a:ext cx="12192000" cy="2078797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14739-C146-A24E-B623-0F2D32FC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290"/>
            <a:ext cx="9144000" cy="2078797"/>
          </a:xfrm>
          <a:noFill/>
        </p:spPr>
        <p:txBody>
          <a:bodyPr anchor="ctr">
            <a:normAutofit/>
          </a:bodyPr>
          <a:lstStyle/>
          <a:p>
            <a:r>
              <a:rPr lang="fr-CA" sz="4400">
                <a:latin typeface="Calibri" panose="020F0502020204030204" pitchFamily="34" charset="0"/>
                <a:cs typeface="Calibri" panose="020F0502020204030204" pitchFamily="34" charset="0"/>
              </a:rPr>
              <a:t>Introduction à l’extraction d’ADN et l’électrophorèse sur gel d’agarose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52FBD-E923-6B4A-8F6B-EB9B40DBCE7B}"/>
              </a:ext>
            </a:extLst>
          </p:cNvPr>
          <p:cNvSpPr txBox="1"/>
          <p:nvPr/>
        </p:nvSpPr>
        <p:spPr>
          <a:xfrm>
            <a:off x="2850776" y="4620184"/>
            <a:ext cx="649044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BIO1410 Hiver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endParaRPr lang="fr-FR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Microbiologie Environnementale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D299367-49B3-D100-FA7D-F5D5D4BB6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71" t="10049" b="30600"/>
          <a:stretch/>
        </p:blipFill>
        <p:spPr>
          <a:xfrm>
            <a:off x="0" y="0"/>
            <a:ext cx="2946400" cy="1031809"/>
          </a:xfrm>
          <a:prstGeom prst="rect">
            <a:avLst/>
          </a:prstGeom>
        </p:spPr>
      </p:pic>
      <p:pic>
        <p:nvPicPr>
          <p:cNvPr id="1026" name="Picture 2" descr="The Microscope Is Drawn In One Line Laboratory Instrument Stock  Illustration - Download Image Now - iStock">
            <a:extLst>
              <a:ext uri="{FF2B5EF4-FFF2-40B4-BE49-F238E27FC236}">
                <a16:creationId xmlns:a16="http://schemas.microsoft.com/office/drawing/2014/main" id="{D3C6876A-4682-D9F7-B748-0B9684C4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5506" r="20051" b="11160"/>
          <a:stretch/>
        </p:blipFill>
        <p:spPr bwMode="auto">
          <a:xfrm>
            <a:off x="8166151" y="4035942"/>
            <a:ext cx="1962472" cy="2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CF08-332E-D9F0-7D90-2FFE6B18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78AB-4C0B-5A27-D1A2-A7A2ABCE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A11A-6216-4D9E-4C37-51D94EF6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562D210-B408-22CB-0A2E-13DE779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DD28CF34-F389-DB52-E41D-2DB8F00B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4796381" y="2375194"/>
            <a:ext cx="2031999" cy="57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11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8BB45F8B-0824-9D63-775D-54FA5EA2617C}"/>
              </a:ext>
            </a:extLst>
          </p:cNvPr>
          <p:cNvSpPr/>
          <p:nvPr/>
        </p:nvSpPr>
        <p:spPr>
          <a:xfrm>
            <a:off x="1089025" y="4862275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5 étapes de l’extraction de l’ADN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12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996F-3927-B244-BD11-65467266C50A}"/>
              </a:ext>
            </a:extLst>
          </p:cNvPr>
          <p:cNvSpPr txBox="1"/>
          <p:nvPr/>
        </p:nvSpPr>
        <p:spPr>
          <a:xfrm>
            <a:off x="848174" y="1474029"/>
            <a:ext cx="10155024" cy="23529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Lyse des cellules (chimique / physique / enzymatique)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Séparation de l’ADN des débris cellulaires (protéines, inhibiteurs, autres acides nucléiques)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Isoler l’ADN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Purification (élimination d’autres contaminants possibles)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Élution </a:t>
            </a:r>
            <a:endParaRPr lang="fr-CA" sz="20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6C5EC3-171F-DD4F-25E9-D21D6F988117}"/>
              </a:ext>
            </a:extLst>
          </p:cNvPr>
          <p:cNvSpPr/>
          <p:nvPr/>
        </p:nvSpPr>
        <p:spPr>
          <a:xfrm>
            <a:off x="3385066" y="4862274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712F748-C7CD-6A97-A81C-33D03D39D8F0}"/>
              </a:ext>
            </a:extLst>
          </p:cNvPr>
          <p:cNvSpPr/>
          <p:nvPr/>
        </p:nvSpPr>
        <p:spPr>
          <a:xfrm>
            <a:off x="3387725" y="4868625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D7D235F4-F549-9D62-1F4B-6358081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87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002BCEB8-1ED7-0512-0A03-485170075A7C}"/>
              </a:ext>
            </a:extLst>
          </p:cNvPr>
          <p:cNvSpPr/>
          <p:nvPr/>
        </p:nvSpPr>
        <p:spPr>
          <a:xfrm>
            <a:off x="5616397" y="486656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FC42EE-3FDE-3D2C-E5D9-610D5D04741E}"/>
              </a:ext>
            </a:extLst>
          </p:cNvPr>
          <p:cNvSpPr/>
          <p:nvPr/>
        </p:nvSpPr>
        <p:spPr>
          <a:xfrm>
            <a:off x="5619056" y="4872920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6776B1A0-489B-5FB8-81C0-0814DB0F4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2059119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17F2B1D9-1AB2-ABF3-5B6A-C799E83BF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4380485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CEA7DE9C-8BA4-CBA6-6399-ACC56E80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6738070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AAB90B54-D50A-6CBD-3EF4-05D5A8EF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9029611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4E8A6B-A8DC-3DBB-5602-7EFF28B2AF12}"/>
              </a:ext>
            </a:extLst>
          </p:cNvPr>
          <p:cNvSpPr txBox="1"/>
          <p:nvPr/>
        </p:nvSpPr>
        <p:spPr>
          <a:xfrm>
            <a:off x="327093" y="6100509"/>
            <a:ext cx="21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Universal Buffer Digestion </a:t>
            </a:r>
            <a:endParaRPr lang="fr-CA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7146A-E404-C3FB-4FA7-84140135AB2F}"/>
              </a:ext>
            </a:extLst>
          </p:cNvPr>
          <p:cNvSpPr txBox="1"/>
          <p:nvPr/>
        </p:nvSpPr>
        <p:spPr>
          <a:xfrm>
            <a:off x="3200997" y="6122749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Buffer PB</a:t>
            </a:r>
            <a:endParaRPr lang="fr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45B9F-1291-7A97-173D-366E19FBA46C}"/>
              </a:ext>
            </a:extLst>
          </p:cNvPr>
          <p:cNvSpPr txBox="1"/>
          <p:nvPr/>
        </p:nvSpPr>
        <p:spPr>
          <a:xfrm>
            <a:off x="5479079" y="6122749"/>
            <a:ext cx="105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Isopropanol</a:t>
            </a:r>
            <a:endParaRPr lang="fr-CA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2599B-8F15-7889-42C2-1E219FE2BD4F}"/>
              </a:ext>
            </a:extLst>
          </p:cNvPr>
          <p:cNvSpPr txBox="1"/>
          <p:nvPr/>
        </p:nvSpPr>
        <p:spPr>
          <a:xfrm>
            <a:off x="7917167" y="6122748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Éthanol</a:t>
            </a:r>
            <a:endParaRPr lang="fr-CA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04995-9800-A39B-46CC-D8510E2DD51A}"/>
              </a:ext>
            </a:extLst>
          </p:cNvPr>
          <p:cNvSpPr txBox="1"/>
          <p:nvPr/>
        </p:nvSpPr>
        <p:spPr>
          <a:xfrm>
            <a:off x="10148498" y="6131735"/>
            <a:ext cx="84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Buffer TE</a:t>
            </a:r>
            <a:endParaRPr lang="fr-CA" sz="14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AE0A2AD-38A6-61F5-940D-7E6520BB130E}"/>
              </a:ext>
            </a:extLst>
          </p:cNvPr>
          <p:cNvSpPr/>
          <p:nvPr/>
        </p:nvSpPr>
        <p:spPr>
          <a:xfrm>
            <a:off x="7982797" y="4859968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C3FC42-2703-28DE-B460-3B9E7EEFC925}"/>
              </a:ext>
            </a:extLst>
          </p:cNvPr>
          <p:cNvSpPr/>
          <p:nvPr/>
        </p:nvSpPr>
        <p:spPr>
          <a:xfrm>
            <a:off x="7985456" y="4866319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345E6B1-6F0B-E384-1B8E-82C04F84363C}"/>
              </a:ext>
            </a:extLst>
          </p:cNvPr>
          <p:cNvSpPr/>
          <p:nvPr/>
        </p:nvSpPr>
        <p:spPr>
          <a:xfrm>
            <a:off x="10275106" y="485153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8C77C24-5F36-50EA-DBC7-4B50FB580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/>
          <a:stretch/>
        </p:blipFill>
        <p:spPr bwMode="auto">
          <a:xfrm rot="3646312" flipV="1">
            <a:off x="1148110" y="5628814"/>
            <a:ext cx="456289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B44CCA65-B065-B220-281C-BAAC2C5A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8785980" flipH="1" flipV="1">
            <a:off x="1031086" y="4953164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78E621E8-D925-E502-2452-0FC873D9A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7"/>
          <a:stretch/>
        </p:blipFill>
        <p:spPr bwMode="auto">
          <a:xfrm rot="9871523" flipH="1" flipV="1">
            <a:off x="1274560" y="5227315"/>
            <a:ext cx="306634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acteria Drawing - How To Draw Bacteria Step By Step">
            <a:extLst>
              <a:ext uri="{FF2B5EF4-FFF2-40B4-BE49-F238E27FC236}">
                <a16:creationId xmlns:a16="http://schemas.microsoft.com/office/drawing/2014/main" id="{DE2502D9-90BF-A342-AA8A-05EB1356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701948" flipH="1">
            <a:off x="1105959" y="525780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6532E602-A94B-2BF5-A201-A78853F7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3617279" y="500706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9309F741-4E14-2F07-F6F7-0E5EA22C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3604499" y="494340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2262206D-811B-B64C-D386-0CF3A7B93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3384373" y="4945985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Bacteria Drawing - How To Draw Bacteria Step By Step">
            <a:extLst>
              <a:ext uri="{FF2B5EF4-FFF2-40B4-BE49-F238E27FC236}">
                <a16:creationId xmlns:a16="http://schemas.microsoft.com/office/drawing/2014/main" id="{51B7D920-7487-EA5D-EC70-5342747EB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172634" y="553085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Bacteria Drawing - How To Draw Bacteria Step By Step">
            <a:extLst>
              <a:ext uri="{FF2B5EF4-FFF2-40B4-BE49-F238E27FC236}">
                <a16:creationId xmlns:a16="http://schemas.microsoft.com/office/drawing/2014/main" id="{44662023-0C95-3928-ECEF-3DA7B485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398934" y="5024611"/>
            <a:ext cx="193195" cy="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C04E248C-25A4-088B-1D3A-1F73B834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18" y="3980532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49839287-F628-2689-5788-21877B5C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" y="3976236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B21DC05E-E412-BEE3-EDE1-B4A6ADA50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5822088" y="5497115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F78BF946-0406-940B-0C8F-21599F73A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5654959" y="5586617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6557914D-9328-9B6E-B0E5-9C58CFFFA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5762884" y="5685182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C3AFF5FC-6174-7629-C813-6303BB97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8180233" y="548505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3315C40C-585F-2541-AA79-C59ACBEBE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8013104" y="5574560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>
            <a:extLst>
              <a:ext uri="{FF2B5EF4-FFF2-40B4-BE49-F238E27FC236}">
                <a16:creationId xmlns:a16="http://schemas.microsoft.com/office/drawing/2014/main" id="{E282D569-4D4D-ACEC-947F-F9A762F7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8121029" y="5673125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234A59BA-9F5A-2495-A979-790F8F066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10461161" y="5160952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E6470072-E0D2-1027-C687-583886CF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10294032" y="5250454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B2C6B724-087D-89DF-8209-525FF40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10401957" y="534901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64D0E600-EC10-F64A-8446-387EF02D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61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8067A9F4-A2D0-03DB-B36C-A437AC6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8" y="3973931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B7E-4A20-D7F1-BC9B-C656AF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#2.1 – Extraction de l’ADN (</a:t>
            </a:r>
            <a:r>
              <a:rPr lang="fr-CA" i="1">
                <a:latin typeface="Calibri"/>
                <a:cs typeface="Calibri"/>
              </a:rPr>
              <a:t>E. coli</a:t>
            </a:r>
            <a:r>
              <a:rPr lang="fr-CA">
                <a:latin typeface="Calibri"/>
                <a:cs typeface="Calibri"/>
              </a:rPr>
              <a:t>)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9B66-949F-9CD4-F923-FCD533E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623018"/>
            <a:ext cx="10610273" cy="5477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fr-CA" sz="1800" dirty="0">
                <a:latin typeface="Calibri"/>
                <a:ea typeface="Calibri"/>
                <a:cs typeface="Calibri"/>
              </a:rPr>
              <a:t>La 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lyse chimique</a:t>
            </a:r>
            <a:r>
              <a:rPr lang="fr-CA" sz="1800" dirty="0">
                <a:latin typeface="Calibri"/>
                <a:ea typeface="Calibri"/>
                <a:cs typeface="Calibri"/>
              </a:rPr>
              <a:t> des cellules aura préalablement été effectuée.</a:t>
            </a:r>
            <a:endParaRPr lang="fr-CA" sz="1800" dirty="0"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200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(P200) de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Buffer PB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, mélanger en inversant le tube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), incuber à -20°C pendant 5 minutes.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Séparation de l'ADN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Centrifuger 5 minutes à 12, 000 x g. Transférer le surnageant (P200) dans un nouveau tube Eppendorf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 pas transférer le culot --&gt; débris cellulaires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600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’isopropanol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5 fois le tube. Incuber à température ambiante de 2 à 5 minutes. Centrifuger 5 minutes à 12, 000 x g, jeter le surnageant (P200</a:t>
            </a:r>
            <a:r>
              <a:rPr lang="fr-CA" sz="1800" dirty="0">
                <a:latin typeface="Calibri"/>
                <a:ea typeface="Calibri"/>
                <a:cs typeface="Calibri"/>
              </a:rPr>
              <a:t>) dans un bécher.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Isolation de l'ADN par précipitation</a:t>
            </a:r>
            <a:r>
              <a:rPr lang="fr-CA" sz="1800" dirty="0">
                <a:latin typeface="Calibri"/>
                <a:ea typeface="Calibri"/>
                <a:cs typeface="Calibri"/>
              </a:rPr>
              <a:t>) 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Le culot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(=ADN) sera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très petit, faites attention de ne pas le jeter.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1 ml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d’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éthanol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10 fois le tube. Centrifuger 1 minutes à 12, 000 x g, jeter le surnageant (P200).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Purification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Répéter l’étape </a:t>
            </a:r>
            <a:r>
              <a:rPr lang="fr-CA" sz="1800" dirty="0">
                <a:latin typeface="Calibri"/>
                <a:ea typeface="Calibri"/>
                <a:cs typeface="Calibri"/>
              </a:rPr>
              <a:t>4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</a:t>
            </a:r>
            <a:r>
              <a:rPr lang="fr-CA" sz="1800" dirty="0">
                <a:latin typeface="Calibri"/>
                <a:ea typeface="Calibri"/>
                <a:cs typeface="Calibri"/>
              </a:rPr>
              <a:t> 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Laisser sécher le culot 5 minutes à température ambiante </a:t>
            </a:r>
            <a:b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(couvercle ouvert).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10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(P200)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de buffer TE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au culot.</a:t>
            </a:r>
            <a:r>
              <a:rPr lang="fr-CA" sz="2200" dirty="0">
                <a:latin typeface="Calibri"/>
                <a:ea typeface="Calibri"/>
                <a:cs typeface="Calibri"/>
              </a:rPr>
              <a:t> </a:t>
            </a:r>
            <a:r>
              <a:rPr lang="fr-CA" sz="1800" dirty="0">
                <a:latin typeface="Calibri"/>
                <a:ea typeface="Calibri"/>
                <a:cs typeface="Calibri"/>
              </a:rPr>
              <a:t>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Élution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2CF2-0BCA-0465-9A16-AC4F63E7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Polypropylene centrifuge tube - Tubes® 3810X series - Eppendorf SE">
            <a:extLst>
              <a:ext uri="{FF2B5EF4-FFF2-40B4-BE49-F238E27FC236}">
                <a16:creationId xmlns:a16="http://schemas.microsoft.com/office/drawing/2014/main" id="{5D629F71-600A-3B54-4012-48E68880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5193210"/>
            <a:ext cx="2498725" cy="16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ifugation Concept &amp; Purpose | What is Centrifugation? - Video &amp; Lesson  Transcript | Study.com">
            <a:extLst>
              <a:ext uri="{FF2B5EF4-FFF2-40B4-BE49-F238E27FC236}">
                <a16:creationId xmlns:a16="http://schemas.microsoft.com/office/drawing/2014/main" id="{6CE8CA65-C711-E1C9-2B18-E126E767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496" flipH="1">
            <a:off x="8283003" y="5896648"/>
            <a:ext cx="99758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ipette Tip Stock Illustrations – 103 Pipette Tip Stock Illustrations,  Vectors &amp; Clipart - Dreamstime">
            <a:extLst>
              <a:ext uri="{FF2B5EF4-FFF2-40B4-BE49-F238E27FC236}">
                <a16:creationId xmlns:a16="http://schemas.microsoft.com/office/drawing/2014/main" id="{91AC6C49-B946-D57E-6275-F04706A8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2" r="6580"/>
          <a:stretch/>
        </p:blipFill>
        <p:spPr bwMode="auto">
          <a:xfrm rot="941723">
            <a:off x="8688613" y="4102586"/>
            <a:ext cx="776613" cy="27496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27BCD2-3978-F14F-12EA-45F01E4612BB}"/>
              </a:ext>
            </a:extLst>
          </p:cNvPr>
          <p:cNvSpPr/>
          <p:nvPr/>
        </p:nvSpPr>
        <p:spPr>
          <a:xfrm>
            <a:off x="8331163" y="5788343"/>
            <a:ext cx="437830" cy="20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4E8B-845B-1D8C-B327-9DABC83067C6}"/>
              </a:ext>
            </a:extLst>
          </p:cNvPr>
          <p:cNvSpPr txBox="1"/>
          <p:nvPr/>
        </p:nvSpPr>
        <p:spPr>
          <a:xfrm>
            <a:off x="7665332" y="6377458"/>
            <a:ext cx="89792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Surnageant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6A280-256F-CDAD-7B5B-8885DEBD4ED6}"/>
              </a:ext>
            </a:extLst>
          </p:cNvPr>
          <p:cNvSpPr txBox="1"/>
          <p:nvPr/>
        </p:nvSpPr>
        <p:spPr>
          <a:xfrm>
            <a:off x="8894889" y="6634993"/>
            <a:ext cx="4432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culot</a:t>
            </a:r>
          </a:p>
        </p:txBody>
      </p:sp>
    </p:spTree>
    <p:extLst>
      <p:ext uri="{BB962C8B-B14F-4D97-AF65-F5344CB8AC3E}">
        <p14:creationId xmlns:p14="http://schemas.microsoft.com/office/powerpoint/2010/main" val="42155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6107-DDB3-536B-A2B0-CD7A698C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B064-1520-234D-56B5-FE1D99A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3AA9-4D7B-6AEC-F36E-4D29E11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E86EF0-750A-1B12-5539-8C8BA8C9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6F2E6B52-7966-2A34-B969-36F9FBC0E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628899" y="3372379"/>
            <a:ext cx="3857036" cy="58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Migration de l’ADN par électrophorèse sur gel d'agarose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16</a:t>
            </a:fld>
            <a:endParaRPr lang="fr-FR"/>
          </a:p>
        </p:txBody>
      </p:sp>
      <p:pic>
        <p:nvPicPr>
          <p:cNvPr id="21" name="Google Shape;271;p28">
            <a:extLst>
              <a:ext uri="{FF2B5EF4-FFF2-40B4-BE49-F238E27FC236}">
                <a16:creationId xmlns:a16="http://schemas.microsoft.com/office/drawing/2014/main" id="{9AFC6A02-708F-D147-BB59-D979C9A9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3" y="4793070"/>
            <a:ext cx="4234179" cy="18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L’ADN est chargé négativement et va donc migrer vers le pôle positif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/>
              <a:t>Les molécules de plus petites tailles vont migrer plus rapidement et loin 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Permet de séparer des molécules chargées en fonction de masse moléculaire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Utilisée pour vérifier la présence d’ADN et estimer la masse moléculaire </a:t>
            </a:r>
            <a:r>
              <a:rPr lang="fr-CA" sz="2400"/>
              <a:t>(échelle de marqueur de taille)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Ajout d’un colorant au gel pour permette la lecture au UV</a:t>
            </a:r>
          </a:p>
        </p:txBody>
      </p:sp>
      <p:pic>
        <p:nvPicPr>
          <p:cNvPr id="10242" name="Picture 2" descr="What is gel electrophoresis? – YourGenome">
            <a:extLst>
              <a:ext uri="{FF2B5EF4-FFF2-40B4-BE49-F238E27FC236}">
                <a16:creationId xmlns:a16="http://schemas.microsoft.com/office/drawing/2014/main" id="{666832AA-05B9-2969-0CAD-75A37FA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4" y="3563345"/>
            <a:ext cx="3975888" cy="3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gel electrophoresis? – YourGenome">
            <a:extLst>
              <a:ext uri="{FF2B5EF4-FFF2-40B4-BE49-F238E27FC236}">
                <a16:creationId xmlns:a16="http://schemas.microsoft.com/office/drawing/2014/main" id="{F9EE4F11-8C13-0292-71C0-82E19292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" y="4263452"/>
            <a:ext cx="2224857" cy="25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C4B3D-EE91-C395-3FF8-F2FD8D84DDC2}"/>
              </a:ext>
            </a:extLst>
          </p:cNvPr>
          <p:cNvSpPr txBox="1"/>
          <p:nvPr/>
        </p:nvSpPr>
        <p:spPr>
          <a:xfrm>
            <a:off x="6929534" y="4741586"/>
            <a:ext cx="43765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Puits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EBDF-752C-62A0-35B8-65DAA097E94D}"/>
              </a:ext>
            </a:extLst>
          </p:cNvPr>
          <p:cNvSpPr txBox="1"/>
          <p:nvPr/>
        </p:nvSpPr>
        <p:spPr>
          <a:xfrm>
            <a:off x="6918014" y="6071625"/>
            <a:ext cx="8983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Direction de la migration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C7A9-A650-5420-6DE8-D396C355A499}"/>
              </a:ext>
            </a:extLst>
          </p:cNvPr>
          <p:cNvSpPr/>
          <p:nvPr/>
        </p:nvSpPr>
        <p:spPr>
          <a:xfrm>
            <a:off x="7751670" y="6105419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F939A-D4D8-C848-78B2-ED683E305BD7}"/>
              </a:ext>
            </a:extLst>
          </p:cNvPr>
          <p:cNvSpPr/>
          <p:nvPr/>
        </p:nvSpPr>
        <p:spPr>
          <a:xfrm>
            <a:off x="7811894" y="6174633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AF14-E6EB-0E53-CE78-CF15A9EF38B9}"/>
              </a:ext>
            </a:extLst>
          </p:cNvPr>
          <p:cNvSpPr txBox="1"/>
          <p:nvPr/>
        </p:nvSpPr>
        <p:spPr>
          <a:xfrm>
            <a:off x="9397562" y="644256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Cuve à électrophorèse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A74A-B0CE-ED70-FD7C-5ED8CC77B4DC}"/>
              </a:ext>
            </a:extLst>
          </p:cNvPr>
          <p:cNvSpPr txBox="1"/>
          <p:nvPr/>
        </p:nvSpPr>
        <p:spPr>
          <a:xfrm>
            <a:off x="8119433" y="6425018"/>
            <a:ext cx="579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Solution tampon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41E3C-3B46-5709-87BC-98D7CFC84C30}"/>
              </a:ext>
            </a:extLst>
          </p:cNvPr>
          <p:cNvSpPr txBox="1"/>
          <p:nvPr/>
        </p:nvSpPr>
        <p:spPr>
          <a:xfrm>
            <a:off x="9352315" y="3637625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Source de courant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51FAD-FF92-9A74-93C2-CE0C92B8D4A0}"/>
              </a:ext>
            </a:extLst>
          </p:cNvPr>
          <p:cNvSpPr txBox="1"/>
          <p:nvPr/>
        </p:nvSpPr>
        <p:spPr>
          <a:xfrm>
            <a:off x="1181173" y="426345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échantillons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4C882-69F9-5AB2-F446-8F1EE291C545}"/>
              </a:ext>
            </a:extLst>
          </p:cNvPr>
          <p:cNvSpPr txBox="1"/>
          <p:nvPr/>
        </p:nvSpPr>
        <p:spPr>
          <a:xfrm>
            <a:off x="551288" y="4412845"/>
            <a:ext cx="6610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marqueur</a:t>
            </a:r>
          </a:p>
        </p:txBody>
      </p:sp>
    </p:spTree>
    <p:extLst>
      <p:ext uri="{BB962C8B-B14F-4D97-AF65-F5344CB8AC3E}">
        <p14:creationId xmlns:p14="http://schemas.microsoft.com/office/powerpoint/2010/main" val="114884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#2.2 – Migration de l’ADN par électrophorèse sur gel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dirty="0" smtClean="0"/>
              <a:t>17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720849"/>
            <a:ext cx="10515600" cy="3685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Déposer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</a:t>
            </a:r>
            <a:r>
              <a:rPr lang="fr-CA" sz="2400" b="1" dirty="0">
                <a:latin typeface="Calibri"/>
                <a:cs typeface="Calibri"/>
              </a:rPr>
              <a:t>ADN</a:t>
            </a:r>
            <a:r>
              <a:rPr lang="fr-CA" sz="2400" dirty="0">
                <a:latin typeface="Calibri"/>
                <a:cs typeface="Calibri"/>
              </a:rPr>
              <a:t> dans le tube Eppendorf contenant le </a:t>
            </a:r>
            <a:r>
              <a:rPr lang="fr-CA" sz="2400" b="1" dirty="0">
                <a:latin typeface="Calibri"/>
                <a:cs typeface="Calibri"/>
              </a:rPr>
              <a:t>colorant</a:t>
            </a:r>
            <a:r>
              <a:rPr lang="fr-CA" sz="2400" dirty="0">
                <a:latin typeface="Calibri"/>
                <a:cs typeface="Calibri"/>
              </a:rPr>
              <a:t>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Les démonstrateurs déposeront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</a:t>
            </a:r>
            <a:r>
              <a:rPr lang="fr-CA" sz="2400" b="1" dirty="0">
                <a:latin typeface="Calibri"/>
                <a:cs typeface="Calibri"/>
              </a:rPr>
              <a:t>marqueur de taille</a:t>
            </a:r>
            <a:r>
              <a:rPr lang="fr-CA" sz="2400" dirty="0">
                <a:latin typeface="Calibri"/>
                <a:cs typeface="Calibri"/>
              </a:rPr>
              <a:t> dans le premier puit du gel de votre paillasse.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Pipeter le </a:t>
            </a:r>
            <a:r>
              <a:rPr lang="fr-CA" sz="2400" b="1" dirty="0">
                <a:latin typeface="Calibri"/>
                <a:cs typeface="Calibri"/>
              </a:rPr>
              <a:t>12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mélange </a:t>
            </a:r>
            <a:r>
              <a:rPr lang="fr-CA" sz="2400" b="1" dirty="0">
                <a:latin typeface="Calibri"/>
                <a:cs typeface="Calibri"/>
              </a:rPr>
              <a:t>ADN – colorant</a:t>
            </a:r>
            <a:r>
              <a:rPr lang="fr-CA" sz="2400" dirty="0">
                <a:latin typeface="Calibri"/>
                <a:cs typeface="Calibri"/>
              </a:rPr>
              <a:t> et le déposer dans un des puits du gel en faisant bien </a:t>
            </a:r>
            <a:r>
              <a:rPr lang="fr-CA" sz="2400" u="sng" dirty="0">
                <a:latin typeface="Calibri"/>
                <a:cs typeface="Calibri"/>
              </a:rPr>
              <a:t>attention de ne pas déchirer le gel</a:t>
            </a:r>
            <a:r>
              <a:rPr lang="fr-CA" sz="2400" dirty="0">
                <a:latin typeface="Calibri"/>
                <a:cs typeface="Calibri"/>
              </a:rPr>
              <a:t>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2400" dirty="0">
                <a:latin typeface="Calibri"/>
                <a:cs typeface="Calibri"/>
              </a:rPr>
              <a:t>Les démonstrateurs s'occuperont du reste des étapes (voir protocole).</a:t>
            </a:r>
            <a:endParaRPr lang="fr-CA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701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805E-A820-0963-E6AA-B1608DD6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C14-53C1-0465-C010-F56C587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E53E-8A32-E2DC-D9EB-4CD2B1A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540BC9-38F5-1DED-F839-6653F4A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dirty="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Théorie et exercices à faire </a:t>
            </a:r>
            <a:endParaRPr lang="fr-FR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3F848A9-F758-6F06-67DE-29DC08968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7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ésultat de recherche d'images pour &quot;critére morphologique de colonies&quot;">
            <a:extLst>
              <a:ext uri="{FF2B5EF4-FFF2-40B4-BE49-F238E27FC236}">
                <a16:creationId xmlns:a16="http://schemas.microsoft.com/office/drawing/2014/main" id="{89E55C51-07DD-2BCD-689E-0933639B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0000"/>
                    </a14:imgEffect>
                    <a14:imgEffect>
                      <a14:brightnessContrast bright="-1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382" y="2109787"/>
            <a:ext cx="9817892" cy="4471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#3 – Observation des colonies sur vos géloses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dirty="0">
                <a:latin typeface="Calibri"/>
                <a:cs typeface="Calibri"/>
              </a:rPr>
              <a:t>Observez à l'aide de la loupe binoculaire. Décrivez.</a:t>
            </a:r>
            <a:endParaRPr lang="fr-CA" sz="1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b="1" dirty="0">
                <a:solidFill>
                  <a:srgbClr val="FF0000"/>
                </a:solidFill>
                <a:latin typeface="Calibri"/>
                <a:cs typeface="Calibri"/>
              </a:rPr>
              <a:t>N'ouvrez pas vos pétris.</a:t>
            </a:r>
          </a:p>
        </p:txBody>
      </p:sp>
    </p:spTree>
    <p:extLst>
      <p:ext uri="{BB962C8B-B14F-4D97-AF65-F5344CB8AC3E}">
        <p14:creationId xmlns:p14="http://schemas.microsoft.com/office/powerpoint/2010/main" val="32812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Présentation des notions théoriques 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Extraction de l’ADN 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Électrophorèse sur gel d’agarose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Protocoles des exercices à faire </a:t>
            </a:r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21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F93F-3C18-D5F5-0BEB-C0BA80DA1BFF}"/>
              </a:ext>
            </a:extLst>
          </p:cNvPr>
          <p:cNvSpPr txBox="1"/>
          <p:nvPr/>
        </p:nvSpPr>
        <p:spPr>
          <a:xfrm>
            <a:off x="901873" y="1609429"/>
            <a:ext cx="1045192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000" u="sng" dirty="0">
                <a:latin typeface="Calibri"/>
                <a:cs typeface="Calibri"/>
              </a:rPr>
              <a:t>Remise</a:t>
            </a:r>
            <a:r>
              <a:rPr lang="fr-CA" sz="2000" dirty="0">
                <a:latin typeface="Calibri"/>
                <a:cs typeface="Calibri"/>
              </a:rPr>
              <a:t> sur Moodle le </a:t>
            </a:r>
            <a:r>
              <a:rPr lang="fr-CA" sz="2000" b="1" dirty="0">
                <a:latin typeface="Calibri"/>
                <a:cs typeface="Calibri"/>
              </a:rPr>
              <a:t>1 avril 2025</a:t>
            </a:r>
            <a:r>
              <a:rPr lang="fr-CA" sz="2000" dirty="0">
                <a:latin typeface="Calibri"/>
                <a:cs typeface="Calibri"/>
              </a:rPr>
              <a:t> (1 par équipe)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rapports de laboratoire doivent être soumis en format 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 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Moodle</a:t>
            </a:r>
          </a:p>
          <a:p>
            <a:r>
              <a:rPr lang="fr-CA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Retard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la remise des travaux</a:t>
            </a:r>
          </a:p>
          <a:p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retard, quels que soit le travail et l</a:t>
            </a:r>
            <a:r>
              <a:rPr lang="fr-CA" sz="2000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unité/cours, sera sanctionné comme suit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CA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 de pénalité/jour supplémentaire. </a:t>
            </a:r>
          </a:p>
          <a:p>
            <a:r>
              <a:rPr lang="fr-CA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Aucun document ne sera accepté au-delà de 5 jours après la date prévue de remise</a:t>
            </a:r>
          </a:p>
          <a:p>
            <a:r>
              <a:rPr lang="fr-CA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Plagiat.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Tout travail écrit soumis fera l’objet d’une recherche systématique sur internet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un logiciel anti-plagiat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-Citer vos sources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-Ne copier pas vos sources mot par mot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-Faites vos propres travaux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fr-CA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peut être un bon outil (des idées, brève synthèse d’un sujet, traduction 	</a:t>
            </a: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CA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DeepL</a:t>
            </a: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mais il n’est pas des bonnes sources d’information scientifique.</a:t>
            </a: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: l’utilisation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etc… pour générer en totale ou partielle vos rapports sans le citer tombe sous « l’utilisation totale ou partielle du texte d’autrui en le faisant passer pour sien ou sans indication de </a:t>
            </a:r>
            <a:r>
              <a:rPr lang="fr-FR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référence »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A9CEC-59AB-F0DF-F34B-953D49E8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EC43-25AE-9AEF-1019-A2951F9F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A37A-4CD8-38AF-8D2E-068DE88E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DF22DD-E804-A8A2-D166-409E3293FB42}"/>
              </a:ext>
            </a:extLst>
          </p:cNvPr>
          <p:cNvGraphicFramePr>
            <a:graphicFrameLocks noGrp="1"/>
          </p:cNvGraphicFramePr>
          <p:nvPr/>
        </p:nvGraphicFramePr>
        <p:xfrm>
          <a:off x="1016941" y="2104785"/>
          <a:ext cx="10240478" cy="39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585">
                  <a:extLst>
                    <a:ext uri="{9D8B030D-6E8A-4147-A177-3AD203B41FA5}">
                      <a16:colId xmlns:a16="http://schemas.microsoft.com/office/drawing/2014/main" val="2798316402"/>
                    </a:ext>
                  </a:extLst>
                </a:gridCol>
                <a:gridCol w="3667893">
                  <a:extLst>
                    <a:ext uri="{9D8B030D-6E8A-4147-A177-3AD203B41FA5}">
                      <a16:colId xmlns:a16="http://schemas.microsoft.com/office/drawing/2014/main" val="1980717239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RESPECT DES CONSIGNES DE MISE EN FORME ET ORTHOGRAPHE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2051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APPRÉCIATION GÉNÉRALE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53669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RÉFÉRENCES / BIBLIOGRAPHIE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9923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692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RÉSUMÉ  - 200 mots max (5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3985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Phrase de 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597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018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083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Résultats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principaux</a:t>
                      </a:r>
                      <a:endParaRPr lang="en-CA" sz="18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9433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Conclusions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98902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INTRODUCTION  (15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9093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(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problème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à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résoudre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1316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Objectifs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hypothèses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96921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87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F45EFD-5900-8300-2B55-00FF7EE640B2}"/>
              </a:ext>
            </a:extLst>
          </p:cNvPr>
          <p:cNvSpPr txBox="1"/>
          <p:nvPr/>
        </p:nvSpPr>
        <p:spPr>
          <a:xfrm>
            <a:off x="901873" y="1609429"/>
            <a:ext cx="188327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Grille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265364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72879"/>
              </p:ext>
            </p:extLst>
          </p:nvPr>
        </p:nvGraphicFramePr>
        <p:xfrm>
          <a:off x="1016941" y="1399379"/>
          <a:ext cx="9942095" cy="50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MÉTHODOLOGIE [</a:t>
                      </a:r>
                      <a:r>
                        <a:rPr lang="fr-FR" sz="1800" b="1" u="none" strike="noStrike" dirty="0">
                          <a:effectLst/>
                          <a:latin typeface="Calibri"/>
                          <a:cs typeface="Calibri"/>
                        </a:rPr>
                        <a:t>Il ne faut pas énumérer chaque étape d’une technique] </a:t>
                      </a: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( 25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Échantillonnage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Écouvillonnage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4 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Extraction de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l’ADN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d'une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extraction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d'ADN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Description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PCR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43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Région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amplifiée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amorces</a:t>
                      </a: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1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Séquençage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(2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Instrument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2351"/>
              </p:ext>
            </p:extLst>
          </p:nvPr>
        </p:nvGraphicFramePr>
        <p:xfrm>
          <a:off x="1016794" y="1833003"/>
          <a:ext cx="9942095" cy="393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 (suite)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Traitement bio-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informatique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(7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du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traitement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Classification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Statistiques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BLAST (3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08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12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ASV (Variant de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séquence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d'amplicon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| amplicon sequence variant)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sélectionné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160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Paramètres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 la recherche BLAST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59060"/>
              </p:ext>
            </p:extLst>
          </p:nvPr>
        </p:nvGraphicFramePr>
        <p:xfrm>
          <a:off x="1052512" y="1570242"/>
          <a:ext cx="10192352" cy="5064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914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53438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RÉSULTATS (15 points)</a:t>
                      </a:r>
                    </a:p>
                    <a:p>
                      <a:pPr algn="l" fontAlgn="b"/>
                      <a:r>
                        <a:rPr lang="fr-FR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Aucune interprétation ne doit être faite à cette étape, ni présentation des méthodes</a:t>
                      </a:r>
                      <a:endParaRPr lang="fr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Analyser le microbiome des deux habitats ( 12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richesse (</a:t>
                      </a:r>
                      <a:r>
                        <a:rPr lang="fr-CA" sz="1800" i="1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boxplot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composition (ordination, PERMANOVA)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taxons abondants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par BLAST (3 points)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d'un ASV par BLAST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(25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microbiome (19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 y a-t-il une différence significative entre les régions / caractéristiques?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 se compare votre conclusion avec celle de la littérature? (3 études)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croyez-vous qu'il y a une différence/similarité? (forces/faiblesses du protocole)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certaines séquences ne peuvent être identifiées?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Détaillez l'écologie d'un taxon (6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du taxon </a:t>
                      </a:r>
                      <a:r>
                        <a:rPr lang="fr-CA" sz="180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choisi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(gram + / - ; Classification taxonomique ; etc...)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Distribution et habitat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Adaptations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7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1BC40-512F-B487-C8FB-6B8D6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EB30D05-2B19-B15E-B23D-96E41AC57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6581"/>
            <a:ext cx="9618144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0C7025C-41DC-F7F7-139E-88FF2B056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/>
          <a:stretch/>
        </p:blipFill>
        <p:spPr bwMode="auto">
          <a:xfrm>
            <a:off x="9618144" y="0"/>
            <a:ext cx="2570808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77FD5-5C57-4AB9-8F59-4D0008057688}"/>
              </a:ext>
            </a:extLst>
          </p:cNvPr>
          <p:cNvSpPr txBox="1"/>
          <p:nvPr/>
        </p:nvSpPr>
        <p:spPr>
          <a:xfrm>
            <a:off x="3048" y="2663456"/>
            <a:ext cx="12188952" cy="1531088"/>
          </a:xfrm>
          <a:prstGeom prst="rect">
            <a:avLst/>
          </a:prstGeom>
          <a:solidFill>
            <a:srgbClr val="FFFFFF">
              <a:alpha val="80419"/>
            </a:srgbClr>
          </a:solidFill>
          <a:ln>
            <a:solidFill>
              <a:srgbClr val="999B9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7474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D39A-BC36-4A2A-3912-0D31EA06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02-4D02-D975-F0EA-C98211C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0B2A-F15F-4982-47C7-030A36D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ECE864-2CA6-4D9E-EE91-CB9CB65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Théorie et exercices à faire 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9350EC2-7CCB-1984-7BDE-B1C0BE360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4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29647-90AA-5B48-92B9-F25DC1FE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6" y="2334874"/>
            <a:ext cx="6083423" cy="41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wing Bacteria in Petri Dishes - Part 2 - Future Science Leaders:  Discover - Session B">
            <a:extLst>
              <a:ext uri="{FF2B5EF4-FFF2-40B4-BE49-F238E27FC236}">
                <a16:creationId xmlns:a16="http://schemas.microsoft.com/office/drawing/2014/main" id="{6E9235C1-2259-ECFC-D857-C99B310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5" y="2365325"/>
            <a:ext cx="1999061" cy="19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D02D55-392B-5D3D-CAD2-842FFD992BBA}"/>
              </a:ext>
            </a:extLst>
          </p:cNvPr>
          <p:cNvSpPr txBox="1"/>
          <p:nvPr/>
        </p:nvSpPr>
        <p:spPr>
          <a:xfrm>
            <a:off x="944166" y="1785937"/>
            <a:ext cx="2260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Isolation et cultivation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19C41-A6CD-DD55-D5D7-A67C36C7BE2A}"/>
              </a:ext>
            </a:extLst>
          </p:cNvPr>
          <p:cNvSpPr txBox="1"/>
          <p:nvPr/>
        </p:nvSpPr>
        <p:spPr>
          <a:xfrm>
            <a:off x="5778103" y="1726406"/>
            <a:ext cx="4177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Séquençage et analyses bio-informatiques</a:t>
            </a:r>
            <a:endParaRPr lang="fr-FR" err="1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F91E36E-8466-9653-C698-19FBAC499398}"/>
              </a:ext>
            </a:extLst>
          </p:cNvPr>
          <p:cNvSpPr/>
          <p:nvPr/>
        </p:nvSpPr>
        <p:spPr>
          <a:xfrm flipH="1">
            <a:off x="1902620" y="4518422"/>
            <a:ext cx="2893217" cy="416718"/>
          </a:xfrm>
          <a:prstGeom prst="bentUpArrow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 d’enfant, dessin, art, illustration&#10;&#10;Description générée automatiquement">
            <a:extLst>
              <a:ext uri="{FF2B5EF4-FFF2-40B4-BE49-F238E27FC236}">
                <a16:creationId xmlns:a16="http://schemas.microsoft.com/office/drawing/2014/main" id="{1C73490D-2CD9-C4A9-698D-5198EC7B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10346754" y="2034033"/>
            <a:ext cx="1166814" cy="6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84C589-C881-3E38-08DF-96230C5107C0}"/>
              </a:ext>
            </a:extLst>
          </p:cNvPr>
          <p:cNvSpPr/>
          <p:nvPr/>
        </p:nvSpPr>
        <p:spPr>
          <a:xfrm>
            <a:off x="4544030" y="1440095"/>
            <a:ext cx="6501260" cy="703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34961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637FCC30-4538-7255-3AD5-9677C0F6015C}"/>
              </a:ext>
            </a:extLst>
          </p:cNvPr>
          <p:cNvSpPr txBox="1"/>
          <p:nvPr/>
        </p:nvSpPr>
        <p:spPr>
          <a:xfrm>
            <a:off x="3008944" y="1456998"/>
            <a:ext cx="14911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Dernier labo :</a:t>
            </a:r>
          </a:p>
        </p:txBody>
      </p:sp>
    </p:spTree>
    <p:extLst>
      <p:ext uri="{BB962C8B-B14F-4D97-AF65-F5344CB8AC3E}">
        <p14:creationId xmlns:p14="http://schemas.microsoft.com/office/powerpoint/2010/main" val="6256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711200" y="1481191"/>
            <a:ext cx="6501260" cy="250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85419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95AF8AF9-45DD-D4F3-DEAA-5A85CBFDCAF2}"/>
              </a:ext>
            </a:extLst>
          </p:cNvPr>
          <p:cNvSpPr txBox="1"/>
          <p:nvPr/>
        </p:nvSpPr>
        <p:spPr>
          <a:xfrm>
            <a:off x="711200" y="4102904"/>
            <a:ext cx="13824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Aujourd’hui:</a:t>
            </a:r>
          </a:p>
        </p:txBody>
      </p:sp>
    </p:spTree>
    <p:extLst>
      <p:ext uri="{BB962C8B-B14F-4D97-AF65-F5344CB8AC3E}">
        <p14:creationId xmlns:p14="http://schemas.microsoft.com/office/powerpoint/2010/main" val="2836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4895-20B2-CDA9-4CB1-36DF54E3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B0BA03-E2D9-9D20-71B6-781DC90BA74B}"/>
              </a:ext>
            </a:extLst>
          </p:cNvPr>
          <p:cNvSpPr/>
          <p:nvPr/>
        </p:nvSpPr>
        <p:spPr>
          <a:xfrm>
            <a:off x="7157640" y="3428824"/>
            <a:ext cx="3885258" cy="310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904B-3C40-967A-7369-7C9C31CB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09307-6E99-3471-D2A0-C2416C4A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7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B4AE5-AECD-5C78-FD4C-D91691A8CAE2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1018-4A0C-381F-A1C2-371C7DB910F0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1984D-2562-C6B6-6202-0C6DAB7D6C9C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F0309-FE4E-F825-4BB9-1DFBDF7E51F5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E44F0-72D2-AC56-CED5-5A93209EE0C0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95A3-BD59-CFB5-7BCF-047BAC6026A5}"/>
              </a:ext>
            </a:extLst>
          </p:cNvPr>
          <p:cNvSpPr txBox="1"/>
          <p:nvPr/>
        </p:nvSpPr>
        <p:spPr>
          <a:xfrm>
            <a:off x="7946481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F09B2-3143-A2FE-A368-D26FC4970CD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9A68A-DCE1-D3B3-CB22-1CA7CE7399D2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0F46F-D2F0-FEF9-2036-DEE5F7F4443A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09D69-8399-9710-2C20-C5EAF5E2A64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CCB7C953-3771-CDBD-64BA-93458BBAAD6C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96DDE3A-E407-046F-ECA4-4379CA01334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1C4DE94F-4298-E16D-BD81-4A6B628C87C8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3770414-EB88-AB1B-2083-661A737FB557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835DF3E4-DB7C-79AF-9E9F-B35DB6FBCDF8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C1A6107B-CBD2-6DAF-347B-0271D2A1D33E}"/>
              </a:ext>
            </a:extLst>
          </p:cNvPr>
          <p:cNvSpPr txBox="1"/>
          <p:nvPr/>
        </p:nvSpPr>
        <p:spPr>
          <a:xfrm>
            <a:off x="7721035" y="6120998"/>
            <a:ext cx="27924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Analyses bio-informatiques</a:t>
            </a:r>
            <a:endParaRPr lang="fr-FR" b="1" dirty="0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6A254B09-9174-F928-F956-17ADCBE5C2D9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75F3C98-76C1-F453-012C-062F848A37ED}"/>
              </a:ext>
            </a:extLst>
          </p:cNvPr>
          <p:cNvSpPr txBox="1"/>
          <p:nvPr/>
        </p:nvSpPr>
        <p:spPr>
          <a:xfrm>
            <a:off x="5368083" y="4759187"/>
            <a:ext cx="17928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Prochains labos :</a:t>
            </a:r>
          </a:p>
        </p:txBody>
      </p:sp>
    </p:spTree>
    <p:extLst>
      <p:ext uri="{BB962C8B-B14F-4D97-AF65-F5344CB8AC3E}">
        <p14:creationId xmlns:p14="http://schemas.microsoft.com/office/powerpoint/2010/main" val="30564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30AF-B8F6-765D-0261-10D84DC3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82F-4C12-04A4-C00D-D7EE98B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2D6-55D0-0E79-8EC8-DB1F31D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DD6B22D-6981-22F8-0A87-B95DD09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934E7702-BB77-870E-C887-DE0071D2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96B-682D-E2F1-AD65-C906B41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#1 – Échantillonnage de vos microbiomes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7E4-1C23-0D8F-7F71-42624D1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80564"/>
            <a:ext cx="11938000" cy="5477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[Observer s'il y a des colonies sur vos géloses de la semaine passée]</a:t>
            </a:r>
            <a:endParaRPr lang="fr-F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2 échantillons par personne</a:t>
            </a: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Pour la bouche (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sous la langue</a:t>
            </a: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Frotter pendant </a:t>
            </a: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5 secondes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un écouvillon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sous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 langue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Déposer l’écouvillon dans l’Eppendorf contenant la solution </a:t>
            </a:r>
            <a:r>
              <a:rPr lang="fr-CA" sz="1800" dirty="0">
                <a:ea typeface="Calibri" panose="020F0502020204030204" pitchFamily="34" charset="0"/>
              </a:rPr>
              <a:t>de lyse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bien mélanger pour extraire le plus d’échantillons (frotter contre les parois du tube en écrasant). </a:t>
            </a:r>
            <a:endParaRPr lang="en-C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la main dominante (paume, entre les doigts et pointe des doigts)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Trempez un écouvillon stérile dans la solution d’eau physiologique. 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Frotter en tournillant l’écouvillon pendant </a:t>
            </a: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secondes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la paume, entre les doigts et au bout des doigts de la main dominante.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Déposer l’écouvillon dans l’Eppendorf contenant la solution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de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lyse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et bien mélanger pour extraire le plus d’échantillons (frotter contre les parois du tube en écrasant).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Identifiez votre échantillon avec votre numéro assigné et L pour langue ou M pour main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850C-3460-4F92-D6E1-4F6259A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7EAF1-61AE-2BD2-A28C-A9D555012D6A}"/>
              </a:ext>
            </a:extLst>
          </p:cNvPr>
          <p:cNvGrpSpPr/>
          <p:nvPr/>
        </p:nvGrpSpPr>
        <p:grpSpPr>
          <a:xfrm>
            <a:off x="7124700" y="1380563"/>
            <a:ext cx="4229100" cy="1290320"/>
            <a:chOff x="0" y="0"/>
            <a:chExt cx="4229637" cy="1290320"/>
          </a:xfrm>
        </p:grpSpPr>
        <p:pic>
          <p:nvPicPr>
            <p:cNvPr id="6" name="Picture 5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4DC5B1EB-1B73-B83A-2478-8CA39D5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52CDF7-875D-0F60-5DF5-290AF1B78B35}"/>
                </a:ext>
              </a:extLst>
            </p:cNvPr>
            <p:cNvSpPr txBox="1"/>
            <p:nvPr/>
          </p:nvSpPr>
          <p:spPr>
            <a:xfrm>
              <a:off x="351692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E6AD1D4E-8DC1-813B-7044-5609F5B6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22262728-3458-24E4-C03B-D31750E29095}"/>
                </a:ext>
              </a:extLst>
            </p:cNvPr>
            <p:cNvSpPr txBox="1"/>
            <p:nvPr/>
          </p:nvSpPr>
          <p:spPr>
            <a:xfrm>
              <a:off x="1175657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3C6B9E01-F581-4748-EB15-69A7581D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64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5D1C337-56B1-00FE-E9D0-D5081B0448B7}"/>
                </a:ext>
              </a:extLst>
            </p:cNvPr>
            <p:cNvSpPr txBox="1"/>
            <p:nvPr/>
          </p:nvSpPr>
          <p:spPr>
            <a:xfrm>
              <a:off x="2381459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988A2A44-4A61-B9F3-45C0-04C28D7B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9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2F4A17-8ABE-5657-17B5-96BB33A77FB0}"/>
                </a:ext>
              </a:extLst>
            </p:cNvPr>
            <p:cNvSpPr txBox="1"/>
            <p:nvPr/>
          </p:nvSpPr>
          <p:spPr>
            <a:xfrm>
              <a:off x="3406391" y="371789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07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1785</Words>
  <Application>Microsoft Office PowerPoint</Application>
  <PresentationFormat>Widescreen</PresentationFormat>
  <Paragraphs>344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Dreaming Outloud Pro</vt:lpstr>
      <vt:lpstr>Wingdings</vt:lpstr>
      <vt:lpstr>Thème Office</vt:lpstr>
      <vt:lpstr>Introduction à l’extraction d’ADN et l’électrophorèse sur gel d’agarose</vt:lpstr>
      <vt:lpstr>Plan de la séance </vt:lpstr>
      <vt:lpstr>Plan de la séance </vt:lpstr>
      <vt:lpstr>Résumé </vt:lpstr>
      <vt:lpstr>Résumé </vt:lpstr>
      <vt:lpstr>Résumé </vt:lpstr>
      <vt:lpstr>Résumé </vt:lpstr>
      <vt:lpstr>Plan de la séance </vt:lpstr>
      <vt:lpstr>Exercice #1 – Échantillonnage de vos microbiomes</vt:lpstr>
      <vt:lpstr>Plan de la séance </vt:lpstr>
      <vt:lpstr>Résumé </vt:lpstr>
      <vt:lpstr>5 étapes de l’extraction de l’ADN </vt:lpstr>
      <vt:lpstr>Exercice #2.1 – Extraction de l’ADN (E. coli)</vt:lpstr>
      <vt:lpstr>Plan de la séance </vt:lpstr>
      <vt:lpstr>Résumé </vt:lpstr>
      <vt:lpstr>Migration de l’ADN par électrophorèse sur gel d'agarose</vt:lpstr>
      <vt:lpstr>Exercice #2.2 – Migration de l’ADN par électrophorèse sur gel</vt:lpstr>
      <vt:lpstr>Plan de la séance </vt:lpstr>
      <vt:lpstr>Exercice #3 – Observation des colonies sur vos géloses</vt:lpstr>
      <vt:lpstr>Plan de la séance </vt:lpstr>
      <vt:lpstr>Rapport </vt:lpstr>
      <vt:lpstr>Rapport </vt:lpstr>
      <vt:lpstr>Rapport </vt:lpstr>
      <vt:lpstr>Rapport </vt:lpstr>
      <vt:lpstr>Rapport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Biogéographie de la diversité microbienne dans les milieux de subsurface, caractère spécialiste et généraliste des espèces procaryotes</dc:title>
  <dc:creator>benjamin GROULT</dc:creator>
  <cp:lastModifiedBy>Ross, David</cp:lastModifiedBy>
  <cp:revision>13</cp:revision>
  <dcterms:created xsi:type="dcterms:W3CDTF">2020-05-04T03:43:42Z</dcterms:created>
  <dcterms:modified xsi:type="dcterms:W3CDTF">2025-01-27T19:43:29Z</dcterms:modified>
</cp:coreProperties>
</file>